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3.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4.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charts/chart5.xml" ContentType="application/vnd.openxmlformats-officedocument.drawingml.chart+xml"/>
  <Override PartName="/ppt/theme/themeOverride1.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charts/chart6.xml" ContentType="application/vnd.openxmlformats-officedocument.drawingml.chart+xml"/>
  <Override PartName="/ppt/theme/themeOverride2.xml" ContentType="application/vnd.openxmlformats-officedocument.themeOverr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charts/chart7.xml" ContentType="application/vnd.openxmlformats-officedocument.drawingml.chart+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charts/chart8.xml" ContentType="application/vnd.openxmlformats-officedocument.drawingml.chart+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charts/chart9.xml" ContentType="application/vnd.openxmlformats-officedocument.drawingml.chart+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harts/chart10.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charts/chart11.xml" ContentType="application/vnd.openxmlformats-officedocument.drawingml.chart+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charts/chart12.xml" ContentType="application/vnd.openxmlformats-officedocument.drawingml.chart+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charts/chart13.xml" ContentType="application/vnd.openxmlformats-officedocument.drawingml.chart+xml"/>
  <Override PartName="/ppt/drawings/drawing1.xml" ContentType="application/vnd.openxmlformats-officedocument.drawingml.chartshape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charts/chart14.xml" ContentType="application/vnd.openxmlformats-officedocument.drawingml.chart+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charts/chart15.xml" ContentType="application/vnd.openxmlformats-officedocument.drawingml.chart+xml"/>
  <Override PartName="/ppt/drawings/drawing2.xml" ContentType="application/vnd.openxmlformats-officedocument.drawingml.chartshape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charts/chart16.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charts/chart17.xml" ContentType="application/vnd.openxmlformats-officedocument.drawingml.chart+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charts/chart18.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rts/chart19.xml" ContentType="application/vnd.openxmlformats-officedocument.drawingml.chart+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charts/chart20.xml" ContentType="application/vnd.openxmlformats-officedocument.drawingml.chart+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charts/chart21.xml" ContentType="application/vnd.openxmlformats-officedocument.drawingml.chart+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charts/chart22.xml" ContentType="application/vnd.openxmlformats-officedocument.drawingml.chart+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charts/chart23.xml" ContentType="application/vnd.openxmlformats-officedocument.drawingml.chart+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charts/chart24.xml" ContentType="application/vnd.openxmlformats-officedocument.drawingml.chart+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charts/chart25.xml" ContentType="application/vnd.openxmlformats-officedocument.drawingml.chart+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charts/chart26.xml" ContentType="application/vnd.openxmlformats-officedocument.drawingml.chart+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charts/chart27.xml" ContentType="application/vnd.openxmlformats-officedocument.drawingml.chart+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charts/chart28.xml" ContentType="application/vnd.openxmlformats-officedocument.drawingml.chart+xml"/>
  <Override PartName="/ppt/theme/themeOverride3.xml" ContentType="application/vnd.openxmlformats-officedocument.themeOverr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charts/chart29.xml" ContentType="application/vnd.openxmlformats-officedocument.drawingml.chart+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charts/chart30.xml" ContentType="application/vnd.openxmlformats-officedocument.drawingml.chart+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charts/chart31.xml" ContentType="application/vnd.openxmlformats-officedocument.drawingml.chart+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charts/chart32.xml" ContentType="application/vnd.openxmlformats-officedocument.drawingml.chart+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charts/chart33.xml" ContentType="application/vnd.openxmlformats-officedocument.drawingml.chart+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charts/chart38.xml" ContentType="application/vnd.openxmlformats-officedocument.drawingml.chart+xml"/>
  <Override PartName="/ppt/charts/chart39.xml" ContentType="application/vnd.openxmlformats-officedocument.drawingml.chart+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charts/chart40.xml" ContentType="application/vnd.openxmlformats-officedocument.drawingml.chart+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4.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6"/>
  </p:notesMasterIdLst>
  <p:handoutMasterIdLst>
    <p:handoutMasterId r:id="rId77"/>
  </p:handoutMasterIdLst>
  <p:sldIdLst>
    <p:sldId id="412" r:id="rId12"/>
    <p:sldId id="688" r:id="rId13"/>
    <p:sldId id="689" r:id="rId14"/>
    <p:sldId id="690" r:id="rId15"/>
    <p:sldId id="692" r:id="rId16"/>
    <p:sldId id="694" r:id="rId17"/>
    <p:sldId id="695" r:id="rId18"/>
    <p:sldId id="696" r:id="rId19"/>
    <p:sldId id="697" r:id="rId20"/>
    <p:sldId id="567" r:id="rId21"/>
    <p:sldId id="580" r:id="rId22"/>
    <p:sldId id="668" r:id="rId23"/>
    <p:sldId id="583" r:id="rId24"/>
    <p:sldId id="654" r:id="rId25"/>
    <p:sldId id="656" r:id="rId26"/>
    <p:sldId id="657" r:id="rId27"/>
    <p:sldId id="698" r:id="rId28"/>
    <p:sldId id="699" r:id="rId29"/>
    <p:sldId id="566" r:id="rId30"/>
    <p:sldId id="649" r:id="rId31"/>
    <p:sldId id="700" r:id="rId32"/>
    <p:sldId id="661" r:id="rId33"/>
    <p:sldId id="701" r:id="rId34"/>
    <p:sldId id="663" r:id="rId35"/>
    <p:sldId id="596" r:id="rId36"/>
    <p:sldId id="597" r:id="rId37"/>
    <p:sldId id="598" r:id="rId38"/>
    <p:sldId id="599" r:id="rId39"/>
    <p:sldId id="600" r:id="rId40"/>
    <p:sldId id="568" r:id="rId41"/>
    <p:sldId id="601" r:id="rId42"/>
    <p:sldId id="664" r:id="rId43"/>
    <p:sldId id="644" r:id="rId44"/>
    <p:sldId id="669" r:id="rId45"/>
    <p:sldId id="685" r:id="rId46"/>
    <p:sldId id="569" r:id="rId47"/>
    <p:sldId id="607" r:id="rId48"/>
    <p:sldId id="608" r:id="rId49"/>
    <p:sldId id="570" r:id="rId50"/>
    <p:sldId id="611" r:id="rId51"/>
    <p:sldId id="665" r:id="rId52"/>
    <p:sldId id="687" r:id="rId53"/>
    <p:sldId id="678" r:id="rId54"/>
    <p:sldId id="675" r:id="rId55"/>
    <p:sldId id="676" r:id="rId56"/>
    <p:sldId id="677" r:id="rId57"/>
    <p:sldId id="571" r:id="rId58"/>
    <p:sldId id="679" r:id="rId59"/>
    <p:sldId id="686" r:id="rId60"/>
    <p:sldId id="613" r:id="rId61"/>
    <p:sldId id="614" r:id="rId62"/>
    <p:sldId id="574" r:id="rId63"/>
    <p:sldId id="634" r:id="rId64"/>
    <p:sldId id="635" r:id="rId65"/>
    <p:sldId id="645" r:id="rId66"/>
    <p:sldId id="646" r:id="rId67"/>
    <p:sldId id="647" r:id="rId68"/>
    <p:sldId id="577" r:id="rId69"/>
    <p:sldId id="642" r:id="rId70"/>
    <p:sldId id="643" r:id="rId71"/>
    <p:sldId id="578" r:id="rId72"/>
    <p:sldId id="640" r:id="rId73"/>
    <p:sldId id="641" r:id="rId74"/>
    <p:sldId id="666" r:id="rId75"/>
  </p:sldIdLst>
  <p:sldSz cx="9144000" cy="6858000" type="screen4x3"/>
  <p:notesSz cx="9388475" cy="7102475"/>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10253F"/>
    <a:srgbClr val="969696"/>
    <a:srgbClr val="07101B"/>
    <a:srgbClr val="000000"/>
    <a:srgbClr val="003336"/>
    <a:srgbClr val="E7EEEF"/>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257" autoAdjust="0"/>
    <p:restoredTop sz="99233" autoAdjust="0"/>
  </p:normalViewPr>
  <p:slideViewPr>
    <p:cSldViewPr snapToGrid="0">
      <p:cViewPr>
        <p:scale>
          <a:sx n="82" d="100"/>
          <a:sy n="82" d="100"/>
        </p:scale>
        <p:origin x="-3138" y="-846"/>
      </p:cViewPr>
      <p:guideLst>
        <p:guide orient="horz" pos="12"/>
        <p:guide orient="horz"/>
        <p:guide orient="horz" pos="899"/>
        <p:guide orient="horz" pos="10"/>
        <p:guide pos="2880"/>
        <p:guide pos="90"/>
      </p:guideLst>
    </p:cSldViewPr>
  </p:slideViewPr>
  <p:outlineViewPr>
    <p:cViewPr>
      <p:scale>
        <a:sx n="25" d="100"/>
        <a:sy n="25" d="100"/>
      </p:scale>
      <p:origin x="34" y="2622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9" d="100"/>
          <a:sy n="59" d="100"/>
        </p:scale>
        <p:origin x="-720" y="-67"/>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32506643047025"/>
          <c:y val="7.1754723146359861E-2"/>
          <c:w val="0.50267493356953252"/>
          <c:h val="0.9282452768536401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Pt>
            <c:idx val="5"/>
            <c:invertIfNegative val="0"/>
            <c:bubble3D val="0"/>
          </c:dPt>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 graduate degree in another area of study</c:v>
                </c:pt>
                <c:pt idx="2">
                  <c:v>Pursue an MBA</c:v>
                </c:pt>
                <c:pt idx="3">
                  <c:v>Pursue another professional degree</c:v>
                </c:pt>
                <c:pt idx="4">
                  <c:v>Don't know/Not sure</c:v>
                </c:pt>
              </c:strCache>
            </c:strRef>
          </c:cat>
          <c:val>
            <c:numRef>
              <c:f>Sheet1!$B$2:$B$7</c:f>
              <c:numCache>
                <c:formatCode>0\ %</c:formatCode>
                <c:ptCount val="5"/>
                <c:pt idx="0">
                  <c:v>0.79</c:v>
                </c:pt>
                <c:pt idx="1">
                  <c:v>7.0000000000000007E-2</c:v>
                </c:pt>
                <c:pt idx="2">
                  <c:v>0.05</c:v>
                </c:pt>
                <c:pt idx="3">
                  <c:v>0.04</c:v>
                </c:pt>
                <c:pt idx="4">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 graduate degree in another area of study</c:v>
                </c:pt>
                <c:pt idx="2">
                  <c:v>Pursue an MBA</c:v>
                </c:pt>
                <c:pt idx="3">
                  <c:v>Pursue another professional degree</c:v>
                </c:pt>
                <c:pt idx="4">
                  <c:v>Don't know/Not sure</c:v>
                </c:pt>
              </c:strCache>
            </c:strRef>
          </c:cat>
          <c:val>
            <c:numRef>
              <c:f>Sheet1!$C$2:$C$7</c:f>
              <c:numCache>
                <c:formatCode>0\ %</c:formatCode>
                <c:ptCount val="5"/>
                <c:pt idx="0">
                  <c:v>0.69</c:v>
                </c:pt>
                <c:pt idx="1">
                  <c:v>0.04</c:v>
                </c:pt>
                <c:pt idx="2">
                  <c:v>0.08</c:v>
                </c:pt>
                <c:pt idx="3">
                  <c:v>0.06</c:v>
                </c:pt>
                <c:pt idx="4">
                  <c:v>0.11</c:v>
                </c:pt>
              </c:numCache>
            </c:numRef>
          </c:val>
        </c:ser>
        <c:dLbls>
          <c:showLegendKey val="0"/>
          <c:showVal val="0"/>
          <c:showCatName val="0"/>
          <c:showSerName val="0"/>
          <c:showPercent val="0"/>
          <c:showBubbleSize val="0"/>
        </c:dLbls>
        <c:gapWidth val="70"/>
        <c:overlap val="-3"/>
        <c:axId val="35790208"/>
        <c:axId val="35800192"/>
      </c:barChart>
      <c:catAx>
        <c:axId val="35790208"/>
        <c:scaling>
          <c:orientation val="maxMin"/>
        </c:scaling>
        <c:delete val="1"/>
        <c:axPos val="l"/>
        <c:numFmt formatCode="General" sourceLinked="1"/>
        <c:majorTickMark val="out"/>
        <c:minorTickMark val="none"/>
        <c:tickLblPos val="none"/>
        <c:crossAx val="35800192"/>
        <c:crosses val="autoZero"/>
        <c:auto val="1"/>
        <c:lblAlgn val="ctr"/>
        <c:lblOffset val="100"/>
        <c:tickLblSkip val="1"/>
        <c:tickMarkSkip val="1"/>
        <c:noMultiLvlLbl val="0"/>
      </c:catAx>
      <c:valAx>
        <c:axId val="35800192"/>
        <c:scaling>
          <c:orientation val="minMax"/>
          <c:max val="1"/>
          <c:min val="0"/>
        </c:scaling>
        <c:delete val="1"/>
        <c:axPos val="t"/>
        <c:numFmt formatCode="0\ %" sourceLinked="1"/>
        <c:majorTickMark val="out"/>
        <c:minorTickMark val="none"/>
        <c:tickLblPos val="none"/>
        <c:crossAx val="35790208"/>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2636579572446032"/>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Pt>
            <c:idx val="4"/>
            <c:invertIfNegative val="0"/>
            <c:bubble3D val="0"/>
            <c:spPr>
              <a:solidFill>
                <a:srgbClr val="10253F"/>
              </a:solidFill>
              <a:ln w="26701">
                <a:solidFill>
                  <a:schemeClr val="bg1"/>
                </a:solidFill>
              </a:ln>
            </c:spPr>
          </c:dPt>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0.53</c:v>
                </c:pt>
                <c:pt idx="1">
                  <c:v>0.27</c:v>
                </c:pt>
                <c:pt idx="2">
                  <c:v>0.08</c:v>
                </c:pt>
                <c:pt idx="3">
                  <c:v>0.05</c:v>
                </c:pt>
                <c:pt idx="4">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defRPr sz="1200">
                    <a:latin typeface="+mn-lt"/>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0.59</c:v>
                </c:pt>
                <c:pt idx="1">
                  <c:v>0.25</c:v>
                </c:pt>
                <c:pt idx="2">
                  <c:v>7.0000000000000007E-2</c:v>
                </c:pt>
                <c:pt idx="3">
                  <c:v>0.03</c:v>
                </c:pt>
                <c:pt idx="4">
                  <c:v>0.05</c:v>
                </c:pt>
              </c:numCache>
            </c:numRef>
          </c:val>
        </c:ser>
        <c:dLbls>
          <c:showLegendKey val="0"/>
          <c:showVal val="0"/>
          <c:showCatName val="0"/>
          <c:showSerName val="0"/>
          <c:showPercent val="0"/>
          <c:showBubbleSize val="0"/>
        </c:dLbls>
        <c:gapWidth val="70"/>
        <c:overlap val="-3"/>
        <c:axId val="35568640"/>
        <c:axId val="35574528"/>
      </c:barChart>
      <c:catAx>
        <c:axId val="35568640"/>
        <c:scaling>
          <c:orientation val="minMax"/>
        </c:scaling>
        <c:delete val="1"/>
        <c:axPos val="b"/>
        <c:numFmt formatCode="General" sourceLinked="1"/>
        <c:majorTickMark val="out"/>
        <c:minorTickMark val="none"/>
        <c:tickLblPos val="none"/>
        <c:crossAx val="35574528"/>
        <c:crosses val="autoZero"/>
        <c:auto val="1"/>
        <c:lblAlgn val="ctr"/>
        <c:lblOffset val="100"/>
        <c:tickLblSkip val="1"/>
        <c:tickMarkSkip val="1"/>
        <c:noMultiLvlLbl val="0"/>
      </c:catAx>
      <c:valAx>
        <c:axId val="35574528"/>
        <c:scaling>
          <c:orientation val="minMax"/>
          <c:max val="1"/>
          <c:min val="0"/>
        </c:scaling>
        <c:delete val="1"/>
        <c:axPos val="l"/>
        <c:numFmt formatCode="0\ %" sourceLinked="1"/>
        <c:majorTickMark val="out"/>
        <c:minorTickMark val="none"/>
        <c:tickLblPos val="none"/>
        <c:crossAx val="35568640"/>
        <c:crosses val="autoZero"/>
        <c:crossBetween val="between"/>
        <c:majorUnit val="0.2"/>
        <c:minorUnit val="0.1"/>
      </c:valAx>
      <c:spPr>
        <a:noFill/>
        <a:ln w="26701">
          <a:noFill/>
        </a:ln>
      </c:spPr>
    </c:plotArea>
    <c:legend>
      <c:legendPos val="t"/>
      <c:layout>
        <c:manualLayout>
          <c:xMode val="edge"/>
          <c:yMode val="edge"/>
          <c:x val="0"/>
          <c:y val="6.3721940622737144E-2"/>
          <c:w val="0.12071415110532233"/>
          <c:h val="0.1677595260766191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981919982666904"/>
          <c:w val="1"/>
          <c:h val="0.8134041861711530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0.56000000000000005</c:v>
                </c:pt>
                <c:pt idx="1">
                  <c:v>0.27</c:v>
                </c:pt>
                <c:pt idx="2">
                  <c:v>0.06</c:v>
                </c:pt>
                <c:pt idx="3">
                  <c:v>0.05</c:v>
                </c:pt>
                <c:pt idx="4">
                  <c:v>0.06</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0.61</c:v>
                </c:pt>
                <c:pt idx="1">
                  <c:v>0.25</c:v>
                </c:pt>
                <c:pt idx="2">
                  <c:v>0.06</c:v>
                </c:pt>
                <c:pt idx="3">
                  <c:v>0.03</c:v>
                </c:pt>
                <c:pt idx="4">
                  <c:v>0.05</c:v>
                </c:pt>
              </c:numCache>
            </c:numRef>
          </c:val>
        </c:ser>
        <c:dLbls>
          <c:showLegendKey val="0"/>
          <c:showVal val="0"/>
          <c:showCatName val="0"/>
          <c:showSerName val="0"/>
          <c:showPercent val="0"/>
          <c:showBubbleSize val="0"/>
        </c:dLbls>
        <c:gapWidth val="70"/>
        <c:overlap val="-3"/>
        <c:axId val="35687808"/>
        <c:axId val="35697792"/>
      </c:barChart>
      <c:catAx>
        <c:axId val="35687808"/>
        <c:scaling>
          <c:orientation val="minMax"/>
        </c:scaling>
        <c:delete val="1"/>
        <c:axPos val="b"/>
        <c:numFmt formatCode="General" sourceLinked="1"/>
        <c:majorTickMark val="out"/>
        <c:minorTickMark val="none"/>
        <c:tickLblPos val="none"/>
        <c:crossAx val="35697792"/>
        <c:crosses val="autoZero"/>
        <c:auto val="1"/>
        <c:lblAlgn val="ctr"/>
        <c:lblOffset val="100"/>
        <c:tickLblSkip val="1"/>
        <c:tickMarkSkip val="1"/>
        <c:noMultiLvlLbl val="0"/>
      </c:catAx>
      <c:valAx>
        <c:axId val="35697792"/>
        <c:scaling>
          <c:orientation val="minMax"/>
          <c:max val="1"/>
          <c:min val="0"/>
        </c:scaling>
        <c:delete val="1"/>
        <c:axPos val="l"/>
        <c:numFmt formatCode="0\ %" sourceLinked="1"/>
        <c:majorTickMark val="out"/>
        <c:minorTickMark val="none"/>
        <c:tickLblPos val="none"/>
        <c:crossAx val="35687808"/>
        <c:crosses val="autoZero"/>
        <c:crossBetween val="between"/>
        <c:majorUnit val="0.2"/>
        <c:minorUnit val="0.1"/>
      </c:valAx>
      <c:spPr>
        <a:noFill/>
        <a:ln w="25400">
          <a:noFill/>
        </a:ln>
      </c:spPr>
    </c:plotArea>
    <c:legend>
      <c:legendPos val="t"/>
      <c:layout>
        <c:manualLayout>
          <c:xMode val="edge"/>
          <c:yMode val="edge"/>
          <c:x val="0"/>
          <c:y val="1.4482259232440261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44712013039185"/>
          <c:w val="1"/>
          <c:h val="0.81623931623932144"/>
        </c:manualLayout>
      </c:layout>
      <c:barChart>
        <c:barDir val="col"/>
        <c:grouping val="clustered"/>
        <c:varyColors val="0"/>
        <c:ser>
          <c:idx val="1"/>
          <c:order val="0"/>
          <c:tx>
            <c:strRef>
              <c:f>Sheet1!$B$1</c:f>
              <c:strCache>
                <c:ptCount val="1"/>
                <c:pt idx="0">
                  <c:v>2014</c:v>
                </c:pt>
              </c:strCache>
            </c:strRef>
          </c:tx>
          <c:spPr>
            <a:solidFill>
              <a:srgbClr val="10253F"/>
            </a:solidFill>
            <a:ln w="127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0.42</c:v>
                </c:pt>
                <c:pt idx="1">
                  <c:v>0.27</c:v>
                </c:pt>
                <c:pt idx="2">
                  <c:v>0.27</c:v>
                </c:pt>
                <c:pt idx="4">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0.3</c:v>
                </c:pt>
                <c:pt idx="1">
                  <c:v>0.26</c:v>
                </c:pt>
                <c:pt idx="2">
                  <c:v>0.26</c:v>
                </c:pt>
                <c:pt idx="3">
                  <c:v>0.06</c:v>
                </c:pt>
                <c:pt idx="4">
                  <c:v>0.11</c:v>
                </c:pt>
              </c:numCache>
            </c:numRef>
          </c:val>
        </c:ser>
        <c:dLbls>
          <c:showLegendKey val="0"/>
          <c:showVal val="0"/>
          <c:showCatName val="0"/>
          <c:showSerName val="0"/>
          <c:showPercent val="0"/>
          <c:showBubbleSize val="0"/>
        </c:dLbls>
        <c:gapWidth val="70"/>
        <c:overlap val="-3"/>
        <c:axId val="37384960"/>
        <c:axId val="37386496"/>
      </c:barChart>
      <c:catAx>
        <c:axId val="37384960"/>
        <c:scaling>
          <c:orientation val="minMax"/>
        </c:scaling>
        <c:delete val="1"/>
        <c:axPos val="b"/>
        <c:numFmt formatCode="General" sourceLinked="1"/>
        <c:majorTickMark val="out"/>
        <c:minorTickMark val="none"/>
        <c:tickLblPos val="none"/>
        <c:crossAx val="37386496"/>
        <c:crosses val="autoZero"/>
        <c:auto val="1"/>
        <c:lblAlgn val="ctr"/>
        <c:lblOffset val="100"/>
        <c:tickLblSkip val="1"/>
        <c:tickMarkSkip val="1"/>
        <c:noMultiLvlLbl val="0"/>
      </c:catAx>
      <c:valAx>
        <c:axId val="37386496"/>
        <c:scaling>
          <c:orientation val="minMax"/>
          <c:max val="1"/>
          <c:min val="0"/>
        </c:scaling>
        <c:delete val="1"/>
        <c:axPos val="l"/>
        <c:numFmt formatCode="0\ %" sourceLinked="1"/>
        <c:majorTickMark val="out"/>
        <c:minorTickMark val="none"/>
        <c:tickLblPos val="none"/>
        <c:crossAx val="37384960"/>
        <c:crosses val="autoZero"/>
        <c:crossBetween val="between"/>
        <c:majorUnit val="0.2"/>
        <c:minorUnit val="0.1"/>
      </c:valAx>
      <c:spPr>
        <a:noFill/>
        <a:ln w="24869">
          <a:noFill/>
        </a:ln>
      </c:spPr>
    </c:plotArea>
    <c:legend>
      <c:legendPos val="t"/>
      <c:layout>
        <c:manualLayout>
          <c:xMode val="edge"/>
          <c:yMode val="edge"/>
          <c:x val="0"/>
          <c:y val="7.8717201166180764E-2"/>
          <c:w val="0.16658405142402327"/>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78866790496809"/>
          <c:y val="2.8400565148883814E-2"/>
          <c:w val="0.74939759036144582"/>
          <c:h val="0.97159943485111866"/>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2811">
              <a:solidFill>
                <a:schemeClr val="bg1"/>
              </a:solidFill>
            </a:ln>
          </c:spPr>
          <c:invertIfNegative val="0"/>
          <c:dLbls>
            <c:spPr>
              <a:noFill/>
              <a:ln w="22811">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Other mention</c:v>
                </c:pt>
              </c:strCache>
            </c:strRef>
          </c:cat>
          <c:val>
            <c:numRef>
              <c:f>Sheet1!$B$2:$B$7</c:f>
              <c:numCache>
                <c:formatCode>0\ %</c:formatCode>
                <c:ptCount val="6"/>
                <c:pt idx="0">
                  <c:v>0.46</c:v>
                </c:pt>
                <c:pt idx="1">
                  <c:v>0.18</c:v>
                </c:pt>
                <c:pt idx="2">
                  <c:v>0.18</c:v>
                </c:pt>
                <c:pt idx="3">
                  <c:v>0.18</c:v>
                </c:pt>
                <c:pt idx="4">
                  <c:v>0.09</c:v>
                </c:pt>
                <c:pt idx="5">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Other mention</c:v>
                </c:pt>
              </c:strCache>
            </c:strRef>
          </c:cat>
          <c:val>
            <c:numRef>
              <c:f>Sheet1!$C$2:$C$7</c:f>
              <c:numCache>
                <c:formatCode>0\ %</c:formatCode>
                <c:ptCount val="6"/>
                <c:pt idx="0">
                  <c:v>0.15</c:v>
                </c:pt>
                <c:pt idx="1">
                  <c:v>0.38</c:v>
                </c:pt>
                <c:pt idx="3">
                  <c:v>0.12</c:v>
                </c:pt>
                <c:pt idx="4">
                  <c:v>0.27</c:v>
                </c:pt>
              </c:numCache>
            </c:numRef>
          </c:val>
        </c:ser>
        <c:dLbls>
          <c:showLegendKey val="0"/>
          <c:showVal val="0"/>
          <c:showCatName val="0"/>
          <c:showSerName val="0"/>
          <c:showPercent val="0"/>
          <c:showBubbleSize val="0"/>
        </c:dLbls>
        <c:gapWidth val="70"/>
        <c:overlap val="-3"/>
        <c:axId val="37299712"/>
        <c:axId val="37301248"/>
      </c:barChart>
      <c:catAx>
        <c:axId val="37299712"/>
        <c:scaling>
          <c:orientation val="maxMin"/>
        </c:scaling>
        <c:delete val="1"/>
        <c:axPos val="l"/>
        <c:numFmt formatCode="General" sourceLinked="1"/>
        <c:majorTickMark val="out"/>
        <c:minorTickMark val="none"/>
        <c:tickLblPos val="none"/>
        <c:crossAx val="37301248"/>
        <c:crosses val="autoZero"/>
        <c:auto val="1"/>
        <c:lblAlgn val="ctr"/>
        <c:lblOffset val="100"/>
        <c:tickLblSkip val="1"/>
        <c:tickMarkSkip val="1"/>
        <c:noMultiLvlLbl val="0"/>
      </c:catAx>
      <c:valAx>
        <c:axId val="37301248"/>
        <c:scaling>
          <c:orientation val="minMax"/>
          <c:max val="1"/>
          <c:min val="0"/>
        </c:scaling>
        <c:delete val="1"/>
        <c:axPos val="t"/>
        <c:numFmt formatCode="0\ %" sourceLinked="1"/>
        <c:majorTickMark val="out"/>
        <c:minorTickMark val="none"/>
        <c:tickLblPos val="none"/>
        <c:crossAx val="37299712"/>
        <c:crosses val="autoZero"/>
        <c:crossBetween val="between"/>
        <c:majorUnit val="0.2"/>
        <c:minorUnit val="0.1"/>
      </c:valAx>
      <c:spPr>
        <a:noFill/>
        <a:ln w="25400">
          <a:noFill/>
        </a:ln>
      </c:spPr>
    </c:plotArea>
    <c:legend>
      <c:legendPos val="r"/>
      <c:layout>
        <c:manualLayout>
          <c:xMode val="edge"/>
          <c:yMode val="edge"/>
          <c:x val="0.71654240402080893"/>
          <c:y val="3.2202215601883953E-3"/>
          <c:w val="0.28345759597919101"/>
          <c:h val="0.1301823763535552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591"/>
        </c:manualLayout>
      </c:layout>
      <c:barChart>
        <c:barDir val="col"/>
        <c:grouping val="clustered"/>
        <c:varyColors val="0"/>
        <c:ser>
          <c:idx val="1"/>
          <c:order val="0"/>
          <c:tx>
            <c:strRef>
              <c:f>Sheet1!$B$1</c:f>
              <c:strCache>
                <c:ptCount val="1"/>
                <c:pt idx="0">
                  <c:v>2014</c:v>
                </c:pt>
              </c:strCache>
            </c:strRef>
          </c:tx>
          <c:spPr>
            <a:solidFill>
              <a:srgbClr val="10253F"/>
            </a:solidFill>
            <a:ln w="24869">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0.11</c:v>
                </c:pt>
                <c:pt idx="1">
                  <c:v>0.37</c:v>
                </c:pt>
                <c:pt idx="2">
                  <c:v>0.28999999999999998</c:v>
                </c:pt>
                <c:pt idx="3">
                  <c:v>0.03</c:v>
                </c:pt>
                <c:pt idx="4">
                  <c:v>0.21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0.11</c:v>
                </c:pt>
                <c:pt idx="1">
                  <c:v>0.19</c:v>
                </c:pt>
                <c:pt idx="2">
                  <c:v>0.28000000000000003</c:v>
                </c:pt>
                <c:pt idx="3">
                  <c:v>0.11</c:v>
                </c:pt>
                <c:pt idx="4">
                  <c:v>0.31</c:v>
                </c:pt>
              </c:numCache>
            </c:numRef>
          </c:val>
        </c:ser>
        <c:dLbls>
          <c:showLegendKey val="0"/>
          <c:showVal val="0"/>
          <c:showCatName val="0"/>
          <c:showSerName val="0"/>
          <c:showPercent val="0"/>
          <c:showBubbleSize val="0"/>
        </c:dLbls>
        <c:gapWidth val="70"/>
        <c:overlap val="-3"/>
        <c:axId val="47729280"/>
        <c:axId val="47735168"/>
      </c:barChart>
      <c:catAx>
        <c:axId val="47729280"/>
        <c:scaling>
          <c:orientation val="minMax"/>
        </c:scaling>
        <c:delete val="1"/>
        <c:axPos val="b"/>
        <c:numFmt formatCode="General" sourceLinked="1"/>
        <c:majorTickMark val="out"/>
        <c:minorTickMark val="none"/>
        <c:tickLblPos val="none"/>
        <c:crossAx val="47735168"/>
        <c:crosses val="autoZero"/>
        <c:auto val="1"/>
        <c:lblAlgn val="ctr"/>
        <c:lblOffset val="100"/>
        <c:tickLblSkip val="1"/>
        <c:tickMarkSkip val="1"/>
        <c:noMultiLvlLbl val="0"/>
      </c:catAx>
      <c:valAx>
        <c:axId val="47735168"/>
        <c:scaling>
          <c:orientation val="minMax"/>
          <c:max val="1"/>
          <c:min val="0"/>
        </c:scaling>
        <c:delete val="1"/>
        <c:axPos val="l"/>
        <c:numFmt formatCode="0\ %" sourceLinked="1"/>
        <c:majorTickMark val="out"/>
        <c:minorTickMark val="none"/>
        <c:tickLblPos val="none"/>
        <c:crossAx val="47729280"/>
        <c:crosses val="autoZero"/>
        <c:crossBetween val="between"/>
        <c:majorUnit val="0.2"/>
        <c:minorUnit val="0.1"/>
      </c:valAx>
      <c:spPr>
        <a:noFill/>
        <a:ln w="24869">
          <a:noFill/>
        </a:ln>
      </c:spPr>
    </c:plotArea>
    <c:legend>
      <c:legendPos val="t"/>
      <c:layout>
        <c:manualLayout>
          <c:xMode val="edge"/>
          <c:yMode val="edge"/>
          <c:x val="0"/>
          <c:y val="8.7463556851311949E-2"/>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092873006258834E-3"/>
          <c:w val="1"/>
          <c:h val="0.9124423963133641"/>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24399">
              <a:solidFill>
                <a:schemeClr val="bg1"/>
              </a:solidFill>
            </a:ln>
          </c:spPr>
          <c:invertIfNegative val="0"/>
          <c:dPt>
            <c:idx val="3"/>
            <c:invertIfNegative val="0"/>
            <c:bubble3D val="0"/>
          </c:dPt>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Sheet1!$B$2:$B$5</c:f>
              <c:numCache>
                <c:formatCode>0\ %</c:formatCode>
                <c:ptCount val="4"/>
                <c:pt idx="0">
                  <c:v>0.59</c:v>
                </c:pt>
                <c:pt idx="1">
                  <c:v>0.17</c:v>
                </c:pt>
                <c:pt idx="2">
                  <c:v>0.08</c:v>
                </c:pt>
                <c:pt idx="3">
                  <c:v>0.17</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Sheet1!$C$2:$C$5</c:f>
              <c:numCache>
                <c:formatCode>0\ %</c:formatCode>
                <c:ptCount val="4"/>
                <c:pt idx="0">
                  <c:v>0.63</c:v>
                </c:pt>
                <c:pt idx="1">
                  <c:v>0.18</c:v>
                </c:pt>
                <c:pt idx="2">
                  <c:v>0.08</c:v>
                </c:pt>
                <c:pt idx="3">
                  <c:v>0.12</c:v>
                </c:pt>
              </c:numCache>
            </c:numRef>
          </c:val>
        </c:ser>
        <c:dLbls>
          <c:showLegendKey val="0"/>
          <c:showVal val="1"/>
          <c:showCatName val="0"/>
          <c:showSerName val="0"/>
          <c:showPercent val="0"/>
          <c:showBubbleSize val="0"/>
        </c:dLbls>
        <c:gapWidth val="70"/>
        <c:overlap val="-3"/>
        <c:axId val="38262656"/>
        <c:axId val="38264192"/>
      </c:barChart>
      <c:catAx>
        <c:axId val="38262656"/>
        <c:scaling>
          <c:orientation val="minMax"/>
        </c:scaling>
        <c:delete val="1"/>
        <c:axPos val="b"/>
        <c:numFmt formatCode="General" sourceLinked="1"/>
        <c:majorTickMark val="out"/>
        <c:minorTickMark val="none"/>
        <c:tickLblPos val="none"/>
        <c:crossAx val="38264192"/>
        <c:crosses val="autoZero"/>
        <c:auto val="0"/>
        <c:lblAlgn val="ctr"/>
        <c:lblOffset val="100"/>
        <c:tickLblSkip val="1"/>
        <c:tickMarkSkip val="1"/>
        <c:noMultiLvlLbl val="0"/>
      </c:catAx>
      <c:valAx>
        <c:axId val="38264192"/>
        <c:scaling>
          <c:orientation val="minMax"/>
          <c:max val="1"/>
          <c:min val="0"/>
        </c:scaling>
        <c:delete val="1"/>
        <c:axPos val="l"/>
        <c:numFmt formatCode="0\ %" sourceLinked="1"/>
        <c:majorTickMark val="out"/>
        <c:minorTickMark val="none"/>
        <c:tickLblPos val="none"/>
        <c:crossAx val="38262656"/>
        <c:crosses val="autoZero"/>
        <c:crossBetween val="between"/>
        <c:majorUnit val="0.2"/>
        <c:minorUnit val="0.1"/>
      </c:valAx>
      <c:spPr>
        <a:noFill/>
        <a:ln w="24399">
          <a:noFill/>
        </a:ln>
      </c:spPr>
    </c:plotArea>
    <c:legend>
      <c:legendPos val="t"/>
      <c:layout>
        <c:manualLayout>
          <c:xMode val="edge"/>
          <c:yMode val="edge"/>
          <c:x val="4.401763812709565E-3"/>
          <c:y val="0"/>
          <c:w val="9.2528313612017049E-2"/>
          <c:h val="0.19204800121138704"/>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39686872058694"/>
          <c:y val="0"/>
          <c:w val="0.52639123974839863"/>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Sheet1!$A$2:$A$16</c:f>
              <c:strCache>
                <c:ptCount val="6"/>
                <c:pt idx="0">
                  <c:v>Je veux acquérir l'expérience nécessaire avant de faire ma demande</c:v>
                </c:pt>
                <c:pt idx="1">
                  <c:v>Intend to obtain a graduate degree</c:v>
                </c:pt>
                <c:pt idx="2">
                  <c:v>Not sure I need it (in my chosen field of work)</c:v>
                </c:pt>
                <c:pt idx="3">
                  <c:v>Uncertain about my career path/ life plans</c:v>
                </c:pt>
                <c:pt idx="4">
                  <c:v>Want to pursue other studies/ further my education</c:v>
                </c:pt>
                <c:pt idx="5">
                  <c:v>DK/NS</c:v>
                </c:pt>
              </c:strCache>
            </c:strRef>
          </c:cat>
          <c:val>
            <c:numRef>
              <c:f>Sheet1!$B$2:$B$16</c:f>
              <c:numCache>
                <c:formatCode>0\ %</c:formatCode>
                <c:ptCount val="6"/>
                <c:pt idx="0">
                  <c:v>0.69</c:v>
                </c:pt>
                <c:pt idx="1">
                  <c:v>0.12</c:v>
                </c:pt>
                <c:pt idx="2">
                  <c:v>0.05</c:v>
                </c:pt>
                <c:pt idx="3">
                  <c:v>0.04</c:v>
                </c:pt>
                <c:pt idx="4">
                  <c:v>0.04</c:v>
                </c:pt>
                <c:pt idx="5">
                  <c:v>0.04</c:v>
                </c:pt>
              </c:numCache>
            </c:numRef>
          </c:val>
        </c:ser>
        <c:ser>
          <c:idx val="0"/>
          <c:order val="1"/>
          <c:tx>
            <c:strRef>
              <c:f>Sheet1!$C$1</c:f>
              <c:strCache>
                <c:ptCount val="1"/>
                <c:pt idx="0">
                  <c:v>2013</c:v>
                </c:pt>
              </c:strCache>
            </c:strRef>
          </c:tx>
          <c:spPr>
            <a:solidFill>
              <a:schemeClr val="tx1"/>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Sheet1!$A$2:$A$16</c:f>
              <c:strCache>
                <c:ptCount val="6"/>
                <c:pt idx="0">
                  <c:v>Je veux acquérir l'expérience nécessaire avant de faire ma demande</c:v>
                </c:pt>
                <c:pt idx="1">
                  <c:v>Intend to obtain a graduate degree</c:v>
                </c:pt>
                <c:pt idx="2">
                  <c:v>Not sure I need it (in my chosen field of work)</c:v>
                </c:pt>
                <c:pt idx="3">
                  <c:v>Uncertain about my career path/ life plans</c:v>
                </c:pt>
                <c:pt idx="4">
                  <c:v>Want to pursue other studies/ further my education</c:v>
                </c:pt>
                <c:pt idx="5">
                  <c:v>DK/NS</c:v>
                </c:pt>
              </c:strCache>
            </c:strRef>
          </c:cat>
          <c:val>
            <c:numRef>
              <c:f>Sheet1!$C$2:$C$16</c:f>
              <c:numCache>
                <c:formatCode>0\ %</c:formatCode>
                <c:ptCount val="6"/>
                <c:pt idx="0">
                  <c:v>0.72</c:v>
                </c:pt>
                <c:pt idx="1">
                  <c:v>7.0000000000000007E-2</c:v>
                </c:pt>
                <c:pt idx="2">
                  <c:v>7.0000000000000007E-2</c:v>
                </c:pt>
                <c:pt idx="4">
                  <c:v>0.04</c:v>
                </c:pt>
                <c:pt idx="5">
                  <c:v>0.01</c:v>
                </c:pt>
              </c:numCache>
            </c:numRef>
          </c:val>
        </c:ser>
        <c:dLbls>
          <c:showLegendKey val="0"/>
          <c:showVal val="0"/>
          <c:showCatName val="0"/>
          <c:showSerName val="0"/>
          <c:showPercent val="0"/>
          <c:showBubbleSize val="0"/>
        </c:dLbls>
        <c:gapWidth val="70"/>
        <c:overlap val="-3"/>
        <c:axId val="38418304"/>
        <c:axId val="38419840"/>
      </c:barChart>
      <c:catAx>
        <c:axId val="38418304"/>
        <c:scaling>
          <c:orientation val="maxMin"/>
        </c:scaling>
        <c:delete val="1"/>
        <c:axPos val="l"/>
        <c:numFmt formatCode="General" sourceLinked="1"/>
        <c:majorTickMark val="out"/>
        <c:minorTickMark val="none"/>
        <c:tickLblPos val="none"/>
        <c:crossAx val="38419840"/>
        <c:crosses val="autoZero"/>
        <c:auto val="1"/>
        <c:lblAlgn val="ctr"/>
        <c:lblOffset val="100"/>
        <c:tickLblSkip val="1"/>
        <c:tickMarkSkip val="1"/>
        <c:noMultiLvlLbl val="0"/>
      </c:catAx>
      <c:valAx>
        <c:axId val="38419840"/>
        <c:scaling>
          <c:orientation val="minMax"/>
          <c:max val="1.1499999999999901"/>
          <c:min val="0"/>
        </c:scaling>
        <c:delete val="1"/>
        <c:axPos val="t"/>
        <c:numFmt formatCode="0\ %" sourceLinked="1"/>
        <c:majorTickMark val="out"/>
        <c:minorTickMark val="none"/>
        <c:tickLblPos val="none"/>
        <c:crossAx val="38418304"/>
        <c:crosses val="autoZero"/>
        <c:crossBetween val="between"/>
        <c:majorUnit val="0.2"/>
        <c:minorUnit val="0.1"/>
      </c:valAx>
      <c:spPr>
        <a:noFill/>
        <a:ln w="22560">
          <a:noFill/>
        </a:ln>
      </c:spPr>
    </c:plotArea>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751810934876785"/>
          <c:w val="1"/>
          <c:h val="0.6759389386852338"/>
        </c:manualLayout>
      </c:layout>
      <c:barChart>
        <c:barDir val="col"/>
        <c:grouping val="clustered"/>
        <c:varyColors val="0"/>
        <c:ser>
          <c:idx val="2"/>
          <c:order val="0"/>
          <c:tx>
            <c:strRef>
              <c:f>Sheet1!$B$1</c:f>
              <c:strCache>
                <c:ptCount val="1"/>
                <c:pt idx="0">
                  <c:v>2014</c:v>
                </c:pt>
              </c:strCache>
            </c:strRef>
          </c:tx>
          <c:spPr>
            <a:solidFill>
              <a:srgbClr val="10253F"/>
            </a:solidFill>
            <a:ln w="24870">
              <a:noFill/>
            </a:ln>
          </c:spPr>
          <c:invertIfNegative val="0"/>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 %</c:formatCode>
                <c:ptCount val="5"/>
                <c:pt idx="0">
                  <c:v>0.52</c:v>
                </c:pt>
                <c:pt idx="1">
                  <c:v>0.33</c:v>
                </c:pt>
                <c:pt idx="2">
                  <c:v>0.09</c:v>
                </c:pt>
                <c:pt idx="4">
                  <c:v>0.06</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 %</c:formatCode>
                <c:ptCount val="5"/>
                <c:pt idx="0">
                  <c:v>0.5</c:v>
                </c:pt>
                <c:pt idx="1">
                  <c:v>0.38</c:v>
                </c:pt>
                <c:pt idx="2">
                  <c:v>0.05</c:v>
                </c:pt>
                <c:pt idx="3">
                  <c:v>0.02</c:v>
                </c:pt>
                <c:pt idx="4">
                  <c:v>0.06</c:v>
                </c:pt>
              </c:numCache>
            </c:numRef>
          </c:val>
        </c:ser>
        <c:dLbls>
          <c:showLegendKey val="0"/>
          <c:showVal val="0"/>
          <c:showCatName val="0"/>
          <c:showSerName val="0"/>
          <c:showPercent val="0"/>
          <c:showBubbleSize val="0"/>
        </c:dLbls>
        <c:gapWidth val="70"/>
        <c:overlap val="-3"/>
        <c:axId val="38500608"/>
        <c:axId val="38543360"/>
      </c:barChart>
      <c:catAx>
        <c:axId val="38500608"/>
        <c:scaling>
          <c:orientation val="minMax"/>
        </c:scaling>
        <c:delete val="1"/>
        <c:axPos val="b"/>
        <c:numFmt formatCode="General" sourceLinked="1"/>
        <c:majorTickMark val="out"/>
        <c:minorTickMark val="none"/>
        <c:tickLblPos val="none"/>
        <c:crossAx val="38543360"/>
        <c:crosses val="autoZero"/>
        <c:auto val="1"/>
        <c:lblAlgn val="ctr"/>
        <c:lblOffset val="100"/>
        <c:tickLblSkip val="1"/>
        <c:tickMarkSkip val="1"/>
        <c:noMultiLvlLbl val="0"/>
      </c:catAx>
      <c:valAx>
        <c:axId val="38543360"/>
        <c:scaling>
          <c:orientation val="minMax"/>
          <c:max val="1"/>
          <c:min val="0"/>
        </c:scaling>
        <c:delete val="1"/>
        <c:axPos val="l"/>
        <c:numFmt formatCode="0\ %" sourceLinked="1"/>
        <c:majorTickMark val="out"/>
        <c:minorTickMark val="none"/>
        <c:tickLblPos val="none"/>
        <c:crossAx val="38500608"/>
        <c:crosses val="autoZero"/>
        <c:crossBetween val="between"/>
        <c:majorUnit val="0.2"/>
        <c:minorUnit val="0.1"/>
      </c:valAx>
      <c:spPr>
        <a:noFill/>
        <a:ln w="24870">
          <a:noFill/>
        </a:ln>
      </c:spPr>
    </c:plotArea>
    <c:legend>
      <c:legendPos val="t"/>
      <c:layout>
        <c:manualLayout>
          <c:xMode val="edge"/>
          <c:yMode val="edge"/>
          <c:x val="0"/>
          <c:y val="6.784994660484385E-2"/>
          <c:w val="8.6479539717633572E-2"/>
          <c:h val="0.1868706156752708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86908012366588E-2"/>
          <c:y val="2.2471910112360155E-3"/>
          <c:w val="0.74380034398175898"/>
          <c:h val="1"/>
        </c:manualLayout>
      </c:layout>
      <c:barChart>
        <c:barDir val="bar"/>
        <c:grouping val="clustered"/>
        <c:varyColors val="0"/>
        <c:ser>
          <c:idx val="2"/>
          <c:order val="0"/>
          <c:tx>
            <c:strRef>
              <c:f>Sheet1!$B$1</c:f>
              <c:strCache>
                <c:ptCount val="1"/>
                <c:pt idx="0">
                  <c:v>2014</c:v>
                </c:pt>
              </c:strCache>
            </c:strRef>
          </c:tx>
          <c:spPr>
            <a:solidFill>
              <a:srgbClr val="10253F"/>
            </a:solidFill>
            <a:ln w="23493">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 %</c:formatCode>
                <c:ptCount val="5"/>
                <c:pt idx="0">
                  <c:v>0.99</c:v>
                </c:pt>
                <c:pt idx="1">
                  <c:v>0.18</c:v>
                </c:pt>
                <c:pt idx="2">
                  <c:v>0.11</c:v>
                </c:pt>
                <c:pt idx="3">
                  <c:v>0.03</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 %</c:formatCode>
                <c:ptCount val="5"/>
                <c:pt idx="0">
                  <c:v>0.99</c:v>
                </c:pt>
                <c:pt idx="1">
                  <c:v>0.15</c:v>
                </c:pt>
                <c:pt idx="2">
                  <c:v>0.11</c:v>
                </c:pt>
                <c:pt idx="3">
                  <c:v>0.05</c:v>
                </c:pt>
                <c:pt idx="4">
                  <c:v>0.03</c:v>
                </c:pt>
              </c:numCache>
            </c:numRef>
          </c:val>
        </c:ser>
        <c:dLbls>
          <c:showLegendKey val="0"/>
          <c:showVal val="0"/>
          <c:showCatName val="0"/>
          <c:showSerName val="0"/>
          <c:showPercent val="0"/>
          <c:showBubbleSize val="0"/>
        </c:dLbls>
        <c:gapWidth val="70"/>
        <c:overlap val="-3"/>
        <c:axId val="140780288"/>
        <c:axId val="140781824"/>
      </c:barChart>
      <c:catAx>
        <c:axId val="140780288"/>
        <c:scaling>
          <c:orientation val="maxMin"/>
        </c:scaling>
        <c:delete val="1"/>
        <c:axPos val="l"/>
        <c:numFmt formatCode="General" sourceLinked="1"/>
        <c:majorTickMark val="out"/>
        <c:minorTickMark val="none"/>
        <c:tickLblPos val="none"/>
        <c:crossAx val="140781824"/>
        <c:crosses val="autoZero"/>
        <c:auto val="1"/>
        <c:lblAlgn val="ctr"/>
        <c:lblOffset val="100"/>
        <c:tickLblSkip val="1"/>
        <c:tickMarkSkip val="1"/>
        <c:noMultiLvlLbl val="0"/>
      </c:catAx>
      <c:valAx>
        <c:axId val="140781824"/>
        <c:scaling>
          <c:orientation val="minMax"/>
          <c:max val="1.1499999999999901"/>
          <c:min val="0"/>
        </c:scaling>
        <c:delete val="1"/>
        <c:axPos val="t"/>
        <c:numFmt formatCode="0\ %" sourceLinked="1"/>
        <c:majorTickMark val="out"/>
        <c:minorTickMark val="none"/>
        <c:tickLblPos val="none"/>
        <c:crossAx val="140780288"/>
        <c:crosses val="autoZero"/>
        <c:crossBetween val="between"/>
        <c:majorUnit val="0.2"/>
        <c:minorUnit val="0.1"/>
      </c:valAx>
      <c:spPr>
        <a:noFill/>
        <a:ln w="23493">
          <a:noFill/>
        </a:ln>
      </c:spPr>
    </c:plotArea>
    <c:legend>
      <c:legendPos val="r"/>
      <c:layout>
        <c:manualLayout>
          <c:xMode val="edge"/>
          <c:yMode val="edge"/>
          <c:x val="0.89660160943672329"/>
          <c:y val="1.1142056528551403E-2"/>
          <c:w val="0.10339839056327667"/>
          <c:h val="0.14189711604742791"/>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5321127027852"/>
          <c:y val="1.8072352500847658E-2"/>
          <c:w val="0.67152172063280235"/>
          <c:h val="0.9819277108433736"/>
        </c:manualLayout>
      </c:layout>
      <c:barChart>
        <c:barDir val="bar"/>
        <c:grouping val="clustered"/>
        <c:varyColors val="0"/>
        <c:ser>
          <c:idx val="2"/>
          <c:order val="0"/>
          <c:tx>
            <c:strRef>
              <c:f>Sheet1!$B$1</c:f>
              <c:strCache>
                <c:ptCount val="1"/>
                <c:pt idx="0">
                  <c:v>2014</c:v>
                </c:pt>
              </c:strCache>
            </c:strRef>
          </c:tx>
          <c:spPr>
            <a:solidFill>
              <a:srgbClr val="10253F"/>
            </a:solidFill>
            <a:ln w="23563">
              <a:noFill/>
            </a:ln>
          </c:spPr>
          <c:invertIfNegative val="0"/>
          <c:dLbls>
            <c:txPr>
              <a:bodyPr/>
              <a:lstStyle/>
              <a:p>
                <a:pPr>
                  <a:defRPr sz="800" b="1" i="0" baseline="0">
                    <a:latin typeface="Calibri" pitchFamily="34" charset="0"/>
                  </a:defRPr>
                </a:pPr>
                <a:endParaRPr lang="en-US"/>
              </a:p>
            </c:txPr>
            <c:showLegendKey val="0"/>
            <c:showVal val="1"/>
            <c:showCatName val="0"/>
            <c:showSerName val="0"/>
            <c:showPercent val="0"/>
            <c:showBubbleSize val="0"/>
            <c:showLeaderLines val="0"/>
          </c:dLbls>
          <c:cat>
            <c:strRef>
              <c:f>Sheet1!$A$2:$A$13</c:f>
              <c:strCache>
                <c:ptCount val="12"/>
                <c:pt idx="0">
                  <c:v>Quebec</c:v>
                </c:pt>
                <c:pt idx="1">
                  <c:v>Ontario</c:v>
                </c:pt>
                <c:pt idx="2">
                  <c:v>Alberta</c:v>
                </c:pt>
                <c:pt idx="3">
                  <c:v>British Columbia</c:v>
                </c:pt>
                <c:pt idx="4">
                  <c:v>Saskatchewan</c:v>
                </c:pt>
                <c:pt idx="5">
                  <c:v>Nova Scotia</c:v>
                </c:pt>
                <c:pt idx="6">
                  <c:v>New Brunswick</c:v>
                </c:pt>
                <c:pt idx="7">
                  <c:v>Newfoundland/ Labrador</c:v>
                </c:pt>
                <c:pt idx="8">
                  <c:v>Prince Edward Island</c:v>
                </c:pt>
                <c:pt idx="9">
                  <c:v>Manitoba</c:v>
                </c:pt>
                <c:pt idx="10">
                  <c:v>Yukon/ Northwest Territories/ Nunavut</c:v>
                </c:pt>
                <c:pt idx="11">
                  <c:v>Don't know/ Unsure</c:v>
                </c:pt>
              </c:strCache>
            </c:strRef>
          </c:cat>
          <c:val>
            <c:numRef>
              <c:f>Sheet1!$B$2:$B$13</c:f>
              <c:numCache>
                <c:formatCode>0\ %</c:formatCode>
                <c:ptCount val="12"/>
                <c:pt idx="0">
                  <c:v>0.88</c:v>
                </c:pt>
                <c:pt idx="1">
                  <c:v>0.25</c:v>
                </c:pt>
                <c:pt idx="2">
                  <c:v>0.14000000000000001</c:v>
                </c:pt>
                <c:pt idx="3">
                  <c:v>0.13</c:v>
                </c:pt>
                <c:pt idx="4">
                  <c:v>0.02</c:v>
                </c:pt>
                <c:pt idx="5">
                  <c:v>0.02</c:v>
                </c:pt>
                <c:pt idx="6">
                  <c:v>0.02</c:v>
                </c:pt>
                <c:pt idx="7">
                  <c:v>0.02</c:v>
                </c:pt>
                <c:pt idx="8">
                  <c:v>0.02</c:v>
                </c:pt>
                <c:pt idx="9">
                  <c:v>0.01</c:v>
                </c:pt>
                <c:pt idx="10">
                  <c:v>0.01</c:v>
                </c:pt>
                <c:pt idx="11">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8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Sheet1!$A$2:$A$13</c:f>
              <c:strCache>
                <c:ptCount val="12"/>
                <c:pt idx="0">
                  <c:v>Quebec</c:v>
                </c:pt>
                <c:pt idx="1">
                  <c:v>Ontario</c:v>
                </c:pt>
                <c:pt idx="2">
                  <c:v>Alberta</c:v>
                </c:pt>
                <c:pt idx="3">
                  <c:v>British Columbia</c:v>
                </c:pt>
                <c:pt idx="4">
                  <c:v>Saskatchewan</c:v>
                </c:pt>
                <c:pt idx="5">
                  <c:v>Nova Scotia</c:v>
                </c:pt>
                <c:pt idx="6">
                  <c:v>New Brunswick</c:v>
                </c:pt>
                <c:pt idx="7">
                  <c:v>Newfoundland/ Labrador</c:v>
                </c:pt>
                <c:pt idx="8">
                  <c:v>Prince Edward Island</c:v>
                </c:pt>
                <c:pt idx="9">
                  <c:v>Manitoba</c:v>
                </c:pt>
                <c:pt idx="10">
                  <c:v>Yukon/ Northwest Territories/ Nunavut</c:v>
                </c:pt>
                <c:pt idx="11">
                  <c:v>Don't know/ Unsure</c:v>
                </c:pt>
              </c:strCache>
            </c:strRef>
          </c:cat>
          <c:val>
            <c:numRef>
              <c:f>Sheet1!$C$2:$C$13</c:f>
              <c:numCache>
                <c:formatCode>0\ %</c:formatCode>
                <c:ptCount val="12"/>
                <c:pt idx="0">
                  <c:v>0.94</c:v>
                </c:pt>
                <c:pt idx="1">
                  <c:v>0.2</c:v>
                </c:pt>
                <c:pt idx="2">
                  <c:v>0.1</c:v>
                </c:pt>
                <c:pt idx="3">
                  <c:v>0.11</c:v>
                </c:pt>
                <c:pt idx="5">
                  <c:v>0.02</c:v>
                </c:pt>
                <c:pt idx="6">
                  <c:v>0.02</c:v>
                </c:pt>
                <c:pt idx="7">
                  <c:v>0.02</c:v>
                </c:pt>
                <c:pt idx="8">
                  <c:v>0.01</c:v>
                </c:pt>
                <c:pt idx="9">
                  <c:v>0.01</c:v>
                </c:pt>
                <c:pt idx="10">
                  <c:v>0.01</c:v>
                </c:pt>
                <c:pt idx="11">
                  <c:v>0.02</c:v>
                </c:pt>
              </c:numCache>
            </c:numRef>
          </c:val>
        </c:ser>
        <c:dLbls>
          <c:showLegendKey val="0"/>
          <c:showVal val="0"/>
          <c:showCatName val="0"/>
          <c:showSerName val="0"/>
          <c:showPercent val="0"/>
          <c:showBubbleSize val="0"/>
        </c:dLbls>
        <c:gapWidth val="70"/>
        <c:overlap val="-3"/>
        <c:axId val="141114752"/>
        <c:axId val="141137024"/>
      </c:barChart>
      <c:catAx>
        <c:axId val="141114752"/>
        <c:scaling>
          <c:orientation val="maxMin"/>
        </c:scaling>
        <c:delete val="1"/>
        <c:axPos val="l"/>
        <c:numFmt formatCode="General" sourceLinked="1"/>
        <c:majorTickMark val="out"/>
        <c:minorTickMark val="none"/>
        <c:tickLblPos val="none"/>
        <c:crossAx val="141137024"/>
        <c:crosses val="autoZero"/>
        <c:auto val="1"/>
        <c:lblAlgn val="ctr"/>
        <c:lblOffset val="100"/>
        <c:tickLblSkip val="1"/>
        <c:tickMarkSkip val="1"/>
        <c:noMultiLvlLbl val="0"/>
      </c:catAx>
      <c:valAx>
        <c:axId val="141137024"/>
        <c:scaling>
          <c:orientation val="minMax"/>
          <c:max val="1.1499999999999901"/>
          <c:min val="0"/>
        </c:scaling>
        <c:delete val="1"/>
        <c:axPos val="t"/>
        <c:numFmt formatCode="0\ %" sourceLinked="1"/>
        <c:majorTickMark val="out"/>
        <c:minorTickMark val="none"/>
        <c:tickLblPos val="none"/>
        <c:crossAx val="141114752"/>
        <c:crosses val="autoZero"/>
        <c:crossBetween val="between"/>
        <c:majorUnit val="0.2"/>
        <c:minorUnit val="0.1"/>
      </c:valAx>
      <c:spPr>
        <a:noFill/>
        <a:ln w="23563">
          <a:noFill/>
        </a:ln>
      </c:spPr>
    </c:plotArea>
    <c:legend>
      <c:legendPos val="r"/>
      <c:layout>
        <c:manualLayout>
          <c:xMode val="edge"/>
          <c:yMode val="edge"/>
          <c:x val="0.91953190460597789"/>
          <c:y val="1.2518980024140803E-2"/>
          <c:w val="7.7358884356322932E-2"/>
          <c:h val="0.12083739399468403"/>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58921161826"/>
          <c:y val="0.13010355347800143"/>
          <c:w val="0.69562414116517979"/>
          <c:h val="0.86989644652199849"/>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chemeClr val="bg1"/>
              </a:solidFill>
            </a:ln>
          </c:spPr>
          <c:invertIfNegative val="0"/>
          <c:dPt>
            <c:idx val="2"/>
            <c:invertIfNegative val="0"/>
            <c:bubble3D val="0"/>
            <c:spPr>
              <a:solidFill>
                <a:srgbClr val="10253F"/>
              </a:solidFill>
              <a:ln w="9525">
                <a:solidFill>
                  <a:schemeClr val="bg1"/>
                </a:solidFill>
              </a:ln>
            </c:spPr>
          </c:dPt>
          <c:dLbls>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Entrer sur le marché du travail</c:v>
                </c:pt>
                <c:pt idx="1">
                  <c:v>Pursue more education</c:v>
                </c:pt>
                <c:pt idx="2">
                  <c:v>Don't know/ Unsure</c:v>
                </c:pt>
              </c:strCache>
            </c:strRef>
          </c:cat>
          <c:val>
            <c:numRef>
              <c:f>Sheet1!$B$2:$B$4</c:f>
              <c:numCache>
                <c:formatCode>0\ %</c:formatCode>
                <c:ptCount val="3"/>
                <c:pt idx="0">
                  <c:v>0.66</c:v>
                </c:pt>
                <c:pt idx="1">
                  <c:v>0.24</c:v>
                </c:pt>
                <c:pt idx="2">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Entrer sur le marché du travail</c:v>
                </c:pt>
                <c:pt idx="1">
                  <c:v>Pursue more education</c:v>
                </c:pt>
                <c:pt idx="2">
                  <c:v>Don't know/ Unsure</c:v>
                </c:pt>
              </c:strCache>
            </c:strRef>
          </c:cat>
          <c:val>
            <c:numRef>
              <c:f>Sheet1!$C$2:$C$4</c:f>
              <c:numCache>
                <c:formatCode>0\ %</c:formatCode>
                <c:ptCount val="3"/>
                <c:pt idx="0">
                  <c:v>0.76</c:v>
                </c:pt>
                <c:pt idx="1">
                  <c:v>0.18</c:v>
                </c:pt>
                <c:pt idx="2">
                  <c:v>0.05</c:v>
                </c:pt>
              </c:numCache>
            </c:numRef>
          </c:val>
        </c:ser>
        <c:dLbls>
          <c:showLegendKey val="0"/>
          <c:showVal val="0"/>
          <c:showCatName val="0"/>
          <c:showSerName val="0"/>
          <c:showPercent val="0"/>
          <c:showBubbleSize val="0"/>
        </c:dLbls>
        <c:gapWidth val="70"/>
        <c:overlap val="-3"/>
        <c:axId val="36993280"/>
        <c:axId val="37003264"/>
      </c:barChart>
      <c:catAx>
        <c:axId val="36993280"/>
        <c:scaling>
          <c:orientation val="maxMin"/>
        </c:scaling>
        <c:delete val="1"/>
        <c:axPos val="l"/>
        <c:numFmt formatCode="General" sourceLinked="1"/>
        <c:majorTickMark val="out"/>
        <c:minorTickMark val="none"/>
        <c:tickLblPos val="none"/>
        <c:crossAx val="37003264"/>
        <c:crosses val="autoZero"/>
        <c:auto val="1"/>
        <c:lblAlgn val="ctr"/>
        <c:lblOffset val="100"/>
        <c:tickLblSkip val="1"/>
        <c:tickMarkSkip val="1"/>
        <c:noMultiLvlLbl val="0"/>
      </c:catAx>
      <c:valAx>
        <c:axId val="37003264"/>
        <c:scaling>
          <c:orientation val="minMax"/>
          <c:max val="1"/>
          <c:min val="0"/>
        </c:scaling>
        <c:delete val="1"/>
        <c:axPos val="t"/>
        <c:numFmt formatCode="0\ %" sourceLinked="1"/>
        <c:majorTickMark val="out"/>
        <c:minorTickMark val="none"/>
        <c:tickLblPos val="none"/>
        <c:crossAx val="36993280"/>
        <c:crosses val="autoZero"/>
        <c:crossBetween val="between"/>
        <c:majorUnit val="0.2"/>
        <c:minorUnit val="0.1"/>
      </c:valAx>
      <c:spPr>
        <a:noFill/>
        <a:ln w="25401">
          <a:noFill/>
        </a:ln>
      </c:spPr>
    </c:plotArea>
    <c:legend>
      <c:legendPos val="t"/>
      <c:layout>
        <c:manualLayout>
          <c:xMode val="edge"/>
          <c:yMode val="edge"/>
          <c:x val="1.3138482343446679E-2"/>
          <c:y val="6.2871888111364876E-2"/>
          <c:w val="0.24934085109167448"/>
          <c:h val="6.088513345417066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6565699195716921E-2"/>
          <c:w val="1"/>
          <c:h val="0.8488565192750600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4898">
              <a:solidFill>
                <a:schemeClr val="bg1"/>
              </a:solidFill>
            </a:ln>
          </c:spPr>
          <c:invertIfNegative val="0"/>
          <c:dLbls>
            <c:spPr>
              <a:noFill/>
              <a:ln w="24898">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0.96</c:v>
                </c:pt>
                <c:pt idx="1">
                  <c:v>0.01</c:v>
                </c:pt>
                <c:pt idx="2">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0.95</c:v>
                </c:pt>
                <c:pt idx="1">
                  <c:v>0.02</c:v>
                </c:pt>
                <c:pt idx="2">
                  <c:v>0.03</c:v>
                </c:pt>
              </c:numCache>
            </c:numRef>
          </c:val>
        </c:ser>
        <c:dLbls>
          <c:showLegendKey val="0"/>
          <c:showVal val="0"/>
          <c:showCatName val="0"/>
          <c:showSerName val="0"/>
          <c:showPercent val="0"/>
          <c:showBubbleSize val="0"/>
        </c:dLbls>
        <c:gapWidth val="201"/>
        <c:overlap val="-3"/>
        <c:axId val="1836928"/>
        <c:axId val="1838464"/>
      </c:barChart>
      <c:catAx>
        <c:axId val="1836928"/>
        <c:scaling>
          <c:orientation val="minMax"/>
        </c:scaling>
        <c:delete val="1"/>
        <c:axPos val="b"/>
        <c:numFmt formatCode="General" sourceLinked="1"/>
        <c:majorTickMark val="out"/>
        <c:minorTickMark val="none"/>
        <c:tickLblPos val="none"/>
        <c:crossAx val="1838464"/>
        <c:crosses val="autoZero"/>
        <c:auto val="1"/>
        <c:lblAlgn val="ctr"/>
        <c:lblOffset val="100"/>
        <c:tickLblSkip val="1"/>
        <c:tickMarkSkip val="1"/>
        <c:noMultiLvlLbl val="0"/>
      </c:catAx>
      <c:valAx>
        <c:axId val="1838464"/>
        <c:scaling>
          <c:orientation val="minMax"/>
          <c:max val="1"/>
          <c:min val="0"/>
        </c:scaling>
        <c:delete val="1"/>
        <c:axPos val="l"/>
        <c:numFmt formatCode="0\ %" sourceLinked="1"/>
        <c:majorTickMark val="out"/>
        <c:minorTickMark val="none"/>
        <c:tickLblPos val="none"/>
        <c:crossAx val="1836928"/>
        <c:crosses val="autoZero"/>
        <c:crossBetween val="between"/>
        <c:majorUnit val="0.2"/>
        <c:minorUnit val="0.1"/>
      </c:valAx>
      <c:spPr>
        <a:noFill/>
        <a:ln w="24898">
          <a:noFill/>
        </a:ln>
      </c:spPr>
    </c:plotArea>
    <c:legend>
      <c:legendPos val="t"/>
      <c:layout>
        <c:manualLayout>
          <c:xMode val="edge"/>
          <c:yMode val="edge"/>
          <c:x val="0.39571985000036553"/>
          <c:y val="1.2251148545176111E-2"/>
          <c:w val="0.15985044617952379"/>
          <c:h val="7.019594602742038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91"/>
          <c:h val="0.8328787925384199"/>
        </c:manualLayout>
      </c:layout>
      <c:barChart>
        <c:barDir val="bar"/>
        <c:grouping val="percentStacked"/>
        <c:varyColors val="0"/>
        <c:ser>
          <c:idx val="0"/>
          <c:order val="0"/>
          <c:tx>
            <c:strRef>
              <c:f>Sheet1!$D$1</c:f>
              <c:strCache>
                <c:ptCount val="1"/>
                <c:pt idx="0">
                  <c:v>Oui</c:v>
                </c:pt>
              </c:strCache>
            </c:strRef>
          </c:tx>
          <c:spPr>
            <a:solidFill>
              <a:schemeClr val="tx1">
                <a:lumMod val="75000"/>
              </a:schemeClr>
            </a:solidFill>
            <a:ln>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Sheet1!$D$2:$D$7</c:f>
              <c:numCache>
                <c:formatCode>0\ %</c:formatCode>
                <c:ptCount val="6"/>
                <c:pt idx="0">
                  <c:v>0.95</c:v>
                </c:pt>
                <c:pt idx="1">
                  <c:v>0.9</c:v>
                </c:pt>
                <c:pt idx="2">
                  <c:v>0.9</c:v>
                </c:pt>
                <c:pt idx="3">
                  <c:v>0.9</c:v>
                </c:pt>
                <c:pt idx="4">
                  <c:v>0.31</c:v>
                </c:pt>
                <c:pt idx="5">
                  <c:v>0.34</c:v>
                </c:pt>
              </c:numCache>
            </c:numRef>
          </c:val>
        </c:ser>
        <c:ser>
          <c:idx val="1"/>
          <c:order val="1"/>
          <c:tx>
            <c:strRef>
              <c:f>Sheet1!$E$1</c:f>
              <c:strCache>
                <c:ptCount val="1"/>
                <c:pt idx="0">
                  <c:v>Non</c:v>
                </c:pt>
              </c:strCache>
            </c:strRef>
          </c:tx>
          <c:spPr>
            <a:solidFill>
              <a:schemeClr val="tx1">
                <a:lumMod val="60000"/>
                <a:lumOff val="40000"/>
              </a:schemeClr>
            </a:solidFill>
            <a:ln w="12700">
              <a:solidFill>
                <a:schemeClr val="bg1"/>
              </a:solidFill>
            </a:ln>
          </c:spPr>
          <c:invertIfNegative val="0"/>
          <c:dPt>
            <c:idx val="1"/>
            <c:invertIfNegative val="0"/>
            <c:bubble3D val="0"/>
          </c:dPt>
          <c:dLbls>
            <c:dLbl>
              <c:idx val="0"/>
              <c:layout>
                <c:manualLayout>
                  <c:x val="-1.1652449760443197E-2"/>
                  <c:y val="0"/>
                </c:manualLayout>
              </c:layout>
              <c:showLegendKey val="0"/>
              <c:showVal val="1"/>
              <c:showCatName val="0"/>
              <c:showSerName val="0"/>
              <c:showPercent val="0"/>
              <c:showBubbleSize val="0"/>
            </c:dLbl>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Sheet1!$E$2:$E$7</c:f>
              <c:numCache>
                <c:formatCode>0\ %</c:formatCode>
                <c:ptCount val="6"/>
                <c:pt idx="0">
                  <c:v>0.03</c:v>
                </c:pt>
                <c:pt idx="1">
                  <c:v>7.0000000000000007E-2</c:v>
                </c:pt>
                <c:pt idx="2">
                  <c:v>0.06</c:v>
                </c:pt>
                <c:pt idx="3">
                  <c:v>7.0000000000000007E-2</c:v>
                </c:pt>
                <c:pt idx="4">
                  <c:v>0.6</c:v>
                </c:pt>
                <c:pt idx="5">
                  <c:v>0.55000000000000004</c:v>
                </c:pt>
              </c:numCache>
            </c:numRef>
          </c:val>
        </c:ser>
        <c:ser>
          <c:idx val="2"/>
          <c:order val="2"/>
          <c:tx>
            <c:strRef>
              <c:f>Sheet1!$F$1</c:f>
              <c:strCache>
                <c:ptCount val="1"/>
                <c:pt idx="0">
                  <c:v>Ne sait pas / incertain(e)</c:v>
                </c:pt>
              </c:strCache>
            </c:strRef>
          </c:tx>
          <c:spPr>
            <a:solidFill>
              <a:schemeClr val="tx1">
                <a:lumMod val="20000"/>
                <a:lumOff val="80000"/>
              </a:schemeClr>
            </a:solidFill>
            <a:ln w="12700">
              <a:solidFill>
                <a:schemeClr val="bg1"/>
              </a:solidFill>
            </a:ln>
          </c:spPr>
          <c:invertIfNegative val="0"/>
          <c:dLbls>
            <c:dLbl>
              <c:idx val="0"/>
              <c:layout>
                <c:manualLayout>
                  <c:x val="6.8111124786464595E-3"/>
                  <c:y val="1.0337325005239732E-6"/>
                </c:manualLayout>
              </c:layout>
              <c:showLegendKey val="0"/>
              <c:showVal val="1"/>
              <c:showCatName val="0"/>
              <c:showSerName val="0"/>
              <c:showPercent val="0"/>
              <c:showBubbleSize val="0"/>
            </c:dLbl>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Sheet1!$F$2:$F$7</c:f>
              <c:numCache>
                <c:formatCode>0\ %</c:formatCode>
                <c:ptCount val="6"/>
                <c:pt idx="0">
                  <c:v>0.02</c:v>
                </c:pt>
                <c:pt idx="1">
                  <c:v>0.03</c:v>
                </c:pt>
                <c:pt idx="2">
                  <c:v>0.04</c:v>
                </c:pt>
                <c:pt idx="3">
                  <c:v>0.04</c:v>
                </c:pt>
                <c:pt idx="4">
                  <c:v>0.09</c:v>
                </c:pt>
                <c:pt idx="5">
                  <c:v>0.11</c:v>
                </c:pt>
              </c:numCache>
            </c:numRef>
          </c:val>
        </c:ser>
        <c:dLbls>
          <c:showLegendKey val="0"/>
          <c:showVal val="0"/>
          <c:showCatName val="0"/>
          <c:showSerName val="0"/>
          <c:showPercent val="0"/>
          <c:showBubbleSize val="0"/>
        </c:dLbls>
        <c:gapWidth val="33"/>
        <c:overlap val="100"/>
        <c:axId val="140539008"/>
        <c:axId val="140540544"/>
      </c:barChart>
      <c:catAx>
        <c:axId val="140539008"/>
        <c:scaling>
          <c:orientation val="maxMin"/>
        </c:scaling>
        <c:delete val="0"/>
        <c:axPos val="l"/>
        <c:numFmt formatCode="0" sourceLinked="1"/>
        <c:majorTickMark val="out"/>
        <c:minorTickMark val="none"/>
        <c:tickLblPos val="nextTo"/>
        <c:txPr>
          <a:bodyPr/>
          <a:lstStyle/>
          <a:p>
            <a:pPr>
              <a:defRPr sz="1400" b="1"/>
            </a:pPr>
            <a:endParaRPr lang="en-US"/>
          </a:p>
        </c:txPr>
        <c:crossAx val="140540544"/>
        <c:crosses val="autoZero"/>
        <c:auto val="1"/>
        <c:lblAlgn val="ctr"/>
        <c:lblOffset val="100"/>
        <c:tickLblSkip val="1"/>
        <c:noMultiLvlLbl val="0"/>
      </c:catAx>
      <c:valAx>
        <c:axId val="140540544"/>
        <c:scaling>
          <c:orientation val="minMax"/>
        </c:scaling>
        <c:delete val="1"/>
        <c:axPos val="t"/>
        <c:numFmt formatCode="0%" sourceLinked="1"/>
        <c:majorTickMark val="out"/>
        <c:minorTickMark val="none"/>
        <c:tickLblPos val="none"/>
        <c:crossAx val="140539008"/>
        <c:crosses val="autoZero"/>
        <c:crossBetween val="between"/>
      </c:valAx>
    </c:plotArea>
    <c:legend>
      <c:legendPos val="t"/>
      <c:layou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434"/>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45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0.51</c:v>
                </c:pt>
                <c:pt idx="1">
                  <c:v>0.43</c:v>
                </c:pt>
                <c:pt idx="2">
                  <c:v>0.06</c:v>
                </c:pt>
                <c:pt idx="3">
                  <c:v>0</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0.44</c:v>
                </c:pt>
                <c:pt idx="1">
                  <c:v>0.49</c:v>
                </c:pt>
                <c:pt idx="2">
                  <c:v>0.06</c:v>
                </c:pt>
                <c:pt idx="3">
                  <c:v>0.01</c:v>
                </c:pt>
              </c:numCache>
            </c:numRef>
          </c:val>
        </c:ser>
        <c:dLbls>
          <c:showLegendKey val="0"/>
          <c:showVal val="0"/>
          <c:showCatName val="0"/>
          <c:showSerName val="0"/>
          <c:showPercent val="0"/>
          <c:showBubbleSize val="0"/>
        </c:dLbls>
        <c:gapWidth val="70"/>
        <c:overlap val="-3"/>
        <c:axId val="140631424"/>
        <c:axId val="140633216"/>
      </c:barChart>
      <c:catAx>
        <c:axId val="140631424"/>
        <c:scaling>
          <c:orientation val="minMax"/>
        </c:scaling>
        <c:delete val="1"/>
        <c:axPos val="b"/>
        <c:numFmt formatCode="General" sourceLinked="1"/>
        <c:majorTickMark val="out"/>
        <c:minorTickMark val="none"/>
        <c:tickLblPos val="none"/>
        <c:crossAx val="140633216"/>
        <c:crosses val="autoZero"/>
        <c:auto val="1"/>
        <c:lblAlgn val="ctr"/>
        <c:lblOffset val="100"/>
        <c:tickLblSkip val="1"/>
        <c:tickMarkSkip val="1"/>
        <c:noMultiLvlLbl val="0"/>
      </c:catAx>
      <c:valAx>
        <c:axId val="140633216"/>
        <c:scaling>
          <c:orientation val="minMax"/>
          <c:max val="1"/>
          <c:min val="0"/>
        </c:scaling>
        <c:delete val="1"/>
        <c:axPos val="l"/>
        <c:numFmt formatCode="0\ %" sourceLinked="1"/>
        <c:majorTickMark val="out"/>
        <c:minorTickMark val="none"/>
        <c:tickLblPos val="none"/>
        <c:crossAx val="140631424"/>
        <c:crosses val="autoZero"/>
        <c:crossBetween val="between"/>
        <c:majorUnit val="0.2"/>
        <c:minorUnit val="0.1"/>
      </c:valAx>
      <c:spPr>
        <a:noFill/>
        <a:ln w="24900">
          <a:noFill/>
        </a:ln>
      </c:spPr>
    </c:plotArea>
    <c:legend>
      <c:legendPos val="t"/>
      <c:layout>
        <c:manualLayout>
          <c:xMode val="edge"/>
          <c:yMode val="edge"/>
          <c:x val="1.7868654136253413E-2"/>
          <c:y val="0.11062590975254731"/>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301E-3"/>
          <c:y val="0.18366028684300092"/>
          <c:w val="1"/>
          <c:h val="0.62081424711184185"/>
        </c:manualLayout>
      </c:layout>
      <c:barChart>
        <c:barDir val="col"/>
        <c:grouping val="percentStacked"/>
        <c:varyColors val="0"/>
        <c:ser>
          <c:idx val="0"/>
          <c:order val="0"/>
          <c:tx>
            <c:strRef>
              <c:f>Sheet1!$B$1</c:f>
              <c:strCache>
                <c:ptCount val="1"/>
                <c:pt idx="0">
                  <c:v>OIQ</c:v>
                </c:pt>
              </c:strCache>
            </c:strRef>
          </c:tx>
          <c:spPr>
            <a:solidFill>
              <a:schemeClr val="tx1"/>
            </a:solidFill>
            <a:ln w="23670">
              <a:solidFill>
                <a:schemeClr val="bg1"/>
              </a:solidFill>
            </a:ln>
          </c:spPr>
          <c:invertIfNegative val="0"/>
          <c:dLbls>
            <c:dLbl>
              <c:idx val="0"/>
              <c:layout>
                <c:manualLayout>
                  <c:x val="-2.1332410257155412E-4"/>
                  <c:y val="-2.7556186737602122E-2"/>
                </c:manualLayout>
              </c:layout>
              <c:showLegendKey val="0"/>
              <c:showVal val="1"/>
              <c:showCatName val="0"/>
              <c:showSerName val="0"/>
              <c:showPercent val="0"/>
              <c:showBubbleSize val="0"/>
            </c:dLbl>
            <c:dLbl>
              <c:idx val="1"/>
              <c:layout>
                <c:manualLayout>
                  <c:x val="3.0862386612999797E-5"/>
                  <c:y val="-1.7149686574262151E-4"/>
                </c:manualLayout>
              </c:layout>
              <c:showLegendKey val="0"/>
              <c:showVal val="1"/>
              <c:showCatName val="0"/>
              <c:showSerName val="0"/>
              <c:showPercent val="0"/>
              <c:showBubbleSize val="0"/>
            </c:dLbl>
            <c:dLbl>
              <c:idx val="2"/>
              <c:layout>
                <c:manualLayout>
                  <c:x val="2.7494514005421477E-4"/>
                  <c:y val="2.6599772741283554E-3"/>
                </c:manualLayout>
              </c:layout>
              <c:showLegendKey val="0"/>
              <c:showVal val="1"/>
              <c:showCatName val="0"/>
              <c:showSerName val="0"/>
              <c:showPercent val="0"/>
              <c:showBubbleSize val="0"/>
            </c:dLbl>
            <c:dLbl>
              <c:idx val="3"/>
              <c:layout>
                <c:manualLayout>
                  <c:x val="1.740263093044815E-3"/>
                  <c:y val="5.7415932921385743E-3"/>
                </c:manualLayout>
              </c:layout>
              <c:showLegendKey val="0"/>
              <c:showVal val="1"/>
              <c:showCatName val="0"/>
              <c:showSerName val="0"/>
              <c:showPercent val="0"/>
              <c:showBubbleSize val="0"/>
            </c:dLbl>
            <c:dLbl>
              <c:idx val="4"/>
              <c:layout>
                <c:manualLayout>
                  <c:x val="-4.5753781522466251E-4"/>
                  <c:y val="-2.039442756959259E-3"/>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 %</c:formatCode>
                <c:ptCount val="10"/>
                <c:pt idx="0">
                  <c:v>0.88</c:v>
                </c:pt>
                <c:pt idx="1">
                  <c:v>0.85</c:v>
                </c:pt>
                <c:pt idx="2">
                  <c:v>0.81</c:v>
                </c:pt>
                <c:pt idx="3">
                  <c:v>0.79</c:v>
                </c:pt>
                <c:pt idx="4">
                  <c:v>0.73</c:v>
                </c:pt>
                <c:pt idx="5">
                  <c:v>0.73</c:v>
                </c:pt>
                <c:pt idx="6">
                  <c:v>0.52</c:v>
                </c:pt>
                <c:pt idx="7">
                  <c:v>0.48</c:v>
                </c:pt>
                <c:pt idx="8">
                  <c:v>0.2</c:v>
                </c:pt>
                <c:pt idx="9">
                  <c:v>0.34</c:v>
                </c:pt>
              </c:numCache>
            </c:numRef>
          </c:val>
        </c:ser>
        <c:ser>
          <c:idx val="1"/>
          <c:order val="1"/>
          <c:tx>
            <c:strRef>
              <c:f>Sheet1!$C$1</c:f>
              <c:strCache>
                <c:ptCount val="1"/>
                <c:pt idx="0">
                  <c:v>BCAPG</c:v>
                </c:pt>
              </c:strCache>
            </c:strRef>
          </c:tx>
          <c:spPr>
            <a:solidFill>
              <a:schemeClr val="accent1">
                <a:lumMod val="75000"/>
              </a:schemeClr>
            </a:solidFill>
            <a:ln w="2367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 %</c:formatCode>
                <c:ptCount val="10"/>
                <c:pt idx="0">
                  <c:v>0.14000000000000001</c:v>
                </c:pt>
                <c:pt idx="1">
                  <c:v>0.16</c:v>
                </c:pt>
                <c:pt idx="2">
                  <c:v>0.31</c:v>
                </c:pt>
                <c:pt idx="3">
                  <c:v>0.3</c:v>
                </c:pt>
                <c:pt idx="4">
                  <c:v>0.48</c:v>
                </c:pt>
                <c:pt idx="5">
                  <c:v>0.44</c:v>
                </c:pt>
                <c:pt idx="6">
                  <c:v>0.35</c:v>
                </c:pt>
                <c:pt idx="7">
                  <c:v>0.36</c:v>
                </c:pt>
                <c:pt idx="8">
                  <c:v>0.77</c:v>
                </c:pt>
                <c:pt idx="9">
                  <c:v>0.67</c:v>
                </c:pt>
              </c:numCache>
            </c:numRef>
          </c:val>
        </c:ser>
        <c:ser>
          <c:idx val="2"/>
          <c:order val="2"/>
          <c:tx>
            <c:strRef>
              <c:f>Sheet1!$D$1</c:f>
              <c:strCache>
                <c:ptCount val="1"/>
                <c:pt idx="0">
                  <c:v>Ne sait pas / incertain(e)</c:v>
                </c:pt>
              </c:strCache>
            </c:strRef>
          </c:tx>
          <c:spPr>
            <a:solidFill>
              <a:schemeClr val="accent1">
                <a:lumMod val="60000"/>
                <a:lumOff val="40000"/>
              </a:schemeClr>
            </a:solidFill>
            <a:ln w="23670">
              <a:solidFill>
                <a:schemeClr val="bg1"/>
              </a:solidFill>
            </a:ln>
          </c:spPr>
          <c:invertIfNegative val="0"/>
          <c:dLbls>
            <c:dLbl>
              <c:idx val="2"/>
              <c:layout>
                <c:manualLayout>
                  <c:x val="-1.4903129657228018E-3"/>
                  <c:y val="-1.1769723960586252E-2"/>
                </c:manualLayout>
              </c:layout>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 %</c:formatCode>
                <c:ptCount val="10"/>
                <c:pt idx="0">
                  <c:v>0.06</c:v>
                </c:pt>
                <c:pt idx="1">
                  <c:v>0.08</c:v>
                </c:pt>
                <c:pt idx="2">
                  <c:v>0.08</c:v>
                </c:pt>
                <c:pt idx="3">
                  <c:v>0.09</c:v>
                </c:pt>
                <c:pt idx="4">
                  <c:v>0.12</c:v>
                </c:pt>
                <c:pt idx="5">
                  <c:v>0.13</c:v>
                </c:pt>
                <c:pt idx="6">
                  <c:v>0.23</c:v>
                </c:pt>
                <c:pt idx="7">
                  <c:v>0.26</c:v>
                </c:pt>
                <c:pt idx="8">
                  <c:v>0.12</c:v>
                </c:pt>
                <c:pt idx="9">
                  <c:v>0.12</c:v>
                </c:pt>
              </c:numCache>
            </c:numRef>
          </c:val>
        </c:ser>
        <c:dLbls>
          <c:showLegendKey val="0"/>
          <c:showVal val="0"/>
          <c:showCatName val="0"/>
          <c:showSerName val="0"/>
          <c:showPercent val="0"/>
          <c:showBubbleSize val="0"/>
        </c:dLbls>
        <c:gapWidth val="93"/>
        <c:overlap val="100"/>
        <c:axId val="140763136"/>
        <c:axId val="140764672"/>
      </c:barChart>
      <c:catAx>
        <c:axId val="140763136"/>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40764672"/>
        <c:crosses val="autoZero"/>
        <c:auto val="1"/>
        <c:lblAlgn val="ctr"/>
        <c:lblOffset val="100"/>
        <c:noMultiLvlLbl val="0"/>
      </c:catAx>
      <c:valAx>
        <c:axId val="140764672"/>
        <c:scaling>
          <c:orientation val="minMax"/>
          <c:max val="1.4"/>
          <c:min val="0"/>
        </c:scaling>
        <c:delete val="0"/>
        <c:axPos val="l"/>
        <c:numFmt formatCode="0%" sourceLinked="1"/>
        <c:majorTickMark val="none"/>
        <c:minorTickMark val="none"/>
        <c:tickLblPos val="none"/>
        <c:spPr>
          <a:ln>
            <a:noFill/>
          </a:ln>
        </c:spPr>
        <c:crossAx val="140763136"/>
        <c:crosses val="autoZero"/>
        <c:crossBetween val="between"/>
        <c:majorUnit val="0.2"/>
        <c:minorUnit val="0.1"/>
      </c:valAx>
      <c:spPr>
        <a:noFill/>
        <a:ln w="23670">
          <a:noFill/>
        </a:ln>
      </c:spPr>
    </c:plotArea>
    <c:legend>
      <c:legendPos val="r"/>
      <c:layout>
        <c:manualLayout>
          <c:xMode val="edge"/>
          <c:yMode val="edge"/>
          <c:x val="0.30702817512937558"/>
          <c:y val="9.9942796361301794E-2"/>
          <c:w val="0.33715796143961885"/>
          <c:h val="0.17032852589536207"/>
        </c:manualLayout>
      </c:layout>
      <c:overlay val="0"/>
      <c:spPr>
        <a:noFill/>
        <a:ln w="23670">
          <a:noFill/>
        </a:ln>
      </c:spPr>
      <c:txPr>
        <a:bodyPr/>
        <a:lstStyle/>
        <a:p>
          <a:pPr>
            <a:defRPr sz="11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292343653979795"/>
          <c:w val="1"/>
          <c:h val="0.70401419735005777"/>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0.39</c:v>
                </c:pt>
                <c:pt idx="1">
                  <c:v>0.52</c:v>
                </c:pt>
                <c:pt idx="2">
                  <c:v>0.06</c:v>
                </c:pt>
                <c:pt idx="3">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0.3</c:v>
                </c:pt>
                <c:pt idx="1">
                  <c:v>0.56999999999999995</c:v>
                </c:pt>
                <c:pt idx="2">
                  <c:v>0.09</c:v>
                </c:pt>
                <c:pt idx="3">
                  <c:v>0.05</c:v>
                </c:pt>
              </c:numCache>
            </c:numRef>
          </c:val>
        </c:ser>
        <c:dLbls>
          <c:showLegendKey val="0"/>
          <c:showVal val="0"/>
          <c:showCatName val="0"/>
          <c:showSerName val="0"/>
          <c:showPercent val="0"/>
          <c:showBubbleSize val="0"/>
        </c:dLbls>
        <c:gapWidth val="70"/>
        <c:overlap val="-3"/>
        <c:axId val="144091008"/>
        <c:axId val="144092544"/>
      </c:barChart>
      <c:catAx>
        <c:axId val="144091008"/>
        <c:scaling>
          <c:orientation val="minMax"/>
        </c:scaling>
        <c:delete val="1"/>
        <c:axPos val="b"/>
        <c:numFmt formatCode="General" sourceLinked="1"/>
        <c:majorTickMark val="out"/>
        <c:minorTickMark val="none"/>
        <c:tickLblPos val="none"/>
        <c:crossAx val="144092544"/>
        <c:crosses val="autoZero"/>
        <c:auto val="1"/>
        <c:lblAlgn val="ctr"/>
        <c:lblOffset val="100"/>
        <c:tickLblSkip val="1"/>
        <c:tickMarkSkip val="1"/>
        <c:noMultiLvlLbl val="0"/>
      </c:catAx>
      <c:valAx>
        <c:axId val="144092544"/>
        <c:scaling>
          <c:orientation val="minMax"/>
          <c:max val="1"/>
          <c:min val="0"/>
        </c:scaling>
        <c:delete val="1"/>
        <c:axPos val="l"/>
        <c:numFmt formatCode="0\ %" sourceLinked="1"/>
        <c:majorTickMark val="out"/>
        <c:minorTickMark val="none"/>
        <c:tickLblPos val="none"/>
        <c:crossAx val="144091008"/>
        <c:crosses val="autoZero"/>
        <c:crossBetween val="between"/>
        <c:majorUnit val="0.2"/>
        <c:minorUnit val="0.1"/>
      </c:valAx>
      <c:spPr>
        <a:noFill/>
        <a:ln w="24903">
          <a:noFill/>
        </a:ln>
      </c:spPr>
    </c:plotArea>
    <c:legend>
      <c:legendPos val="t"/>
      <c:layout>
        <c:manualLayout>
          <c:xMode val="edge"/>
          <c:yMode val="edge"/>
          <c:x val="0.41658337920064875"/>
          <c:y val="2.9175784099197667E-2"/>
          <c:w val="0.18351718153320304"/>
          <c:h val="0.1193843220363318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93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93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0.47</c:v>
                </c:pt>
                <c:pt idx="1">
                  <c:v>0.51</c:v>
                </c:pt>
                <c:pt idx="2">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0.32</c:v>
                </c:pt>
                <c:pt idx="1">
                  <c:v>0.66</c:v>
                </c:pt>
                <c:pt idx="2">
                  <c:v>0.03</c:v>
                </c:pt>
              </c:numCache>
            </c:numRef>
          </c:val>
        </c:ser>
        <c:dLbls>
          <c:showLegendKey val="0"/>
          <c:showVal val="0"/>
          <c:showCatName val="0"/>
          <c:showSerName val="0"/>
          <c:showPercent val="0"/>
          <c:showBubbleSize val="0"/>
        </c:dLbls>
        <c:gapWidth val="70"/>
        <c:overlap val="-3"/>
        <c:axId val="145561088"/>
        <c:axId val="145562624"/>
      </c:barChart>
      <c:catAx>
        <c:axId val="145561088"/>
        <c:scaling>
          <c:orientation val="minMax"/>
        </c:scaling>
        <c:delete val="1"/>
        <c:axPos val="b"/>
        <c:numFmt formatCode="General" sourceLinked="1"/>
        <c:majorTickMark val="out"/>
        <c:minorTickMark val="none"/>
        <c:tickLblPos val="none"/>
        <c:crossAx val="145562624"/>
        <c:crosses val="autoZero"/>
        <c:auto val="1"/>
        <c:lblAlgn val="ctr"/>
        <c:lblOffset val="100"/>
        <c:tickLblSkip val="1"/>
        <c:tickMarkSkip val="1"/>
        <c:noMultiLvlLbl val="0"/>
      </c:catAx>
      <c:valAx>
        <c:axId val="145562624"/>
        <c:scaling>
          <c:orientation val="minMax"/>
          <c:max val="1"/>
          <c:min val="0"/>
        </c:scaling>
        <c:delete val="1"/>
        <c:axPos val="l"/>
        <c:numFmt formatCode="0\ %" sourceLinked="1"/>
        <c:majorTickMark val="out"/>
        <c:minorTickMark val="none"/>
        <c:tickLblPos val="none"/>
        <c:crossAx val="145561088"/>
        <c:crosses val="autoZero"/>
        <c:crossBetween val="between"/>
        <c:majorUnit val="0.2"/>
        <c:minorUnit val="0.1"/>
      </c:valAx>
      <c:spPr>
        <a:noFill/>
        <a:ln w="24930">
          <a:noFill/>
        </a:ln>
      </c:spPr>
    </c:plotArea>
    <c:legend>
      <c:legendPos val="t"/>
      <c:layout>
        <c:manualLayout>
          <c:xMode val="edge"/>
          <c:yMode val="edge"/>
          <c:x val="2.4949391604053957E-2"/>
          <c:y val="7.9328756674294426E-2"/>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7005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959">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Sheet1!$B$2:$B$5</c:f>
              <c:numCache>
                <c:formatCode>0\ %</c:formatCode>
                <c:ptCount val="4"/>
                <c:pt idx="0">
                  <c:v>0.34</c:v>
                </c:pt>
                <c:pt idx="1">
                  <c:v>0.25</c:v>
                </c:pt>
                <c:pt idx="2">
                  <c:v>0.12</c:v>
                </c:pt>
                <c:pt idx="3">
                  <c:v>0.28999999999999998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Sheet1!$C$2:$C$5</c:f>
              <c:numCache>
                <c:formatCode>0\ %</c:formatCode>
                <c:ptCount val="4"/>
                <c:pt idx="0">
                  <c:v>0.5</c:v>
                </c:pt>
                <c:pt idx="1">
                  <c:v>0.19</c:v>
                </c:pt>
                <c:pt idx="2">
                  <c:v>0.09</c:v>
                </c:pt>
                <c:pt idx="3">
                  <c:v>0.22</c:v>
                </c:pt>
              </c:numCache>
            </c:numRef>
          </c:val>
        </c:ser>
        <c:dLbls>
          <c:showLegendKey val="0"/>
          <c:showVal val="0"/>
          <c:showCatName val="0"/>
          <c:showSerName val="0"/>
          <c:showPercent val="0"/>
          <c:showBubbleSize val="0"/>
        </c:dLbls>
        <c:gapWidth val="70"/>
        <c:overlap val="-3"/>
        <c:axId val="145963264"/>
        <c:axId val="145973248"/>
      </c:barChart>
      <c:catAx>
        <c:axId val="145963264"/>
        <c:scaling>
          <c:orientation val="maxMin"/>
        </c:scaling>
        <c:delete val="1"/>
        <c:axPos val="l"/>
        <c:numFmt formatCode="General" sourceLinked="1"/>
        <c:majorTickMark val="out"/>
        <c:minorTickMark val="none"/>
        <c:tickLblPos val="none"/>
        <c:crossAx val="145973248"/>
        <c:crosses val="autoZero"/>
        <c:auto val="1"/>
        <c:lblAlgn val="ctr"/>
        <c:lblOffset val="100"/>
        <c:tickLblSkip val="1"/>
        <c:tickMarkSkip val="1"/>
        <c:noMultiLvlLbl val="0"/>
      </c:catAx>
      <c:valAx>
        <c:axId val="145973248"/>
        <c:scaling>
          <c:orientation val="minMax"/>
          <c:max val="1"/>
          <c:min val="0"/>
        </c:scaling>
        <c:delete val="1"/>
        <c:axPos val="t"/>
        <c:numFmt formatCode="0\ %" sourceLinked="1"/>
        <c:majorTickMark val="out"/>
        <c:minorTickMark val="none"/>
        <c:tickLblPos val="none"/>
        <c:crossAx val="145963264"/>
        <c:crosses val="autoZero"/>
        <c:crossBetween val="between"/>
        <c:majorUnit val="0.2"/>
        <c:minorUnit val="0.1"/>
      </c:valAx>
      <c:spPr>
        <a:noFill/>
        <a:ln w="24959">
          <a:noFill/>
        </a:ln>
      </c:spPr>
    </c:plotArea>
    <c:legend>
      <c:legendPos val="r"/>
      <c:layout>
        <c:manualLayout>
          <c:xMode val="edge"/>
          <c:yMode val="edge"/>
          <c:x val="0.8603846027974682"/>
          <c:y val="2.0149605232462776E-2"/>
          <c:w val="8.2728349729351169E-2"/>
          <c:h val="0.13621240770175169"/>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7206823027719094"/>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solidFill>
                <a:schemeClr val="bg1"/>
              </a:solidFill>
            </a:ln>
          </c:spPr>
          <c:invertIfNegative val="0"/>
          <c:dLbls>
            <c:spPr>
              <a:noFill/>
              <a:ln w="2490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Sheet1!$C$2:$C$6</c:f>
              <c:numCache>
                <c:formatCode>0\ %</c:formatCode>
                <c:ptCount val="5"/>
                <c:pt idx="0">
                  <c:v>0.04</c:v>
                </c:pt>
                <c:pt idx="1">
                  <c:v>0.28999999999999998</c:v>
                </c:pt>
                <c:pt idx="2">
                  <c:v>0.5</c:v>
                </c:pt>
                <c:pt idx="3">
                  <c:v>0.15</c:v>
                </c:pt>
                <c:pt idx="4">
                  <c:v>0.02</c:v>
                </c:pt>
              </c:numCache>
            </c:numRef>
          </c:val>
        </c:ser>
        <c:ser>
          <c:idx val="0"/>
          <c:order val="2"/>
          <c:tx>
            <c:strRef>
              <c:f>Sheet1!$D$1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Sheet1!$D$2:$D$6</c:f>
              <c:numCache>
                <c:formatCode>0\ %</c:formatCode>
                <c:ptCount val="5"/>
                <c:pt idx="0">
                  <c:v>0.03</c:v>
                </c:pt>
                <c:pt idx="1">
                  <c:v>0.36</c:v>
                </c:pt>
                <c:pt idx="2">
                  <c:v>0.44</c:v>
                </c:pt>
                <c:pt idx="3">
                  <c:v>0.14000000000000001</c:v>
                </c:pt>
                <c:pt idx="4">
                  <c:v>0.02</c:v>
                </c:pt>
              </c:numCache>
            </c:numRef>
          </c:val>
        </c:ser>
        <c:dLbls>
          <c:showLegendKey val="0"/>
          <c:showVal val="0"/>
          <c:showCatName val="0"/>
          <c:showSerName val="0"/>
          <c:showPercent val="0"/>
          <c:showBubbleSize val="0"/>
        </c:dLbls>
        <c:gapWidth val="70"/>
        <c:overlap val="-3"/>
        <c:axId val="146121856"/>
        <c:axId val="146123392"/>
      </c:barChart>
      <c:catAx>
        <c:axId val="146121856"/>
        <c:scaling>
          <c:orientation val="minMax"/>
        </c:scaling>
        <c:delete val="1"/>
        <c:axPos val="b"/>
        <c:numFmt formatCode="General" sourceLinked="1"/>
        <c:majorTickMark val="out"/>
        <c:minorTickMark val="none"/>
        <c:tickLblPos val="none"/>
        <c:crossAx val="146123392"/>
        <c:crosses val="autoZero"/>
        <c:auto val="1"/>
        <c:lblAlgn val="ctr"/>
        <c:lblOffset val="100"/>
        <c:tickLblSkip val="1"/>
        <c:tickMarkSkip val="1"/>
        <c:noMultiLvlLbl val="0"/>
      </c:catAx>
      <c:valAx>
        <c:axId val="146123392"/>
        <c:scaling>
          <c:orientation val="minMax"/>
          <c:max val="1"/>
          <c:min val="0"/>
        </c:scaling>
        <c:delete val="1"/>
        <c:axPos val="l"/>
        <c:numFmt formatCode="0\ %" sourceLinked="1"/>
        <c:majorTickMark val="out"/>
        <c:minorTickMark val="none"/>
        <c:tickLblPos val="none"/>
        <c:crossAx val="146121856"/>
        <c:crosses val="autoZero"/>
        <c:crossBetween val="between"/>
        <c:majorUnit val="0.2"/>
        <c:minorUnit val="0.1"/>
      </c:valAx>
      <c:spPr>
        <a:noFill/>
        <a:ln w="24900">
          <a:noFill/>
        </a:ln>
      </c:spPr>
    </c:plotArea>
    <c:legend>
      <c:legendPos val="t"/>
      <c:layout>
        <c:manualLayout>
          <c:xMode val="edge"/>
          <c:yMode val="edge"/>
          <c:x val="4.6709198109738644E-3"/>
          <c:y val="6.5447471318418701E-2"/>
          <c:w val="0.16080555282959316"/>
          <c:h val="7.499945245717892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12"/>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17722">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family member or friend</c:v>
                </c:pt>
                <c:pt idx="3">
                  <c:v>From a representative of ....</c:v>
                </c:pt>
                <c:pt idx="4">
                  <c:v>From a professional engineer</c:v>
                </c:pt>
              </c:strCache>
            </c:strRef>
          </c:cat>
          <c:val>
            <c:numRef>
              <c:f>Sheet1!$B$2:$B$6</c:f>
              <c:numCache>
                <c:formatCode>0\ %</c:formatCode>
                <c:ptCount val="5"/>
                <c:pt idx="0">
                  <c:v>0.52</c:v>
                </c:pt>
                <c:pt idx="1">
                  <c:v>0.2</c:v>
                </c:pt>
                <c:pt idx="2">
                  <c:v>0.08</c:v>
                </c:pt>
                <c:pt idx="3">
                  <c:v>0.08</c:v>
                </c:pt>
                <c:pt idx="4">
                  <c:v>0.06</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family member or friend</c:v>
                </c:pt>
                <c:pt idx="3">
                  <c:v>From a representative of ....</c:v>
                </c:pt>
                <c:pt idx="4">
                  <c:v>From a professional engineer</c:v>
                </c:pt>
              </c:strCache>
            </c:strRef>
          </c:cat>
          <c:val>
            <c:numRef>
              <c:f>Sheet1!$C$2:$C$6</c:f>
              <c:numCache>
                <c:formatCode>0\ %</c:formatCode>
                <c:ptCount val="5"/>
                <c:pt idx="0">
                  <c:v>0.55000000000000004</c:v>
                </c:pt>
                <c:pt idx="1">
                  <c:v>0.22</c:v>
                </c:pt>
                <c:pt idx="2">
                  <c:v>0.05</c:v>
                </c:pt>
                <c:pt idx="3">
                  <c:v>0.06</c:v>
                </c:pt>
                <c:pt idx="4">
                  <c:v>0.08</c:v>
                </c:pt>
              </c:numCache>
            </c:numRef>
          </c:val>
        </c:ser>
        <c:dLbls>
          <c:showLegendKey val="0"/>
          <c:showVal val="0"/>
          <c:showCatName val="0"/>
          <c:showSerName val="0"/>
          <c:showPercent val="0"/>
          <c:showBubbleSize val="0"/>
        </c:dLbls>
        <c:gapWidth val="70"/>
        <c:overlap val="-3"/>
        <c:axId val="146461056"/>
        <c:axId val="146462592"/>
      </c:barChart>
      <c:catAx>
        <c:axId val="146461056"/>
        <c:scaling>
          <c:orientation val="maxMin"/>
        </c:scaling>
        <c:delete val="1"/>
        <c:axPos val="l"/>
        <c:numFmt formatCode="General" sourceLinked="1"/>
        <c:majorTickMark val="out"/>
        <c:minorTickMark val="none"/>
        <c:tickLblPos val="none"/>
        <c:crossAx val="146462592"/>
        <c:crosses val="autoZero"/>
        <c:auto val="1"/>
        <c:lblAlgn val="ctr"/>
        <c:lblOffset val="100"/>
        <c:tickLblSkip val="1"/>
        <c:tickMarkSkip val="1"/>
        <c:noMultiLvlLbl val="0"/>
      </c:catAx>
      <c:valAx>
        <c:axId val="146462592"/>
        <c:scaling>
          <c:orientation val="minMax"/>
          <c:max val="1"/>
          <c:min val="0"/>
        </c:scaling>
        <c:delete val="1"/>
        <c:axPos val="t"/>
        <c:numFmt formatCode="0\ %" sourceLinked="1"/>
        <c:majorTickMark val="out"/>
        <c:minorTickMark val="none"/>
        <c:tickLblPos val="none"/>
        <c:crossAx val="146461056"/>
        <c:crosses val="autoZero"/>
        <c:crossBetween val="between"/>
        <c:majorUnit val="0.2"/>
        <c:minorUnit val="0.1"/>
      </c:valAx>
      <c:spPr>
        <a:noFill/>
        <a:ln w="17722">
          <a:noFill/>
        </a:ln>
      </c:spPr>
    </c:plotArea>
    <c:legend>
      <c:legendPos val="r"/>
      <c:layout>
        <c:manualLayout>
          <c:xMode val="edge"/>
          <c:yMode val="edge"/>
          <c:x val="0.70586468824498605"/>
          <c:y val="0.50781095252970898"/>
          <c:w val="7.7787090091780808E-2"/>
          <c:h val="0.1283036104067854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0.53</c:v>
                </c:pt>
                <c:pt idx="1">
                  <c:v>0.33</c:v>
                </c:pt>
                <c:pt idx="2">
                  <c:v>0.08</c:v>
                </c:pt>
                <c:pt idx="3">
                  <c:v>0.06</c:v>
                </c:pt>
              </c:numCache>
            </c:numRef>
          </c:val>
        </c:ser>
        <c:dLbls>
          <c:showLegendKey val="0"/>
          <c:showVal val="1"/>
          <c:showCatName val="0"/>
          <c:showSerName val="0"/>
          <c:showPercent val="0"/>
          <c:showBubbleSize val="0"/>
        </c:dLbls>
        <c:gapWidth val="70"/>
        <c:overlap val="-3"/>
        <c:axId val="146553088"/>
        <c:axId val="146560128"/>
      </c:barChart>
      <c:catAx>
        <c:axId val="14655308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6560128"/>
        <c:crosses val="autoZero"/>
        <c:auto val="1"/>
        <c:lblAlgn val="ctr"/>
        <c:lblOffset val="100"/>
        <c:tickLblSkip val="1"/>
        <c:tickMarkSkip val="1"/>
        <c:noMultiLvlLbl val="0"/>
      </c:catAx>
      <c:valAx>
        <c:axId val="146560128"/>
        <c:scaling>
          <c:orientation val="minMax"/>
          <c:max val="1"/>
          <c:min val="0"/>
        </c:scaling>
        <c:delete val="1"/>
        <c:axPos val="l"/>
        <c:numFmt formatCode="0\ %" sourceLinked="1"/>
        <c:majorTickMark val="out"/>
        <c:minorTickMark val="none"/>
        <c:tickLblPos val="none"/>
        <c:crossAx val="14655308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841"/>
          <c:y val="8.4375610073534196E-3"/>
          <c:w val="0.74005305039788416"/>
          <c:h val="1"/>
        </c:manualLayout>
      </c:layout>
      <c:barChart>
        <c:barDir val="bar"/>
        <c:grouping val="clustered"/>
        <c:varyColors val="0"/>
        <c:ser>
          <c:idx val="3"/>
          <c:order val="0"/>
          <c:tx>
            <c:strRef>
              <c:f>Sheet1!$B$1</c:f>
              <c:strCache>
                <c:ptCount val="1"/>
                <c:pt idx="0">
                  <c:v>2014</c:v>
                </c:pt>
              </c:strCache>
            </c:strRef>
          </c:tx>
          <c:spPr>
            <a:solidFill>
              <a:srgbClr val="10253F"/>
            </a:solidFill>
            <a:ln>
              <a:solidFill>
                <a:schemeClr val="bg1"/>
              </a:solidFill>
            </a:ln>
          </c:spPr>
          <c:invertIfNegative val="0"/>
          <c:cat>
            <c:strRef>
              <c:f>Sheet1!$A$2:$A$6</c:f>
              <c:strCache>
                <c:ptCount val="5"/>
                <c:pt idx="0">
                  <c:v>Quebec</c:v>
                </c:pt>
                <c:pt idx="1">
                  <c:v>Outside of Canada</c:v>
                </c:pt>
                <c:pt idx="2">
                  <c:v>Ontario</c:v>
                </c:pt>
                <c:pt idx="3">
                  <c:v>British Columbia</c:v>
                </c:pt>
                <c:pt idx="4">
                  <c:v>Don't know/ Unsure</c:v>
                </c:pt>
              </c:strCache>
            </c:strRef>
          </c:cat>
          <c:val>
            <c:numRef>
              <c:f>Sheet1!$B$2:$B$6</c:f>
              <c:numCache>
                <c:formatCode>0\ %</c:formatCode>
                <c:ptCount val="5"/>
                <c:pt idx="0">
                  <c:v>0.73</c:v>
                </c:pt>
                <c:pt idx="1">
                  <c:v>0.12</c:v>
                </c:pt>
                <c:pt idx="2">
                  <c:v>0.04</c:v>
                </c:pt>
                <c:pt idx="3">
                  <c:v>0.01</c:v>
                </c:pt>
                <c:pt idx="4">
                  <c:v>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mn-ea"/>
                    <a:cs typeface="+mn-cs"/>
                  </a:defRPr>
                </a:pPr>
                <a:endParaRPr lang="en-US"/>
              </a:p>
            </c:txPr>
            <c:showLegendKey val="0"/>
            <c:showVal val="1"/>
            <c:showCatName val="0"/>
            <c:showSerName val="0"/>
            <c:showPercent val="0"/>
            <c:showBubbleSize val="0"/>
            <c:showLeaderLines val="0"/>
          </c:dLbls>
          <c:cat>
            <c:strRef>
              <c:f>Sheet1!$A$2:$A$6</c:f>
              <c:strCache>
                <c:ptCount val="5"/>
                <c:pt idx="0">
                  <c:v>Quebec</c:v>
                </c:pt>
                <c:pt idx="1">
                  <c:v>Outside of Canada</c:v>
                </c:pt>
                <c:pt idx="2">
                  <c:v>Ontario</c:v>
                </c:pt>
                <c:pt idx="3">
                  <c:v>British Columbia</c:v>
                </c:pt>
                <c:pt idx="4">
                  <c:v>Don't know/ Unsure</c:v>
                </c:pt>
              </c:strCache>
            </c:strRef>
          </c:cat>
          <c:val>
            <c:numRef>
              <c:f>Sheet1!$C$2:$C$6</c:f>
              <c:numCache>
                <c:formatCode>0\ %</c:formatCode>
                <c:ptCount val="5"/>
                <c:pt idx="0">
                  <c:v>0.82</c:v>
                </c:pt>
                <c:pt idx="1">
                  <c:v>0.08</c:v>
                </c:pt>
                <c:pt idx="2">
                  <c:v>0.03</c:v>
                </c:pt>
                <c:pt idx="4">
                  <c:v>7.0000000000000007E-2</c:v>
                </c:pt>
              </c:numCache>
            </c:numRef>
          </c:val>
        </c:ser>
        <c:dLbls>
          <c:showLegendKey val="0"/>
          <c:showVal val="1"/>
          <c:showCatName val="0"/>
          <c:showSerName val="0"/>
          <c:showPercent val="0"/>
          <c:showBubbleSize val="0"/>
        </c:dLbls>
        <c:gapWidth val="70"/>
        <c:overlap val="-3"/>
        <c:axId val="36185600"/>
        <c:axId val="36189696"/>
      </c:barChart>
      <c:catAx>
        <c:axId val="36185600"/>
        <c:scaling>
          <c:orientation val="maxMin"/>
        </c:scaling>
        <c:delete val="1"/>
        <c:axPos val="l"/>
        <c:numFmt formatCode="General" sourceLinked="1"/>
        <c:majorTickMark val="out"/>
        <c:minorTickMark val="none"/>
        <c:tickLblPos val="none"/>
        <c:crossAx val="36189696"/>
        <c:crosses val="autoZero"/>
        <c:auto val="1"/>
        <c:lblAlgn val="ctr"/>
        <c:lblOffset val="100"/>
        <c:tickLblSkip val="1"/>
        <c:tickMarkSkip val="1"/>
        <c:noMultiLvlLbl val="0"/>
      </c:catAx>
      <c:valAx>
        <c:axId val="36189696"/>
        <c:scaling>
          <c:orientation val="minMax"/>
          <c:max val="1"/>
          <c:min val="0"/>
        </c:scaling>
        <c:delete val="1"/>
        <c:axPos val="t"/>
        <c:numFmt formatCode="0\ %" sourceLinked="1"/>
        <c:majorTickMark val="out"/>
        <c:minorTickMark val="none"/>
        <c:tickLblPos val="none"/>
        <c:crossAx val="36185600"/>
        <c:crosses val="autoZero"/>
        <c:crossBetween val="between"/>
        <c:majorUnit val="0.2"/>
        <c:minorUnit val="0.1"/>
      </c:valAx>
    </c:plotArea>
    <c:legend>
      <c:legendPos val="r"/>
      <c:layout>
        <c:manualLayout>
          <c:xMode val="edge"/>
          <c:yMode val="edge"/>
          <c:x val="0.90299879739112876"/>
          <c:y val="1.2354771391838415E-2"/>
          <c:w val="9.7001202608871212E-2"/>
          <c:h val="0.1186735289600417"/>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0.52</c:v>
                </c:pt>
                <c:pt idx="1">
                  <c:v>0.34</c:v>
                </c:pt>
                <c:pt idx="2">
                  <c:v>0.11</c:v>
                </c:pt>
                <c:pt idx="3">
                  <c:v>0.03</c:v>
                </c:pt>
              </c:numCache>
            </c:numRef>
          </c:val>
        </c:ser>
        <c:dLbls>
          <c:showLegendKey val="0"/>
          <c:showVal val="1"/>
          <c:showCatName val="0"/>
          <c:showSerName val="0"/>
          <c:showPercent val="0"/>
          <c:showBubbleSize val="0"/>
        </c:dLbls>
        <c:gapWidth val="70"/>
        <c:overlap val="-3"/>
        <c:axId val="146704640"/>
        <c:axId val="146707584"/>
      </c:barChart>
      <c:catAx>
        <c:axId val="14670464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6707584"/>
        <c:crosses val="autoZero"/>
        <c:auto val="1"/>
        <c:lblAlgn val="ctr"/>
        <c:lblOffset val="100"/>
        <c:tickLblSkip val="1"/>
        <c:tickMarkSkip val="1"/>
        <c:noMultiLvlLbl val="0"/>
      </c:catAx>
      <c:valAx>
        <c:axId val="146707584"/>
        <c:scaling>
          <c:orientation val="minMax"/>
          <c:max val="1"/>
          <c:min val="0"/>
        </c:scaling>
        <c:delete val="1"/>
        <c:axPos val="l"/>
        <c:numFmt formatCode="0\ %" sourceLinked="1"/>
        <c:majorTickMark val="out"/>
        <c:minorTickMark val="none"/>
        <c:tickLblPos val="none"/>
        <c:crossAx val="14670464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1re année</c:v>
                </c:pt>
                <c:pt idx="1">
                  <c:v>2e année</c:v>
                </c:pt>
                <c:pt idx="2">
                  <c:v>3e année</c:v>
                </c:pt>
                <c:pt idx="3">
                  <c:v>4e année / année de diplomation</c:v>
                </c:pt>
              </c:strCache>
            </c:strRef>
          </c:cat>
          <c:val>
            <c:numRef>
              <c:f>Sheet1!$B$2:$B$5</c:f>
              <c:numCache>
                <c:formatCode>0\ %</c:formatCode>
                <c:ptCount val="4"/>
                <c:pt idx="0">
                  <c:v>0.13</c:v>
                </c:pt>
                <c:pt idx="1">
                  <c:v>0.28000000000000003</c:v>
                </c:pt>
                <c:pt idx="2">
                  <c:v>0.44</c:v>
                </c:pt>
                <c:pt idx="3">
                  <c:v>0.16</c:v>
                </c:pt>
              </c:numCache>
            </c:numRef>
          </c:val>
        </c:ser>
        <c:dLbls>
          <c:showLegendKey val="0"/>
          <c:showVal val="1"/>
          <c:showCatName val="0"/>
          <c:showSerName val="0"/>
          <c:showPercent val="0"/>
          <c:showBubbleSize val="0"/>
        </c:dLbls>
        <c:gapWidth val="70"/>
        <c:overlap val="-3"/>
        <c:axId val="146807040"/>
        <c:axId val="146814080"/>
      </c:barChart>
      <c:catAx>
        <c:axId val="14680704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6814080"/>
        <c:crosses val="autoZero"/>
        <c:auto val="1"/>
        <c:lblAlgn val="ctr"/>
        <c:lblOffset val="100"/>
        <c:tickLblSkip val="1"/>
        <c:tickMarkSkip val="1"/>
        <c:noMultiLvlLbl val="0"/>
      </c:catAx>
      <c:valAx>
        <c:axId val="146814080"/>
        <c:scaling>
          <c:orientation val="minMax"/>
          <c:max val="1"/>
          <c:min val="0"/>
        </c:scaling>
        <c:delete val="1"/>
        <c:axPos val="l"/>
        <c:numFmt formatCode="0\ %" sourceLinked="1"/>
        <c:majorTickMark val="out"/>
        <c:minorTickMark val="none"/>
        <c:tickLblPos val="none"/>
        <c:crossAx val="14680704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2014</c:v>
                </c:pt>
              </c:strCache>
            </c:strRef>
          </c:tx>
          <c:explosion val="24"/>
          <c:dPt>
            <c:idx val="0"/>
            <c:bubble3D val="0"/>
            <c:spPr>
              <a:solidFill>
                <a:schemeClr val="tx1">
                  <a:lumMod val="50000"/>
                </a:schemeClr>
              </a:solidFill>
            </c:spPr>
          </c:dPt>
          <c:dPt>
            <c:idx val="1"/>
            <c:bubble3D val="0"/>
            <c:spPr>
              <a:solidFill>
                <a:schemeClr val="tx1"/>
              </a:solidFill>
            </c:spPr>
          </c:dPt>
          <c:dLbls>
            <c:dLbl>
              <c:idx val="0"/>
              <c:layout>
                <c:manualLayout>
                  <c:x val="8.9421735326562515E-2"/>
                  <c:y val="0.16218397677417495"/>
                </c:manualLayout>
              </c:layout>
              <c:tx>
                <c:rich>
                  <a:bodyPr/>
                  <a:lstStyle/>
                  <a:p>
                    <a:pPr>
                      <a:defRPr sz="1400" b="1">
                        <a:solidFill>
                          <a:srgbClr val="002060"/>
                        </a:solidFill>
                      </a:defRPr>
                    </a:pPr>
                    <a:r>
                      <a:rPr lang="fr-CA" noProof="0" dirty="0" smtClean="0"/>
                      <a:t>Oui 3%</a:t>
                    </a:r>
                    <a:endParaRPr lang="fr-CA" noProof="0" dirty="0"/>
                  </a:p>
                </c:rich>
              </c:tx>
              <c:spPr/>
              <c:dLblPos val="bestFit"/>
              <c:showLegendKey val="0"/>
              <c:showVal val="1"/>
              <c:showCatName val="1"/>
              <c:showSerName val="0"/>
              <c:showPercent val="0"/>
              <c:showBubbleSize val="0"/>
            </c:dLbl>
            <c:dLbl>
              <c:idx val="1"/>
              <c:layout>
                <c:manualLayout>
                  <c:x val="2.2961695005515616E-2"/>
                  <c:y val="-0.18971551245938723"/>
                </c:manualLayout>
              </c:layout>
              <c:tx>
                <c:rich>
                  <a:bodyPr/>
                  <a:lstStyle/>
                  <a:p>
                    <a:pPr>
                      <a:defRPr sz="1400" b="1">
                        <a:solidFill>
                          <a:schemeClr val="bg1"/>
                        </a:solidFill>
                      </a:defRPr>
                    </a:pPr>
                    <a:r>
                      <a:rPr lang="en-US" dirty="0" smtClean="0"/>
                      <a:t>Non </a:t>
                    </a:r>
                    <a:r>
                      <a:rPr lang="en-US" dirty="0"/>
                      <a:t>97%</a:t>
                    </a:r>
                  </a:p>
                </c:rich>
              </c:tx>
              <c:spPr/>
              <c:dLblPos val="bestFit"/>
              <c:showLegendKey val="0"/>
              <c:showVal val="1"/>
              <c:showCatName val="1"/>
              <c:showSerName val="0"/>
              <c:showPercent val="0"/>
              <c:showBubbleSize val="0"/>
            </c:dLbl>
            <c:txPr>
              <a:bodyPr/>
              <a:lstStyle/>
              <a:p>
                <a:pPr>
                  <a:defRPr>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0.03</c:v>
                </c:pt>
                <c:pt idx="1">
                  <c:v>0.97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619830360567778E-4"/>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Pas certain(e) de l’admissibilité de cette expérience</c:v>
                </c:pt>
              </c:strCache>
            </c:strRef>
          </c:cat>
          <c:val>
            <c:numRef>
              <c:f>Sheet1!$B$2:$B$4</c:f>
              <c:numCache>
                <c:formatCode>0\ %</c:formatCode>
                <c:ptCount val="3"/>
                <c:pt idx="0">
                  <c:v>0.65</c:v>
                </c:pt>
                <c:pt idx="1">
                  <c:v>0.15</c:v>
                </c:pt>
                <c:pt idx="2">
                  <c:v>0.19</c:v>
                </c:pt>
              </c:numCache>
            </c:numRef>
          </c:val>
        </c:ser>
        <c:dLbls>
          <c:showLegendKey val="0"/>
          <c:showVal val="1"/>
          <c:showCatName val="0"/>
          <c:showSerName val="0"/>
          <c:showPercent val="0"/>
          <c:showBubbleSize val="0"/>
        </c:dLbls>
        <c:gapWidth val="70"/>
        <c:overlap val="-3"/>
        <c:axId val="147310080"/>
        <c:axId val="146944384"/>
      </c:barChart>
      <c:catAx>
        <c:axId val="147310080"/>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46944384"/>
        <c:crosses val="autoZero"/>
        <c:auto val="1"/>
        <c:lblAlgn val="ctr"/>
        <c:lblOffset val="100"/>
        <c:tickLblSkip val="1"/>
        <c:tickMarkSkip val="1"/>
        <c:noMultiLvlLbl val="0"/>
      </c:catAx>
      <c:valAx>
        <c:axId val="146944384"/>
        <c:scaling>
          <c:orientation val="minMax"/>
          <c:max val="1"/>
          <c:min val="0"/>
        </c:scaling>
        <c:delete val="1"/>
        <c:axPos val="l"/>
        <c:numFmt formatCode="0\ %" sourceLinked="1"/>
        <c:majorTickMark val="out"/>
        <c:minorTickMark val="none"/>
        <c:tickLblPos val="none"/>
        <c:crossAx val="147310080"/>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925391751943E-3"/>
          <c:y val="3.7112372430999033E-2"/>
          <c:w val="0.49429718562407432"/>
          <c:h val="0.89229124609125299"/>
        </c:manualLayout>
      </c:layout>
      <c:barChart>
        <c:barDir val="bar"/>
        <c:grouping val="clustered"/>
        <c:varyColors val="0"/>
        <c:dLbls>
          <c:showLegendKey val="0"/>
          <c:showVal val="0"/>
          <c:showCatName val="0"/>
          <c:showSerName val="0"/>
          <c:showPercent val="0"/>
          <c:showBubbleSize val="0"/>
        </c:dLbls>
        <c:gapWidth val="60"/>
        <c:overlap val="-3"/>
        <c:axId val="145814272"/>
        <c:axId val="145815808"/>
      </c:barChart>
      <c:catAx>
        <c:axId val="145814272"/>
        <c:scaling>
          <c:orientation val="maxMin"/>
        </c:scaling>
        <c:delete val="1"/>
        <c:axPos val="l"/>
        <c:numFmt formatCode="General" sourceLinked="1"/>
        <c:majorTickMark val="out"/>
        <c:minorTickMark val="none"/>
        <c:tickLblPos val="none"/>
        <c:crossAx val="145815808"/>
        <c:crosses val="autoZero"/>
        <c:auto val="1"/>
        <c:lblAlgn val="ctr"/>
        <c:lblOffset val="100"/>
        <c:tickLblSkip val="1"/>
        <c:tickMarkSkip val="1"/>
        <c:noMultiLvlLbl val="0"/>
      </c:catAx>
      <c:valAx>
        <c:axId val="145815808"/>
        <c:scaling>
          <c:orientation val="minMax"/>
          <c:max val="1"/>
          <c:min val="0"/>
        </c:scaling>
        <c:delete val="1"/>
        <c:axPos val="t"/>
        <c:numFmt formatCode="0%" sourceLinked="1"/>
        <c:majorTickMark val="out"/>
        <c:minorTickMark val="none"/>
        <c:tickLblPos val="none"/>
        <c:crossAx val="145814272"/>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3"/>
          <c:order val="0"/>
          <c:tx>
            <c:strRef>
              <c:f>Sheet1!$B$1</c:f>
              <c:strCache>
                <c:ptCount val="1"/>
                <c:pt idx="0">
                  <c:v>2014</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Homme</c:v>
                </c:pt>
                <c:pt idx="1">
                  <c:v>Femme</c:v>
                </c:pt>
                <c:pt idx="3">
                  <c:v>Homme</c:v>
                </c:pt>
                <c:pt idx="4">
                  <c:v>Femme</c:v>
                </c:pt>
                <c:pt idx="6">
                  <c:v>Homme</c:v>
                </c:pt>
                <c:pt idx="7">
                  <c:v>Femme</c:v>
                </c:pt>
                <c:pt idx="9">
                  <c:v>Homme</c:v>
                </c:pt>
                <c:pt idx="10">
                  <c:v>Femme</c:v>
                </c:pt>
                <c:pt idx="12">
                  <c:v>Homme</c:v>
                </c:pt>
                <c:pt idx="13">
                  <c:v>Femme</c:v>
                </c:pt>
              </c:strCache>
            </c:strRef>
          </c:cat>
          <c:val>
            <c:numRef>
              <c:f>Sheet1!$B$2:$B$15</c:f>
              <c:numCache>
                <c:formatCode>0\ %</c:formatCode>
                <c:ptCount val="14"/>
                <c:pt idx="0">
                  <c:v>0.92</c:v>
                </c:pt>
                <c:pt idx="1">
                  <c:v>0.08</c:v>
                </c:pt>
                <c:pt idx="3">
                  <c:v>0.82</c:v>
                </c:pt>
                <c:pt idx="4">
                  <c:v>0.18</c:v>
                </c:pt>
                <c:pt idx="6">
                  <c:v>0.81</c:v>
                </c:pt>
                <c:pt idx="7">
                  <c:v>0.15</c:v>
                </c:pt>
                <c:pt idx="9">
                  <c:v>0.56000000000000005</c:v>
                </c:pt>
                <c:pt idx="10">
                  <c:v>0.38</c:v>
                </c:pt>
                <c:pt idx="12">
                  <c:v>0.28999999999999998</c:v>
                </c:pt>
                <c:pt idx="13">
                  <c:v>0.71</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Homme</c:v>
                </c:pt>
                <c:pt idx="1">
                  <c:v>Femme</c:v>
                </c:pt>
                <c:pt idx="3">
                  <c:v>Homme</c:v>
                </c:pt>
                <c:pt idx="4">
                  <c:v>Femme</c:v>
                </c:pt>
                <c:pt idx="6">
                  <c:v>Homme</c:v>
                </c:pt>
                <c:pt idx="7">
                  <c:v>Femme</c:v>
                </c:pt>
                <c:pt idx="9">
                  <c:v>Homme</c:v>
                </c:pt>
                <c:pt idx="10">
                  <c:v>Femme</c:v>
                </c:pt>
                <c:pt idx="12">
                  <c:v>Homme</c:v>
                </c:pt>
                <c:pt idx="13">
                  <c:v>Femme</c:v>
                </c:pt>
              </c:strCache>
            </c:strRef>
          </c:cat>
          <c:val>
            <c:numRef>
              <c:f>Sheet1!$C$2:$C$15</c:f>
              <c:numCache>
                <c:formatCode>0\ %</c:formatCode>
                <c:ptCount val="14"/>
                <c:pt idx="0">
                  <c:v>0.93</c:v>
                </c:pt>
                <c:pt idx="1">
                  <c:v>7.0000000000000007E-2</c:v>
                </c:pt>
                <c:pt idx="3">
                  <c:v>0.9</c:v>
                </c:pt>
                <c:pt idx="4">
                  <c:v>0.1</c:v>
                </c:pt>
                <c:pt idx="6">
                  <c:v>0.83</c:v>
                </c:pt>
                <c:pt idx="7">
                  <c:v>0.17</c:v>
                </c:pt>
                <c:pt idx="9">
                  <c:v>0.81</c:v>
                </c:pt>
                <c:pt idx="10">
                  <c:v>0.19</c:v>
                </c:pt>
                <c:pt idx="12">
                  <c:v>0.4</c:v>
                </c:pt>
                <c:pt idx="13">
                  <c:v>0.6</c:v>
                </c:pt>
              </c:numCache>
            </c:numRef>
          </c:val>
        </c:ser>
        <c:dLbls>
          <c:showLegendKey val="0"/>
          <c:showVal val="0"/>
          <c:showCatName val="0"/>
          <c:showSerName val="0"/>
          <c:showPercent val="0"/>
          <c:showBubbleSize val="0"/>
        </c:dLbls>
        <c:gapWidth val="60"/>
        <c:overlap val="-3"/>
        <c:axId val="147152896"/>
        <c:axId val="147154432"/>
      </c:barChart>
      <c:catAx>
        <c:axId val="147152896"/>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47154432"/>
        <c:crosses val="autoZero"/>
        <c:auto val="1"/>
        <c:lblAlgn val="ctr"/>
        <c:lblOffset val="100"/>
        <c:tickLblSkip val="1"/>
        <c:tickMarkSkip val="1"/>
        <c:noMultiLvlLbl val="0"/>
      </c:catAx>
      <c:valAx>
        <c:axId val="147154432"/>
        <c:scaling>
          <c:orientation val="minMax"/>
          <c:max val="1"/>
          <c:min val="0"/>
        </c:scaling>
        <c:delete val="1"/>
        <c:axPos val="t"/>
        <c:numFmt formatCode="0\ %" sourceLinked="1"/>
        <c:majorTickMark val="out"/>
        <c:minorTickMark val="none"/>
        <c:tickLblPos val="none"/>
        <c:crossAx val="147152896"/>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59982864473125E-2"/>
          <c:y val="8.5935825011356548E-2"/>
          <c:w val="0.83468003427105375"/>
          <c:h val="0.86451018146660108"/>
        </c:manualLayout>
      </c:layout>
      <c:barChart>
        <c:barDir val="bar"/>
        <c:grouping val="clustered"/>
        <c:varyColors val="0"/>
        <c:ser>
          <c:idx val="3"/>
          <c:order val="0"/>
          <c:tx>
            <c:strRef>
              <c:f>Sheet1!$B$1</c:f>
              <c:strCache>
                <c:ptCount val="1"/>
                <c:pt idx="0">
                  <c:v>2014</c:v>
                </c:pt>
              </c:strCache>
            </c:strRef>
          </c:tx>
          <c:spPr>
            <a:solidFill>
              <a:schemeClr val="tx1"/>
            </a:solidFill>
            <a:ln w="15767">
              <a:noFill/>
            </a:ln>
          </c:spPr>
          <c:invertIfNegative val="0"/>
          <c:dLbls>
            <c:dLbl>
              <c:idx val="0"/>
              <c:layout>
                <c:manualLayout>
                  <c:x val="-1.5029087793540638E-2"/>
                  <c:y val="0"/>
                </c:manualLayout>
              </c:layout>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Acquaintance</c:v>
                </c:pt>
                <c:pt idx="3">
                  <c:v>Teacher</c:v>
                </c:pt>
                <c:pt idx="4">
                  <c:v>Guidance Counsellor</c:v>
                </c:pt>
              </c:strCache>
            </c:strRef>
          </c:cat>
          <c:val>
            <c:numRef>
              <c:f>Sheet1!$B$2:$B$6</c:f>
              <c:numCache>
                <c:formatCode>0\ %</c:formatCode>
                <c:ptCount val="5"/>
                <c:pt idx="0">
                  <c:v>0.59</c:v>
                </c:pt>
                <c:pt idx="1">
                  <c:v>0.37</c:v>
                </c:pt>
                <c:pt idx="2">
                  <c:v>0.2</c:v>
                </c:pt>
                <c:pt idx="3">
                  <c:v>0.12</c:v>
                </c:pt>
                <c:pt idx="4">
                  <c:v>0.05</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Acquaintance</c:v>
                </c:pt>
                <c:pt idx="3">
                  <c:v>Teacher</c:v>
                </c:pt>
                <c:pt idx="4">
                  <c:v>Guidance Counsellor</c:v>
                </c:pt>
              </c:strCache>
            </c:strRef>
          </c:cat>
          <c:val>
            <c:numRef>
              <c:f>Sheet1!$C$2:$C$6</c:f>
              <c:numCache>
                <c:formatCode>0\ %</c:formatCode>
                <c:ptCount val="5"/>
                <c:pt idx="0">
                  <c:v>0.47</c:v>
                </c:pt>
                <c:pt idx="1">
                  <c:v>0.31</c:v>
                </c:pt>
                <c:pt idx="2">
                  <c:v>0.24</c:v>
                </c:pt>
                <c:pt idx="3">
                  <c:v>0.2</c:v>
                </c:pt>
                <c:pt idx="4">
                  <c:v>0.03</c:v>
                </c:pt>
              </c:numCache>
            </c:numRef>
          </c:val>
        </c:ser>
        <c:dLbls>
          <c:showLegendKey val="0"/>
          <c:showVal val="1"/>
          <c:showCatName val="0"/>
          <c:showSerName val="0"/>
          <c:showPercent val="0"/>
          <c:showBubbleSize val="0"/>
        </c:dLbls>
        <c:gapWidth val="150"/>
        <c:overlap val="-25"/>
        <c:axId val="157509888"/>
        <c:axId val="157528064"/>
      </c:barChart>
      <c:catAx>
        <c:axId val="157509888"/>
        <c:scaling>
          <c:orientation val="maxMin"/>
        </c:scaling>
        <c:delete val="1"/>
        <c:axPos val="l"/>
        <c:numFmt formatCode="General" sourceLinked="1"/>
        <c:majorTickMark val="none"/>
        <c:minorTickMark val="none"/>
        <c:tickLblPos val="none"/>
        <c:crossAx val="157528064"/>
        <c:crosses val="autoZero"/>
        <c:auto val="1"/>
        <c:lblAlgn val="ctr"/>
        <c:lblOffset val="100"/>
        <c:tickLblSkip val="1"/>
        <c:tickMarkSkip val="1"/>
        <c:noMultiLvlLbl val="0"/>
      </c:catAx>
      <c:valAx>
        <c:axId val="157528064"/>
        <c:scaling>
          <c:orientation val="minMax"/>
          <c:max val="1"/>
          <c:min val="0"/>
        </c:scaling>
        <c:delete val="1"/>
        <c:axPos val="t"/>
        <c:numFmt formatCode="0\ %" sourceLinked="1"/>
        <c:majorTickMark val="none"/>
        <c:minorTickMark val="none"/>
        <c:tickLblPos val="none"/>
        <c:crossAx val="157509888"/>
        <c:crosses val="autoZero"/>
        <c:crossBetween val="between"/>
        <c:majorUnit val="0.2"/>
        <c:minorUnit val="0.1"/>
      </c:valAx>
      <c:spPr>
        <a:noFill/>
        <a:ln w="25400">
          <a:noFill/>
        </a:ln>
      </c:spPr>
    </c:plotArea>
    <c:legend>
      <c:legendPos val="t"/>
      <c:layout>
        <c:manualLayout>
          <c:xMode val="edge"/>
          <c:yMode val="edge"/>
          <c:x val="2.974457651107439E-3"/>
          <c:y val="5.5533125396863212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3905124205200754"/>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layout/>
              <c:tx>
                <c:rich>
                  <a:bodyPr/>
                  <a:lstStyle/>
                  <a:p>
                    <a:r>
                      <a:rPr lang="en-US" sz="1000" dirty="0" smtClean="0"/>
                      <a:t>41 %</a:t>
                    </a:r>
                    <a:endParaRPr lang="en-US" dirty="0"/>
                  </a:p>
                </c:rich>
              </c:tx>
              <c:dLblPos val="ctr"/>
              <c:showLegendKey val="0"/>
              <c:showVal val="0"/>
              <c:showCatName val="1"/>
              <c:showSerName val="0"/>
              <c:showPercent val="0"/>
              <c:showBubbleSize val="0"/>
            </c:dLbl>
            <c:dLbl>
              <c:idx val="1"/>
              <c:layout/>
              <c:tx>
                <c:rich>
                  <a:bodyPr/>
                  <a:lstStyle/>
                  <a:p>
                    <a:r>
                      <a:rPr lang="en-US" sz="1000" dirty="0" smtClean="0"/>
                      <a:t>40 %</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 %</c:formatCode>
                <c:ptCount val="2"/>
                <c:pt idx="0">
                  <c:v>0.41</c:v>
                </c:pt>
                <c:pt idx="1">
                  <c:v>0.4</c:v>
                </c:pt>
              </c:numCache>
            </c:numRef>
          </c:val>
        </c:ser>
        <c:dLbls>
          <c:showLegendKey val="0"/>
          <c:showVal val="0"/>
          <c:showCatName val="0"/>
          <c:showSerName val="0"/>
          <c:showPercent val="0"/>
          <c:showBubbleSize val="0"/>
        </c:dLbls>
        <c:gapWidth val="100"/>
        <c:axId val="145692928"/>
        <c:axId val="145698816"/>
      </c:barChart>
      <c:catAx>
        <c:axId val="145692928"/>
        <c:scaling>
          <c:orientation val="minMax"/>
        </c:scaling>
        <c:delete val="0"/>
        <c:axPos val="l"/>
        <c:majorTickMark val="out"/>
        <c:minorTickMark val="none"/>
        <c:tickLblPos val="nextTo"/>
        <c:txPr>
          <a:bodyPr/>
          <a:lstStyle/>
          <a:p>
            <a:pPr>
              <a:defRPr sz="1100"/>
            </a:pPr>
            <a:endParaRPr lang="en-US"/>
          </a:p>
        </c:txPr>
        <c:crossAx val="145698816"/>
        <c:crosses val="autoZero"/>
        <c:auto val="1"/>
        <c:lblAlgn val="ctr"/>
        <c:lblOffset val="100"/>
        <c:noMultiLvlLbl val="0"/>
      </c:catAx>
      <c:valAx>
        <c:axId val="145698816"/>
        <c:scaling>
          <c:orientation val="minMax"/>
          <c:max val="0.60000000000000009"/>
          <c:min val="0.30000000000000004"/>
        </c:scaling>
        <c:delete val="1"/>
        <c:axPos val="b"/>
        <c:numFmt formatCode="0\ %" sourceLinked="1"/>
        <c:majorTickMark val="out"/>
        <c:minorTickMark val="none"/>
        <c:tickLblPos val="nextTo"/>
        <c:crossAx val="1456929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5015197568697"/>
          <c:y val="9.0384615384615397E-2"/>
          <c:w val="0.6626139817629132"/>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solidFill>
                <a:srgbClr val="FFFFFF"/>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Ontario</c:v>
                </c:pt>
                <c:pt idx="1">
                  <c:v>British Columbia</c:v>
                </c:pt>
                <c:pt idx="2">
                  <c:v>Alberta</c:v>
                </c:pt>
                <c:pt idx="3">
                  <c:v>Yukon</c:v>
                </c:pt>
              </c:strCache>
            </c:strRef>
          </c:cat>
          <c:val>
            <c:numRef>
              <c:f>Sheet1!$B$2:$B$5</c:f>
              <c:numCache>
                <c:formatCode>0\ %</c:formatCode>
                <c:ptCount val="4"/>
                <c:pt idx="0">
                  <c:v>0.65</c:v>
                </c:pt>
                <c:pt idx="1">
                  <c:v>0.2</c:v>
                </c:pt>
                <c:pt idx="2">
                  <c:v>0.1</c:v>
                </c:pt>
                <c:pt idx="3">
                  <c:v>0.05</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Ontario</c:v>
                </c:pt>
                <c:pt idx="1">
                  <c:v>British Columbia</c:v>
                </c:pt>
                <c:pt idx="2">
                  <c:v>Alberta</c:v>
                </c:pt>
                <c:pt idx="3">
                  <c:v>Yukon</c:v>
                </c:pt>
              </c:strCache>
            </c:strRef>
          </c:cat>
          <c:val>
            <c:numRef>
              <c:f>Sheet1!$C$2:$C$5</c:f>
              <c:numCache>
                <c:formatCode>0\ %</c:formatCode>
                <c:ptCount val="4"/>
                <c:pt idx="0">
                  <c:v>0.61</c:v>
                </c:pt>
                <c:pt idx="1">
                  <c:v>0.26</c:v>
                </c:pt>
                <c:pt idx="2">
                  <c:v>0.1</c:v>
                </c:pt>
              </c:numCache>
            </c:numRef>
          </c:val>
        </c:ser>
        <c:dLbls>
          <c:showLegendKey val="0"/>
          <c:showVal val="0"/>
          <c:showCatName val="0"/>
          <c:showSerName val="0"/>
          <c:showPercent val="0"/>
          <c:showBubbleSize val="0"/>
        </c:dLbls>
        <c:gapWidth val="60"/>
        <c:overlap val="-3"/>
        <c:axId val="145745792"/>
        <c:axId val="145822080"/>
      </c:barChart>
      <c:catAx>
        <c:axId val="145745792"/>
        <c:scaling>
          <c:orientation val="maxMin"/>
        </c:scaling>
        <c:delete val="1"/>
        <c:axPos val="l"/>
        <c:numFmt formatCode="@" sourceLinked="1"/>
        <c:majorTickMark val="out"/>
        <c:minorTickMark val="none"/>
        <c:tickLblPos val="none"/>
        <c:crossAx val="145822080"/>
        <c:crosses val="autoZero"/>
        <c:auto val="1"/>
        <c:lblAlgn val="ctr"/>
        <c:lblOffset val="100"/>
        <c:tickLblSkip val="1"/>
        <c:tickMarkSkip val="1"/>
        <c:noMultiLvlLbl val="0"/>
      </c:catAx>
      <c:valAx>
        <c:axId val="145822080"/>
        <c:scaling>
          <c:orientation val="minMax"/>
          <c:max val="1"/>
          <c:min val="0"/>
        </c:scaling>
        <c:delete val="1"/>
        <c:axPos val="t"/>
        <c:numFmt formatCode="0\ %" sourceLinked="1"/>
        <c:majorTickMark val="out"/>
        <c:minorTickMark val="none"/>
        <c:tickLblPos val="none"/>
        <c:crossAx val="145745792"/>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59E-3"/>
          <c:y val="2.3696682464455052E-3"/>
          <c:w val="1"/>
          <c:h val="0.89099526066351475"/>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rgbClr val="FFFFFF"/>
              </a:solidFill>
            </a:ln>
          </c:spPr>
          <c:invertIfNegative val="0"/>
          <c:dLbls>
            <c:spPr>
              <a:noFill/>
              <a:ln w="25400">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Sheet1!$B$2:$B$4</c:f>
              <c:numCache>
                <c:formatCode>0\ %</c:formatCode>
                <c:ptCount val="3"/>
                <c:pt idx="0">
                  <c:v>0.84</c:v>
                </c:pt>
                <c:pt idx="1">
                  <c:v>0.06</c:v>
                </c:pt>
                <c:pt idx="2">
                  <c:v>0.1</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Sheet1!$C$2:$C$4</c:f>
              <c:numCache>
                <c:formatCode>0\ %</c:formatCode>
                <c:ptCount val="3"/>
                <c:pt idx="0">
                  <c:v>0.89</c:v>
                </c:pt>
                <c:pt idx="1">
                  <c:v>0.04</c:v>
                </c:pt>
                <c:pt idx="2">
                  <c:v>7.0000000000000007E-2</c:v>
                </c:pt>
              </c:numCache>
            </c:numRef>
          </c:val>
        </c:ser>
        <c:dLbls>
          <c:showLegendKey val="0"/>
          <c:showVal val="0"/>
          <c:showCatName val="0"/>
          <c:showSerName val="0"/>
          <c:showPercent val="0"/>
          <c:showBubbleSize val="0"/>
        </c:dLbls>
        <c:gapWidth val="70"/>
        <c:overlap val="-3"/>
        <c:axId val="157000064"/>
        <c:axId val="157002368"/>
      </c:barChart>
      <c:catAx>
        <c:axId val="157000064"/>
        <c:scaling>
          <c:orientation val="minMax"/>
        </c:scaling>
        <c:delete val="1"/>
        <c:axPos val="b"/>
        <c:numFmt formatCode="General" sourceLinked="1"/>
        <c:majorTickMark val="out"/>
        <c:minorTickMark val="none"/>
        <c:tickLblPos val="none"/>
        <c:crossAx val="157002368"/>
        <c:crosses val="autoZero"/>
        <c:auto val="0"/>
        <c:lblAlgn val="ctr"/>
        <c:lblOffset val="100"/>
        <c:tickLblSkip val="1"/>
        <c:tickMarkSkip val="1"/>
        <c:noMultiLvlLbl val="0"/>
      </c:catAx>
      <c:valAx>
        <c:axId val="157002368"/>
        <c:scaling>
          <c:orientation val="minMax"/>
          <c:max val="1"/>
          <c:min val="0"/>
        </c:scaling>
        <c:delete val="1"/>
        <c:axPos val="l"/>
        <c:numFmt formatCode="0\ %" sourceLinked="1"/>
        <c:majorTickMark val="out"/>
        <c:minorTickMark val="none"/>
        <c:tickLblPos val="none"/>
        <c:crossAx val="157000064"/>
        <c:crosses val="autoZero"/>
        <c:crossBetween val="between"/>
        <c:majorUnit val="0.2"/>
        <c:minorUnit val="0.1"/>
      </c:valAx>
      <c:spPr>
        <a:noFill/>
        <a:ln w="25400">
          <a:noFill/>
        </a:ln>
      </c:spPr>
    </c:plotArea>
    <c:legend>
      <c:legendPos val="t"/>
      <c:layout>
        <c:manualLayout>
          <c:xMode val="edge"/>
          <c:yMode val="edge"/>
          <c:x val="0.84929212338488824"/>
          <c:y val="5.4690963043263568E-2"/>
          <c:w val="0.15070787661511176"/>
          <c:h val="8.356405933840299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167675572345365"/>
          <c:w val="1"/>
          <c:h val="0.75977265486322887"/>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 %</c:formatCode>
                <c:ptCount val="4"/>
                <c:pt idx="0">
                  <c:v>0.56000000000000005</c:v>
                </c:pt>
                <c:pt idx="1">
                  <c:v>0.38</c:v>
                </c:pt>
                <c:pt idx="2">
                  <c:v>0.06</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 %</c:formatCode>
                <c:ptCount val="4"/>
                <c:pt idx="0">
                  <c:v>0.68</c:v>
                </c:pt>
                <c:pt idx="1">
                  <c:v>0.28999999999999998</c:v>
                </c:pt>
                <c:pt idx="2">
                  <c:v>0.03</c:v>
                </c:pt>
                <c:pt idx="3">
                  <c:v>0</c:v>
                </c:pt>
              </c:numCache>
            </c:numRef>
          </c:val>
        </c:ser>
        <c:dLbls>
          <c:showLegendKey val="0"/>
          <c:showVal val="1"/>
          <c:showCatName val="0"/>
          <c:showSerName val="0"/>
          <c:showPercent val="0"/>
          <c:showBubbleSize val="0"/>
        </c:dLbls>
        <c:gapWidth val="70"/>
        <c:overlap val="-3"/>
        <c:axId val="36340864"/>
        <c:axId val="36342400"/>
      </c:barChart>
      <c:catAx>
        <c:axId val="36340864"/>
        <c:scaling>
          <c:orientation val="minMax"/>
        </c:scaling>
        <c:delete val="1"/>
        <c:axPos val="b"/>
        <c:numFmt formatCode="General" sourceLinked="1"/>
        <c:majorTickMark val="out"/>
        <c:minorTickMark val="none"/>
        <c:tickLblPos val="none"/>
        <c:crossAx val="36342400"/>
        <c:crosses val="autoZero"/>
        <c:auto val="1"/>
        <c:lblAlgn val="ctr"/>
        <c:lblOffset val="100"/>
        <c:tickLblSkip val="1"/>
        <c:tickMarkSkip val="1"/>
        <c:noMultiLvlLbl val="0"/>
      </c:catAx>
      <c:valAx>
        <c:axId val="36342400"/>
        <c:scaling>
          <c:orientation val="minMax"/>
          <c:max val="1"/>
          <c:min val="0"/>
        </c:scaling>
        <c:delete val="1"/>
        <c:axPos val="l"/>
        <c:numFmt formatCode="0\ %" sourceLinked="1"/>
        <c:majorTickMark val="out"/>
        <c:minorTickMark val="none"/>
        <c:tickLblPos val="none"/>
        <c:crossAx val="36340864"/>
        <c:crosses val="autoZero"/>
        <c:crossBetween val="between"/>
        <c:majorUnit val="0.2"/>
        <c:minorUnit val="0.1"/>
      </c:valAx>
      <c:spPr>
        <a:noFill/>
        <a:ln w="24870">
          <a:noFill/>
        </a:ln>
      </c:spPr>
    </c:plotArea>
    <c:legend>
      <c:legendPos val="t"/>
      <c:layout>
        <c:manualLayout>
          <c:xMode val="edge"/>
          <c:yMode val="edge"/>
          <c:x val="1.3607162060306082E-2"/>
          <c:y val="2.3121387283236993E-2"/>
          <c:w val="0.16189378041187188"/>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1.0330578512396701E-2"/>
          <c:w val="0.76156583629893781"/>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198">
              <a:solidFill>
                <a:srgbClr val="FFFFFF"/>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c:v>
                </c:pt>
                <c:pt idx="5">
                  <c:v>Industrial</c:v>
                </c:pt>
              </c:strCache>
            </c:strRef>
          </c:cat>
          <c:val>
            <c:numRef>
              <c:f>Sheet1!$B$2:$B$7</c:f>
              <c:numCache>
                <c:formatCode>0%</c:formatCode>
                <c:ptCount val="6"/>
                <c:pt idx="0">
                  <c:v>0.26</c:v>
                </c:pt>
                <c:pt idx="1">
                  <c:v>0.18</c:v>
                </c:pt>
                <c:pt idx="2">
                  <c:v>0.16</c:v>
                </c:pt>
                <c:pt idx="3">
                  <c:v>0.1</c:v>
                </c:pt>
                <c:pt idx="4">
                  <c:v>0.05</c:v>
                </c:pt>
                <c:pt idx="5">
                  <c:v>0.05</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05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c:v>
                </c:pt>
                <c:pt idx="5">
                  <c:v>Industrial</c:v>
                </c:pt>
              </c:strCache>
            </c:strRef>
          </c:cat>
          <c:val>
            <c:numRef>
              <c:f>Sheet1!$C$2:$C$7</c:f>
              <c:numCache>
                <c:formatCode>0%</c:formatCode>
                <c:ptCount val="6"/>
                <c:pt idx="0">
                  <c:v>0.26</c:v>
                </c:pt>
                <c:pt idx="1">
                  <c:v>0.11</c:v>
                </c:pt>
                <c:pt idx="2">
                  <c:v>0.15</c:v>
                </c:pt>
                <c:pt idx="3">
                  <c:v>0.06</c:v>
                </c:pt>
              </c:numCache>
            </c:numRef>
          </c:val>
        </c:ser>
        <c:dLbls>
          <c:showLegendKey val="0"/>
          <c:showVal val="0"/>
          <c:showCatName val="0"/>
          <c:showSerName val="0"/>
          <c:showPercent val="0"/>
          <c:showBubbleSize val="0"/>
        </c:dLbls>
        <c:gapWidth val="98"/>
        <c:overlap val="-3"/>
        <c:axId val="158298880"/>
        <c:axId val="158300416"/>
      </c:barChart>
      <c:catAx>
        <c:axId val="158298880"/>
        <c:scaling>
          <c:orientation val="maxMin"/>
        </c:scaling>
        <c:delete val="1"/>
        <c:axPos val="l"/>
        <c:numFmt formatCode="General" sourceLinked="1"/>
        <c:majorTickMark val="out"/>
        <c:minorTickMark val="none"/>
        <c:tickLblPos val="none"/>
        <c:crossAx val="158300416"/>
        <c:crosses val="autoZero"/>
        <c:auto val="1"/>
        <c:lblAlgn val="ctr"/>
        <c:lblOffset val="100"/>
        <c:tickLblSkip val="1"/>
        <c:tickMarkSkip val="1"/>
        <c:noMultiLvlLbl val="0"/>
      </c:catAx>
      <c:valAx>
        <c:axId val="158300416"/>
        <c:scaling>
          <c:orientation val="minMax"/>
          <c:max val="1"/>
          <c:min val="0"/>
        </c:scaling>
        <c:delete val="1"/>
        <c:axPos val="t"/>
        <c:numFmt formatCode="0%" sourceLinked="1"/>
        <c:majorTickMark val="out"/>
        <c:minorTickMark val="none"/>
        <c:tickLblPos val="none"/>
        <c:crossAx val="158298880"/>
        <c:crosses val="autoZero"/>
        <c:crossBetween val="between"/>
        <c:majorUnit val="0.2"/>
        <c:minorUnit val="0.1"/>
      </c:valAx>
      <c:spPr>
        <a:noFill/>
        <a:ln w="24198">
          <a:noFill/>
        </a:ln>
      </c:spPr>
    </c:plotArea>
    <c:legend>
      <c:legendPos val="r"/>
      <c:layout>
        <c:manualLayout>
          <c:xMode val="edge"/>
          <c:yMode val="edge"/>
          <c:x val="0.46825848763916983"/>
          <c:y val="0.3366708926103863"/>
          <c:w val="8.2728349729351169E-2"/>
          <c:h val="0.1238720709379765"/>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793"/>
          <c:y val="1.5682513038786663E-2"/>
          <c:w val="0.4983351831298611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6"/>
                <c:pt idx="0">
                  <c:v>Engineering is not what I thought it was going to be</c:v>
                </c:pt>
                <c:pt idx="1">
                  <c:v>Better employment opportunities in another field</c:v>
                </c:pt>
                <c:pt idx="2">
                  <c:v>Opportunities to earn more money in another field</c:v>
                </c:pt>
                <c:pt idx="3">
                  <c:v>Interested in other things</c:v>
                </c:pt>
                <c:pt idx="4">
                  <c:v>To learn other skills/be multidisciplinary</c:v>
                </c:pt>
                <c:pt idx="5">
                  <c:v>Other mentions</c:v>
                </c:pt>
              </c:strCache>
            </c:strRef>
          </c:cat>
          <c:val>
            <c:numRef>
              <c:f>Sheet1!$B$2:$B$7</c:f>
              <c:numCache>
                <c:formatCode>0\ %</c:formatCode>
                <c:ptCount val="6"/>
                <c:pt idx="0">
                  <c:v>0.46</c:v>
                </c:pt>
                <c:pt idx="1">
                  <c:v>0.14000000000000001</c:v>
                </c:pt>
                <c:pt idx="2">
                  <c:v>0.14000000000000001</c:v>
                </c:pt>
                <c:pt idx="3">
                  <c:v>0.09</c:v>
                </c:pt>
                <c:pt idx="4">
                  <c:v>0.05</c:v>
                </c:pt>
                <c:pt idx="5">
                  <c:v>0.14000000000000001</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Engineering is not what I thought it was going to be</c:v>
                </c:pt>
                <c:pt idx="1">
                  <c:v>Better employment opportunities in another field</c:v>
                </c:pt>
                <c:pt idx="2">
                  <c:v>Opportunities to earn more money in another field</c:v>
                </c:pt>
                <c:pt idx="3">
                  <c:v>Interested in other things</c:v>
                </c:pt>
                <c:pt idx="4">
                  <c:v>To learn other skills/be multidisciplinary</c:v>
                </c:pt>
                <c:pt idx="5">
                  <c:v>Other mentions</c:v>
                </c:pt>
              </c:strCache>
            </c:strRef>
          </c:cat>
          <c:val>
            <c:numRef>
              <c:f>Sheet1!$C$2:$C$7</c:f>
              <c:numCache>
                <c:formatCode>0\ %</c:formatCode>
                <c:ptCount val="6"/>
                <c:pt idx="0">
                  <c:v>0.42</c:v>
                </c:pt>
                <c:pt idx="1">
                  <c:v>0.15</c:v>
                </c:pt>
                <c:pt idx="2">
                  <c:v>0.12</c:v>
                </c:pt>
                <c:pt idx="3">
                  <c:v>0.04</c:v>
                </c:pt>
                <c:pt idx="4">
                  <c:v>0.08</c:v>
                </c:pt>
                <c:pt idx="5">
                  <c:v>0.04</c:v>
                </c:pt>
              </c:numCache>
            </c:numRef>
          </c:val>
        </c:ser>
        <c:dLbls>
          <c:showLegendKey val="0"/>
          <c:showVal val="1"/>
          <c:showCatName val="0"/>
          <c:showSerName val="0"/>
          <c:showPercent val="0"/>
          <c:showBubbleSize val="0"/>
        </c:dLbls>
        <c:gapWidth val="40"/>
        <c:axId val="36835712"/>
        <c:axId val="37615104"/>
      </c:barChart>
      <c:catAx>
        <c:axId val="36835712"/>
        <c:scaling>
          <c:orientation val="maxMin"/>
        </c:scaling>
        <c:delete val="1"/>
        <c:axPos val="l"/>
        <c:numFmt formatCode="General" sourceLinked="1"/>
        <c:majorTickMark val="out"/>
        <c:minorTickMark val="none"/>
        <c:tickLblPos val="none"/>
        <c:crossAx val="37615104"/>
        <c:crosses val="autoZero"/>
        <c:auto val="1"/>
        <c:lblAlgn val="ctr"/>
        <c:lblOffset val="100"/>
        <c:tickLblSkip val="1"/>
        <c:tickMarkSkip val="1"/>
        <c:noMultiLvlLbl val="0"/>
      </c:catAx>
      <c:valAx>
        <c:axId val="37615104"/>
        <c:scaling>
          <c:orientation val="minMax"/>
          <c:max val="1"/>
          <c:min val="0"/>
        </c:scaling>
        <c:delete val="1"/>
        <c:axPos val="t"/>
        <c:numFmt formatCode="0\ %" sourceLinked="1"/>
        <c:majorTickMark val="out"/>
        <c:minorTickMark val="none"/>
        <c:tickLblPos val="none"/>
        <c:crossAx val="36835712"/>
        <c:crosses val="autoZero"/>
        <c:crossBetween val="between"/>
        <c:majorUnit val="0.2"/>
        <c:minorUnit val="0.1"/>
      </c:valAx>
      <c:spPr>
        <a:noFill/>
        <a:ln w="16257">
          <a:noFill/>
        </a:ln>
      </c:spPr>
    </c:plotArea>
    <c:legend>
      <c:legendPos val="r"/>
      <c:layout>
        <c:manualLayout>
          <c:xMode val="edge"/>
          <c:yMode val="edge"/>
          <c:x val="0.92391925235973771"/>
          <c:y val="2.8947079296241483E-3"/>
          <c:w val="7.6080747640262278E-2"/>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54557705365196E-2"/>
          <c:y val="1.2763469218042715E-2"/>
          <c:w val="0.6704545711225385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6"/>
                <c:pt idx="0">
                  <c:v>Medicine</c:v>
                </c:pt>
                <c:pt idx="1">
                  <c:v>Management/ Planning (Net)</c:v>
                </c:pt>
                <c:pt idx="2">
                  <c:v>IT/ Information Technology (Net)</c:v>
                </c:pt>
                <c:pt idx="3">
                  <c:v>Education</c:v>
                </c:pt>
                <c:pt idx="4">
                  <c:v>Other mentions</c:v>
                </c:pt>
                <c:pt idx="5">
                  <c:v>(DK/NS)</c:v>
                </c:pt>
              </c:strCache>
            </c:strRef>
          </c:cat>
          <c:val>
            <c:numRef>
              <c:f>Sheet1!$B$2:$B$7</c:f>
              <c:numCache>
                <c:formatCode>0\ %</c:formatCode>
                <c:ptCount val="6"/>
                <c:pt idx="0">
                  <c:v>0.09</c:v>
                </c:pt>
                <c:pt idx="1">
                  <c:v>0.05</c:v>
                </c:pt>
                <c:pt idx="2">
                  <c:v>0.05</c:v>
                </c:pt>
                <c:pt idx="3">
                  <c:v>0.05</c:v>
                </c:pt>
                <c:pt idx="4">
                  <c:v>0.68</c:v>
                </c:pt>
                <c:pt idx="5">
                  <c:v>0.09</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Medicine</c:v>
                </c:pt>
                <c:pt idx="1">
                  <c:v>Management/ Planning (Net)</c:v>
                </c:pt>
                <c:pt idx="2">
                  <c:v>IT/ Information Technology (Net)</c:v>
                </c:pt>
                <c:pt idx="3">
                  <c:v>Education</c:v>
                </c:pt>
                <c:pt idx="4">
                  <c:v>Other mentions</c:v>
                </c:pt>
                <c:pt idx="5">
                  <c:v>(DK/NS)</c:v>
                </c:pt>
              </c:strCache>
            </c:strRef>
          </c:cat>
          <c:val>
            <c:numRef>
              <c:f>Sheet1!$C$2:$C$7</c:f>
              <c:numCache>
                <c:formatCode>0\ %</c:formatCode>
                <c:ptCount val="6"/>
                <c:pt idx="0">
                  <c:v>0.15</c:v>
                </c:pt>
                <c:pt idx="1">
                  <c:v>0.12</c:v>
                </c:pt>
                <c:pt idx="3">
                  <c:v>0.08</c:v>
                </c:pt>
                <c:pt idx="4">
                  <c:v>0.08</c:v>
                </c:pt>
                <c:pt idx="5">
                  <c:v>0.08</c:v>
                </c:pt>
              </c:numCache>
            </c:numRef>
          </c:val>
        </c:ser>
        <c:dLbls>
          <c:showLegendKey val="0"/>
          <c:showVal val="1"/>
          <c:showCatName val="0"/>
          <c:showSerName val="0"/>
          <c:showPercent val="0"/>
          <c:showBubbleSize val="0"/>
        </c:dLbls>
        <c:gapWidth val="40"/>
        <c:axId val="37660160"/>
        <c:axId val="37661696"/>
      </c:barChart>
      <c:catAx>
        <c:axId val="37660160"/>
        <c:scaling>
          <c:orientation val="maxMin"/>
        </c:scaling>
        <c:delete val="1"/>
        <c:axPos val="l"/>
        <c:numFmt formatCode="@" sourceLinked="1"/>
        <c:majorTickMark val="out"/>
        <c:minorTickMark val="none"/>
        <c:tickLblPos val="none"/>
        <c:crossAx val="37661696"/>
        <c:crosses val="autoZero"/>
        <c:auto val="1"/>
        <c:lblAlgn val="ctr"/>
        <c:lblOffset val="100"/>
        <c:tickLblSkip val="1"/>
        <c:tickMarkSkip val="1"/>
        <c:noMultiLvlLbl val="0"/>
      </c:catAx>
      <c:valAx>
        <c:axId val="37661696"/>
        <c:scaling>
          <c:orientation val="minMax"/>
          <c:max val="1"/>
          <c:min val="0"/>
        </c:scaling>
        <c:delete val="1"/>
        <c:axPos val="t"/>
        <c:numFmt formatCode="0\ %" sourceLinked="1"/>
        <c:majorTickMark val="out"/>
        <c:minorTickMark val="none"/>
        <c:tickLblPos val="none"/>
        <c:crossAx val="37660160"/>
        <c:crosses val="autoZero"/>
        <c:crossBetween val="between"/>
        <c:majorUnit val="0.2"/>
        <c:minorUnit val="0.1"/>
      </c:valAx>
      <c:spPr>
        <a:noFill/>
        <a:ln w="16257">
          <a:noFill/>
        </a:ln>
      </c:spPr>
    </c:plotArea>
    <c:legend>
      <c:legendPos val="r"/>
      <c:layout>
        <c:manualLayout>
          <c:xMode val="edge"/>
          <c:yMode val="edge"/>
          <c:x val="0.66765674154582721"/>
          <c:y val="2.8947079296241483E-3"/>
          <c:w val="0.33234325845417279"/>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33E-3"/>
          <c:y val="0.13175675675675672"/>
          <c:w val="0.94229189571398164"/>
          <c:h val="0.76689189189190066"/>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9539">
              <a:solidFill>
                <a:schemeClr val="bg1"/>
              </a:solidFill>
            </a:ln>
          </c:spPr>
          <c:invertIfNegative val="0"/>
          <c:dLbls>
            <c:spPr>
              <a:noFill/>
              <a:ln w="29539">
                <a:noFill/>
              </a:ln>
            </c:spPr>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 %</c:formatCode>
                <c:ptCount val="4"/>
                <c:pt idx="0">
                  <c:v>0.52</c:v>
                </c:pt>
                <c:pt idx="1">
                  <c:v>0.38</c:v>
                </c:pt>
                <c:pt idx="2">
                  <c:v>7.0000000000000007E-2</c:v>
                </c:pt>
                <c:pt idx="3">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 %</c:formatCode>
                <c:ptCount val="4"/>
                <c:pt idx="0">
                  <c:v>0.62</c:v>
                </c:pt>
                <c:pt idx="1">
                  <c:v>0.26</c:v>
                </c:pt>
                <c:pt idx="2">
                  <c:v>0.09</c:v>
                </c:pt>
                <c:pt idx="3">
                  <c:v>0.04</c:v>
                </c:pt>
              </c:numCache>
            </c:numRef>
          </c:val>
        </c:ser>
        <c:dLbls>
          <c:showLegendKey val="0"/>
          <c:showVal val="1"/>
          <c:showCatName val="0"/>
          <c:showSerName val="0"/>
          <c:showPercent val="0"/>
          <c:showBubbleSize val="0"/>
        </c:dLbls>
        <c:gapWidth val="70"/>
        <c:overlap val="-3"/>
        <c:axId val="37698944"/>
        <c:axId val="37737600"/>
      </c:barChart>
      <c:catAx>
        <c:axId val="37698944"/>
        <c:scaling>
          <c:orientation val="minMax"/>
        </c:scaling>
        <c:delete val="1"/>
        <c:axPos val="b"/>
        <c:numFmt formatCode="General" sourceLinked="1"/>
        <c:majorTickMark val="out"/>
        <c:minorTickMark val="none"/>
        <c:tickLblPos val="none"/>
        <c:crossAx val="37737600"/>
        <c:crosses val="autoZero"/>
        <c:auto val="1"/>
        <c:lblAlgn val="ctr"/>
        <c:lblOffset val="100"/>
        <c:tickLblSkip val="1"/>
        <c:tickMarkSkip val="1"/>
        <c:noMultiLvlLbl val="0"/>
      </c:catAx>
      <c:valAx>
        <c:axId val="37737600"/>
        <c:scaling>
          <c:orientation val="minMax"/>
          <c:max val="1"/>
          <c:min val="0"/>
        </c:scaling>
        <c:delete val="1"/>
        <c:axPos val="l"/>
        <c:numFmt formatCode="0\ %" sourceLinked="1"/>
        <c:majorTickMark val="out"/>
        <c:minorTickMark val="none"/>
        <c:tickLblPos val="none"/>
        <c:crossAx val="37698944"/>
        <c:crosses val="autoZero"/>
        <c:crossBetween val="between"/>
        <c:majorUnit val="0.2"/>
        <c:minorUnit val="0.1"/>
      </c:valAx>
      <c:spPr>
        <a:noFill/>
        <a:ln w="25400">
          <a:noFill/>
        </a:ln>
      </c:spPr>
    </c:plotArea>
    <c:legend>
      <c:legendPos val="t"/>
      <c:layout>
        <c:manualLayout>
          <c:xMode val="edge"/>
          <c:yMode val="edge"/>
          <c:x val="0"/>
          <c:y val="1.3709421260019955E-2"/>
          <c:w val="0.17135518330165747"/>
          <c:h val="7.8551475503450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764053556423636"/>
          <c:w val="1"/>
          <c:h val="0.52042003282082616"/>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 %</c:formatCode>
                <c:ptCount val="4"/>
                <c:pt idx="0">
                  <c:v>0.54</c:v>
                </c:pt>
                <c:pt idx="1">
                  <c:v>0.37</c:v>
                </c:pt>
                <c:pt idx="2">
                  <c:v>0.06</c:v>
                </c:pt>
                <c:pt idx="3">
                  <c:v>0.04</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 %</c:formatCode>
                <c:ptCount val="4"/>
                <c:pt idx="0">
                  <c:v>0.63</c:v>
                </c:pt>
                <c:pt idx="1">
                  <c:v>0.25</c:v>
                </c:pt>
                <c:pt idx="2">
                  <c:v>0.08</c:v>
                </c:pt>
                <c:pt idx="3">
                  <c:v>0.04</c:v>
                </c:pt>
              </c:numCache>
            </c:numRef>
          </c:val>
        </c:ser>
        <c:dLbls>
          <c:showLegendKey val="0"/>
          <c:showVal val="1"/>
          <c:showCatName val="0"/>
          <c:showSerName val="0"/>
          <c:showPercent val="0"/>
          <c:showBubbleSize val="0"/>
        </c:dLbls>
        <c:gapWidth val="70"/>
        <c:overlap val="-3"/>
        <c:axId val="37496320"/>
        <c:axId val="37497472"/>
      </c:barChart>
      <c:catAx>
        <c:axId val="37496320"/>
        <c:scaling>
          <c:orientation val="minMax"/>
        </c:scaling>
        <c:delete val="1"/>
        <c:axPos val="b"/>
        <c:numFmt formatCode="General" sourceLinked="1"/>
        <c:majorTickMark val="out"/>
        <c:minorTickMark val="none"/>
        <c:tickLblPos val="none"/>
        <c:crossAx val="37497472"/>
        <c:crosses val="autoZero"/>
        <c:auto val="1"/>
        <c:lblAlgn val="ctr"/>
        <c:lblOffset val="100"/>
        <c:tickLblSkip val="1"/>
        <c:tickMarkSkip val="1"/>
        <c:noMultiLvlLbl val="0"/>
      </c:catAx>
      <c:valAx>
        <c:axId val="37497472"/>
        <c:scaling>
          <c:orientation val="minMax"/>
          <c:max val="1"/>
          <c:min val="0"/>
        </c:scaling>
        <c:delete val="1"/>
        <c:axPos val="l"/>
        <c:numFmt formatCode="0\ %" sourceLinked="1"/>
        <c:majorTickMark val="out"/>
        <c:minorTickMark val="none"/>
        <c:tickLblPos val="none"/>
        <c:crossAx val="37496320"/>
        <c:crosses val="autoZero"/>
        <c:crossBetween val="between"/>
        <c:majorUnit val="0.2"/>
        <c:minorUnit val="0.1"/>
      </c:valAx>
      <c:spPr>
        <a:noFill/>
        <a:ln w="25724">
          <a:noFill/>
        </a:ln>
      </c:spPr>
    </c:plotArea>
    <c:legend>
      <c:legendPos val="t"/>
      <c:layout>
        <c:manualLayout>
          <c:xMode val="edge"/>
          <c:yMode val="edge"/>
          <c:x val="2.367345403480616E-3"/>
          <c:y val="6.0215416305576114E-2"/>
          <c:w val="0.16723983148603239"/>
          <c:h val="7.6670872438671683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4351194440267246"/>
          <c:w val="1"/>
          <c:h val="0.55331344389782799"/>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 %</c:formatCode>
                <c:ptCount val="4"/>
                <c:pt idx="0">
                  <c:v>0.27</c:v>
                </c:pt>
                <c:pt idx="1">
                  <c:v>0.5</c:v>
                </c:pt>
                <c:pt idx="2">
                  <c:v>0.23</c:v>
                </c:pt>
                <c:pt idx="3">
                  <c:v>0</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 %</c:formatCode>
                <c:ptCount val="4"/>
                <c:pt idx="0">
                  <c:v>0.27</c:v>
                </c:pt>
                <c:pt idx="1">
                  <c:v>0.5</c:v>
                </c:pt>
                <c:pt idx="2">
                  <c:v>0.23</c:v>
                </c:pt>
                <c:pt idx="3">
                  <c:v>0</c:v>
                </c:pt>
              </c:numCache>
            </c:numRef>
          </c:val>
        </c:ser>
        <c:dLbls>
          <c:showLegendKey val="0"/>
          <c:showVal val="1"/>
          <c:showCatName val="0"/>
          <c:showSerName val="0"/>
          <c:showPercent val="0"/>
          <c:showBubbleSize val="0"/>
        </c:dLbls>
        <c:gapWidth val="70"/>
        <c:overlap val="-3"/>
        <c:axId val="38279040"/>
        <c:axId val="38280576"/>
      </c:barChart>
      <c:catAx>
        <c:axId val="38279040"/>
        <c:scaling>
          <c:orientation val="minMax"/>
        </c:scaling>
        <c:delete val="1"/>
        <c:axPos val="b"/>
        <c:numFmt formatCode="General" sourceLinked="1"/>
        <c:majorTickMark val="out"/>
        <c:minorTickMark val="none"/>
        <c:tickLblPos val="none"/>
        <c:crossAx val="38280576"/>
        <c:crosses val="autoZero"/>
        <c:auto val="1"/>
        <c:lblAlgn val="ctr"/>
        <c:lblOffset val="100"/>
        <c:tickLblSkip val="1"/>
        <c:tickMarkSkip val="1"/>
        <c:noMultiLvlLbl val="0"/>
      </c:catAx>
      <c:valAx>
        <c:axId val="38280576"/>
        <c:scaling>
          <c:orientation val="minMax"/>
          <c:max val="1"/>
          <c:min val="0"/>
        </c:scaling>
        <c:delete val="1"/>
        <c:axPos val="l"/>
        <c:numFmt formatCode="0\ %" sourceLinked="1"/>
        <c:majorTickMark val="out"/>
        <c:minorTickMark val="none"/>
        <c:tickLblPos val="none"/>
        <c:crossAx val="38279040"/>
        <c:crosses val="autoZero"/>
        <c:crossBetween val="between"/>
        <c:majorUnit val="0.2"/>
        <c:minorUnit val="0.1"/>
      </c:valAx>
      <c:spPr>
        <a:noFill/>
        <a:ln w="25724">
          <a:noFill/>
        </a:ln>
      </c:spPr>
    </c:plotArea>
    <c:legend>
      <c:legendPos val="t"/>
      <c:layout>
        <c:manualLayout>
          <c:xMode val="edge"/>
          <c:yMode val="edge"/>
          <c:x val="7.7498871558252726E-4"/>
          <c:y val="1.7051923779243378E-2"/>
          <c:w val="0.16723983148603239"/>
          <c:h val="7.816252765902596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0.42806</cdr:x>
      <cdr:y>0.8817</cdr:y>
    </cdr:from>
    <cdr:to>
      <cdr:x>1</cdr:x>
      <cdr:y>0.93547</cdr:y>
    </cdr:to>
    <cdr:sp macro="" textlink="">
      <cdr:nvSpPr>
        <cdr:cNvPr id="2" name="Text Box 10"/>
        <cdr:cNvSpPr txBox="1">
          <a:spLocks xmlns:a="http://schemas.openxmlformats.org/drawingml/2006/main" noChangeArrowheads="1"/>
        </cdr:cNvSpPr>
      </cdr:nvSpPr>
      <cdr:spPr bwMode="auto">
        <a:xfrm xmlns:a="http://schemas.openxmlformats.org/drawingml/2006/main">
          <a:off x="2776306" y="3784826"/>
          <a:ext cx="3709553" cy="230832"/>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r"/>
          <a:r>
            <a:rPr lang="fr-CA" sz="900" b="0" i="1" dirty="0" smtClean="0"/>
            <a:t>Les réponses totalisant moins de 4 % ne sont pas représentées.</a:t>
          </a:r>
          <a:endParaRPr lang="fr-CA" sz="900" b="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0.02066</cdr:x>
      <cdr:y>0.23394</cdr:y>
    </cdr:from>
    <cdr:to>
      <cdr:x>0.48679</cdr:x>
      <cdr:y>0.28009</cdr:y>
    </cdr:to>
    <cdr:sp macro="" textlink="">
      <cdr:nvSpPr>
        <cdr:cNvPr id="2" name="AutoShape 10"/>
        <cdr:cNvSpPr>
          <a:spLocks xmlns:a="http://schemas.openxmlformats.org/drawingml/2006/main"/>
        </cdr:cNvSpPr>
      </cdr:nvSpPr>
      <cdr:spPr bwMode="auto">
        <a:xfrm xmlns:a="http://schemas.openxmlformats.org/drawingml/2006/main" rot="5400000">
          <a:off x="1999003" y="-901835"/>
          <a:ext cx="182880" cy="3840480"/>
        </a:xfrm>
        <a:prstGeom xmlns:a="http://schemas.openxmlformats.org/drawingml/2006/main" prst="leftBrace">
          <a:avLst>
            <a:gd name="adj1" fmla="val 59652"/>
            <a:gd name="adj2" fmla="val 50000"/>
          </a:avLst>
        </a:prstGeom>
        <a:noFill xmlns:a="http://schemas.openxmlformats.org/drawingml/2006/main"/>
        <a:ln xmlns:a="http://schemas.openxmlformats.org/drawingml/2006/main" w="12700">
          <a:solidFill>
            <a:schemeClr val="bg2">
              <a:lumMod val="50000"/>
            </a:schemeClr>
          </a:solidFill>
          <a:round/>
          <a:headEnd/>
          <a:tailEnd/>
        </a:ln>
      </cdr:spPr>
      <cdr:txBody>
        <a:bodyPr xmlns:a="http://schemas.openxmlformats.org/drawingml/2006/main" rot="10800000" vert="eaVert" anchor="ctr">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5318156"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1"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5318156"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58920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5318156"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2917825" y="534988"/>
            <a:ext cx="3552825" cy="26638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0123" y="3374403"/>
            <a:ext cx="7508233" cy="3193934"/>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1"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5318156"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212363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11</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56</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64</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0" name="TextBox 29"/>
          <p:cNvSpPr txBox="1"/>
          <p:nvPr userDrawn="1"/>
        </p:nvSpPr>
        <p:spPr>
          <a:xfrm>
            <a:off x="7918708" y="152400"/>
            <a:ext cx="1054519" cy="400110"/>
          </a:xfrm>
          <a:prstGeom prst="rect">
            <a:avLst/>
          </a:prstGeom>
          <a:noFill/>
        </p:spPr>
        <p:txBody>
          <a:bodyPr wrap="none" rtlCol="0">
            <a:spAutoFit/>
          </a:bodyPr>
          <a:lstStyle/>
          <a:p>
            <a:r>
              <a:rPr lang="en-US" sz="2000" i="0" dirty="0" smtClean="0">
                <a:solidFill>
                  <a:schemeClr val="tx1"/>
                </a:solidFill>
                <a:effectLst/>
                <a:latin typeface="+mn-lt"/>
              </a:rPr>
              <a:t>QU</a:t>
            </a:r>
            <a:r>
              <a:rPr lang="en-US" sz="2000" i="0" dirty="0" smtClean="0">
                <a:solidFill>
                  <a:schemeClr val="tx1"/>
                </a:solidFill>
                <a:effectLst/>
                <a:latin typeface="Calibri"/>
              </a:rPr>
              <a:t>É</a:t>
            </a:r>
            <a:r>
              <a:rPr lang="en-US" sz="2000" i="0" dirty="0" smtClean="0">
                <a:solidFill>
                  <a:schemeClr val="tx1"/>
                </a:solidFill>
                <a:effectLst/>
                <a:latin typeface="+mn-lt"/>
              </a:rPr>
              <a:t>BEC</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8.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chart" Target="../charts/chart2.xml"/><Relationship Id="rId2" Type="http://schemas.openxmlformats.org/officeDocument/2006/relationships/tags" Target="../tags/tag30.xml"/><Relationship Id="rId16" Type="http://schemas.openxmlformats.org/officeDocument/2006/relationships/chart" Target="../charts/chart1.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notesSlide" Target="../notesSlides/notesSlide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chart" Target="../charts/chart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slideLayout" Target="../slideLayouts/slideLayout43.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chart" Target="../charts/chart6.xml"/><Relationship Id="rId5" Type="http://schemas.openxmlformats.org/officeDocument/2006/relationships/tags" Target="../tags/tag78.xml"/><Relationship Id="rId10" Type="http://schemas.openxmlformats.org/officeDocument/2006/relationships/slideLayout" Target="../slideLayouts/slideLayout43.xml"/><Relationship Id="rId4" Type="http://schemas.openxmlformats.org/officeDocument/2006/relationships/tags" Target="../tags/tag77.xml"/><Relationship Id="rId9" Type="http://schemas.openxmlformats.org/officeDocument/2006/relationships/tags" Target="../tags/tag82.xml"/></Relationships>
</file>

<file path=ppt/slides/_rels/slide1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chart" Target="../charts/chart7.xml"/><Relationship Id="rId2" Type="http://schemas.openxmlformats.org/officeDocument/2006/relationships/tags" Target="../tags/tag84.xml"/><Relationship Id="rId16" Type="http://schemas.openxmlformats.org/officeDocument/2006/relationships/slideLayout" Target="../slideLayouts/slideLayout43.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1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6" Type="http://schemas.openxmlformats.org/officeDocument/2006/relationships/chart" Target="../charts/chart8.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slideLayout" Target="../slideLayouts/slideLayout43.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s>
</file>

<file path=ppt/slides/_rels/slide18.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slideLayout" Target="../slideLayouts/slideLayout43.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tags" Target="../tags/tag123.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25.xml"/><Relationship Id="rId1" Type="http://schemas.openxmlformats.org/officeDocument/2006/relationships/tags" Target="../tags/tag12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chart" Target="../charts/chart1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chart" Target="../charts/chart11.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chart" Target="../charts/chart12.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chart" Target="../charts/chart13.xml"/></Relationships>
</file>

<file path=ppt/slides/_rels/slide24.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183.xml"/><Relationship Id="rId2" Type="http://schemas.openxmlformats.org/officeDocument/2006/relationships/tags" Target="../tags/tag173.xml"/><Relationship Id="rId16" Type="http://schemas.openxmlformats.org/officeDocument/2006/relationships/chart" Target="../charts/chart14.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slideLayout" Target="../slideLayouts/slideLayout43.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s>
</file>

<file path=ppt/slides/_rels/slide25.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chart" Target="../charts/chart15.xml"/><Relationship Id="rId5" Type="http://schemas.openxmlformats.org/officeDocument/2006/relationships/tags" Target="../tags/tag190.xml"/><Relationship Id="rId10" Type="http://schemas.openxmlformats.org/officeDocument/2006/relationships/slideLayout" Target="../slideLayouts/slideLayout43.xml"/><Relationship Id="rId4" Type="http://schemas.openxmlformats.org/officeDocument/2006/relationships/tags" Target="../tags/tag189.xml"/><Relationship Id="rId9" Type="http://schemas.openxmlformats.org/officeDocument/2006/relationships/tags" Target="../tags/tag194.xml"/></Relationships>
</file>

<file path=ppt/slides/_rels/slide26.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10" Type="http://schemas.openxmlformats.org/officeDocument/2006/relationships/chart" Target="../charts/chart16.xml"/><Relationship Id="rId4" Type="http://schemas.openxmlformats.org/officeDocument/2006/relationships/tags" Target="../tags/tag198.xml"/><Relationship Id="rId9"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chart" Target="../charts/chart1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chart" Target="../charts/chart18.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slideLayout" Target="../slideLayouts/slideLayout43.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chart" Target="../charts/chart19.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35.xml"/><Relationship Id="rId1" Type="http://schemas.openxmlformats.org/officeDocument/2006/relationships/tags" Target="../tags/tag234.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chart" Target="../charts/chart20.xml"/></Relationships>
</file>

<file path=ppt/slides/_rels/slide32.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chart" Target="../charts/chart21.xml"/><Relationship Id="rId5" Type="http://schemas.openxmlformats.org/officeDocument/2006/relationships/tags" Target="../tags/tag247.xml"/><Relationship Id="rId10" Type="http://schemas.openxmlformats.org/officeDocument/2006/relationships/slideLayout" Target="../slideLayouts/slideLayout43.xml"/><Relationship Id="rId4" Type="http://schemas.openxmlformats.org/officeDocument/2006/relationships/tags" Target="../tags/tag246.xml"/><Relationship Id="rId9" Type="http://schemas.openxmlformats.org/officeDocument/2006/relationships/tags" Target="../tags/tag251.xml"/></Relationships>
</file>

<file path=ppt/slides/_rels/slide33.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chart" Target="../charts/chart22.xml"/><Relationship Id="rId2" Type="http://schemas.openxmlformats.org/officeDocument/2006/relationships/tags" Target="../tags/tag253.xml"/><Relationship Id="rId16" Type="http://schemas.openxmlformats.org/officeDocument/2006/relationships/slideLayout" Target="../slideLayouts/slideLayout4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tags" Target="../tags/tag266.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s/_rels/slide34.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slideLayout" Target="../slideLayouts/slideLayout43.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chart" Target="../charts/chart23.xml"/></Relationships>
</file>

<file path=ppt/slides/_rels/slide35.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chart" Target="../charts/chart24.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slideLayout" Target="../slideLayouts/slideLayout43.xml"/><Relationship Id="rId2" Type="http://schemas.openxmlformats.org/officeDocument/2006/relationships/tags" Target="../tags/tag280.xml"/><Relationship Id="rId16" Type="http://schemas.openxmlformats.org/officeDocument/2006/relationships/tags" Target="../tags/tag294.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tags" Target="../tags/tag29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s/_rels/slide36.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image" Target="../media/image8.gif"/><Relationship Id="rId4"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chart" Target="../charts/chart25.xml"/><Relationship Id="rId5" Type="http://schemas.openxmlformats.org/officeDocument/2006/relationships/tags" Target="../tags/tag302.xml"/><Relationship Id="rId10" Type="http://schemas.openxmlformats.org/officeDocument/2006/relationships/slideLayout" Target="../slideLayouts/slideLayout43.xml"/><Relationship Id="rId4" Type="http://schemas.openxmlformats.org/officeDocument/2006/relationships/tags" Target="../tags/tag301.xml"/><Relationship Id="rId9" Type="http://schemas.openxmlformats.org/officeDocument/2006/relationships/tags" Target="../tags/tag306.xml"/></Relationships>
</file>

<file path=ppt/slides/_rels/slide38.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chart" Target="../charts/chart26.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21.xml"/><Relationship Id="rId1" Type="http://schemas.openxmlformats.org/officeDocument/2006/relationships/tags" Target="../tags/tag320.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chart" Target="../charts/chart27.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slideLayout" Target="../slideLayouts/slideLayout43.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0" Type="http://schemas.openxmlformats.org/officeDocument/2006/relationships/tags" Target="../tags/tag331.xml"/><Relationship Id="rId4" Type="http://schemas.openxmlformats.org/officeDocument/2006/relationships/tags" Target="../tags/tag325.xml"/><Relationship Id="rId9" Type="http://schemas.openxmlformats.org/officeDocument/2006/relationships/tags" Target="../tags/tag330.xml"/></Relationships>
</file>

<file path=ppt/slides/_rels/slide41.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chart" Target="../charts/chart28.xml"/><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slideLayout" Target="../slideLayouts/slideLayout43.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5" Type="http://schemas.openxmlformats.org/officeDocument/2006/relationships/tags" Target="../tags/tag337.xml"/><Relationship Id="rId10" Type="http://schemas.openxmlformats.org/officeDocument/2006/relationships/tags" Target="../tags/tag342.xml"/><Relationship Id="rId4" Type="http://schemas.openxmlformats.org/officeDocument/2006/relationships/tags" Target="../tags/tag336.xml"/><Relationship Id="rId9" Type="http://schemas.openxmlformats.org/officeDocument/2006/relationships/tags" Target="../tags/tag3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45.xml"/><Relationship Id="rId1" Type="http://schemas.openxmlformats.org/officeDocument/2006/relationships/tags" Target="../tags/tag344.xml"/></Relationships>
</file>

<file path=ppt/slides/_rels/slide43.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chart" Target="../charts/chart29.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slideLayout" Target="../slideLayouts/slideLayout43.xml"/><Relationship Id="rId2" Type="http://schemas.openxmlformats.org/officeDocument/2006/relationships/tags" Target="../tags/tag347.xml"/><Relationship Id="rId16" Type="http://schemas.openxmlformats.org/officeDocument/2006/relationships/tags" Target="../tags/tag361.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5" Type="http://schemas.openxmlformats.org/officeDocument/2006/relationships/tags" Target="../tags/tag36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s>
</file>

<file path=ppt/slides/_rels/slide44.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3" Type="http://schemas.openxmlformats.org/officeDocument/2006/relationships/tags" Target="../tags/tag364.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chart" Target="../charts/chart30.xml"/><Relationship Id="rId2" Type="http://schemas.openxmlformats.org/officeDocument/2006/relationships/tags" Target="../tags/tag363.xml"/><Relationship Id="rId16" Type="http://schemas.openxmlformats.org/officeDocument/2006/relationships/slideLayout" Target="../slideLayouts/slideLayout4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5" Type="http://schemas.openxmlformats.org/officeDocument/2006/relationships/tags" Target="../tags/tag366.xml"/><Relationship Id="rId15" Type="http://schemas.openxmlformats.org/officeDocument/2006/relationships/tags" Target="../tags/tag376.xml"/><Relationship Id="rId10" Type="http://schemas.openxmlformats.org/officeDocument/2006/relationships/tags" Target="../tags/tag371.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s>
</file>

<file path=ppt/slides/_rels/slide45.xml.rels><?xml version="1.0" encoding="UTF-8" standalone="yes"?>
<Relationships xmlns="http://schemas.openxmlformats.org/package/2006/relationships"><Relationship Id="rId8" Type="http://schemas.openxmlformats.org/officeDocument/2006/relationships/tags" Target="../tags/tag384.xml"/><Relationship Id="rId3" Type="http://schemas.openxmlformats.org/officeDocument/2006/relationships/tags" Target="../tags/tag379.xml"/><Relationship Id="rId7" Type="http://schemas.openxmlformats.org/officeDocument/2006/relationships/tags" Target="../tags/tag383.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chart" Target="../charts/chart31.xml"/><Relationship Id="rId5" Type="http://schemas.openxmlformats.org/officeDocument/2006/relationships/tags" Target="../tags/tag381.xml"/><Relationship Id="rId10" Type="http://schemas.openxmlformats.org/officeDocument/2006/relationships/slideLayout" Target="../slideLayouts/slideLayout43.xml"/><Relationship Id="rId4" Type="http://schemas.openxmlformats.org/officeDocument/2006/relationships/tags" Target="../tags/tag380.xml"/><Relationship Id="rId9" Type="http://schemas.openxmlformats.org/officeDocument/2006/relationships/tags" Target="../tags/tag385.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388.xml"/><Relationship Id="rId7" Type="http://schemas.openxmlformats.org/officeDocument/2006/relationships/tags" Target="../tags/tag39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9" Type="http://schemas.openxmlformats.org/officeDocument/2006/relationships/chart" Target="../charts/chart3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94.xml"/><Relationship Id="rId1" Type="http://schemas.openxmlformats.org/officeDocument/2006/relationships/tags" Target="../tags/tag393.xml"/></Relationships>
</file>

<file path=ppt/slides/_rels/slide48.xml.rels><?xml version="1.0" encoding="UTF-8" standalone="yes"?>
<Relationships xmlns="http://schemas.openxmlformats.org/package/2006/relationships"><Relationship Id="rId8" Type="http://schemas.openxmlformats.org/officeDocument/2006/relationships/tags" Target="../tags/tag402.xml"/><Relationship Id="rId3" Type="http://schemas.openxmlformats.org/officeDocument/2006/relationships/tags" Target="../tags/tag397.xml"/><Relationship Id="rId7" Type="http://schemas.openxmlformats.org/officeDocument/2006/relationships/tags" Target="../tags/tag40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5" Type="http://schemas.openxmlformats.org/officeDocument/2006/relationships/tags" Target="../tags/tag399.xml"/><Relationship Id="rId10" Type="http://schemas.openxmlformats.org/officeDocument/2006/relationships/chart" Target="../charts/chart33.xml"/><Relationship Id="rId4" Type="http://schemas.openxmlformats.org/officeDocument/2006/relationships/tags" Target="../tags/tag398.xml"/><Relationship Id="rId9"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tags" Target="../tags/tag415.xml"/><Relationship Id="rId18" Type="http://schemas.openxmlformats.org/officeDocument/2006/relationships/tags" Target="../tags/tag420.xml"/><Relationship Id="rId3" Type="http://schemas.openxmlformats.org/officeDocument/2006/relationships/tags" Target="../tags/tag405.xml"/><Relationship Id="rId21" Type="http://schemas.openxmlformats.org/officeDocument/2006/relationships/chart" Target="../charts/chart34.xml"/><Relationship Id="rId7" Type="http://schemas.openxmlformats.org/officeDocument/2006/relationships/tags" Target="../tags/tag409.xml"/><Relationship Id="rId12" Type="http://schemas.openxmlformats.org/officeDocument/2006/relationships/tags" Target="../tags/tag414.xml"/><Relationship Id="rId17" Type="http://schemas.openxmlformats.org/officeDocument/2006/relationships/tags" Target="../tags/tag419.xml"/><Relationship Id="rId2" Type="http://schemas.openxmlformats.org/officeDocument/2006/relationships/tags" Target="../tags/tag404.xml"/><Relationship Id="rId16" Type="http://schemas.openxmlformats.org/officeDocument/2006/relationships/tags" Target="../tags/tag418.xml"/><Relationship Id="rId20" Type="http://schemas.openxmlformats.org/officeDocument/2006/relationships/slideLayout" Target="../slideLayouts/slideLayout43.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tags" Target="../tags/tag413.xml"/><Relationship Id="rId24" Type="http://schemas.openxmlformats.org/officeDocument/2006/relationships/chart" Target="../charts/chart37.xml"/><Relationship Id="rId5" Type="http://schemas.openxmlformats.org/officeDocument/2006/relationships/tags" Target="../tags/tag407.xml"/><Relationship Id="rId15" Type="http://schemas.openxmlformats.org/officeDocument/2006/relationships/tags" Target="../tags/tag417.xml"/><Relationship Id="rId23" Type="http://schemas.openxmlformats.org/officeDocument/2006/relationships/chart" Target="../charts/chart36.xml"/><Relationship Id="rId10" Type="http://schemas.openxmlformats.org/officeDocument/2006/relationships/tags" Target="../tags/tag412.xml"/><Relationship Id="rId19" Type="http://schemas.openxmlformats.org/officeDocument/2006/relationships/tags" Target="../tags/tag421.xml"/><Relationship Id="rId4" Type="http://schemas.openxmlformats.org/officeDocument/2006/relationships/tags" Target="../tags/tag406.xml"/><Relationship Id="rId9" Type="http://schemas.openxmlformats.org/officeDocument/2006/relationships/tags" Target="../tags/tag411.xml"/><Relationship Id="rId14" Type="http://schemas.openxmlformats.org/officeDocument/2006/relationships/tags" Target="../tags/tag416.xml"/><Relationship Id="rId22" Type="http://schemas.openxmlformats.org/officeDocument/2006/relationships/chart" Target="../charts/chart35.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slideLayout" Target="../slideLayouts/slideLayout43.xml"/><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tags" Target="../tags/tag433.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tags" Target="../tags/tag432.xml"/><Relationship Id="rId5" Type="http://schemas.openxmlformats.org/officeDocument/2006/relationships/tags" Target="../tags/tag426.xml"/><Relationship Id="rId15" Type="http://schemas.openxmlformats.org/officeDocument/2006/relationships/chart" Target="../charts/chart39.xml"/><Relationship Id="rId10" Type="http://schemas.openxmlformats.org/officeDocument/2006/relationships/tags" Target="../tags/tag431.xml"/><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chart" Target="../charts/chart38.xml"/></Relationships>
</file>

<file path=ppt/slides/_rels/slide51.xml.rels><?xml version="1.0" encoding="UTF-8" standalone="yes"?>
<Relationships xmlns="http://schemas.openxmlformats.org/package/2006/relationships"><Relationship Id="rId8" Type="http://schemas.openxmlformats.org/officeDocument/2006/relationships/tags" Target="../tags/tag441.xml"/><Relationship Id="rId3" Type="http://schemas.openxmlformats.org/officeDocument/2006/relationships/tags" Target="../tags/tag436.xml"/><Relationship Id="rId7" Type="http://schemas.openxmlformats.org/officeDocument/2006/relationships/tags" Target="../tags/tag440.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chart" Target="../charts/chart40.xml"/><Relationship Id="rId5" Type="http://schemas.openxmlformats.org/officeDocument/2006/relationships/tags" Target="../tags/tag438.xml"/><Relationship Id="rId10" Type="http://schemas.openxmlformats.org/officeDocument/2006/relationships/slideLayout" Target="../slideLayouts/slideLayout43.xml"/><Relationship Id="rId4" Type="http://schemas.openxmlformats.org/officeDocument/2006/relationships/tags" Target="../tags/tag437.xml"/><Relationship Id="rId9" Type="http://schemas.openxmlformats.org/officeDocument/2006/relationships/tags" Target="../tags/tag44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44.xml"/><Relationship Id="rId1" Type="http://schemas.openxmlformats.org/officeDocument/2006/relationships/tags" Target="../tags/tag443.xml"/></Relationships>
</file>

<file path=ppt/slides/_rels/slide53.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5" Type="http://schemas.openxmlformats.org/officeDocument/2006/relationships/tags" Target="../tags/tag449.xml"/><Relationship Id="rId10" Type="http://schemas.openxmlformats.org/officeDocument/2006/relationships/slideLayout" Target="../slideLayouts/slideLayout43.xml"/><Relationship Id="rId4" Type="http://schemas.openxmlformats.org/officeDocument/2006/relationships/tags" Target="../tags/tag448.xml"/><Relationship Id="rId9" Type="http://schemas.openxmlformats.org/officeDocument/2006/relationships/tags" Target="../tags/tag453.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62.xml"/><Relationship Id="rId1" Type="http://schemas.openxmlformats.org/officeDocument/2006/relationships/tags" Target="../tags/tag461.xml"/></Relationships>
</file>

<file path=ppt/slides/_rels/slide56.xml.rels><?xml version="1.0" encoding="UTF-8" standalone="yes"?>
<Relationships xmlns="http://schemas.openxmlformats.org/package/2006/relationships"><Relationship Id="rId8" Type="http://schemas.openxmlformats.org/officeDocument/2006/relationships/tags" Target="../tags/tag470.xml"/><Relationship Id="rId3" Type="http://schemas.openxmlformats.org/officeDocument/2006/relationships/tags" Target="../tags/tag465.xml"/><Relationship Id="rId7" Type="http://schemas.openxmlformats.org/officeDocument/2006/relationships/tags" Target="../tags/tag469.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notesSlide" Target="../notesSlides/notesSlide4.xml"/><Relationship Id="rId5" Type="http://schemas.openxmlformats.org/officeDocument/2006/relationships/tags" Target="../tags/tag467.xml"/><Relationship Id="rId10" Type="http://schemas.openxmlformats.org/officeDocument/2006/relationships/slideLayout" Target="../slideLayouts/slideLayout43.xml"/><Relationship Id="rId4" Type="http://schemas.openxmlformats.org/officeDocument/2006/relationships/tags" Target="../tags/tag466.xml"/><Relationship Id="rId9" Type="http://schemas.openxmlformats.org/officeDocument/2006/relationships/tags" Target="../tags/tag471.xml"/></Relationships>
</file>

<file path=ppt/slides/_rels/slide57.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5" Type="http://schemas.openxmlformats.org/officeDocument/2006/relationships/tags" Target="../tags/tag476.xml"/><Relationship Id="rId10" Type="http://schemas.openxmlformats.org/officeDocument/2006/relationships/slideLayout" Target="../slideLayouts/slideLayout43.xml"/><Relationship Id="rId4" Type="http://schemas.openxmlformats.org/officeDocument/2006/relationships/tags" Target="../tags/tag475.xml"/><Relationship Id="rId9" Type="http://schemas.openxmlformats.org/officeDocument/2006/relationships/tags" Target="../tags/tag48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82.xml"/><Relationship Id="rId1" Type="http://schemas.openxmlformats.org/officeDocument/2006/relationships/tags" Target="../tags/tag481.xml"/></Relationships>
</file>

<file path=ppt/slides/_rels/slide59.xml.rels><?xml version="1.0" encoding="UTF-8" standalone="yes"?>
<Relationships xmlns="http://schemas.openxmlformats.org/package/2006/relationships"><Relationship Id="rId8" Type="http://schemas.openxmlformats.org/officeDocument/2006/relationships/tags" Target="../tags/tag490.xml"/><Relationship Id="rId3" Type="http://schemas.openxmlformats.org/officeDocument/2006/relationships/tags" Target="../tags/tag485.xml"/><Relationship Id="rId7" Type="http://schemas.openxmlformats.org/officeDocument/2006/relationships/tags" Target="../tags/tag489.xml"/><Relationship Id="rId12" Type="http://schemas.openxmlformats.org/officeDocument/2006/relationships/slideLayout" Target="../slideLayouts/slideLayout43.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tags" Target="../tags/tag488.xml"/><Relationship Id="rId11" Type="http://schemas.openxmlformats.org/officeDocument/2006/relationships/tags" Target="../tags/tag493.xml"/><Relationship Id="rId5" Type="http://schemas.openxmlformats.org/officeDocument/2006/relationships/tags" Target="../tags/tag487.xml"/><Relationship Id="rId10" Type="http://schemas.openxmlformats.org/officeDocument/2006/relationships/tags" Target="../tags/tag492.xml"/><Relationship Id="rId4" Type="http://schemas.openxmlformats.org/officeDocument/2006/relationships/tags" Target="../tags/tag486.xml"/><Relationship Id="rId9" Type="http://schemas.openxmlformats.org/officeDocument/2006/relationships/tags" Target="../tags/tag491.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8" Type="http://schemas.openxmlformats.org/officeDocument/2006/relationships/tags" Target="../tags/tag501.xml"/><Relationship Id="rId3" Type="http://schemas.openxmlformats.org/officeDocument/2006/relationships/tags" Target="../tags/tag496.xml"/><Relationship Id="rId7" Type="http://schemas.openxmlformats.org/officeDocument/2006/relationships/tags" Target="../tags/tag500.xml"/><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5" Type="http://schemas.openxmlformats.org/officeDocument/2006/relationships/tags" Target="../tags/tag498.xml"/><Relationship Id="rId10" Type="http://schemas.openxmlformats.org/officeDocument/2006/relationships/slideLayout" Target="../slideLayouts/slideLayout43.xml"/><Relationship Id="rId4" Type="http://schemas.openxmlformats.org/officeDocument/2006/relationships/tags" Target="../tags/tag497.xml"/><Relationship Id="rId9" Type="http://schemas.openxmlformats.org/officeDocument/2006/relationships/tags" Target="../tags/tag50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504.xml"/><Relationship Id="rId1" Type="http://schemas.openxmlformats.org/officeDocument/2006/relationships/tags" Target="../tags/tag503.xml"/></Relationships>
</file>

<file path=ppt/slides/_rels/slide62.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slideLayout" Target="../slideLayouts/slideLayout43.xml"/><Relationship Id="rId3" Type="http://schemas.openxmlformats.org/officeDocument/2006/relationships/tags" Target="../tags/tag507.xml"/><Relationship Id="rId7" Type="http://schemas.openxmlformats.org/officeDocument/2006/relationships/tags" Target="../tags/tag511.xml"/><Relationship Id="rId12" Type="http://schemas.openxmlformats.org/officeDocument/2006/relationships/tags" Target="../tags/tag516.xml"/><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5" Type="http://schemas.openxmlformats.org/officeDocument/2006/relationships/tags" Target="../tags/tag509.xml"/><Relationship Id="rId10" Type="http://schemas.openxmlformats.org/officeDocument/2006/relationships/tags" Target="../tags/tag514.xml"/><Relationship Id="rId4" Type="http://schemas.openxmlformats.org/officeDocument/2006/relationships/tags" Target="../tags/tag508.xml"/><Relationship Id="rId9" Type="http://schemas.openxmlformats.org/officeDocument/2006/relationships/tags" Target="../tags/tag513.xml"/></Relationships>
</file>

<file path=ppt/slides/_rels/slide63.xml.rels><?xml version="1.0" encoding="UTF-8" standalone="yes"?>
<Relationships xmlns="http://schemas.openxmlformats.org/package/2006/relationships"><Relationship Id="rId3" Type="http://schemas.openxmlformats.org/officeDocument/2006/relationships/tags" Target="../tags/tag519.xml"/><Relationship Id="rId7" Type="http://schemas.openxmlformats.org/officeDocument/2006/relationships/slideLayout" Target="../slideLayouts/slideLayout43.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5" Type="http://schemas.openxmlformats.org/officeDocument/2006/relationships/tags" Target="../tags/tag521.xml"/><Relationship Id="rId4" Type="http://schemas.openxmlformats.org/officeDocument/2006/relationships/tags" Target="../tags/tag52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524.xml"/><Relationship Id="rId1" Type="http://schemas.openxmlformats.org/officeDocument/2006/relationships/tags" Target="../tags/tag523.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custDataLst>
              <p:tags r:id="rId1"/>
            </p:custDataLst>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fr-CA" noProof="0" dirty="0" smtClean="0"/>
              <a:t>Sondage 2014 auprès des finissants en génie</a:t>
            </a:r>
            <a:br>
              <a:rPr lang="fr-CA" noProof="0" dirty="0" smtClean="0"/>
            </a:br>
            <a:r>
              <a:rPr lang="fr-CA" noProof="0" dirty="0" smtClean="0"/>
              <a:t>- Rapport sur le Québec</a:t>
            </a:r>
            <a:br>
              <a:rPr lang="fr-CA" noProof="0" dirty="0" smtClean="0"/>
            </a:br>
            <a:r>
              <a:rPr lang="fr-CA" sz="2800" noProof="0" dirty="0" smtClean="0"/>
              <a:t>Réalisé par Ipsos Reid pour Ingénieurs Canada</a:t>
            </a:r>
            <a:endParaRPr lang="fr-CA" sz="3200" noProof="0" dirty="0" smtClean="0"/>
          </a:p>
        </p:txBody>
      </p:sp>
      <p:sp>
        <p:nvSpPr>
          <p:cNvPr id="75779" name="TextBox 8"/>
          <p:cNvSpPr txBox="1">
            <a:spLocks noChangeArrowheads="1"/>
          </p:cNvSpPr>
          <p:nvPr>
            <p:custDataLst>
              <p:tags r:id="rId2"/>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dirty="0" smtClean="0">
                <a:solidFill>
                  <a:schemeClr val="tx1"/>
                </a:solidFill>
              </a:rPr>
              <a:t>Mai 2014</a:t>
            </a:r>
            <a:endParaRPr lang="fr-CA"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custDataLst>
              <p:tags r:id="rId1"/>
            </p:custDataLst>
          </p:nvPr>
        </p:nvSpPr>
        <p:spPr bwMode="auto">
          <a:xfrm>
            <a:off x="144463" y="3184463"/>
            <a:ext cx="4416425" cy="498598"/>
          </a:xfrm>
          <a:noFill/>
          <a:ln>
            <a:miter lim="800000"/>
            <a:headEnd/>
            <a:tailEnd/>
          </a:ln>
        </p:spPr>
        <p:txBody>
          <a:bodyPr vert="horz" numCol="1" compatLnSpc="1">
            <a:prstTxWarp prst="textNoShape">
              <a:avLst/>
            </a:prstTxWarp>
          </a:bodyPr>
          <a:lstStyle/>
          <a:p>
            <a:r>
              <a:rPr lang="fr-CA" noProof="0" dirty="0" smtClean="0"/>
              <a:t>Plans d’avenir</a:t>
            </a:r>
          </a:p>
        </p:txBody>
      </p:sp>
      <p:sp>
        <p:nvSpPr>
          <p:cNvPr id="8499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4807A98-4956-443B-A52B-7CE4931C7152}" type="slidenum">
              <a:rPr lang="en-US"/>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13"/>
          <p:cNvGraphicFramePr>
            <a:graphicFrameLocks noGrp="1" noChangeAspect="1"/>
          </p:cNvGraphicFramePr>
          <p:nvPr>
            <p:ph sz="half" idx="4294967295"/>
            <p:custDataLst>
              <p:tags r:id="rId1"/>
            </p:custDataLst>
            <p:extLst>
              <p:ext uri="{D42A27DB-BD31-4B8C-83A1-F6EECF244321}">
                <p14:modId xmlns:p14="http://schemas.microsoft.com/office/powerpoint/2010/main" val="1274106434"/>
              </p:ext>
            </p:extLst>
          </p:nvPr>
        </p:nvGraphicFramePr>
        <p:xfrm>
          <a:off x="5481929" y="1953231"/>
          <a:ext cx="3584575" cy="4247804"/>
        </p:xfrm>
        <a:graphic>
          <a:graphicData uri="http://schemas.openxmlformats.org/drawingml/2006/chart">
            <c:chart xmlns:c="http://schemas.openxmlformats.org/drawingml/2006/chart" xmlns:r="http://schemas.openxmlformats.org/officeDocument/2006/relationships" r:id="rId16"/>
          </a:graphicData>
        </a:graphic>
      </p:graphicFrame>
      <p:sp>
        <p:nvSpPr>
          <p:cNvPr id="1049" name="Text Box 29"/>
          <p:cNvSpPr txBox="1">
            <a:spLocks noChangeArrowheads="1"/>
          </p:cNvSpPr>
          <p:nvPr>
            <p:custDataLst>
              <p:tags r:id="rId2"/>
            </p:custDataLst>
          </p:nvPr>
        </p:nvSpPr>
        <p:spPr bwMode="auto">
          <a:xfrm>
            <a:off x="4895850" y="1894494"/>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Intentions d’études</a:t>
            </a:r>
            <a:endParaRPr lang="fr-CA" sz="1400" dirty="0">
              <a:solidFill>
                <a:srgbClr val="003399"/>
              </a:solidFill>
              <a:latin typeface="+mj-lt"/>
            </a:endParaRPr>
          </a:p>
        </p:txBody>
      </p:sp>
      <p:sp>
        <p:nvSpPr>
          <p:cNvPr id="1028" name="Rectangle 27"/>
          <p:cNvSpPr>
            <a:spLocks noGrp="1" noChangeArrowheads="1"/>
          </p:cNvSpPr>
          <p:nvPr>
            <p:ph type="title"/>
            <p:custDataLst>
              <p:tags r:id="rId3"/>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Plans après l’obtention du diplôme</a:t>
            </a:r>
          </a:p>
        </p:txBody>
      </p:sp>
      <p:graphicFrame>
        <p:nvGraphicFramePr>
          <p:cNvPr id="44" name="Object 3"/>
          <p:cNvGraphicFramePr>
            <a:graphicFrameLocks noGrp="1" noChangeAspect="1"/>
          </p:cNvGraphicFramePr>
          <p:nvPr>
            <p:ph idx="1"/>
            <p:custDataLst>
              <p:tags r:id="rId4"/>
            </p:custDataLst>
            <p:extLst>
              <p:ext uri="{D42A27DB-BD31-4B8C-83A1-F6EECF244321}">
                <p14:modId xmlns:p14="http://schemas.microsoft.com/office/powerpoint/2010/main" val="3593930384"/>
              </p:ext>
            </p:extLst>
          </p:nvPr>
        </p:nvGraphicFramePr>
        <p:xfrm>
          <a:off x="184150" y="1906280"/>
          <a:ext cx="4584700" cy="4276824"/>
        </p:xfrm>
        <a:graphic>
          <a:graphicData uri="http://schemas.openxmlformats.org/drawingml/2006/chart">
            <c:chart xmlns:c="http://schemas.openxmlformats.org/drawingml/2006/chart" xmlns:r="http://schemas.openxmlformats.org/officeDocument/2006/relationships" r:id="rId17"/>
          </a:graphicData>
        </a:graphic>
      </p:graphicFrame>
      <p:sp>
        <p:nvSpPr>
          <p:cNvPr id="1029" name="Slide Number Placeholder 4"/>
          <p:cNvSpPr>
            <a:spLocks noGrp="1"/>
          </p:cNvSpPr>
          <p:nvPr>
            <p:ph type="sldNum" sz="quarter" idx="11"/>
            <p:custDataLst>
              <p:tags r:id="rId5"/>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11</a:t>
            </a:fld>
            <a:endParaRPr lang="en-US" dirty="0"/>
          </a:p>
        </p:txBody>
      </p:sp>
      <p:sp>
        <p:nvSpPr>
          <p:cNvPr id="2" name="Text Box 11"/>
          <p:cNvSpPr txBox="1">
            <a:spLocks noChangeArrowheads="1"/>
          </p:cNvSpPr>
          <p:nvPr>
            <p:custDataLst>
              <p:tags r:id="rId6"/>
            </p:custDataLst>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Q12</a:t>
            </a:r>
            <a:r>
              <a:rPr lang="fr-CA" sz="800" dirty="0">
                <a:solidFill>
                  <a:schemeClr val="tx1"/>
                </a:solidFill>
                <a:latin typeface="+mj-lt"/>
              </a:rPr>
              <a:t>. Lequel des énoncés suivants reflète le mieux vos projets immédiats? </a:t>
            </a:r>
            <a:r>
              <a:rPr lang="fr-CA" sz="800" dirty="0" smtClean="0">
                <a:solidFill>
                  <a:schemeClr val="tx1"/>
                </a:solidFill>
                <a:latin typeface="+mj-lt"/>
              </a:rPr>
              <a:t>Base : Tous les répondants, 2013 (n=743); 2014 (n=328) </a:t>
            </a:r>
            <a:br>
              <a:rPr lang="fr-CA" sz="800" dirty="0" smtClean="0">
                <a:solidFill>
                  <a:schemeClr val="tx1"/>
                </a:solidFill>
                <a:latin typeface="+mj-lt"/>
              </a:rPr>
            </a:br>
            <a:r>
              <a:rPr lang="fr-CA" sz="800" dirty="0" smtClean="0">
                <a:solidFill>
                  <a:schemeClr val="tx1"/>
                </a:solidFill>
                <a:latin typeface="+mj-lt"/>
              </a:rPr>
              <a:t>Q13</a:t>
            </a:r>
            <a:r>
              <a:rPr lang="fr-CA" sz="800" dirty="0">
                <a:solidFill>
                  <a:schemeClr val="tx1"/>
                </a:solidFill>
                <a:latin typeface="+mj-lt"/>
              </a:rPr>
              <a:t>. Lequel des énoncés suivants décrit le mieux les études que vous désirez poursuivre? </a:t>
            </a:r>
            <a:r>
              <a:rPr lang="fr-CA" sz="800" dirty="0" smtClean="0">
                <a:solidFill>
                  <a:schemeClr val="tx1"/>
                </a:solidFill>
                <a:latin typeface="+mj-lt"/>
              </a:rPr>
              <a:t>Base : Les participants qui ont répondu « Poursuivre mes études » à la Q12, 2013 (n=130); 2014 (n=77)</a:t>
            </a:r>
            <a:endParaRPr lang="fr-CA" sz="800" dirty="0">
              <a:solidFill>
                <a:schemeClr val="tx1"/>
              </a:solidFill>
              <a:latin typeface="+mj-lt"/>
            </a:endParaRPr>
          </a:p>
        </p:txBody>
      </p:sp>
      <p:sp>
        <p:nvSpPr>
          <p:cNvPr id="1048" name="Text Box 28"/>
          <p:cNvSpPr txBox="1">
            <a:spLocks noChangeArrowheads="1"/>
          </p:cNvSpPr>
          <p:nvPr>
            <p:custDataLst>
              <p:tags r:id="rId7"/>
            </p:custDataLst>
          </p:nvPr>
        </p:nvSpPr>
        <p:spPr bwMode="auto">
          <a:xfrm>
            <a:off x="592137" y="1906280"/>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Plans actuels après l’obtention du diplôme</a:t>
            </a:r>
            <a:endParaRPr lang="fr-CA" sz="1400" dirty="0">
              <a:solidFill>
                <a:srgbClr val="003399"/>
              </a:solidFill>
              <a:latin typeface="+mj-lt"/>
            </a:endParaRPr>
          </a:p>
        </p:txBody>
      </p:sp>
      <p:sp>
        <p:nvSpPr>
          <p:cNvPr id="43" name="Content Placeholder 25"/>
          <p:cNvSpPr txBox="1">
            <a:spLocks/>
          </p:cNvSpPr>
          <p:nvPr>
            <p:custDataLst>
              <p:tags r:id="rId8"/>
            </p:custDataLst>
          </p:nvPr>
        </p:nvSpPr>
        <p:spPr>
          <a:xfrm>
            <a:off x="365125" y="676694"/>
            <a:ext cx="8683872"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fr-CA" sz="1300" b="0" dirty="0" smtClean="0">
                <a:solidFill>
                  <a:schemeClr val="tx1"/>
                </a:solidFill>
                <a:latin typeface="+mn-lt"/>
              </a:rPr>
              <a:t>Les deux tiers des étudiants ont l’intention d’entrer sur le marché du travail après avoir obtenu leur diplôme, ce qui est moins élevé qu’en 2013, tandis qu’un quart d’entre eux prévoit poursuivre leurs études, soit une proportion plus élevée qu’en 2013.  </a:t>
            </a:r>
          </a:p>
          <a:p>
            <a:pPr marL="182563" indent="-182563" algn="l" fontAlgn="auto">
              <a:spcBef>
                <a:spcPts val="600"/>
              </a:spcBef>
              <a:spcAft>
                <a:spcPts val="0"/>
              </a:spcAft>
              <a:buFont typeface="Wingdings" pitchFamily="2" charset="2"/>
              <a:buChar char="§"/>
              <a:defRPr/>
            </a:pPr>
            <a:r>
              <a:rPr lang="fr-CA" sz="1300" b="0" dirty="0" smtClean="0">
                <a:solidFill>
                  <a:srgbClr val="1F497D"/>
                </a:solidFill>
                <a:latin typeface="+mn-lt"/>
              </a:rPr>
              <a:t>Parmi les étudiants qui prévoient poursuivre leurs études, huit sur dix prévoient faire des études de cycles supérieurs en génie, tandis que moins d’un sur dix prévoit poursuivre des </a:t>
            </a:r>
            <a:r>
              <a:rPr lang="fr-CA" sz="1300" b="0" dirty="0" smtClean="0">
                <a:solidFill>
                  <a:schemeClr val="tx1"/>
                </a:solidFill>
                <a:latin typeface="+mn-lt"/>
              </a:rPr>
              <a:t>études de cycles supérieurs dans une autre discipline que le génie,  des études de MBA</a:t>
            </a:r>
            <a:r>
              <a:rPr lang="fr-CA" sz="1300" b="0" dirty="0" smtClean="0">
                <a:solidFill>
                  <a:srgbClr val="1F497D"/>
                </a:solidFill>
                <a:latin typeface="+mn-lt"/>
              </a:rPr>
              <a:t>, ou des études dans une autre discipline.</a:t>
            </a:r>
            <a:endParaRPr lang="fr-CA" sz="1300" b="0" dirty="0">
              <a:solidFill>
                <a:schemeClr val="tx1"/>
              </a:solidFill>
              <a:latin typeface="+mn-lt"/>
            </a:endParaRPr>
          </a:p>
        </p:txBody>
      </p:sp>
      <p:sp>
        <p:nvSpPr>
          <p:cNvPr id="47" name="Pentagon 46"/>
          <p:cNvSpPr/>
          <p:nvPr>
            <p:custDataLst>
              <p:tags r:id="rId9"/>
            </p:custDataLst>
          </p:nvPr>
        </p:nvSpPr>
        <p:spPr>
          <a:xfrm>
            <a:off x="247919" y="3555056"/>
            <a:ext cx="3702289" cy="1325880"/>
          </a:xfrm>
          <a:prstGeom prst="homePlate">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custDataLst>
              <p:tags r:id="rId10"/>
            </p:custDataLst>
            <p:extLst>
              <p:ext uri="{D42A27DB-BD31-4B8C-83A1-F6EECF244321}">
                <p14:modId xmlns:p14="http://schemas.microsoft.com/office/powerpoint/2010/main" val="2568451260"/>
              </p:ext>
            </p:extLst>
          </p:nvPr>
        </p:nvGraphicFramePr>
        <p:xfrm>
          <a:off x="-166255" y="2408854"/>
          <a:ext cx="1372238" cy="3733140"/>
        </p:xfrm>
        <a:graphic>
          <a:graphicData uri="http://schemas.openxmlformats.org/drawingml/2006/table">
            <a:tbl>
              <a:tblPr/>
              <a:tblGrid>
                <a:gridCol w="1372238"/>
              </a:tblGrid>
              <a:tr h="622190">
                <a:tc>
                  <a:txBody>
                    <a:bodyPr/>
                    <a:lstStyle/>
                    <a:p>
                      <a:pPr algn="r" fontAlgn="b"/>
                      <a:r>
                        <a:rPr lang="fr-CA" sz="1300" b="1" i="0" u="none" strike="noStrike" noProof="0" dirty="0" smtClean="0">
                          <a:latin typeface="+mn-lt"/>
                        </a:rPr>
                        <a:t>Entrer sur le marché du travail</a:t>
                      </a:r>
                      <a:endParaRPr lang="fr-CA" sz="13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622190">
                <a:tc>
                  <a:txBody>
                    <a:bodyPr/>
                    <a:lstStyle/>
                    <a:p>
                      <a:pPr algn="r" fontAlgn="b"/>
                      <a:r>
                        <a:rPr lang="fr-CA" sz="900" b="0" i="0" u="none" strike="noStrike" noProof="0" dirty="0" smtClean="0">
                          <a:solidFill>
                            <a:schemeClr val="tx2"/>
                          </a:solidFill>
                          <a:latin typeface="Arial Narrow" pitchFamily="34" charset="0"/>
                        </a:rPr>
                        <a:t>(n=217)</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solidFill>
                            <a:schemeClr val="tx2"/>
                          </a:solidFill>
                          <a:latin typeface="Arial Narrow" pitchFamily="34" charset="0"/>
                        </a:rPr>
                        <a:t>(n=562)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fr-CA" sz="1300" b="1" i="0" u="none" strike="noStrike" noProof="0" dirty="0" smtClean="0">
                          <a:latin typeface="+mn-lt"/>
                        </a:rPr>
                        <a:t>Poursuivre des études</a:t>
                      </a:r>
                      <a:endParaRPr lang="fr-CA" sz="13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fr-CA" sz="900" b="0" i="0" u="none" strike="noStrike" noProof="0" dirty="0" smtClean="0">
                          <a:solidFill>
                            <a:schemeClr val="tx2"/>
                          </a:solidFill>
                          <a:latin typeface="Arial Narrow" pitchFamily="34" charset="0"/>
                        </a:rPr>
                        <a:t>(n=77)</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latin typeface="Arial Narrow" pitchFamily="34" charset="0"/>
                        </a:rPr>
                        <a:t> </a:t>
                      </a:r>
                      <a:r>
                        <a:rPr lang="fr-CA" sz="900" b="0" i="0" u="none" strike="noStrike" noProof="0" dirty="0" smtClean="0">
                          <a:solidFill>
                            <a:schemeClr val="tx2"/>
                          </a:solidFill>
                          <a:latin typeface="Arial Narrow" pitchFamily="34" charset="0"/>
                        </a:rPr>
                        <a:t>(n=132)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fr-CA" sz="1300" b="1" i="0" u="none" strike="noStrike" noProof="0" dirty="0" smtClean="0">
                          <a:latin typeface="+mn-lt"/>
                        </a:rPr>
                        <a:t>Ne sait pas / incertain(e)</a:t>
                      </a:r>
                      <a:endParaRPr lang="fr-CA" sz="13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(n=27)</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(n=35)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custDataLst>
              <p:tags r:id="rId11"/>
            </p:custDataLst>
            <p:extLst>
              <p:ext uri="{D42A27DB-BD31-4B8C-83A1-F6EECF244321}">
                <p14:modId xmlns:p14="http://schemas.microsoft.com/office/powerpoint/2010/main" val="2771712321"/>
              </p:ext>
            </p:extLst>
          </p:nvPr>
        </p:nvGraphicFramePr>
        <p:xfrm>
          <a:off x="3955124" y="2342845"/>
          <a:ext cx="3288291" cy="3957088"/>
        </p:xfrm>
        <a:graphic>
          <a:graphicData uri="http://schemas.openxmlformats.org/drawingml/2006/table">
            <a:tbl>
              <a:tblPr/>
              <a:tblGrid>
                <a:gridCol w="3288291"/>
              </a:tblGrid>
              <a:tr h="386500">
                <a:tc>
                  <a:txBody>
                    <a:bodyPr/>
                    <a:lstStyle/>
                    <a:p>
                      <a:pPr algn="r" fontAlgn="ctr"/>
                      <a:r>
                        <a:rPr lang="fr-CA" sz="1200" b="1" i="0" u="none" strike="noStrike" kern="1200" noProof="0" dirty="0" smtClean="0">
                          <a:solidFill>
                            <a:schemeClr val="tx1"/>
                          </a:solidFill>
                          <a:latin typeface="+mn-lt"/>
                          <a:ea typeface="+mn-ea"/>
                          <a:cs typeface="+mn-cs"/>
                        </a:rPr>
                        <a:t>Études de cycles supérieurs en génie</a:t>
                      </a:r>
                      <a:endParaRPr lang="fr-CA" sz="1200" b="1" i="0" u="none" strike="noStrike" kern="1200" noProof="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34062">
                <a:tc>
                  <a:txBody>
                    <a:bodyPr/>
                    <a:lstStyle/>
                    <a:p>
                      <a:pPr algn="r" fontAlgn="b"/>
                      <a:r>
                        <a:rPr lang="fr-CA" sz="800" b="0" i="0" u="none" strike="noStrike" noProof="0" dirty="0" smtClean="0">
                          <a:solidFill>
                            <a:schemeClr val="tx2"/>
                          </a:solidFill>
                          <a:latin typeface="Arial Narrow" pitchFamily="34" charset="0"/>
                        </a:rPr>
                        <a:t>(n=61)</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(n=90)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518">
                <a:tc>
                  <a:txBody>
                    <a:bodyPr/>
                    <a:lstStyle/>
                    <a:p>
                      <a:pPr algn="r" fontAlgn="b"/>
                      <a:r>
                        <a:rPr lang="fr-CA" sz="1200" b="1" i="0" u="none" strike="noStrike" noProof="0" dirty="0" smtClean="0">
                          <a:latin typeface="+mn-lt"/>
                        </a:rPr>
                        <a:t>Études</a:t>
                      </a:r>
                      <a:r>
                        <a:rPr lang="fr-CA" sz="1200" b="1" i="0" u="none" strike="noStrike" baseline="0" noProof="0" dirty="0" smtClean="0">
                          <a:latin typeface="+mn-lt"/>
                        </a:rPr>
                        <a:t> de cycles supérieurs dans une discipline autre que le génie</a:t>
                      </a:r>
                      <a:endParaRPr lang="fr-CA" sz="12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3529">
                <a:tc>
                  <a:txBody>
                    <a:bodyPr/>
                    <a:lstStyle/>
                    <a:p>
                      <a:pPr algn="r" fontAlgn="b"/>
                      <a:r>
                        <a:rPr lang="fr-CA" sz="800" b="0" i="0" u="none" strike="noStrike" noProof="0"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latin typeface="Arial Narrow" pitchFamily="34" charset="0"/>
                        </a:rPr>
                        <a:t> </a:t>
                      </a:r>
                      <a:r>
                        <a:rPr lang="fr-CA" sz="800" b="0" i="0" u="none" strike="noStrike" noProof="0" dirty="0" smtClean="0">
                          <a:solidFill>
                            <a:schemeClr val="tx2"/>
                          </a:solidFill>
                          <a:latin typeface="Arial Narrow" pitchFamily="34" charset="0"/>
                        </a:rPr>
                        <a:t>(n=5)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219">
                <a:tc>
                  <a:txBody>
                    <a:bodyPr/>
                    <a:lstStyle/>
                    <a:p>
                      <a:pPr algn="r" fontAlgn="b"/>
                      <a:r>
                        <a:rPr lang="fr-CA" sz="1200" b="1" i="0" u="none" strike="noStrike" noProof="0" dirty="0" smtClean="0">
                          <a:latin typeface="+mn-lt"/>
                        </a:rPr>
                        <a:t>Études de MBA</a:t>
                      </a:r>
                      <a:endParaRPr lang="fr-CA" sz="12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9144">
                <a:tc>
                  <a:txBody>
                    <a:bodyPr/>
                    <a:lstStyle/>
                    <a:p>
                      <a:pPr algn="r" fontAlgn="b"/>
                      <a:r>
                        <a:rPr lang="fr-CA" sz="800" b="0" i="0" u="none" strike="noStrike" noProof="0"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 (n=11)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5280">
                <a:tc>
                  <a:txBody>
                    <a:bodyPr/>
                    <a:lstStyle/>
                    <a:p>
                      <a:pPr algn="r" fontAlgn="b"/>
                      <a:r>
                        <a:rPr lang="fr-CA" sz="1200" b="1" i="0" u="none" strike="noStrike" noProof="0" dirty="0" smtClean="0">
                          <a:latin typeface="+mn-lt"/>
                        </a:rPr>
                        <a:t>Études dans une autre discipline</a:t>
                      </a:r>
                      <a:endParaRPr lang="fr-CA" sz="12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9144">
                <a:tc>
                  <a:txBody>
                    <a:bodyPr/>
                    <a:lstStyle/>
                    <a:p>
                      <a:pPr algn="r" fontAlgn="b"/>
                      <a:r>
                        <a:rPr lang="fr-CA" sz="800" b="0" i="0" u="none" strike="noStrike" noProof="0"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 (n=8)</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9144">
                <a:tc>
                  <a:txBody>
                    <a:bodyPr/>
                    <a:lstStyle/>
                    <a:p>
                      <a:pPr algn="r" fontAlgn="b"/>
                      <a:endParaRPr lang="fr-CA" sz="800" b="0" i="0" u="none" strike="noStrike" noProof="0" dirty="0" smtClean="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518">
                <a:tc>
                  <a:txBody>
                    <a:bodyPr/>
                    <a:lstStyle/>
                    <a:p>
                      <a:pPr algn="r" fontAlgn="b"/>
                      <a:r>
                        <a:rPr lang="fr-CA" sz="1200" b="1" i="0" u="none" strike="noStrike" noProof="0" dirty="0" smtClean="0">
                          <a:latin typeface="+mn-lt"/>
                        </a:rPr>
                        <a:t>Ne</a:t>
                      </a:r>
                      <a:r>
                        <a:rPr lang="fr-CA" sz="1200" b="1" i="0" u="none" strike="noStrike" baseline="0" noProof="0" dirty="0" smtClean="0">
                          <a:latin typeface="+mn-lt"/>
                        </a:rPr>
                        <a:t> sait pas / incertain(e)</a:t>
                      </a:r>
                      <a:endParaRPr lang="fr-CA" sz="1200" b="1" i="0" u="none" strike="noStrike" noProof="0" dirty="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9144">
                <a:tc>
                  <a:txBody>
                    <a:bodyPr/>
                    <a:lstStyle/>
                    <a:p>
                      <a:pPr algn="r" fontAlgn="b"/>
                      <a:r>
                        <a:rPr lang="en-US" sz="800" b="0" i="0" u="none" strike="noStrike"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custDataLst>
              <p:tags r:id="rId12"/>
            </p:custDataLst>
          </p:nvPr>
        </p:nvSpPr>
        <p:spPr>
          <a:xfrm rot="10800000">
            <a:off x="3757613" y="278130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custDataLst>
              <p:tags r:id="rId13"/>
            </p:custDataLst>
          </p:nvPr>
        </p:nvSpPr>
        <p:spPr>
          <a:xfrm rot="10800000" flipV="1">
            <a:off x="2454276" y="403860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Lieu des études supérieures projetées</a:t>
            </a:r>
          </a:p>
        </p:txBody>
      </p:sp>
      <p:sp>
        <p:nvSpPr>
          <p:cNvPr id="1029"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12</a:t>
            </a:fld>
            <a:endParaRPr lang="en-US" dirty="0"/>
          </a:p>
        </p:txBody>
      </p:sp>
      <p:graphicFrame>
        <p:nvGraphicFramePr>
          <p:cNvPr id="45"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293617445"/>
              </p:ext>
            </p:extLst>
          </p:nvPr>
        </p:nvGraphicFramePr>
        <p:xfrm>
          <a:off x="1866900" y="1689336"/>
          <a:ext cx="5695950" cy="4540776"/>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 Box 11"/>
          <p:cNvSpPr txBox="1">
            <a:spLocks noChangeArrowheads="1"/>
          </p:cNvSpPr>
          <p:nvPr>
            <p:custDataLst>
              <p:tags r:id="rId4"/>
            </p:custDataLst>
          </p:nvPr>
        </p:nvSpPr>
        <p:spPr bwMode="auto">
          <a:xfrm>
            <a:off x="352424" y="6332538"/>
            <a:ext cx="8520113" cy="21544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Q13B</a:t>
            </a:r>
            <a:r>
              <a:rPr lang="fr-CA" sz="800" dirty="0">
                <a:solidFill>
                  <a:schemeClr val="tx1"/>
                </a:solidFill>
                <a:latin typeface="+mj-lt"/>
              </a:rPr>
              <a:t>. Où projetez-vous </a:t>
            </a:r>
            <a:r>
              <a:rPr lang="fr-CA" sz="800" dirty="0" smtClean="0">
                <a:solidFill>
                  <a:schemeClr val="tx1"/>
                </a:solidFill>
                <a:latin typeface="+mj-lt"/>
              </a:rPr>
              <a:t>poursuivre </a:t>
            </a:r>
            <a:r>
              <a:rPr lang="fr-CA" sz="800" dirty="0">
                <a:solidFill>
                  <a:schemeClr val="tx1"/>
                </a:solidFill>
                <a:latin typeface="+mj-lt"/>
              </a:rPr>
              <a:t>ces études? </a:t>
            </a:r>
            <a:r>
              <a:rPr lang="fr-CA" sz="800" dirty="0" smtClean="0">
                <a:solidFill>
                  <a:schemeClr val="tx1"/>
                </a:solidFill>
                <a:latin typeface="+mj-lt"/>
              </a:rPr>
              <a:t>Base : Poursuivre mes études après l’obtention de mon diplôme - 2013 (n=130); 2014 (n=77)</a:t>
            </a:r>
            <a:endParaRPr lang="fr-CA" sz="800" dirty="0">
              <a:solidFill>
                <a:schemeClr val="tx1"/>
              </a:solidFill>
              <a:latin typeface="+mj-lt"/>
            </a:endParaRPr>
          </a:p>
        </p:txBody>
      </p:sp>
      <p:sp>
        <p:nvSpPr>
          <p:cNvPr id="1049" name="Text Box 29"/>
          <p:cNvSpPr txBox="1">
            <a:spLocks noChangeArrowheads="1"/>
          </p:cNvSpPr>
          <p:nvPr>
            <p:custDataLst>
              <p:tags r:id="rId5"/>
            </p:custDataLst>
          </p:nvPr>
        </p:nvSpPr>
        <p:spPr bwMode="auto">
          <a:xfrm>
            <a:off x="2399435" y="1381559"/>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Lieu des études projetées</a:t>
            </a:r>
            <a:endParaRPr lang="fr-CA" sz="1400" dirty="0">
              <a:solidFill>
                <a:srgbClr val="003399"/>
              </a:solidFill>
              <a:latin typeface="+mj-lt"/>
            </a:endParaRPr>
          </a:p>
        </p:txBody>
      </p:sp>
      <p:sp>
        <p:nvSpPr>
          <p:cNvPr id="43" name="Content Placeholder 25"/>
          <p:cNvSpPr txBox="1">
            <a:spLocks/>
          </p:cNvSpPr>
          <p:nvPr>
            <p:custDataLst>
              <p:tags r:id="rId6"/>
            </p:custDataLst>
          </p:nvPr>
        </p:nvSpPr>
        <p:spPr>
          <a:xfrm>
            <a:off x="365125" y="739598"/>
            <a:ext cx="84443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fr-CA" sz="1400" b="0" dirty="0" smtClean="0">
                <a:solidFill>
                  <a:srgbClr val="1F497D"/>
                </a:solidFill>
                <a:latin typeface="Calibri"/>
              </a:rPr>
              <a:t>Parmi les étudiants qui projettent de poursuivre leurs études, les trois quarts ont l’intention d’étudier au Québec, un sur dix prévoit étudier à l’extérieur du Canada et 4 % pensent étudier en Ontario. </a:t>
            </a:r>
            <a:endParaRPr lang="fr-CA" sz="1400" b="0" dirty="0">
              <a:solidFill>
                <a:srgbClr val="1F497D"/>
              </a:solidFill>
              <a:latin typeface="Calibri"/>
            </a:endParaRP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2770833623"/>
              </p:ext>
            </p:extLst>
          </p:nvPr>
        </p:nvGraphicFramePr>
        <p:xfrm>
          <a:off x="1257300" y="1689343"/>
          <a:ext cx="2057048" cy="4433536"/>
        </p:xfrm>
        <a:graphic>
          <a:graphicData uri="http://schemas.openxmlformats.org/drawingml/2006/table">
            <a:tbl>
              <a:tblPr/>
              <a:tblGrid>
                <a:gridCol w="2057048"/>
              </a:tblGrid>
              <a:tr h="335871">
                <a:tc>
                  <a:txBody>
                    <a:bodyPr/>
                    <a:lstStyle/>
                    <a:p>
                      <a:pPr algn="r" fontAlgn="b"/>
                      <a:r>
                        <a:rPr lang="fr-CA" sz="1050" b="1" i="0" u="none" strike="noStrike" noProof="0" dirty="0" smtClean="0">
                          <a:latin typeface="+mn-lt"/>
                        </a:rPr>
                        <a:t>Québec</a:t>
                      </a:r>
                      <a:endParaRPr lang="fr-CA" sz="105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549106">
                <a:tc>
                  <a:txBody>
                    <a:bodyPr/>
                    <a:lstStyle/>
                    <a:p>
                      <a:pPr algn="r" fontAlgn="b"/>
                      <a:r>
                        <a:rPr lang="fr-CA" sz="1000" b="0" i="0" u="none" strike="noStrike" noProof="0" dirty="0" smtClean="0">
                          <a:solidFill>
                            <a:schemeClr val="tx2"/>
                          </a:solidFill>
                          <a:latin typeface="Arial Narrow" pitchFamily="34" charset="0"/>
                        </a:rPr>
                        <a:t>(n=56)</a:t>
                      </a:r>
                    </a:p>
                    <a:p>
                      <a:pPr marL="0" marR="0" indent="0" algn="r" defTabSz="914400" rtl="0" eaLnBrk="1" fontAlgn="b" latinLnBrk="0" hangingPunct="1">
                        <a:lnSpc>
                          <a:spcPct val="100000"/>
                        </a:lnSpc>
                        <a:spcBef>
                          <a:spcPts val="0"/>
                        </a:spcBef>
                        <a:spcAft>
                          <a:spcPts val="0"/>
                        </a:spcAft>
                        <a:buClrTx/>
                        <a:buSzTx/>
                        <a:buFontTx/>
                        <a:buNone/>
                        <a:tabLst/>
                        <a:defRPr/>
                      </a:pPr>
                      <a:r>
                        <a:rPr lang="fr-CA" sz="1000" b="0" i="0" u="none" strike="noStrike" noProof="0" dirty="0" smtClean="0">
                          <a:solidFill>
                            <a:schemeClr val="tx2"/>
                          </a:solidFill>
                          <a:latin typeface="Arial Narrow" pitchFamily="34" charset="0"/>
                        </a:rPr>
                        <a:t>(n=106)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fr-CA" sz="1050" b="1" i="0" u="none" strike="noStrike" noProof="0" dirty="0" smtClean="0">
                          <a:latin typeface="+mn-lt"/>
                        </a:rPr>
                        <a:t>À l’extérieur du </a:t>
                      </a:r>
                      <a:r>
                        <a:rPr lang="fr-CA" sz="1050" b="1" i="0" u="none" strike="noStrike" baseline="0" noProof="0" dirty="0" smtClean="0">
                          <a:latin typeface="+mn-lt"/>
                        </a:rPr>
                        <a:t>Canada</a:t>
                      </a:r>
                      <a:endParaRPr lang="fr-CA" sz="105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49106">
                <a:tc>
                  <a:txBody>
                    <a:bodyPr/>
                    <a:lstStyle/>
                    <a:p>
                      <a:pPr algn="r" fontAlgn="b"/>
                      <a:r>
                        <a:rPr lang="fr-CA" sz="1000" b="0" i="0" u="none" strike="noStrike" noProof="0" dirty="0" smtClean="0">
                          <a:solidFill>
                            <a:schemeClr val="tx2"/>
                          </a:solidFill>
                          <a:latin typeface="Arial Narrow" pitchFamily="34" charset="0"/>
                        </a:rPr>
                        <a:t>(n=9)</a:t>
                      </a:r>
                    </a:p>
                    <a:p>
                      <a:pPr marL="0" marR="0" indent="0" algn="r" defTabSz="914400" rtl="0" eaLnBrk="1" fontAlgn="b" latinLnBrk="0" hangingPunct="1">
                        <a:lnSpc>
                          <a:spcPct val="100000"/>
                        </a:lnSpc>
                        <a:spcBef>
                          <a:spcPts val="0"/>
                        </a:spcBef>
                        <a:spcAft>
                          <a:spcPts val="0"/>
                        </a:spcAft>
                        <a:buClrTx/>
                        <a:buSzTx/>
                        <a:buFontTx/>
                        <a:buNone/>
                        <a:tabLst/>
                        <a:defRPr/>
                      </a:pPr>
                      <a:r>
                        <a:rPr lang="fr-CA" sz="1000" b="0" i="0" u="none" strike="noStrike" noProof="0" dirty="0" smtClean="0">
                          <a:latin typeface="Arial Narrow" pitchFamily="34" charset="0"/>
                        </a:rPr>
                        <a:t> </a:t>
                      </a:r>
                      <a:r>
                        <a:rPr lang="fr-CA" sz="1000" b="0" i="0" u="none" strike="noStrike" noProof="0" dirty="0" smtClean="0">
                          <a:solidFill>
                            <a:schemeClr val="tx2"/>
                          </a:solidFill>
                          <a:latin typeface="Arial Narrow" pitchFamily="34" charset="0"/>
                        </a:rPr>
                        <a:t>(n=11)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fr-CA" sz="1050" b="1" i="0" u="none" strike="noStrike" noProof="0" dirty="0" smtClean="0">
                          <a:latin typeface="+mn-lt"/>
                        </a:rPr>
                        <a:t>Ontario</a:t>
                      </a:r>
                      <a:endParaRPr lang="fr-CA" sz="105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57757">
                <a:tc>
                  <a:txBody>
                    <a:bodyPr/>
                    <a:lstStyle/>
                    <a:p>
                      <a:pPr algn="r" fontAlgn="b"/>
                      <a:r>
                        <a:rPr lang="fr-CA" sz="1000" b="0" i="0" u="none" strike="noStrike" noProof="0" dirty="0" smtClean="0">
                          <a:solidFill>
                            <a:schemeClr val="tx2"/>
                          </a:solidFill>
                          <a:latin typeface="Arial Narrow" pitchFamily="34" charset="0"/>
                        </a:rPr>
                        <a:t>(n=3</a:t>
                      </a:r>
                      <a:r>
                        <a:rPr lang="fr-CA" sz="1100" b="0" i="0" u="none" strike="noStrike" noProof="0" dirty="0" smtClean="0">
                          <a:solidFill>
                            <a:schemeClr val="tx2"/>
                          </a:solidFill>
                          <a:latin typeface="Arial Narrow" pitchFamily="34" charset="0"/>
                        </a:rPr>
                        <a:t>)</a:t>
                      </a:r>
                    </a:p>
                    <a:p>
                      <a:pPr marL="0" marR="0" indent="0" algn="r" defTabSz="914400" rtl="0" eaLnBrk="1" fontAlgn="b" latinLnBrk="0" hangingPunct="1">
                        <a:lnSpc>
                          <a:spcPct val="100000"/>
                        </a:lnSpc>
                        <a:spcBef>
                          <a:spcPts val="0"/>
                        </a:spcBef>
                        <a:spcAft>
                          <a:spcPts val="0"/>
                        </a:spcAft>
                        <a:buClrTx/>
                        <a:buSzTx/>
                        <a:buFontTx/>
                        <a:buNone/>
                        <a:tabLst/>
                        <a:defRPr/>
                      </a:pPr>
                      <a:r>
                        <a:rPr lang="fr-CA" sz="1100" b="0" i="0" u="none" strike="noStrike" noProof="0" dirty="0" smtClean="0">
                          <a:solidFill>
                            <a:schemeClr val="tx2"/>
                          </a:solidFill>
                          <a:latin typeface="Arial Narrow" pitchFamily="34" charset="0"/>
                        </a:rPr>
                        <a:t> (</a:t>
                      </a:r>
                      <a:r>
                        <a:rPr lang="fr-CA" sz="1000" b="0" i="0" u="none" strike="noStrike" kern="1200" noProof="0" dirty="0" smtClean="0">
                          <a:solidFill>
                            <a:schemeClr val="tx2"/>
                          </a:solidFill>
                          <a:latin typeface="Arial Narrow" pitchFamily="34" charset="0"/>
                          <a:ea typeface="+mn-ea"/>
                          <a:cs typeface="+mn-cs"/>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fr-CA" sz="1050" b="1" i="0" u="none" strike="noStrike" noProof="0" dirty="0" smtClean="0">
                          <a:latin typeface="+mn-lt"/>
                        </a:rPr>
                        <a:t>Colombie-Britannique</a:t>
                      </a:r>
                      <a:endParaRPr lang="fr-CA" sz="105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49106">
                <a:tc>
                  <a:txBody>
                    <a:bodyPr/>
                    <a:lstStyle/>
                    <a:p>
                      <a:pPr algn="r" fontAlgn="b"/>
                      <a:r>
                        <a:rPr lang="fr-CA" sz="10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1000" b="0" i="0" u="none" strike="noStrike" noProof="0" dirty="0" smtClean="0">
                          <a:solidFill>
                            <a:schemeClr val="tx2"/>
                          </a:solidFill>
                          <a:latin typeface="Arial Narrow" pitchFamily="34" charset="0"/>
                        </a:rPr>
                        <a:t> </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fr-CA" sz="1050" b="1" i="0" u="none" strike="noStrike" noProof="0" dirty="0" smtClean="0">
                          <a:latin typeface="+mn-lt"/>
                        </a:rPr>
                        <a:t>Ne</a:t>
                      </a:r>
                      <a:r>
                        <a:rPr lang="fr-CA" sz="1050" b="1" i="0" u="none" strike="noStrike" baseline="0" noProof="0" dirty="0" smtClean="0">
                          <a:latin typeface="+mn-lt"/>
                        </a:rPr>
                        <a:t> sait pas / incertain(e)</a:t>
                      </a:r>
                      <a:endParaRPr lang="fr-CA" sz="105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49106">
                <a:tc>
                  <a:txBody>
                    <a:bodyPr/>
                    <a:lstStyle/>
                    <a:p>
                      <a:pPr algn="r" fontAlgn="b"/>
                      <a:r>
                        <a:rPr lang="en-US" sz="1000" b="0" i="0" u="none" strike="noStrike" dirty="0" smtClean="0">
                          <a:solidFill>
                            <a:schemeClr val="tx2"/>
                          </a:solidFill>
                          <a:latin typeface="Arial Narrow" pitchFamily="34" charset="0"/>
                        </a:rPr>
                        <a:t>(n=8)</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(n=9)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carrière en génie</a:t>
            </a:r>
          </a:p>
        </p:txBody>
      </p:sp>
      <p:graphicFrame>
        <p:nvGraphicFramePr>
          <p:cNvPr id="57" name="Object 4"/>
          <p:cNvGraphicFramePr>
            <a:graphicFrameLocks noGrp="1" noChangeAspect="1"/>
          </p:cNvGraphicFramePr>
          <p:nvPr>
            <p:ph idx="1"/>
            <p:custDataLst>
              <p:tags r:id="rId2"/>
            </p:custDataLst>
            <p:extLst>
              <p:ext uri="{D42A27DB-BD31-4B8C-83A1-F6EECF244321}">
                <p14:modId xmlns:p14="http://schemas.microsoft.com/office/powerpoint/2010/main" val="720709397"/>
              </p:ext>
            </p:extLst>
          </p:nvPr>
        </p:nvGraphicFramePr>
        <p:xfrm>
          <a:off x="403225" y="1527175"/>
          <a:ext cx="8238970" cy="4394200"/>
        </p:xfrm>
        <a:graphic>
          <a:graphicData uri="http://schemas.openxmlformats.org/drawingml/2006/chart">
            <c:chart xmlns:c="http://schemas.openxmlformats.org/drawingml/2006/chart" xmlns:r="http://schemas.openxmlformats.org/officeDocument/2006/relationships" r:id="rId20"/>
          </a:graphicData>
        </a:graphic>
      </p:graphicFrame>
      <p:sp>
        <p:nvSpPr>
          <p:cNvPr id="205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13</a:t>
            </a:fld>
            <a:endParaRPr lang="en-US" dirty="0"/>
          </a:p>
        </p:txBody>
      </p:sp>
      <p:sp>
        <p:nvSpPr>
          <p:cNvPr id="2053" name="Text Box 3"/>
          <p:cNvSpPr txBox="1">
            <a:spLocks noChangeArrowheads="1"/>
          </p:cNvSpPr>
          <p:nvPr>
            <p:custDataLst>
              <p:tags r:id="rId4"/>
            </p:custDataLst>
          </p:nvPr>
        </p:nvSpPr>
        <p:spPr bwMode="auto">
          <a:xfrm>
            <a:off x="384175" y="6263872"/>
            <a:ext cx="8759825" cy="21590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Q14</a:t>
            </a:r>
            <a:r>
              <a:rPr lang="fr-CA" sz="800" dirty="0">
                <a:solidFill>
                  <a:schemeClr val="tx1"/>
                </a:solidFill>
                <a:latin typeface="+mj-lt"/>
              </a:rPr>
              <a:t>. Une fois que vous aurez terminé toutes vos études, prévoyez-vous faire carrière dans le domaine du génie? </a:t>
            </a: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2059" name="Text Box 14"/>
          <p:cNvSpPr txBox="1">
            <a:spLocks noChangeArrowheads="1"/>
          </p:cNvSpPr>
          <p:nvPr>
            <p:custDataLst>
              <p:tags r:id="rId5"/>
            </p:custDataLst>
          </p:nvPr>
        </p:nvSpPr>
        <p:spPr bwMode="auto">
          <a:xfrm>
            <a:off x="6145655" y="3443118"/>
            <a:ext cx="1181419" cy="430887"/>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800" dirty="0" smtClean="0"/>
              <a:t>(2 cotes inférieures)</a:t>
            </a:r>
            <a:endParaRPr lang="fr-CA" sz="700" dirty="0"/>
          </a:p>
        </p:txBody>
      </p:sp>
      <p:sp>
        <p:nvSpPr>
          <p:cNvPr id="2062" name="Text Box 22"/>
          <p:cNvSpPr txBox="1">
            <a:spLocks noChangeArrowheads="1"/>
          </p:cNvSpPr>
          <p:nvPr>
            <p:custDataLst>
              <p:tags r:id="rId6"/>
            </p:custDataLst>
          </p:nvPr>
        </p:nvSpPr>
        <p:spPr bwMode="auto">
          <a:xfrm>
            <a:off x="1074097" y="1385929"/>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Prévoyez-vous faire carrière dans le domaine du génie?</a:t>
            </a:r>
            <a:endParaRPr lang="fr-CA" sz="1400" dirty="0">
              <a:solidFill>
                <a:srgbClr val="003399"/>
              </a:solidFill>
              <a:latin typeface="+mj-lt"/>
            </a:endParaRPr>
          </a:p>
        </p:txBody>
      </p:sp>
      <p:sp>
        <p:nvSpPr>
          <p:cNvPr id="56" name="Content Placeholder 25"/>
          <p:cNvSpPr txBox="1">
            <a:spLocks/>
          </p:cNvSpPr>
          <p:nvPr>
            <p:custDataLst>
              <p:tags r:id="rId7"/>
            </p:custDataLst>
          </p:nvPr>
        </p:nvSpPr>
        <p:spPr>
          <a:xfrm>
            <a:off x="384175" y="557696"/>
            <a:ext cx="8410885"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neuf étudiants sur dix ont l’intention de faire carrière en génie après avoir obtenu leur diplôme.</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 rapport à 2013, la proportion d’étudiants qui feront absolument carrière en génie a diminué et la proportion de ceux qui ont probablement l’intention ou n’ont probablement pas l’intention de faire carrière en génie a augmenté. </a:t>
            </a:r>
            <a:endParaRPr lang="fr-CA" sz="1400" b="0" dirty="0">
              <a:solidFill>
                <a:schemeClr val="tx1"/>
              </a:solidFill>
              <a:latin typeface="+mj-lt"/>
            </a:endParaRPr>
          </a:p>
        </p:txBody>
      </p:sp>
      <p:sp>
        <p:nvSpPr>
          <p:cNvPr id="88" name="Text Box 11"/>
          <p:cNvSpPr txBox="1">
            <a:spLocks noChangeArrowheads="1"/>
          </p:cNvSpPr>
          <p:nvPr>
            <p:custDataLst>
              <p:tags r:id="rId8"/>
            </p:custDataLst>
          </p:nvPr>
        </p:nvSpPr>
        <p:spPr bwMode="auto">
          <a:xfrm>
            <a:off x="1865375" y="2026217"/>
            <a:ext cx="1293459" cy="97719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93 %</a:t>
            </a:r>
            <a:endParaRPr lang="en-CA" sz="900" dirty="0" smtClean="0"/>
          </a:p>
          <a:p>
            <a:r>
              <a:rPr lang="en-CA" sz="900" dirty="0" smtClean="0"/>
              <a:t>(n=306)</a:t>
            </a:r>
          </a:p>
          <a:p>
            <a:r>
              <a:rPr lang="en-CA" sz="1100" dirty="0" smtClean="0"/>
              <a:t>2013 : 97 %</a:t>
            </a:r>
          </a:p>
          <a:p>
            <a:r>
              <a:rPr lang="en-CA" sz="900" dirty="0"/>
              <a:t>(</a:t>
            </a:r>
            <a:r>
              <a:rPr lang="en-CA" sz="900" dirty="0" smtClean="0"/>
              <a:t>n=717)</a:t>
            </a:r>
            <a:endParaRPr lang="en-CA" sz="900" dirty="0"/>
          </a:p>
        </p:txBody>
      </p:sp>
      <p:sp>
        <p:nvSpPr>
          <p:cNvPr id="89" name="Text Box 11"/>
          <p:cNvSpPr txBox="1">
            <a:spLocks noChangeArrowheads="1"/>
          </p:cNvSpPr>
          <p:nvPr>
            <p:custDataLst>
              <p:tags r:id="rId9"/>
            </p:custDataLst>
          </p:nvPr>
        </p:nvSpPr>
        <p:spPr bwMode="auto">
          <a:xfrm>
            <a:off x="6127119" y="3846160"/>
            <a:ext cx="1199955" cy="931024"/>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7 %</a:t>
            </a:r>
          </a:p>
          <a:p>
            <a:r>
              <a:rPr lang="en-CA" sz="800" dirty="0"/>
              <a:t>(</a:t>
            </a:r>
            <a:r>
              <a:rPr lang="en-CA" sz="800" dirty="0" smtClean="0"/>
              <a:t>n=22)</a:t>
            </a:r>
          </a:p>
          <a:p>
            <a:r>
              <a:rPr lang="en-CA" sz="1100" dirty="0" smtClean="0"/>
              <a:t>2013 : 3 %</a:t>
            </a:r>
          </a:p>
          <a:p>
            <a:r>
              <a:rPr lang="en-CA" sz="800" dirty="0" smtClean="0"/>
              <a:t>(n=23)</a:t>
            </a:r>
            <a:endParaRPr lang="en-CA" sz="800" dirty="0"/>
          </a:p>
        </p:txBody>
      </p:sp>
      <p:sp>
        <p:nvSpPr>
          <p:cNvPr id="27" name="Right Brace 26"/>
          <p:cNvSpPr/>
          <p:nvPr>
            <p:custDataLst>
              <p:tags r:id="rId10"/>
            </p:custDataLst>
          </p:nvPr>
        </p:nvSpPr>
        <p:spPr>
          <a:xfrm rot="16200000">
            <a:off x="2353480" y="1171234"/>
            <a:ext cx="148858" cy="3827717"/>
          </a:xfrm>
          <a:prstGeom prst="rightBrace">
            <a:avLst>
              <a:gd name="adj1" fmla="val 61232"/>
              <a:gd name="adj2" fmla="val 4907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custDataLst>
              <p:tags r:id="rId11"/>
            </p:custDataLst>
          </p:nvPr>
        </p:nvSpPr>
        <p:spPr>
          <a:xfrm rot="16200000">
            <a:off x="6489398" y="3055233"/>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9" name="Table 28"/>
          <p:cNvGraphicFramePr>
            <a:graphicFrameLocks noGrp="1"/>
          </p:cNvGraphicFramePr>
          <p:nvPr>
            <p:custDataLst>
              <p:tags r:id="rId12"/>
            </p:custDataLst>
            <p:extLst>
              <p:ext uri="{D42A27DB-BD31-4B8C-83A1-F6EECF244321}">
                <p14:modId xmlns:p14="http://schemas.microsoft.com/office/powerpoint/2010/main" val="2978448579"/>
              </p:ext>
            </p:extLst>
          </p:nvPr>
        </p:nvGraphicFramePr>
        <p:xfrm>
          <a:off x="415633" y="5634841"/>
          <a:ext cx="8360232" cy="457200"/>
        </p:xfrm>
        <a:graphic>
          <a:graphicData uri="http://schemas.openxmlformats.org/drawingml/2006/table">
            <a:tbl>
              <a:tblPr/>
              <a:tblGrid>
                <a:gridCol w="2090058"/>
                <a:gridCol w="2090058"/>
                <a:gridCol w="2090058"/>
                <a:gridCol w="2090058"/>
              </a:tblGrid>
              <a:tr h="457200">
                <a:tc>
                  <a:txBody>
                    <a:bodyPr/>
                    <a:lstStyle/>
                    <a:p>
                      <a:pPr algn="ctr" fontAlgn="ctr"/>
                      <a:r>
                        <a:rPr lang="fr-CA" sz="1200" b="1" i="0" u="none" strike="noStrike" noProof="0" dirty="0" smtClean="0">
                          <a:latin typeface="+mn-lt"/>
                        </a:rPr>
                        <a:t>Oui, absolument</a:t>
                      </a:r>
                    </a:p>
                    <a:p>
                      <a:pPr marL="0" marR="0" indent="0" algn="l" defTabSz="914400" rtl="0" eaLnBrk="1" fontAlgn="b"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(n=183)</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   (n=505)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(n=123)                     (n=212)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(n=20)                 (n=23)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(n=2)                  (n=0)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30" name="Text Box 14"/>
          <p:cNvSpPr txBox="1">
            <a:spLocks noChangeArrowheads="1"/>
          </p:cNvSpPr>
          <p:nvPr>
            <p:custDataLst>
              <p:tags r:id="rId13"/>
            </p:custDataLst>
          </p:nvPr>
        </p:nvSpPr>
        <p:spPr bwMode="auto">
          <a:xfrm>
            <a:off x="1865375" y="1631339"/>
            <a:ext cx="1293459" cy="430887"/>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800" dirty="0" smtClean="0"/>
              <a:t>(2 cotes supérieures)</a:t>
            </a:r>
            <a:endParaRPr lang="fr-CA" sz="700" dirty="0"/>
          </a:p>
        </p:txBody>
      </p:sp>
      <p:sp>
        <p:nvSpPr>
          <p:cNvPr id="15" name="Isosceles Triangle 14"/>
          <p:cNvSpPr/>
          <p:nvPr>
            <p:custDataLst>
              <p:tags r:id="rId14"/>
            </p:custDataLst>
          </p:nvPr>
        </p:nvSpPr>
        <p:spPr>
          <a:xfrm rot="10800000">
            <a:off x="1218272" y="3524593"/>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custDataLst>
              <p:tags r:id="rId15"/>
            </p:custDataLst>
          </p:nvPr>
        </p:nvSpPr>
        <p:spPr>
          <a:xfrm rot="10800000" flipV="1">
            <a:off x="3260863" y="41366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16"/>
            </p:custDataLst>
          </p:nvPr>
        </p:nvSpPr>
        <p:spPr>
          <a:xfrm rot="10800000">
            <a:off x="2982811" y="215586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7"/>
            </p:custDataLst>
          </p:nvPr>
        </p:nvSpPr>
        <p:spPr>
          <a:xfrm rot="10800000" flipV="1">
            <a:off x="7157537" y="394241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18"/>
            </p:custDataLst>
          </p:nvPr>
        </p:nvSpPr>
        <p:spPr>
          <a:xfrm rot="10800000" flipV="1">
            <a:off x="5335229" y="519625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Raisons de ne pas faire carrière en génie</a:t>
            </a:r>
          </a:p>
        </p:txBody>
      </p:sp>
      <p:sp>
        <p:nvSpPr>
          <p:cNvPr id="3077"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C2F284CA-8D79-4BB3-9891-C6539A0EB24D}" type="slidenum">
              <a:rPr lang="en-US"/>
              <a:pPr/>
              <a:t>14</a:t>
            </a:fld>
            <a:endParaRPr lang="en-US" dirty="0"/>
          </a:p>
        </p:txBody>
      </p:sp>
      <p:sp>
        <p:nvSpPr>
          <p:cNvPr id="3078" name="Text Box 4"/>
          <p:cNvSpPr txBox="1">
            <a:spLocks noChangeArrowheads="1"/>
          </p:cNvSpPr>
          <p:nvPr>
            <p:custDataLst>
              <p:tags r:id="rId3"/>
            </p:custDataLst>
          </p:nvPr>
        </p:nvSpPr>
        <p:spPr bwMode="auto">
          <a:xfrm>
            <a:off x="383822" y="6247709"/>
            <a:ext cx="8291866" cy="338554"/>
          </a:xfrm>
          <a:prstGeom prst="rect">
            <a:avLst/>
          </a:prstGeom>
          <a:noFill/>
          <a:ln w="25400">
            <a:noFill/>
            <a:miter lim="800000"/>
            <a:headEnd/>
            <a:tailEnd/>
          </a:ln>
        </p:spPr>
        <p:txBody>
          <a:bodyPr wrap="square">
            <a:spAutoFit/>
          </a:bodyPr>
          <a:lstStyle/>
          <a:p>
            <a:pPr algn="l">
              <a:spcBef>
                <a:spcPts val="0"/>
              </a:spcBef>
              <a:defRPr/>
            </a:pPr>
            <a:r>
              <a:rPr lang="fr-CA" sz="800" dirty="0" smtClean="0">
                <a:solidFill>
                  <a:schemeClr val="tx1"/>
                </a:solidFill>
                <a:latin typeface="+mj-lt"/>
              </a:rPr>
              <a:t>Q16</a:t>
            </a:r>
            <a:r>
              <a:rPr lang="fr-CA" sz="800" dirty="0">
                <a:solidFill>
                  <a:schemeClr val="tx1"/>
                </a:solidFill>
                <a:latin typeface="+mj-lt"/>
              </a:rPr>
              <a:t>. Quelle est la principale raison expliquant votre choix de ne pas faire carrière en génie? </a:t>
            </a:r>
            <a:r>
              <a:rPr lang="fr-CA" sz="800" dirty="0" smtClean="0">
                <a:solidFill>
                  <a:schemeClr val="tx1"/>
                </a:solidFill>
                <a:latin typeface="+mj-lt"/>
              </a:rPr>
              <a:t>Base : Les participants qui ont répondu « Non (absolument pas / probablement pas) à la Q14,  2013 n=26; 2014 (n=22) </a:t>
            </a:r>
            <a:endParaRPr lang="fr-CA" sz="800" dirty="0">
              <a:solidFill>
                <a:schemeClr val="tx1"/>
              </a:solidFill>
              <a:latin typeface="+mj-lt"/>
            </a:endParaRPr>
          </a:p>
        </p:txBody>
      </p:sp>
      <p:graphicFrame>
        <p:nvGraphicFramePr>
          <p:cNvPr id="11" name="Object 47"/>
          <p:cNvGraphicFramePr>
            <a:graphicFrameLocks noChangeAspect="1"/>
          </p:cNvGraphicFramePr>
          <p:nvPr>
            <p:custDataLst>
              <p:tags r:id="rId4"/>
            </p:custDataLst>
            <p:extLst>
              <p:ext uri="{D42A27DB-BD31-4B8C-83A1-F6EECF244321}">
                <p14:modId xmlns:p14="http://schemas.microsoft.com/office/powerpoint/2010/main" val="3550520019"/>
              </p:ext>
            </p:extLst>
          </p:nvPr>
        </p:nvGraphicFramePr>
        <p:xfrm>
          <a:off x="985208" y="1800978"/>
          <a:ext cx="6741745" cy="4350698"/>
        </p:xfrm>
        <a:graphic>
          <a:graphicData uri="http://schemas.openxmlformats.org/drawingml/2006/chart">
            <c:chart xmlns:c="http://schemas.openxmlformats.org/drawingml/2006/chart" xmlns:r="http://schemas.openxmlformats.org/officeDocument/2006/relationships" r:id="rId9"/>
          </a:graphicData>
        </a:graphic>
      </p:graphicFrame>
      <p:sp>
        <p:nvSpPr>
          <p:cNvPr id="3081" name="Text Box 22"/>
          <p:cNvSpPr txBox="1">
            <a:spLocks noChangeArrowheads="1"/>
          </p:cNvSpPr>
          <p:nvPr>
            <p:custDataLst>
              <p:tags r:id="rId5"/>
            </p:custDataLst>
          </p:nvPr>
        </p:nvSpPr>
        <p:spPr bwMode="auto">
          <a:xfrm>
            <a:off x="1093790" y="1493201"/>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Raisons de ne pas faire carrière en génie</a:t>
            </a:r>
            <a:endParaRPr lang="fr-CA" sz="1400" dirty="0">
              <a:solidFill>
                <a:srgbClr val="003399"/>
              </a:solidFill>
              <a:latin typeface="+mj-lt"/>
            </a:endParaRPr>
          </a:p>
        </p:txBody>
      </p:sp>
      <p:sp>
        <p:nvSpPr>
          <p:cNvPr id="12" name="Content Placeholder 25"/>
          <p:cNvSpPr txBox="1">
            <a:spLocks/>
          </p:cNvSpPr>
          <p:nvPr>
            <p:custDataLst>
              <p:tags r:id="rId6"/>
            </p:custDataLst>
          </p:nvPr>
        </p:nvSpPr>
        <p:spPr>
          <a:xfrm>
            <a:off x="365124" y="717020"/>
            <a:ext cx="853580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La principale raison expliquant le choix de ne </a:t>
            </a:r>
            <a:r>
              <a:rPr lang="fr-CA" sz="1400" b="0" u="sng" dirty="0" smtClean="0">
                <a:solidFill>
                  <a:schemeClr val="tx1"/>
                </a:solidFill>
                <a:latin typeface="+mj-lt"/>
              </a:rPr>
              <a:t>pas</a:t>
            </a:r>
            <a:r>
              <a:rPr lang="fr-CA" sz="1400" b="0" dirty="0" smtClean="0">
                <a:solidFill>
                  <a:schemeClr val="tx1"/>
                </a:solidFill>
                <a:latin typeface="+mj-lt"/>
              </a:rPr>
              <a:t> faire carrière en génie est que leurs attentes étaient différentes par rapport à la pratique du génie. Viennent ensuite de meilleures possibilités d’emploi dans une autre discipline et une meilleure rémunération dans une autre discipline. </a:t>
            </a:r>
            <a:endParaRPr lang="fr-CA" sz="1400" b="0" dirty="0">
              <a:solidFill>
                <a:schemeClr val="tx1"/>
              </a:solidFill>
              <a:latin typeface="+mj-lt"/>
            </a:endParaRPr>
          </a:p>
        </p:txBody>
      </p:sp>
      <p:graphicFrame>
        <p:nvGraphicFramePr>
          <p:cNvPr id="19" name="Table 18"/>
          <p:cNvGraphicFramePr>
            <a:graphicFrameLocks noGrp="1"/>
          </p:cNvGraphicFramePr>
          <p:nvPr>
            <p:custDataLst>
              <p:tags r:id="rId7"/>
            </p:custDataLst>
            <p:extLst>
              <p:ext uri="{D42A27DB-BD31-4B8C-83A1-F6EECF244321}">
                <p14:modId xmlns:p14="http://schemas.microsoft.com/office/powerpoint/2010/main" val="3658499826"/>
              </p:ext>
            </p:extLst>
          </p:nvPr>
        </p:nvGraphicFramePr>
        <p:xfrm>
          <a:off x="-824531" y="1865998"/>
          <a:ext cx="5128791" cy="4245876"/>
        </p:xfrm>
        <a:graphic>
          <a:graphicData uri="http://schemas.openxmlformats.org/drawingml/2006/table">
            <a:tbl>
              <a:tblPr/>
              <a:tblGrid>
                <a:gridCol w="5128791"/>
              </a:tblGrid>
              <a:tr h="283850">
                <a:tc>
                  <a:txBody>
                    <a:bodyPr/>
                    <a:lstStyle/>
                    <a:p>
                      <a:pPr marL="0" algn="r" defTabSz="914400" rtl="0" eaLnBrk="1" fontAlgn="ctr" latinLnBrk="0" hangingPunct="1"/>
                      <a:r>
                        <a:rPr lang="fr-CA" sz="1050" b="1" i="0" u="none" strike="noStrike" kern="1200" noProof="0" dirty="0" smtClean="0">
                          <a:solidFill>
                            <a:schemeClr val="tx1"/>
                          </a:solidFill>
                          <a:latin typeface="+mn-lt"/>
                          <a:ea typeface="+mn-ea"/>
                          <a:cs typeface="+mn-cs"/>
                        </a:rPr>
                        <a:t>J’avais</a:t>
                      </a:r>
                      <a:r>
                        <a:rPr lang="fr-CA" sz="1050" b="1" i="0" u="none" strike="noStrike" kern="1200" baseline="0" noProof="0" dirty="0" smtClean="0">
                          <a:solidFill>
                            <a:schemeClr val="tx1"/>
                          </a:solidFill>
                          <a:latin typeface="+mn-lt"/>
                          <a:ea typeface="+mn-ea"/>
                          <a:cs typeface="+mn-cs"/>
                        </a:rPr>
                        <a:t> des attentes différentes par rapport à la pratique du génie</a:t>
                      </a:r>
                      <a:endParaRPr lang="fr-CA" sz="105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23796">
                <a:tc>
                  <a:txBody>
                    <a:bodyPr/>
                    <a:lstStyle/>
                    <a:p>
                      <a:pPr algn="r" fontAlgn="b"/>
                      <a:r>
                        <a:rPr lang="fr-CA" sz="900" b="0" i="0" u="none" strike="noStrike" noProof="0" dirty="0" smtClean="0">
                          <a:solidFill>
                            <a:schemeClr val="tx2"/>
                          </a:solidFill>
                          <a:latin typeface="Arial Narrow" pitchFamily="34" charset="0"/>
                        </a:rPr>
                        <a:t>(n=10)</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a:t>
                      </a:r>
                      <a:r>
                        <a:rPr lang="fr-CA" sz="900" b="0" i="0" u="none" strike="noStrike" noProof="0" dirty="0" smtClean="0">
                          <a:solidFill>
                            <a:schemeClr val="tx2"/>
                          </a:solidFill>
                          <a:latin typeface="Arial Narrow" pitchFamily="34" charset="0"/>
                        </a:rPr>
                        <a:t>n=11)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fr-CA" sz="1050" b="1" i="0" u="none" strike="noStrike" kern="1200" noProof="0" dirty="0" smtClean="0">
                          <a:solidFill>
                            <a:schemeClr val="tx1"/>
                          </a:solidFill>
                          <a:latin typeface="+mn-lt"/>
                          <a:ea typeface="+mn-ea"/>
                          <a:cs typeface="+mn-cs"/>
                        </a:rPr>
                        <a:t>Meilleures</a:t>
                      </a:r>
                      <a:r>
                        <a:rPr lang="fr-CA" sz="1050" b="1" i="0" u="none" strike="noStrike" kern="1200" baseline="0" noProof="0" dirty="0" smtClean="0">
                          <a:solidFill>
                            <a:schemeClr val="tx1"/>
                          </a:solidFill>
                          <a:latin typeface="+mn-lt"/>
                          <a:ea typeface="+mn-ea"/>
                          <a:cs typeface="+mn-cs"/>
                        </a:rPr>
                        <a:t> possibilités d’emploi dans une autre discipline</a:t>
                      </a:r>
                      <a:endParaRPr lang="fr-CA" sz="105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fr-CA" sz="900" b="0" i="0" u="none" strike="noStrike" noProof="0"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solidFill>
                            <a:schemeClr val="tx2"/>
                          </a:solidFill>
                          <a:latin typeface="Arial Narrow" pitchFamily="34" charset="0"/>
                        </a:rPr>
                        <a:t> (n=4)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fr-CA" sz="1050" b="1" i="0" u="none" strike="noStrike" kern="1200" noProof="0" dirty="0" smtClean="0">
                          <a:solidFill>
                            <a:schemeClr val="tx1"/>
                          </a:solidFill>
                          <a:latin typeface="+mn-lt"/>
                          <a:ea typeface="+mn-ea"/>
                          <a:cs typeface="+mn-cs"/>
                        </a:rPr>
                        <a:t>Meilleure rémunération dans une autre discipline</a:t>
                      </a:r>
                      <a:endParaRPr lang="fr-CA" sz="105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fr-CA" sz="900" b="0" i="0" u="none" strike="noStrike" noProof="0"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solidFill>
                            <a:schemeClr val="tx2"/>
                          </a:solidFill>
                          <a:latin typeface="Arial Narrow" pitchFamily="34" charset="0"/>
                        </a:rPr>
                        <a:t> (n=3)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fr-CA" sz="1050" b="1" i="0" u="none" strike="noStrike" kern="1200" noProof="0" dirty="0" smtClean="0">
                          <a:solidFill>
                            <a:schemeClr val="tx1"/>
                          </a:solidFill>
                          <a:latin typeface="+mn-lt"/>
                          <a:ea typeface="+mn-ea"/>
                          <a:cs typeface="+mn-cs"/>
                        </a:rPr>
                        <a:t>Je</a:t>
                      </a:r>
                      <a:r>
                        <a:rPr lang="fr-CA" sz="1050" b="1" i="0" u="none" strike="noStrike" kern="1200" baseline="0" noProof="0" dirty="0" smtClean="0">
                          <a:solidFill>
                            <a:schemeClr val="tx1"/>
                          </a:solidFill>
                          <a:latin typeface="+mn-lt"/>
                          <a:ea typeface="+mn-ea"/>
                          <a:cs typeface="+mn-cs"/>
                        </a:rPr>
                        <a:t> m’intéresse à d’autres choses</a:t>
                      </a:r>
                      <a:endParaRPr lang="fr-CA" sz="105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fr-CA" sz="900" b="0" i="0" u="none" strike="noStrike" noProof="0" dirty="0" smtClean="0">
                          <a:solidFill>
                            <a:schemeClr val="tx2"/>
                          </a:solidFill>
                          <a:latin typeface="Arial Narrow" pitchFamily="34" charset="0"/>
                        </a:rPr>
                        <a:t>(n=2)</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fr-CA" sz="1050" b="1" i="0" u="none" strike="noStrike" kern="1200" noProof="0" dirty="0" smtClean="0">
                          <a:solidFill>
                            <a:schemeClr val="tx1"/>
                          </a:solidFill>
                          <a:latin typeface="+mn-lt"/>
                          <a:ea typeface="+mn-ea"/>
                          <a:cs typeface="+mn-cs"/>
                        </a:rPr>
                        <a:t>Pour acquérir</a:t>
                      </a:r>
                      <a:r>
                        <a:rPr lang="fr-CA" sz="1050" b="1" i="0" u="none" strike="noStrike" kern="1200" baseline="0" noProof="0" dirty="0" smtClean="0">
                          <a:solidFill>
                            <a:schemeClr val="tx1"/>
                          </a:solidFill>
                          <a:latin typeface="+mn-lt"/>
                          <a:ea typeface="+mn-ea"/>
                          <a:cs typeface="+mn-cs"/>
                        </a:rPr>
                        <a:t> d’autres compétences / être multidisciplinaire</a:t>
                      </a:r>
                      <a:endParaRPr lang="fr-CA" sz="105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fr-CA" sz="9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fr-CA" sz="1050" b="1" i="0" u="none" strike="noStrike" kern="1200" noProof="0" dirty="0" smtClean="0">
                          <a:solidFill>
                            <a:schemeClr val="tx1"/>
                          </a:solidFill>
                          <a:latin typeface="+mn-lt"/>
                          <a:ea typeface="+mn-ea"/>
                          <a:cs typeface="+mn-cs"/>
                        </a:rPr>
                        <a:t>Autre</a:t>
                      </a:r>
                      <a:endParaRPr lang="fr-CA" sz="105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Carrière envisagée dans un autre domaine que le génie</a:t>
            </a:r>
          </a:p>
        </p:txBody>
      </p:sp>
      <p:sp>
        <p:nvSpPr>
          <p:cNvPr id="37" name="Content Placeholder 36"/>
          <p:cNvSpPr>
            <a:spLocks noGrp="1"/>
          </p:cNvSpPr>
          <p:nvPr>
            <p:ph idx="1"/>
            <p:custDataLst>
              <p:tags r:id="rId2"/>
            </p:custDataLst>
          </p:nvPr>
        </p:nvSpPr>
        <p:spPr>
          <a:xfrm>
            <a:off x="352424" y="701850"/>
            <a:ext cx="8509353" cy="748923"/>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latin typeface="+mj-lt"/>
              </a:rPr>
              <a:t>Parmi ceux qui n’ont </a:t>
            </a:r>
            <a:r>
              <a:rPr lang="fr-CA" sz="1400" u="sng" noProof="0" dirty="0" smtClean="0">
                <a:latin typeface="+mj-lt"/>
              </a:rPr>
              <a:t>pas</a:t>
            </a:r>
            <a:r>
              <a:rPr lang="fr-CA" sz="1400" noProof="0" dirty="0" smtClean="0">
                <a:latin typeface="+mj-lt"/>
              </a:rPr>
              <a:t> l’intention de faire carrière en génie, les principaux choix de carrière sont la médecine, la gestion ou la planification, les technologies de l’information et l’éducation.   </a:t>
            </a:r>
          </a:p>
          <a:p>
            <a:pPr fontAlgn="auto">
              <a:lnSpc>
                <a:spcPct val="100000"/>
              </a:lnSpc>
              <a:spcAft>
                <a:spcPts val="0"/>
              </a:spcAft>
              <a:defRPr/>
            </a:pPr>
            <a:r>
              <a:rPr lang="fr-CA" sz="1400" noProof="0" dirty="0" smtClean="0">
                <a:latin typeface="+mj-lt"/>
              </a:rPr>
              <a:t>Les étudiants sont plus nombreux à donner d’autres réponses qu’en 2013. </a:t>
            </a:r>
            <a:endParaRPr lang="fr-CA" sz="1400" noProof="0" dirty="0"/>
          </a:p>
        </p:txBody>
      </p:sp>
      <p:sp>
        <p:nvSpPr>
          <p:cNvPr id="4101"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5AAB7C8-1FFA-402A-88E7-319E8D20AE09}" type="slidenum">
              <a:rPr lang="en-US"/>
              <a:pPr/>
              <a:t>15</a:t>
            </a:fld>
            <a:endParaRPr lang="en-US" dirty="0"/>
          </a:p>
        </p:txBody>
      </p:sp>
      <p:sp>
        <p:nvSpPr>
          <p:cNvPr id="2" name="Text Box 3"/>
          <p:cNvSpPr txBox="1">
            <a:spLocks noChangeArrowheads="1"/>
          </p:cNvSpPr>
          <p:nvPr>
            <p:custDataLst>
              <p:tags r:id="rId4"/>
            </p:custDataLst>
          </p:nvPr>
        </p:nvSpPr>
        <p:spPr bwMode="auto">
          <a:xfrm>
            <a:off x="307093" y="6253516"/>
            <a:ext cx="8675688"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Q17</a:t>
            </a:r>
            <a:r>
              <a:rPr lang="fr-CA" sz="800" dirty="0">
                <a:solidFill>
                  <a:schemeClr val="tx1"/>
                </a:solidFill>
                <a:latin typeface="+mj-lt"/>
              </a:rPr>
              <a:t>. Quel genre de carrière envisagez-vous de mener?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Les participants qui ont répondu « Non (absolument pas / probablement pas) » à la Q14,2013 (n=26); 2014 (n=22)  </a:t>
            </a:r>
            <a:endParaRPr lang="fr-CA" sz="800" dirty="0">
              <a:solidFill>
                <a:schemeClr val="tx1"/>
              </a:solidFill>
              <a:latin typeface="+mj-lt"/>
            </a:endParaRPr>
          </a:p>
        </p:txBody>
      </p:sp>
      <p:sp>
        <p:nvSpPr>
          <p:cNvPr id="4103" name="Text Box 17"/>
          <p:cNvSpPr txBox="1">
            <a:spLocks noChangeArrowheads="1"/>
          </p:cNvSpPr>
          <p:nvPr>
            <p:custDataLst>
              <p:tags r:id="rId5"/>
            </p:custDataLst>
          </p:nvPr>
        </p:nvSpPr>
        <p:spPr bwMode="auto">
          <a:xfrm>
            <a:off x="0" y="1421271"/>
            <a:ext cx="9144000" cy="52322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Carrière envisagée dans un autre domaine </a:t>
            </a:r>
            <a:r>
              <a:rPr lang="en-CA" sz="1400" dirty="0" smtClean="0">
                <a:solidFill>
                  <a:srgbClr val="003399"/>
                </a:solidFill>
                <a:latin typeface="+mj-lt"/>
              </a:rPr>
              <a:t/>
            </a:r>
            <a:br>
              <a:rPr lang="en-CA" sz="1400" dirty="0" smtClean="0">
                <a:solidFill>
                  <a:srgbClr val="003399"/>
                </a:solidFill>
                <a:latin typeface="+mj-lt"/>
              </a:rPr>
            </a:br>
            <a:r>
              <a:rPr lang="en-CA" sz="1400" dirty="0" smtClean="0">
                <a:solidFill>
                  <a:srgbClr val="003399"/>
                </a:solidFill>
                <a:latin typeface="+mj-lt"/>
              </a:rPr>
              <a:t>(</a:t>
            </a:r>
            <a:r>
              <a:rPr lang="fr-CA" sz="1400" dirty="0">
                <a:solidFill>
                  <a:srgbClr val="003399"/>
                </a:solidFill>
                <a:latin typeface="+mj-lt"/>
              </a:rPr>
              <a:t>n</a:t>
            </a:r>
            <a:r>
              <a:rPr lang="fr-CA" sz="1400" dirty="0" smtClean="0">
                <a:solidFill>
                  <a:srgbClr val="003399"/>
                </a:solidFill>
                <a:latin typeface="+mj-lt"/>
              </a:rPr>
              <a:t>e prévoit pas faire carrière en génie</a:t>
            </a:r>
            <a:r>
              <a:rPr lang="en-US" sz="1400" dirty="0" smtClean="0">
                <a:solidFill>
                  <a:srgbClr val="003399"/>
                </a:solidFill>
                <a:latin typeface="+mj-lt"/>
              </a:rPr>
              <a:t>)</a:t>
            </a:r>
            <a:endParaRPr lang="en-CA" sz="1400" dirty="0">
              <a:solidFill>
                <a:srgbClr val="003399"/>
              </a:solidFill>
              <a:latin typeface="+mj-lt"/>
            </a:endParaRPr>
          </a:p>
        </p:txBody>
      </p:sp>
      <p:sp>
        <p:nvSpPr>
          <p:cNvPr id="4104" name="Text Box 19"/>
          <p:cNvSpPr txBox="1">
            <a:spLocks noChangeArrowheads="1"/>
          </p:cNvSpPr>
          <p:nvPr>
            <p:custDataLst>
              <p:tags r:id="rId6"/>
            </p:custDataLst>
          </p:nvPr>
        </p:nvSpPr>
        <p:spPr bwMode="auto">
          <a:xfrm>
            <a:off x="307093" y="6553200"/>
            <a:ext cx="4732267" cy="200055"/>
          </a:xfrm>
          <a:prstGeom prst="rect">
            <a:avLst/>
          </a:prstGeom>
          <a:noFill/>
          <a:ln w="25400" algn="ctr">
            <a:noFill/>
            <a:miter lim="800000"/>
            <a:headEnd/>
            <a:tailEnd/>
          </a:ln>
        </p:spPr>
        <p:txBody>
          <a:bodyPr wrap="square">
            <a:spAutoFit/>
          </a:bodyPr>
          <a:lstStyle/>
          <a:p>
            <a:pPr algn="l"/>
            <a:r>
              <a:rPr lang="fr-CA" sz="700" i="1" dirty="0" smtClean="0"/>
              <a:t>Comme les répondants pouvaient donner plusieurs réponses, il est possible que le total dépasse 100 %.</a:t>
            </a:r>
            <a:endParaRPr lang="en-CA" sz="700" i="1" dirty="0"/>
          </a:p>
        </p:txBody>
      </p:sp>
      <p:graphicFrame>
        <p:nvGraphicFramePr>
          <p:cNvPr id="11" name="Object 47"/>
          <p:cNvGraphicFramePr>
            <a:graphicFrameLocks noChangeAspect="1"/>
          </p:cNvGraphicFramePr>
          <p:nvPr>
            <p:custDataLst>
              <p:tags r:id="rId7"/>
            </p:custDataLst>
            <p:extLst>
              <p:ext uri="{D42A27DB-BD31-4B8C-83A1-F6EECF244321}">
                <p14:modId xmlns:p14="http://schemas.microsoft.com/office/powerpoint/2010/main" val="2825781948"/>
              </p:ext>
            </p:extLst>
          </p:nvPr>
        </p:nvGraphicFramePr>
        <p:xfrm>
          <a:off x="3617844" y="1889878"/>
          <a:ext cx="4212476" cy="44525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 name="Table 11"/>
          <p:cNvGraphicFramePr>
            <a:graphicFrameLocks noGrp="1"/>
          </p:cNvGraphicFramePr>
          <p:nvPr>
            <p:custDataLst>
              <p:tags r:id="rId8"/>
            </p:custDataLst>
            <p:extLst>
              <p:ext uri="{D42A27DB-BD31-4B8C-83A1-F6EECF244321}">
                <p14:modId xmlns:p14="http://schemas.microsoft.com/office/powerpoint/2010/main" val="3693192526"/>
              </p:ext>
            </p:extLst>
          </p:nvPr>
        </p:nvGraphicFramePr>
        <p:xfrm>
          <a:off x="1884459" y="1877947"/>
          <a:ext cx="1855258" cy="4464468"/>
        </p:xfrm>
        <a:graphic>
          <a:graphicData uri="http://schemas.openxmlformats.org/drawingml/2006/table">
            <a:tbl>
              <a:tblPr/>
              <a:tblGrid>
                <a:gridCol w="1855258"/>
              </a:tblGrid>
              <a:tr h="298463">
                <a:tc>
                  <a:txBody>
                    <a:bodyPr/>
                    <a:lstStyle/>
                    <a:p>
                      <a:pPr marL="0" algn="r" defTabSz="914400" rtl="0" eaLnBrk="1" fontAlgn="ctr" latinLnBrk="0" hangingPunct="1"/>
                      <a:r>
                        <a:rPr lang="fr-CA" sz="900" b="1" i="0" u="none" strike="noStrike" kern="1200" noProof="0" dirty="0" smtClean="0">
                          <a:solidFill>
                            <a:schemeClr val="tx1"/>
                          </a:solidFill>
                          <a:latin typeface="+mn-lt"/>
                          <a:ea typeface="+mn-ea"/>
                          <a:cs typeface="+mn-cs"/>
                        </a:rPr>
                        <a:t>Médecine</a:t>
                      </a:r>
                      <a:endParaRPr lang="fr-CA" sz="90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45615">
                <a:tc>
                  <a:txBody>
                    <a:bodyPr/>
                    <a:lstStyle/>
                    <a:p>
                      <a:pPr algn="r" fontAlgn="b"/>
                      <a:r>
                        <a:rPr lang="fr-CA" sz="700" b="0" i="0" u="none" strike="noStrike" noProof="0" dirty="0" smtClean="0">
                          <a:solidFill>
                            <a:schemeClr val="tx2"/>
                          </a:solidFill>
                          <a:latin typeface="Arial Narrow" pitchFamily="34" charset="0"/>
                        </a:rPr>
                        <a:t>(n=2)</a:t>
                      </a:r>
                    </a:p>
                    <a:p>
                      <a:pPr marL="0" marR="0" indent="0" algn="r" defTabSz="914400" rtl="0" eaLnBrk="1" fontAlgn="b" latinLnBrk="0" hangingPunct="1">
                        <a:lnSpc>
                          <a:spcPct val="100000"/>
                        </a:lnSpc>
                        <a:spcBef>
                          <a:spcPts val="0"/>
                        </a:spcBef>
                        <a:spcAft>
                          <a:spcPts val="0"/>
                        </a:spcAft>
                        <a:buClrTx/>
                        <a:buSzTx/>
                        <a:buFontTx/>
                        <a:buNone/>
                        <a:tabLst/>
                        <a:defRPr/>
                      </a:pPr>
                      <a:r>
                        <a:rPr lang="fr-CA" sz="600" b="0" i="0" u="none" strike="noStrike" noProof="0" dirty="0" smtClean="0">
                          <a:solidFill>
                            <a:schemeClr val="tx2"/>
                          </a:solidFill>
                          <a:latin typeface="Arial Narrow" pitchFamily="34" charset="0"/>
                        </a:rPr>
                        <a:t>(</a:t>
                      </a:r>
                      <a:r>
                        <a:rPr lang="fr-CA" sz="700" b="0" i="0" u="none" strike="noStrike" noProof="0" dirty="0" smtClean="0">
                          <a:solidFill>
                            <a:schemeClr val="tx2"/>
                          </a:solidFill>
                          <a:latin typeface="Arial Narrow" pitchFamily="34" charset="0"/>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fr-CA" sz="900" b="1" i="0" u="none" strike="noStrike" kern="1200" noProof="0" dirty="0" smtClean="0">
                          <a:solidFill>
                            <a:schemeClr val="tx1"/>
                          </a:solidFill>
                          <a:latin typeface="+mn-lt"/>
                          <a:ea typeface="+mn-ea"/>
                          <a:cs typeface="+mn-cs"/>
                        </a:rPr>
                        <a:t>Gestion / Planification</a:t>
                      </a:r>
                      <a:r>
                        <a:rPr lang="fr-CA" sz="900" b="1" i="0" u="none" strike="noStrike" kern="1200" baseline="0" noProof="0" dirty="0" smtClean="0">
                          <a:solidFill>
                            <a:schemeClr val="tx1"/>
                          </a:solidFill>
                          <a:latin typeface="+mn-lt"/>
                          <a:ea typeface="+mn-ea"/>
                          <a:cs typeface="+mn-cs"/>
                        </a:rPr>
                        <a:t> (NET)</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fr-CA" sz="7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 (n=3)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fr-CA" sz="900" b="1" i="0" u="none" strike="noStrike" kern="1200" noProof="0" dirty="0" smtClean="0">
                          <a:solidFill>
                            <a:schemeClr val="tx1"/>
                          </a:solidFill>
                          <a:latin typeface="+mn-lt"/>
                          <a:ea typeface="+mn-ea"/>
                          <a:cs typeface="+mn-cs"/>
                        </a:rPr>
                        <a:t>TI / technologie de l’information </a:t>
                      </a:r>
                      <a:r>
                        <a:rPr lang="fr-CA" sz="900" b="1" i="0" u="none" strike="noStrike" kern="1200" baseline="0" noProof="0" dirty="0" smtClean="0">
                          <a:solidFill>
                            <a:schemeClr val="tx1"/>
                          </a:solidFill>
                          <a:latin typeface="+mn-lt"/>
                          <a:ea typeface="+mn-ea"/>
                          <a:cs typeface="+mn-cs"/>
                        </a:rPr>
                        <a:t>(NET)</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fr-CA" sz="7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 </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fr-CA" sz="900" b="1" i="0" u="none" strike="noStrike" kern="1200" noProof="0" dirty="0" smtClean="0">
                          <a:solidFill>
                            <a:schemeClr val="tx1"/>
                          </a:solidFill>
                          <a:latin typeface="+mn-lt"/>
                          <a:ea typeface="+mn-ea"/>
                          <a:cs typeface="+mn-cs"/>
                        </a:rPr>
                        <a:t>Éducation</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fr-CA" sz="7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fr-CA" sz="900" b="1" i="0" u="none" strike="noStrike" kern="1200" noProof="0" dirty="0" smtClean="0">
                          <a:solidFill>
                            <a:schemeClr val="tx1"/>
                          </a:solidFill>
                          <a:latin typeface="+mn-lt"/>
                          <a:ea typeface="+mn-ea"/>
                          <a:cs typeface="+mn-cs"/>
                        </a:rPr>
                        <a:t>Autres réponses</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fr-CA" sz="700" b="0" i="0" u="none" strike="noStrike" noProof="0" dirty="0" smtClean="0">
                          <a:solidFill>
                            <a:schemeClr val="tx2"/>
                          </a:solidFill>
                          <a:latin typeface="Arial Narrow" pitchFamily="34" charset="0"/>
                        </a:rPr>
                        <a:t>(n=15)</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fr-CA" sz="900" b="1" i="0" u="none" strike="noStrike" kern="1200" noProof="0" dirty="0" smtClean="0">
                          <a:solidFill>
                            <a:schemeClr val="tx1"/>
                          </a:solidFill>
                          <a:latin typeface="+mn-lt"/>
                          <a:ea typeface="+mn-ea"/>
                          <a:cs typeface="+mn-cs"/>
                        </a:rPr>
                        <a:t>Ne sait pas / incertain(e)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(n=2)</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dirty="0" smtClean="0">
                          <a:solidFill>
                            <a:schemeClr val="tx2"/>
                          </a:solidFill>
                          <a:latin typeface="Arial Narrow" pitchFamily="34" charset="0"/>
                        </a:rPr>
                        <a:t>(</a:t>
                      </a:r>
                      <a:r>
                        <a:rPr lang="en-US" sz="7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Isosceles Triangle 9"/>
          <p:cNvSpPr/>
          <p:nvPr>
            <p:custDataLst>
              <p:tags r:id="rId9"/>
            </p:custDataLst>
          </p:nvPr>
        </p:nvSpPr>
        <p:spPr>
          <a:xfrm rot="10800000" flipV="1">
            <a:off x="6153268" y="50276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Plans de carrière au début des études</a:t>
            </a:r>
          </a:p>
        </p:txBody>
      </p:sp>
      <p:sp>
        <p:nvSpPr>
          <p:cNvPr id="5125"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66AF9876-6AC2-478A-82D6-A3D59548DA1B}" type="slidenum">
              <a:rPr lang="en-US"/>
              <a:pPr/>
              <a:t>16</a:t>
            </a:fld>
            <a:endParaRPr lang="en-US" dirty="0"/>
          </a:p>
        </p:txBody>
      </p:sp>
      <p:sp>
        <p:nvSpPr>
          <p:cNvPr id="2" name="Text Box 3"/>
          <p:cNvSpPr txBox="1">
            <a:spLocks noChangeArrowheads="1"/>
          </p:cNvSpPr>
          <p:nvPr>
            <p:custDataLst>
              <p:tags r:id="rId3"/>
            </p:custDataLst>
          </p:nvPr>
        </p:nvSpPr>
        <p:spPr bwMode="auto">
          <a:xfrm>
            <a:off x="383822" y="6302728"/>
            <a:ext cx="8305800"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Q18</a:t>
            </a:r>
            <a:r>
              <a:rPr lang="fr-CA" sz="800" dirty="0">
                <a:solidFill>
                  <a:schemeClr val="tx1"/>
                </a:solidFill>
                <a:latin typeface="+mj-lt"/>
              </a:rPr>
              <a:t>. Est-ce que vous projetiez d'exercer le génie lorsque vous avez commencé vos études?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5127" name="Text Box 18"/>
          <p:cNvSpPr txBox="1">
            <a:spLocks noChangeArrowheads="1"/>
          </p:cNvSpPr>
          <p:nvPr>
            <p:custDataLst>
              <p:tags r:id="rId4"/>
            </p:custDataLst>
          </p:nvPr>
        </p:nvSpPr>
        <p:spPr bwMode="auto">
          <a:xfrm>
            <a:off x="1237544" y="1721964"/>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Est-ce que vous projetiez d’exercer le génie lorsque vous avez commencé vos études?</a:t>
            </a:r>
            <a:endParaRPr lang="fr-CA" sz="1400" dirty="0">
              <a:solidFill>
                <a:srgbClr val="003399"/>
              </a:solidFill>
              <a:latin typeface="+mj-lt"/>
            </a:endParaRPr>
          </a:p>
        </p:txBody>
      </p:sp>
      <p:graphicFrame>
        <p:nvGraphicFramePr>
          <p:cNvPr id="27" name="Object 4"/>
          <p:cNvGraphicFramePr>
            <a:graphicFrameLocks noChangeAspect="1"/>
          </p:cNvGraphicFramePr>
          <p:nvPr>
            <p:custDataLst>
              <p:tags r:id="rId5"/>
            </p:custDataLst>
            <p:extLst>
              <p:ext uri="{D42A27DB-BD31-4B8C-83A1-F6EECF244321}">
                <p14:modId xmlns:p14="http://schemas.microsoft.com/office/powerpoint/2010/main" val="378582121"/>
              </p:ext>
            </p:extLst>
          </p:nvPr>
        </p:nvGraphicFramePr>
        <p:xfrm>
          <a:off x="797443" y="2084576"/>
          <a:ext cx="7784054" cy="3904614"/>
        </p:xfrm>
        <a:graphic>
          <a:graphicData uri="http://schemas.openxmlformats.org/drawingml/2006/chart">
            <c:chart xmlns:c="http://schemas.openxmlformats.org/drawingml/2006/chart" xmlns:r="http://schemas.openxmlformats.org/officeDocument/2006/relationships" r:id="rId17"/>
          </a:graphicData>
        </a:graphic>
      </p:graphicFrame>
      <p:sp>
        <p:nvSpPr>
          <p:cNvPr id="5128" name="AutoShape 10"/>
          <p:cNvSpPr>
            <a:spLocks/>
          </p:cNvSpPr>
          <p:nvPr>
            <p:custDataLst>
              <p:tags r:id="rId6"/>
            </p:custDataLst>
          </p:nvPr>
        </p:nvSpPr>
        <p:spPr bwMode="auto">
          <a:xfrm rot="5400000">
            <a:off x="2519143" y="1948919"/>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129" name="Text Box 11"/>
          <p:cNvSpPr txBox="1">
            <a:spLocks noChangeArrowheads="1"/>
          </p:cNvSpPr>
          <p:nvPr>
            <p:custDataLst>
              <p:tags r:id="rId7"/>
            </p:custDataLst>
          </p:nvPr>
        </p:nvSpPr>
        <p:spPr bwMode="auto">
          <a:xfrm>
            <a:off x="2111519" y="2487864"/>
            <a:ext cx="1172008"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90 %</a:t>
            </a:r>
            <a:r>
              <a:rPr lang="en-CA" dirty="0" smtClean="0"/>
              <a:t>     </a:t>
            </a:r>
            <a:r>
              <a:rPr lang="en-CA" sz="800" dirty="0"/>
              <a:t>(</a:t>
            </a:r>
            <a:r>
              <a:rPr lang="en-CA" sz="800" dirty="0" smtClean="0"/>
              <a:t>n=295)</a:t>
            </a:r>
            <a:endParaRPr lang="en-CA" sz="800" dirty="0"/>
          </a:p>
          <a:p>
            <a:r>
              <a:rPr lang="en-CA" sz="1000" dirty="0" smtClean="0"/>
              <a:t>2013 : 88 %</a:t>
            </a:r>
            <a:r>
              <a:rPr lang="en-CA" sz="800" dirty="0"/>
              <a:t/>
            </a:r>
            <a:br>
              <a:rPr lang="en-CA" sz="800" dirty="0"/>
            </a:br>
            <a:r>
              <a:rPr lang="en-CA" sz="800" dirty="0" smtClean="0"/>
              <a:t>(n=652)</a:t>
            </a:r>
          </a:p>
        </p:txBody>
      </p:sp>
      <p:sp>
        <p:nvSpPr>
          <p:cNvPr id="5130" name="Text Box 12"/>
          <p:cNvSpPr txBox="1">
            <a:spLocks noChangeArrowheads="1"/>
          </p:cNvSpPr>
          <p:nvPr>
            <p:custDataLst>
              <p:tags r:id="rId8"/>
            </p:custDataLst>
          </p:nvPr>
        </p:nvSpPr>
        <p:spPr bwMode="auto">
          <a:xfrm>
            <a:off x="2111520" y="2084575"/>
            <a:ext cx="108956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133" name="Text Box 32"/>
          <p:cNvSpPr txBox="1">
            <a:spLocks noChangeArrowheads="1"/>
          </p:cNvSpPr>
          <p:nvPr>
            <p:custDataLst>
              <p:tags r:id="rId9"/>
            </p:custDataLst>
          </p:nvPr>
        </p:nvSpPr>
        <p:spPr bwMode="auto">
          <a:xfrm>
            <a:off x="6000314" y="3457679"/>
            <a:ext cx="1179803"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10 %</a:t>
            </a:r>
            <a:r>
              <a:rPr lang="en-CA" dirty="0" smtClean="0"/>
              <a:t>     </a:t>
            </a:r>
            <a:r>
              <a:rPr lang="en-CA" sz="800" dirty="0"/>
              <a:t>(</a:t>
            </a:r>
            <a:r>
              <a:rPr lang="en-CA" sz="800" dirty="0" smtClean="0"/>
              <a:t>n=33)</a:t>
            </a:r>
          </a:p>
          <a:p>
            <a:r>
              <a:rPr lang="en-CA" sz="1000" dirty="0" smtClean="0"/>
              <a:t>2013 : 12 %</a:t>
            </a:r>
            <a:r>
              <a:rPr lang="en-CA" sz="800" dirty="0"/>
              <a:t/>
            </a:r>
            <a:br>
              <a:rPr lang="en-CA" sz="800" dirty="0"/>
            </a:br>
            <a:r>
              <a:rPr lang="en-CA" sz="800" dirty="0" smtClean="0"/>
              <a:t>(n=91)</a:t>
            </a:r>
          </a:p>
        </p:txBody>
      </p:sp>
      <p:sp>
        <p:nvSpPr>
          <p:cNvPr id="5134" name="Text Box 33"/>
          <p:cNvSpPr txBox="1">
            <a:spLocks noChangeArrowheads="1"/>
          </p:cNvSpPr>
          <p:nvPr>
            <p:custDataLst>
              <p:tags r:id="rId10"/>
            </p:custDataLst>
          </p:nvPr>
        </p:nvSpPr>
        <p:spPr bwMode="auto">
          <a:xfrm>
            <a:off x="6000316" y="3031636"/>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28" name="AutoShape 10"/>
          <p:cNvSpPr>
            <a:spLocks/>
          </p:cNvSpPr>
          <p:nvPr>
            <p:custDataLst>
              <p:tags r:id="rId11"/>
            </p:custDataLst>
          </p:nvPr>
        </p:nvSpPr>
        <p:spPr bwMode="auto">
          <a:xfrm rot="5400000">
            <a:off x="6293976" y="3001542"/>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2"/>
            </p:custDataLst>
            <p:extLst>
              <p:ext uri="{D42A27DB-BD31-4B8C-83A1-F6EECF244321}">
                <p14:modId xmlns:p14="http://schemas.microsoft.com/office/powerpoint/2010/main" val="2988711930"/>
              </p:ext>
            </p:extLst>
          </p:nvPr>
        </p:nvGraphicFramePr>
        <p:xfrm>
          <a:off x="581749" y="5630709"/>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(n=170)                 (n=462)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(n=125)                 (n=190)</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(n=22)               (n=64)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(n=11)                (n=27)</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Isosceles Triangle 19"/>
          <p:cNvSpPr/>
          <p:nvPr>
            <p:custDataLst>
              <p:tags r:id="rId13"/>
            </p:custDataLst>
          </p:nvPr>
        </p:nvSpPr>
        <p:spPr>
          <a:xfrm rot="10800000">
            <a:off x="1547813" y="383222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Isosceles Triangle 20"/>
          <p:cNvSpPr/>
          <p:nvPr>
            <p:custDataLst>
              <p:tags r:id="rId14"/>
            </p:custDataLst>
          </p:nvPr>
        </p:nvSpPr>
        <p:spPr>
          <a:xfrm rot="10800000" flipV="1">
            <a:off x="3386138" y="424250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Content Placeholder 25"/>
          <p:cNvSpPr txBox="1">
            <a:spLocks/>
          </p:cNvSpPr>
          <p:nvPr>
            <p:custDataLst>
              <p:tags r:id="rId15"/>
            </p:custDataLst>
          </p:nvPr>
        </p:nvSpPr>
        <p:spPr>
          <a:xfrm>
            <a:off x="352424" y="596200"/>
            <a:ext cx="8543219" cy="96436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lvl1pPr marL="182563" indent="-182563" algn="l" rtl="0" fontAlgn="base">
              <a:lnSpc>
                <a:spcPct val="90000"/>
              </a:lnSpc>
              <a:spcBef>
                <a:spcPts val="800"/>
              </a:spcBef>
              <a:spcAft>
                <a:spcPct val="0"/>
              </a:spcAft>
              <a:buFont typeface="Wingdings" pitchFamily="2" charset="2"/>
              <a:buChar char="§"/>
              <a:defRPr sz="1800" kern="1200">
                <a:solidFill>
                  <a:schemeClr val="tx1"/>
                </a:solidFill>
                <a:latin typeface="+mn-lt"/>
                <a:ea typeface="+mn-ea"/>
                <a:cs typeface="+mn-cs"/>
              </a:defRPr>
            </a:lvl1pPr>
            <a:lvl2pPr marL="539750" indent="-274638" algn="l" rtl="0" fontAlgn="base">
              <a:lnSpc>
                <a:spcPct val="90000"/>
              </a:lnSpc>
              <a:spcBef>
                <a:spcPts val="800"/>
              </a:spcBef>
              <a:spcAft>
                <a:spcPct val="0"/>
              </a:spcAft>
              <a:buClr>
                <a:schemeClr val="tx1"/>
              </a:buClr>
              <a:buFont typeface="Wingdings" pitchFamily="2" charset="2"/>
              <a:buChar char="ð"/>
              <a:defRPr sz="1600" kern="1200">
                <a:solidFill>
                  <a:schemeClr val="tx1"/>
                </a:solidFill>
                <a:latin typeface="+mn-lt"/>
                <a:ea typeface="+mn-ea"/>
                <a:cs typeface="+mn-cs"/>
              </a:defRPr>
            </a:lvl2pPr>
            <a:lvl3pPr marL="804863" indent="-174625" algn="l" rtl="0" fontAlgn="base">
              <a:lnSpc>
                <a:spcPct val="90000"/>
              </a:lnSpc>
              <a:spcBef>
                <a:spcPts val="800"/>
              </a:spcBef>
              <a:spcAft>
                <a:spcPct val="0"/>
              </a:spcAft>
              <a:buClr>
                <a:schemeClr val="tx1"/>
              </a:buClr>
              <a:buFont typeface="Calibri" pitchFamily="34"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Aft>
                <a:spcPts val="0"/>
              </a:spcAft>
              <a:defRPr/>
            </a:pPr>
            <a:r>
              <a:rPr lang="fr-CA" sz="1400" b="0" dirty="0" smtClean="0">
                <a:latin typeface="+mj-lt"/>
              </a:rPr>
              <a:t>Neuf étudiants sur dix indiquent qu’au début de leurs études leur objectif était d’exercer le génie. Parmi eux, la moitié indique qu’ils en avaient absolument l’intention, tandis que quatre sur dix indiquent que c’était probable.  </a:t>
            </a:r>
          </a:p>
          <a:p>
            <a:pPr fontAlgn="auto">
              <a:lnSpc>
                <a:spcPct val="100000"/>
              </a:lnSpc>
              <a:spcAft>
                <a:spcPts val="0"/>
              </a:spcAft>
              <a:defRPr/>
            </a:pPr>
            <a:r>
              <a:rPr lang="fr-CA" sz="1400" b="0" dirty="0" smtClean="0">
                <a:latin typeface="+mj-lt"/>
              </a:rPr>
              <a:t>Par rapport à 2013, les étudiants sont moins susceptibles d’indiquer qu’ils avaient absolument l’intention de faire carrière en génie au début de leurs études, tandis qu’ils sont plus nombreux à indiquer que c’était probable.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bwMode="auto">
          <a:xfrm>
            <a:off x="838200" y="181433"/>
            <a:ext cx="8162925" cy="581698"/>
          </a:xfrm>
          <a:noFill/>
          <a:ln>
            <a:miter lim="800000"/>
            <a:headEnd/>
            <a:tailEnd/>
          </a:ln>
        </p:spPr>
        <p:txBody>
          <a:bodyPr vert="horz" numCol="1" compatLnSpc="1">
            <a:prstTxWarp prst="textNoShape">
              <a:avLst/>
            </a:prstTxWarp>
          </a:bodyPr>
          <a:lstStyle/>
          <a:p>
            <a:r>
              <a:rPr lang="fr-CA" sz="2400" noProof="0" dirty="0" smtClean="0"/>
              <a:t>Intentions de carrière actuelles et antérieures </a:t>
            </a:r>
            <a:r>
              <a:rPr lang="fr-CA" noProof="0" dirty="0" smtClean="0"/>
              <a:t/>
            </a:r>
            <a:br>
              <a:rPr lang="fr-CA" noProof="0" dirty="0" smtClean="0"/>
            </a:br>
            <a:r>
              <a:rPr lang="fr-CA" sz="1800" noProof="0" dirty="0" smtClean="0"/>
              <a:t>(parmi les étudiants qui ont l’intention de faire carrière en génie)</a:t>
            </a:r>
          </a:p>
        </p:txBody>
      </p:sp>
      <p:sp>
        <p:nvSpPr>
          <p:cNvPr id="6149"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32D66593-E3E3-45B5-967E-8D43FD5B0E71}" type="slidenum">
              <a:rPr lang="en-US"/>
              <a:pPr/>
              <a:t>17</a:t>
            </a:fld>
            <a:endParaRPr lang="en-US" dirty="0"/>
          </a:p>
        </p:txBody>
      </p:sp>
      <p:sp>
        <p:nvSpPr>
          <p:cNvPr id="2" name="Text Box 4"/>
          <p:cNvSpPr txBox="1">
            <a:spLocks noChangeArrowheads="1"/>
          </p:cNvSpPr>
          <p:nvPr>
            <p:custDataLst>
              <p:tags r:id="rId3"/>
            </p:custDataLst>
          </p:nvPr>
        </p:nvSpPr>
        <p:spPr bwMode="auto">
          <a:xfrm>
            <a:off x="395111" y="6300788"/>
            <a:ext cx="8229247"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Q18</a:t>
            </a:r>
            <a:r>
              <a:rPr lang="fr-CA" sz="800" dirty="0">
                <a:solidFill>
                  <a:schemeClr val="tx1"/>
                </a:solidFill>
                <a:latin typeface="+mj-lt"/>
              </a:rPr>
              <a:t>. Est-ce que vous projetiez d'exercer le génie lorsque vous avez commencé vos études?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Les étudiants du Québec qui ont commencé leurs études avec l’intention de faire carrière en génie, 2013 (n=717); 2014 (n=306)</a:t>
            </a:r>
            <a:endParaRPr lang="fr-CA" sz="800" dirty="0">
              <a:solidFill>
                <a:schemeClr val="tx1"/>
              </a:solidFill>
              <a:latin typeface="+mj-lt"/>
            </a:endParaRPr>
          </a:p>
        </p:txBody>
      </p:sp>
      <p:graphicFrame>
        <p:nvGraphicFramePr>
          <p:cNvPr id="37" name="Object 37"/>
          <p:cNvGraphicFramePr>
            <a:graphicFrameLocks noChangeAspect="1"/>
          </p:cNvGraphicFramePr>
          <p:nvPr>
            <p:custDataLst>
              <p:tags r:id="rId4"/>
            </p:custDataLst>
            <p:extLst>
              <p:ext uri="{D42A27DB-BD31-4B8C-83A1-F6EECF244321}">
                <p14:modId xmlns:p14="http://schemas.microsoft.com/office/powerpoint/2010/main" val="2275514893"/>
              </p:ext>
            </p:extLst>
          </p:nvPr>
        </p:nvGraphicFramePr>
        <p:xfrm>
          <a:off x="660047" y="1879601"/>
          <a:ext cx="7975600" cy="3796370"/>
        </p:xfrm>
        <a:graphic>
          <a:graphicData uri="http://schemas.openxmlformats.org/drawingml/2006/chart">
            <c:chart xmlns:c="http://schemas.openxmlformats.org/drawingml/2006/chart" xmlns:r="http://schemas.openxmlformats.org/officeDocument/2006/relationships" r:id="rId16"/>
          </a:graphicData>
        </a:graphic>
      </p:graphicFrame>
      <p:sp>
        <p:nvSpPr>
          <p:cNvPr id="38" name="AutoShape 10"/>
          <p:cNvSpPr>
            <a:spLocks/>
          </p:cNvSpPr>
          <p:nvPr>
            <p:custDataLst>
              <p:tags r:id="rId5"/>
            </p:custDataLst>
          </p:nvPr>
        </p:nvSpPr>
        <p:spPr bwMode="auto">
          <a:xfrm rot="5400000">
            <a:off x="2576690"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custDataLst>
              <p:tags r:id="rId6"/>
            </p:custDataLst>
          </p:nvPr>
        </p:nvSpPr>
        <p:spPr bwMode="auto">
          <a:xfrm rot="5400000">
            <a:off x="6548968" y="275593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custDataLst>
              <p:tags r:id="rId7"/>
            </p:custDataLst>
            <p:extLst>
              <p:ext uri="{D42A27DB-BD31-4B8C-83A1-F6EECF244321}">
                <p14:modId xmlns:p14="http://schemas.microsoft.com/office/powerpoint/2010/main" val="4164439420"/>
              </p:ext>
            </p:extLst>
          </p:nvPr>
        </p:nvGraphicFramePr>
        <p:xfrm>
          <a:off x="679374" y="5444759"/>
          <a:ext cx="7899992" cy="455456"/>
        </p:xfrm>
        <a:graphic>
          <a:graphicData uri="http://schemas.openxmlformats.org/drawingml/2006/table">
            <a:tbl>
              <a:tblPr/>
              <a:tblGrid>
                <a:gridCol w="1974998"/>
                <a:gridCol w="1974998"/>
                <a:gridCol w="1974998"/>
                <a:gridCol w="1974998"/>
              </a:tblGrid>
              <a:tr h="455456">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(n=164)                 (n=455)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(n=114)                  (n=177)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(n=17) </a:t>
                      </a:r>
                      <a:r>
                        <a:rPr lang="fr-CA" sz="1200" b="1" i="0" u="none" strike="noStrike" kern="1200" baseline="0" noProof="0" dirty="0" smtClean="0">
                          <a:solidFill>
                            <a:schemeClr val="tx2"/>
                          </a:solidFill>
                          <a:latin typeface="+mn-lt"/>
                          <a:ea typeface="+mn-ea"/>
                          <a:cs typeface="+mn-cs"/>
                        </a:rPr>
                        <a:t>             </a:t>
                      </a:r>
                      <a:r>
                        <a:rPr lang="fr-CA" sz="900" b="0" i="0" u="none" strike="noStrike" kern="1200" noProof="0" dirty="0" smtClean="0">
                          <a:solidFill>
                            <a:schemeClr val="tx2"/>
                          </a:solidFill>
                          <a:latin typeface="Arial Narrow" pitchFamily="34" charset="0"/>
                          <a:ea typeface="+mn-ea"/>
                          <a:cs typeface="+mn-cs"/>
                        </a:rPr>
                        <a:t>(n=58)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(n=11)                  (n=27)</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custDataLst>
              <p:tags r:id="rId8"/>
            </p:custDataLst>
          </p:nvPr>
        </p:nvSpPr>
        <p:spPr bwMode="auto">
          <a:xfrm>
            <a:off x="2176869" y="2735914"/>
            <a:ext cx="1210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91 %</a:t>
            </a:r>
            <a:r>
              <a:rPr lang="en-CA" dirty="0" smtClean="0"/>
              <a:t>     </a:t>
            </a:r>
            <a:r>
              <a:rPr lang="en-CA" sz="800" dirty="0"/>
              <a:t>(</a:t>
            </a:r>
            <a:r>
              <a:rPr lang="en-CA" sz="800" dirty="0" smtClean="0"/>
              <a:t>n=278)</a:t>
            </a:r>
            <a:endParaRPr lang="en-CA" sz="800" dirty="0"/>
          </a:p>
          <a:p>
            <a:r>
              <a:rPr lang="en-CA" sz="1000" dirty="0" smtClean="0"/>
              <a:t>2013 : 88 %</a:t>
            </a:r>
            <a:r>
              <a:rPr lang="en-CA" sz="800" dirty="0"/>
              <a:t/>
            </a:r>
            <a:br>
              <a:rPr lang="en-CA" sz="800" dirty="0"/>
            </a:br>
            <a:r>
              <a:rPr lang="en-CA" sz="800" dirty="0" smtClean="0"/>
              <a:t>(n=632)</a:t>
            </a:r>
          </a:p>
        </p:txBody>
      </p:sp>
      <p:sp>
        <p:nvSpPr>
          <p:cNvPr id="16" name="Text Box 12"/>
          <p:cNvSpPr txBox="1">
            <a:spLocks noChangeArrowheads="1"/>
          </p:cNvSpPr>
          <p:nvPr>
            <p:custDataLst>
              <p:tags r:id="rId9"/>
            </p:custDataLst>
          </p:nvPr>
        </p:nvSpPr>
        <p:spPr bwMode="auto">
          <a:xfrm>
            <a:off x="2176870" y="2266183"/>
            <a:ext cx="108956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17" name="Text Box 32"/>
          <p:cNvSpPr txBox="1">
            <a:spLocks noChangeArrowheads="1"/>
          </p:cNvSpPr>
          <p:nvPr>
            <p:custDataLst>
              <p:tags r:id="rId10"/>
            </p:custDataLst>
          </p:nvPr>
        </p:nvSpPr>
        <p:spPr bwMode="auto">
          <a:xfrm>
            <a:off x="6145860" y="3715210"/>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9 %</a:t>
            </a:r>
            <a:r>
              <a:rPr lang="en-CA" dirty="0" smtClean="0"/>
              <a:t>     </a:t>
            </a:r>
            <a:r>
              <a:rPr lang="en-CA" sz="800" dirty="0"/>
              <a:t>(</a:t>
            </a:r>
            <a:r>
              <a:rPr lang="en-CA" sz="800" dirty="0" smtClean="0"/>
              <a:t>n=28)</a:t>
            </a:r>
          </a:p>
          <a:p>
            <a:r>
              <a:rPr lang="en-CA" sz="1000" dirty="0" smtClean="0"/>
              <a:t>2013 : 12 %</a:t>
            </a:r>
            <a:r>
              <a:rPr lang="en-CA" sz="800" dirty="0"/>
              <a:t/>
            </a:r>
            <a:br>
              <a:rPr lang="en-CA" sz="800" dirty="0"/>
            </a:br>
            <a:r>
              <a:rPr lang="en-CA" sz="800" dirty="0" smtClean="0"/>
              <a:t>(n=85)</a:t>
            </a:r>
          </a:p>
        </p:txBody>
      </p:sp>
      <p:sp>
        <p:nvSpPr>
          <p:cNvPr id="18" name="Text Box 33"/>
          <p:cNvSpPr txBox="1">
            <a:spLocks noChangeArrowheads="1"/>
          </p:cNvSpPr>
          <p:nvPr>
            <p:custDataLst>
              <p:tags r:id="rId11"/>
            </p:custDataLst>
          </p:nvPr>
        </p:nvSpPr>
        <p:spPr bwMode="auto">
          <a:xfrm>
            <a:off x="6145861" y="3289167"/>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19" name="Isosceles Triangle 18"/>
          <p:cNvSpPr/>
          <p:nvPr>
            <p:custDataLst>
              <p:tags r:id="rId12"/>
            </p:custDataLst>
          </p:nvPr>
        </p:nvSpPr>
        <p:spPr>
          <a:xfrm rot="10800000">
            <a:off x="1450953" y="3973285"/>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custDataLst>
              <p:tags r:id="rId13"/>
            </p:custDataLst>
          </p:nvPr>
        </p:nvSpPr>
        <p:spPr>
          <a:xfrm rot="10800000" flipV="1">
            <a:off x="3467411" y="4331229"/>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Content Placeholder 34"/>
          <p:cNvSpPr>
            <a:spLocks noGrp="1"/>
          </p:cNvSpPr>
          <p:nvPr>
            <p:ph idx="1"/>
            <p:custDataLst>
              <p:tags r:id="rId14"/>
            </p:custDataLst>
          </p:nvPr>
        </p:nvSpPr>
        <p:spPr>
          <a:xfrm>
            <a:off x="352425" y="979488"/>
            <a:ext cx="8554508"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latin typeface="+mj-lt"/>
              </a:rPr>
              <a:t>Neuf étudiants sur dix qui ont commencé leurs études avec l’intention de faire carrière en génie indiquent avoir absolument ou probablement l’intention de faire carrière en génie.  </a:t>
            </a:r>
          </a:p>
          <a:p>
            <a:pPr fontAlgn="auto">
              <a:lnSpc>
                <a:spcPct val="100000"/>
              </a:lnSpc>
              <a:spcAft>
                <a:spcPts val="0"/>
              </a:spcAft>
              <a:defRPr/>
            </a:pPr>
            <a:r>
              <a:rPr lang="fr-CA" sz="1400" noProof="0" dirty="0" smtClean="0">
                <a:latin typeface="+mj-lt"/>
              </a:rPr>
              <a:t>Pa rapport à 2013, les étudiants sont moins nombreux à indiquer qu’ils avaient absolument prévu de faire carrière en génie lorsqu’ils ont commencé leurs études, tandis qu’ils sont plus nombreux à indiquer que c’était probable. </a:t>
            </a:r>
          </a:p>
        </p:txBody>
      </p:sp>
    </p:spTree>
    <p:extLst>
      <p:ext uri="{BB962C8B-B14F-4D97-AF65-F5344CB8AC3E}">
        <p14:creationId xmlns:p14="http://schemas.microsoft.com/office/powerpoint/2010/main" val="23893524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bwMode="auto">
          <a:xfrm>
            <a:off x="838200" y="105233"/>
            <a:ext cx="8162925" cy="581698"/>
          </a:xfrm>
          <a:noFill/>
          <a:ln>
            <a:miter lim="800000"/>
            <a:headEnd/>
            <a:tailEnd/>
          </a:ln>
        </p:spPr>
        <p:txBody>
          <a:bodyPr vert="horz" numCol="1" compatLnSpc="1">
            <a:prstTxWarp prst="textNoShape">
              <a:avLst/>
            </a:prstTxWarp>
          </a:bodyPr>
          <a:lstStyle/>
          <a:p>
            <a:r>
              <a:rPr lang="fr-CA" sz="2400" noProof="0" dirty="0" smtClean="0"/>
              <a:t>Intentions de carrière actuelles et antérieures </a:t>
            </a:r>
            <a:r>
              <a:rPr lang="fr-CA" noProof="0" dirty="0" smtClean="0"/>
              <a:t/>
            </a:r>
            <a:br>
              <a:rPr lang="fr-CA" noProof="0" dirty="0" smtClean="0"/>
            </a:br>
            <a:r>
              <a:rPr lang="fr-CA" sz="1800" noProof="0" dirty="0" smtClean="0"/>
              <a:t>(parmi les étudiants qui </a:t>
            </a:r>
            <a:r>
              <a:rPr lang="fr-CA" sz="1800" u="sng" noProof="0" dirty="0" smtClean="0"/>
              <a:t>n’ont pas</a:t>
            </a:r>
            <a:r>
              <a:rPr lang="fr-CA" sz="1800" noProof="0" dirty="0" smtClean="0"/>
              <a:t> l’intention de faire carrière en génie) </a:t>
            </a:r>
          </a:p>
        </p:txBody>
      </p:sp>
      <p:sp>
        <p:nvSpPr>
          <p:cNvPr id="7173"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961C1F0D-E438-49B8-8A14-846FC84C0084}" type="slidenum">
              <a:rPr lang="en-US"/>
              <a:pPr/>
              <a:t>18</a:t>
            </a:fld>
            <a:endParaRPr lang="en-US" dirty="0"/>
          </a:p>
        </p:txBody>
      </p:sp>
      <p:sp>
        <p:nvSpPr>
          <p:cNvPr id="2" name="Text Box 4"/>
          <p:cNvSpPr txBox="1">
            <a:spLocks noChangeArrowheads="1"/>
          </p:cNvSpPr>
          <p:nvPr>
            <p:custDataLst>
              <p:tags r:id="rId3"/>
            </p:custDataLst>
          </p:nvPr>
        </p:nvSpPr>
        <p:spPr bwMode="auto">
          <a:xfrm>
            <a:off x="260350" y="6172731"/>
            <a:ext cx="8759825" cy="461665"/>
          </a:xfrm>
          <a:prstGeom prst="rect">
            <a:avLst/>
          </a:prstGeom>
          <a:noFill/>
          <a:ln w="25400">
            <a:noFill/>
            <a:miter lim="800000"/>
            <a:headEnd/>
            <a:tailEnd/>
          </a:ln>
        </p:spPr>
        <p:txBody>
          <a:bodyPr wrap="square">
            <a:spAutoFit/>
          </a:bodyPr>
          <a:lstStyle/>
          <a:p>
            <a:pPr algn="l">
              <a:lnSpc>
                <a:spcPct val="200000"/>
              </a:lnSpc>
              <a:defRPr/>
            </a:pPr>
            <a:r>
              <a:rPr lang="fr-CA" sz="800" dirty="0" smtClean="0">
                <a:solidFill>
                  <a:schemeClr val="tx1"/>
                </a:solidFill>
                <a:latin typeface="+mj-lt"/>
              </a:rPr>
              <a:t>Q18. </a:t>
            </a:r>
            <a:r>
              <a:rPr lang="fr-CA" sz="800" dirty="0">
                <a:solidFill>
                  <a:schemeClr val="tx1"/>
                </a:solidFill>
                <a:latin typeface="+mj-lt"/>
              </a:rPr>
              <a:t>Est-ce que vous projetiez d'exercer le génie lorsque vous avez commencé vos études</a:t>
            </a:r>
            <a:r>
              <a:rPr lang="fr-CA" sz="800" dirty="0">
                <a:solidFill>
                  <a:schemeClr val="tx1"/>
                </a:solidFill>
              </a:rPr>
              <a:t>?</a:t>
            </a:r>
            <a:endParaRPr lang="fr-CA" sz="800" dirty="0" smtClean="0">
              <a:solidFill>
                <a:schemeClr val="tx1"/>
              </a:solidFill>
            </a:endParaRPr>
          </a:p>
          <a:p>
            <a:pPr algn="l">
              <a:spcBef>
                <a:spcPts val="0"/>
              </a:spcBef>
              <a:defRPr/>
            </a:pPr>
            <a:r>
              <a:rPr lang="fr-CA" sz="800" dirty="0" smtClean="0">
                <a:solidFill>
                  <a:schemeClr val="tx1"/>
                </a:solidFill>
                <a:latin typeface="+mj-lt"/>
              </a:rPr>
              <a:t>Base : Les étudiants du Québec qui ne projetaient pas de faire carrière en génie au début de leurs études, 2013(n=26); 2014 (n=22)</a:t>
            </a:r>
            <a:endParaRPr lang="fr-CA" sz="800" dirty="0">
              <a:solidFill>
                <a:schemeClr val="tx1"/>
              </a:solidFill>
              <a:latin typeface="+mj-lt"/>
            </a:endParaRPr>
          </a:p>
        </p:txBody>
      </p:sp>
      <p:graphicFrame>
        <p:nvGraphicFramePr>
          <p:cNvPr id="37" name="Object 37"/>
          <p:cNvGraphicFramePr>
            <a:graphicFrameLocks noChangeAspect="1"/>
          </p:cNvGraphicFramePr>
          <p:nvPr>
            <p:custDataLst>
              <p:tags r:id="rId4"/>
            </p:custDataLst>
            <p:extLst>
              <p:ext uri="{D42A27DB-BD31-4B8C-83A1-F6EECF244321}">
                <p14:modId xmlns:p14="http://schemas.microsoft.com/office/powerpoint/2010/main" val="2596130716"/>
              </p:ext>
            </p:extLst>
          </p:nvPr>
        </p:nvGraphicFramePr>
        <p:xfrm>
          <a:off x="850900" y="1943100"/>
          <a:ext cx="7975600" cy="3723920"/>
        </p:xfrm>
        <a:graphic>
          <a:graphicData uri="http://schemas.openxmlformats.org/drawingml/2006/chart">
            <c:chart xmlns:c="http://schemas.openxmlformats.org/drawingml/2006/chart" xmlns:r="http://schemas.openxmlformats.org/officeDocument/2006/relationships" r:id="rId14"/>
          </a:graphicData>
        </a:graphic>
      </p:graphicFrame>
      <p:sp>
        <p:nvSpPr>
          <p:cNvPr id="40" name="AutoShape 10"/>
          <p:cNvSpPr>
            <a:spLocks/>
          </p:cNvSpPr>
          <p:nvPr>
            <p:custDataLst>
              <p:tags r:id="rId5"/>
            </p:custDataLst>
          </p:nvPr>
        </p:nvSpPr>
        <p:spPr bwMode="auto">
          <a:xfrm rot="5400000">
            <a:off x="2740096" y="2117124"/>
            <a:ext cx="274320" cy="3747913"/>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41" name="AutoShape 10"/>
          <p:cNvSpPr>
            <a:spLocks/>
          </p:cNvSpPr>
          <p:nvPr>
            <p:custDataLst>
              <p:tags r:id="rId6"/>
            </p:custDataLst>
          </p:nvPr>
        </p:nvSpPr>
        <p:spPr bwMode="auto">
          <a:xfrm rot="5400000">
            <a:off x="6742291" y="2632816"/>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7"/>
            </p:custDataLst>
            <p:extLst>
              <p:ext uri="{D42A27DB-BD31-4B8C-83A1-F6EECF244321}">
                <p14:modId xmlns:p14="http://schemas.microsoft.com/office/powerpoint/2010/main" val="1995394371"/>
              </p:ext>
            </p:extLst>
          </p:nvPr>
        </p:nvGraphicFramePr>
        <p:xfrm>
          <a:off x="803199" y="5454284"/>
          <a:ext cx="7899992" cy="455456"/>
        </p:xfrm>
        <a:graphic>
          <a:graphicData uri="http://schemas.openxmlformats.org/drawingml/2006/table">
            <a:tbl>
              <a:tblPr/>
              <a:tblGrid>
                <a:gridCol w="1974998"/>
                <a:gridCol w="1974998"/>
                <a:gridCol w="1974998"/>
                <a:gridCol w="1974998"/>
              </a:tblGrid>
              <a:tr h="455456">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(n=6)                      (n=7)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                   (n=13)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(n=5)             </a:t>
                      </a:r>
                      <a:r>
                        <a:rPr lang="fr-CA" sz="1200" b="1" i="0" u="none" strike="noStrike" kern="1200" baseline="0" noProof="0" dirty="0" smtClean="0">
                          <a:solidFill>
                            <a:schemeClr val="tx2"/>
                          </a:solidFill>
                          <a:latin typeface="+mn-lt"/>
                          <a:ea typeface="+mn-ea"/>
                          <a:cs typeface="+mn-cs"/>
                        </a:rPr>
                        <a:t>    </a:t>
                      </a:r>
                      <a:r>
                        <a:rPr lang="fr-CA" sz="900" b="0" i="0" u="none" strike="noStrike" kern="1200" noProof="0" dirty="0" smtClean="0">
                          <a:solidFill>
                            <a:schemeClr val="tx2"/>
                          </a:solidFill>
                          <a:latin typeface="Arial Narrow" pitchFamily="34" charset="0"/>
                          <a:ea typeface="+mn-ea"/>
                          <a:cs typeface="+mn-cs"/>
                        </a:rPr>
                        <a:t>(n=6)</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(n=0)                    (n=0)</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custDataLst>
              <p:tags r:id="rId8"/>
            </p:custDataLst>
          </p:nvPr>
        </p:nvSpPr>
        <p:spPr bwMode="auto">
          <a:xfrm>
            <a:off x="2365519" y="2995864"/>
            <a:ext cx="1198563"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77 %</a:t>
            </a:r>
            <a:r>
              <a:rPr lang="en-CA" dirty="0" smtClean="0"/>
              <a:t>     </a:t>
            </a:r>
            <a:r>
              <a:rPr lang="en-CA" sz="800" dirty="0"/>
              <a:t>(</a:t>
            </a:r>
            <a:r>
              <a:rPr lang="en-CA" sz="800" dirty="0" smtClean="0"/>
              <a:t>n=17)</a:t>
            </a:r>
            <a:endParaRPr lang="en-CA" sz="800" dirty="0"/>
          </a:p>
          <a:p>
            <a:r>
              <a:rPr lang="en-CA" sz="1000" dirty="0" smtClean="0"/>
              <a:t>2013 : 77 %</a:t>
            </a:r>
            <a:r>
              <a:rPr lang="en-CA" sz="800" dirty="0"/>
              <a:t/>
            </a:r>
            <a:br>
              <a:rPr lang="en-CA" sz="800" dirty="0"/>
            </a:br>
            <a:r>
              <a:rPr lang="en-CA" sz="800" dirty="0" smtClean="0"/>
              <a:t>(n=20)</a:t>
            </a:r>
          </a:p>
        </p:txBody>
      </p:sp>
      <p:sp>
        <p:nvSpPr>
          <p:cNvPr id="15" name="Text Box 12"/>
          <p:cNvSpPr txBox="1">
            <a:spLocks noChangeArrowheads="1"/>
          </p:cNvSpPr>
          <p:nvPr>
            <p:custDataLst>
              <p:tags r:id="rId9"/>
            </p:custDataLst>
          </p:nvPr>
        </p:nvSpPr>
        <p:spPr bwMode="auto">
          <a:xfrm>
            <a:off x="2365520" y="2592575"/>
            <a:ext cx="108956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16" name="Text Box 32"/>
          <p:cNvSpPr txBox="1">
            <a:spLocks noChangeArrowheads="1"/>
          </p:cNvSpPr>
          <p:nvPr>
            <p:custDataLst>
              <p:tags r:id="rId10"/>
            </p:custDataLst>
          </p:nvPr>
        </p:nvSpPr>
        <p:spPr bwMode="auto">
          <a:xfrm>
            <a:off x="6234546" y="3521179"/>
            <a:ext cx="117650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23 %</a:t>
            </a:r>
            <a:r>
              <a:rPr lang="en-CA" dirty="0" smtClean="0"/>
              <a:t>     </a:t>
            </a:r>
            <a:r>
              <a:rPr lang="en-CA" sz="800" dirty="0"/>
              <a:t>(</a:t>
            </a:r>
            <a:r>
              <a:rPr lang="en-CA" sz="800" dirty="0" smtClean="0"/>
              <a:t>n=5)</a:t>
            </a:r>
          </a:p>
          <a:p>
            <a:r>
              <a:rPr lang="en-CA" sz="1000" dirty="0" smtClean="0"/>
              <a:t>2013 : 23 %</a:t>
            </a:r>
            <a:r>
              <a:rPr lang="en-CA" sz="800" dirty="0"/>
              <a:t/>
            </a:r>
            <a:br>
              <a:rPr lang="en-CA" sz="800" dirty="0"/>
            </a:br>
            <a:r>
              <a:rPr lang="en-CA" sz="800" dirty="0" smtClean="0"/>
              <a:t>(n=6)</a:t>
            </a:r>
          </a:p>
        </p:txBody>
      </p:sp>
      <p:sp>
        <p:nvSpPr>
          <p:cNvPr id="17" name="Text Box 33"/>
          <p:cNvSpPr txBox="1">
            <a:spLocks noChangeArrowheads="1"/>
          </p:cNvSpPr>
          <p:nvPr>
            <p:custDataLst>
              <p:tags r:id="rId11"/>
            </p:custDataLst>
          </p:nvPr>
        </p:nvSpPr>
        <p:spPr bwMode="auto">
          <a:xfrm>
            <a:off x="6330516" y="3095136"/>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18" name="Content Placeholder 34"/>
          <p:cNvSpPr>
            <a:spLocks noGrp="1"/>
          </p:cNvSpPr>
          <p:nvPr>
            <p:ph idx="1"/>
            <p:custDataLst>
              <p:tags r:id="rId12"/>
            </p:custDataLst>
          </p:nvPr>
        </p:nvSpPr>
        <p:spPr>
          <a:xfrm>
            <a:off x="352424" y="979488"/>
            <a:ext cx="8486775"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latin typeface="+mj-lt"/>
              </a:rPr>
              <a:t>Parmi </a:t>
            </a:r>
            <a:r>
              <a:rPr lang="fr-CA" sz="1400" noProof="0" dirty="0">
                <a:latin typeface="+mj-lt"/>
              </a:rPr>
              <a:t>ceux </a:t>
            </a:r>
            <a:r>
              <a:rPr lang="fr-CA" sz="1400" noProof="0" dirty="0" smtClean="0">
                <a:latin typeface="+mj-lt"/>
              </a:rPr>
              <a:t>qui </a:t>
            </a:r>
            <a:r>
              <a:rPr lang="fr-CA" sz="1400" noProof="0" dirty="0">
                <a:latin typeface="+mj-lt"/>
              </a:rPr>
              <a:t>ne projetaient pas de faire carrière dans le domaine du génie au </a:t>
            </a:r>
            <a:r>
              <a:rPr lang="fr-CA" sz="1400" noProof="0" dirty="0" smtClean="0">
                <a:latin typeface="+mj-lt"/>
              </a:rPr>
              <a:t>début de leurs </a:t>
            </a:r>
            <a:r>
              <a:rPr lang="fr-CA" sz="1400" noProof="0" dirty="0">
                <a:latin typeface="+mj-lt"/>
              </a:rPr>
              <a:t>études, les trois quarts indiquent vouloir </a:t>
            </a:r>
            <a:r>
              <a:rPr lang="fr-CA" sz="1400" noProof="0" dirty="0" smtClean="0">
                <a:latin typeface="+mj-lt"/>
              </a:rPr>
              <a:t>absolument ou </a:t>
            </a:r>
            <a:r>
              <a:rPr lang="fr-CA" sz="1400" noProof="0" dirty="0" smtClean="0"/>
              <a:t>probablement </a:t>
            </a:r>
            <a:r>
              <a:rPr lang="fr-CA" sz="1400" noProof="0" dirty="0" smtClean="0">
                <a:latin typeface="+mj-lt"/>
              </a:rPr>
              <a:t>faire </a:t>
            </a:r>
            <a:r>
              <a:rPr lang="fr-CA" sz="1400" noProof="0" dirty="0">
                <a:latin typeface="+mj-lt"/>
              </a:rPr>
              <a:t>carrière en génie, tandis que le quart n’en a pas </a:t>
            </a:r>
            <a:r>
              <a:rPr lang="fr-CA" sz="1400" noProof="0" dirty="0" smtClean="0">
                <a:latin typeface="+mj-lt"/>
              </a:rPr>
              <a:t>l’intention.</a:t>
            </a:r>
          </a:p>
        </p:txBody>
      </p:sp>
    </p:spTree>
    <p:extLst>
      <p:ext uri="{BB962C8B-B14F-4D97-AF65-F5344CB8AC3E}">
        <p14:creationId xmlns:p14="http://schemas.microsoft.com/office/powerpoint/2010/main" val="38448146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custDataLst>
              <p:tags r:id="rId1"/>
            </p:custDataLst>
          </p:nvPr>
        </p:nvSpPr>
        <p:spPr>
          <a:xfrm>
            <a:off x="144463" y="2810515"/>
            <a:ext cx="4416425" cy="1246495"/>
          </a:xfrm>
        </p:spPr>
        <p:txBody>
          <a:bodyPr/>
          <a:lstStyle/>
          <a:p>
            <a:pPr fontAlgn="auto">
              <a:spcAft>
                <a:spcPts val="0"/>
              </a:spcAft>
              <a:defRPr/>
            </a:pPr>
            <a:r>
              <a:rPr lang="fr-CA" sz="3000" noProof="0" dirty="0" smtClean="0">
                <a:solidFill>
                  <a:schemeClr val="accent6"/>
                </a:solidFill>
              </a:rPr>
              <a:t>Intention quant à la demande de permis d’exercice</a:t>
            </a:r>
            <a:endParaRPr lang="fr-CA" noProof="0" dirty="0" smtClean="0">
              <a:solidFill>
                <a:schemeClr val="accent6"/>
              </a:solidFill>
            </a:endParaRPr>
          </a:p>
        </p:txBody>
      </p:sp>
      <p:sp>
        <p:nvSpPr>
          <p:cNvPr id="8601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EF693BC3-FFFA-4E4A-B2F1-C3C42A7AE877}" type="slidenum">
              <a:rPr lang="en-US"/>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Table des matières</a:t>
            </a:r>
            <a:endParaRPr lang="fr-CA" noProof="0" dirty="0"/>
          </a:p>
        </p:txBody>
      </p:sp>
      <p:sp>
        <p:nvSpPr>
          <p:cNvPr id="76803" name="Rectangle 5"/>
          <p:cNvSpPr>
            <a:spLocks noGrp="1" noChangeArrowheads="1"/>
          </p:cNvSpPr>
          <p:nvPr>
            <p:ph idx="1"/>
            <p:custDataLst>
              <p:tags r:id="rId2"/>
            </p:custDataLst>
          </p:nvPr>
        </p:nvSpPr>
        <p:spPr bwMode="auto">
          <a:xfrm>
            <a:off x="796924" y="1128501"/>
            <a:ext cx="7740650" cy="5070418"/>
          </a:xfrm>
          <a:noFill/>
          <a:ln>
            <a:miter lim="800000"/>
            <a:headEnd/>
            <a:tailEnd/>
          </a:ln>
        </p:spPr>
        <p:txBody>
          <a:bodyPr vert="horz" wrap="square" numCol="1" anchor="t" anchorCtr="0" compatLnSpc="1">
            <a:prstTxWarp prst="textNoShape">
              <a:avLst/>
            </a:prstTxWarp>
          </a:bodyPr>
          <a:lstStyle/>
          <a:p>
            <a:pPr marL="0" indent="0">
              <a:buFontTx/>
              <a:buNone/>
            </a:pPr>
            <a:r>
              <a:rPr lang="fr-CA" sz="1600" noProof="0" dirty="0" smtClean="0"/>
              <a:t>Objectifs de recherche						3</a:t>
            </a:r>
          </a:p>
          <a:p>
            <a:pPr marL="0" indent="0">
              <a:buFontTx/>
              <a:buNone/>
            </a:pPr>
            <a:r>
              <a:rPr lang="fr-CA" sz="1600" noProof="0" dirty="0" smtClean="0"/>
              <a:t>Méthodologie							4</a:t>
            </a:r>
          </a:p>
          <a:p>
            <a:pPr marL="0" indent="0">
              <a:buFontTx/>
              <a:buNone/>
            </a:pPr>
            <a:r>
              <a:rPr lang="fr-CA" sz="1600" noProof="0" dirty="0" smtClean="0"/>
              <a:t>Points saillants							5</a:t>
            </a:r>
          </a:p>
          <a:p>
            <a:pPr marL="0" indent="0">
              <a:buFontTx/>
              <a:buNone/>
            </a:pPr>
            <a:r>
              <a:rPr lang="fr-CA" sz="1600" noProof="0" dirty="0" smtClean="0"/>
              <a:t>Résumé								6</a:t>
            </a:r>
          </a:p>
          <a:p>
            <a:pPr marL="0" indent="0">
              <a:buFontTx/>
              <a:buNone/>
            </a:pPr>
            <a:r>
              <a:rPr lang="fr-CA" sz="1600" noProof="0" dirty="0" smtClean="0"/>
              <a:t>Plans d’avenir							10</a:t>
            </a:r>
          </a:p>
          <a:p>
            <a:pPr marL="0" indent="0">
              <a:buFontTx/>
              <a:buNone/>
            </a:pPr>
            <a:r>
              <a:rPr lang="fr-CA" sz="1600" noProof="0" dirty="0" smtClean="0"/>
              <a:t>Intention de faire une demande de permis					19</a:t>
            </a:r>
          </a:p>
          <a:p>
            <a:pPr marL="0" indent="0">
              <a:buFontTx/>
              <a:buNone/>
            </a:pPr>
            <a:r>
              <a:rPr lang="fr-CA" sz="1600" noProof="0" dirty="0" smtClean="0"/>
              <a:t>Connaissance du permis d’exercice					30</a:t>
            </a:r>
          </a:p>
          <a:p>
            <a:pPr marL="0" indent="0">
              <a:buFontTx/>
              <a:buNone/>
            </a:pPr>
            <a:r>
              <a:rPr lang="fr-CA" sz="1600" noProof="0" dirty="0" smtClean="0"/>
              <a:t>Connaissance de l’Ordre des ingénieurs du Québec 				36</a:t>
            </a:r>
          </a:p>
          <a:p>
            <a:pPr marL="0" indent="0">
              <a:buFontTx/>
              <a:buNone/>
            </a:pPr>
            <a:r>
              <a:rPr lang="fr-CA" sz="1600" noProof="0" dirty="0" smtClean="0"/>
              <a:t>Connaissance de la </a:t>
            </a:r>
            <a:r>
              <a:rPr lang="fr-CA" sz="1600" i="1" noProof="0" dirty="0" smtClean="0"/>
              <a:t>Loi sur les ingénieurs </a:t>
            </a:r>
            <a:r>
              <a:rPr lang="fr-CA" sz="1600" noProof="0" dirty="0" smtClean="0"/>
              <a:t>du Québec 				39</a:t>
            </a:r>
          </a:p>
          <a:p>
            <a:pPr marL="0" indent="0">
              <a:buFontTx/>
              <a:buNone/>
            </a:pPr>
            <a:r>
              <a:rPr lang="fr-CA" sz="1600" noProof="0" dirty="0" smtClean="0"/>
              <a:t>Outil d’orientation de carrière						42</a:t>
            </a:r>
          </a:p>
          <a:p>
            <a:pPr marL="0" indent="0">
              <a:buFontTx/>
              <a:buNone/>
            </a:pPr>
            <a:r>
              <a:rPr lang="fr-CA" sz="1600" noProof="0" dirty="0" smtClean="0"/>
              <a:t>Données démographiques						47</a:t>
            </a:r>
          </a:p>
          <a:p>
            <a:pPr marL="0" indent="0">
              <a:buFontTx/>
              <a:buNone/>
            </a:pPr>
            <a:r>
              <a:rPr lang="fr-CA" sz="1600" noProof="0" dirty="0" smtClean="0"/>
              <a:t>Analyse supplémentaire : Impact sur l’intention de faire carrière en génie et de faire une demande de permis </a:t>
            </a:r>
          </a:p>
          <a:p>
            <a:pPr marL="0" indent="0">
              <a:buFontTx/>
              <a:buNone/>
              <a:tabLst>
                <a:tab pos="519113" algn="l"/>
              </a:tabLst>
            </a:pPr>
            <a:r>
              <a:rPr lang="fr-CA" sz="1600" noProof="0" dirty="0" smtClean="0"/>
              <a:t>	Participation à des séminaires de l’OIQ				52</a:t>
            </a:r>
          </a:p>
          <a:p>
            <a:pPr marL="0" indent="0">
              <a:buFontTx/>
              <a:buNone/>
              <a:tabLst>
                <a:tab pos="519113" algn="l"/>
              </a:tabLst>
            </a:pPr>
            <a:r>
              <a:rPr lang="fr-CA" sz="1600" noProof="0" dirty="0" smtClean="0"/>
              <a:t>	Connaissance de la </a:t>
            </a:r>
            <a:r>
              <a:rPr lang="fr-CA" sz="1600" i="1" noProof="0" dirty="0" smtClean="0"/>
              <a:t>Loi sur les ingénieurs</a:t>
            </a:r>
            <a:r>
              <a:rPr lang="fr-CA" sz="1600" noProof="0" dirty="0" smtClean="0"/>
              <a:t>				55</a:t>
            </a:r>
          </a:p>
          <a:p>
            <a:pPr marL="0" indent="0">
              <a:buFontTx/>
              <a:buNone/>
              <a:tabLst>
                <a:tab pos="519113" algn="l"/>
              </a:tabLst>
            </a:pPr>
            <a:r>
              <a:rPr lang="fr-CA" sz="1600" noProof="0" dirty="0" smtClean="0"/>
              <a:t>	Connaissance du permis d’ingénieur et des rôles				58</a:t>
            </a:r>
          </a:p>
          <a:p>
            <a:pPr marL="0" indent="0">
              <a:buFontTx/>
              <a:buNone/>
              <a:tabLst>
                <a:tab pos="519113" algn="l"/>
              </a:tabLst>
            </a:pPr>
            <a:r>
              <a:rPr lang="fr-CA" sz="1600" noProof="0" dirty="0" smtClean="0"/>
              <a:t>	Connaissance des responsabilités des organisations			61</a:t>
            </a:r>
          </a:p>
        </p:txBody>
      </p:sp>
      <p:sp>
        <p:nvSpPr>
          <p:cNvPr id="7680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extLst>
      <p:ext uri="{BB962C8B-B14F-4D97-AF65-F5344CB8AC3E}">
        <p14:creationId xmlns:p14="http://schemas.microsoft.com/office/powerpoint/2010/main" val="37348522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1754041151"/>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15"/>
          </a:graphicData>
        </a:graphic>
      </p:graphicFrame>
      <p:sp>
        <p:nvSpPr>
          <p:cNvPr id="8195"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une demande de permis</a:t>
            </a:r>
          </a:p>
        </p:txBody>
      </p:sp>
      <p:sp>
        <p:nvSpPr>
          <p:cNvPr id="8197"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20</a:t>
            </a:fld>
            <a:endParaRPr lang="en-US" dirty="0"/>
          </a:p>
        </p:txBody>
      </p:sp>
      <p:sp>
        <p:nvSpPr>
          <p:cNvPr id="2" name="Text Box 3"/>
          <p:cNvSpPr txBox="1">
            <a:spLocks noChangeArrowheads="1"/>
          </p:cNvSpPr>
          <p:nvPr>
            <p:custDataLst>
              <p:tags r:id="rId4"/>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Q21. Allez-vous faire une demande de permis d’exercice (ing.)?  </a:t>
            </a:r>
            <a:br>
              <a:rPr lang="fr-CA" sz="800" dirty="0" smtClean="0">
                <a:solidFill>
                  <a:schemeClr val="tx1"/>
                </a:solidFill>
                <a:latin typeface="+mj-lt"/>
              </a:rPr>
            </a:b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8204" name="Text Box 17"/>
          <p:cNvSpPr txBox="1">
            <a:spLocks noChangeArrowheads="1"/>
          </p:cNvSpPr>
          <p:nvPr>
            <p:custDataLst>
              <p:tags r:id="rId5"/>
            </p:custDataLst>
          </p:nvPr>
        </p:nvSpPr>
        <p:spPr bwMode="auto">
          <a:xfrm>
            <a:off x="1097843" y="154269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endParaRPr lang="fr-CA" sz="1400" dirty="0">
              <a:solidFill>
                <a:srgbClr val="003399"/>
              </a:solidFill>
              <a:latin typeface="+mj-lt"/>
            </a:endParaRPr>
          </a:p>
        </p:txBody>
      </p:sp>
      <p:sp>
        <p:nvSpPr>
          <p:cNvPr id="57" name="Text Box 15"/>
          <p:cNvSpPr txBox="1">
            <a:spLocks noChangeArrowheads="1"/>
          </p:cNvSpPr>
          <p:nvPr>
            <p:custDataLst>
              <p:tags r:id="rId6"/>
            </p:custDataLst>
          </p:nvPr>
        </p:nvSpPr>
        <p:spPr bwMode="auto">
          <a:xfrm>
            <a:off x="5072122" y="3231437"/>
            <a:ext cx="10982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8" name="Text Box 19"/>
          <p:cNvSpPr txBox="1">
            <a:spLocks noChangeArrowheads="1"/>
          </p:cNvSpPr>
          <p:nvPr>
            <p:custDataLst>
              <p:tags r:id="rId7"/>
            </p:custDataLst>
          </p:nvPr>
        </p:nvSpPr>
        <p:spPr bwMode="auto">
          <a:xfrm>
            <a:off x="1722475" y="1686036"/>
            <a:ext cx="115580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9" name="Text Box 20"/>
          <p:cNvSpPr txBox="1">
            <a:spLocks noChangeArrowheads="1"/>
          </p:cNvSpPr>
          <p:nvPr>
            <p:custDataLst>
              <p:tags r:id="rId8"/>
            </p:custDataLst>
          </p:nvPr>
        </p:nvSpPr>
        <p:spPr bwMode="auto">
          <a:xfrm>
            <a:off x="1722474" y="2124389"/>
            <a:ext cx="1155807"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80 %</a:t>
            </a:r>
            <a:r>
              <a:rPr lang="en-CA" dirty="0" smtClean="0"/>
              <a:t>     </a:t>
            </a:r>
            <a:r>
              <a:rPr lang="en-CA" sz="700" dirty="0"/>
              <a:t>(</a:t>
            </a:r>
            <a:r>
              <a:rPr lang="en-CA" sz="700" dirty="0" smtClean="0"/>
              <a:t>n=262)</a:t>
            </a:r>
          </a:p>
          <a:p>
            <a:r>
              <a:rPr lang="en-CA" sz="1000" dirty="0" smtClean="0"/>
              <a:t>2013 : 84 %</a:t>
            </a:r>
            <a:r>
              <a:rPr lang="en-CA" sz="700" dirty="0" smtClean="0"/>
              <a:t/>
            </a:r>
            <a:br>
              <a:rPr lang="en-CA" sz="700" dirty="0" smtClean="0"/>
            </a:br>
            <a:r>
              <a:rPr lang="en-CA" sz="700" dirty="0" smtClean="0"/>
              <a:t>(n=626)</a:t>
            </a:r>
            <a:endParaRPr lang="en-CA" dirty="0"/>
          </a:p>
        </p:txBody>
      </p:sp>
      <p:sp>
        <p:nvSpPr>
          <p:cNvPr id="60" name="AutoShape 10"/>
          <p:cNvSpPr>
            <a:spLocks/>
          </p:cNvSpPr>
          <p:nvPr>
            <p:custDataLst>
              <p:tags r:id="rId9"/>
            </p:custDataLst>
          </p:nvPr>
        </p:nvSpPr>
        <p:spPr bwMode="auto">
          <a:xfrm rot="5400000">
            <a:off x="2152030" y="141476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custDataLst>
              <p:tags r:id="rId10"/>
            </p:custDataLst>
          </p:nvPr>
        </p:nvSpPr>
        <p:spPr bwMode="auto">
          <a:xfrm rot="5400000">
            <a:off x="5388223" y="333318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2" name="Text Box 20"/>
          <p:cNvSpPr txBox="1">
            <a:spLocks noChangeArrowheads="1"/>
          </p:cNvSpPr>
          <p:nvPr>
            <p:custDataLst>
              <p:tags r:id="rId11"/>
            </p:custDataLst>
          </p:nvPr>
        </p:nvSpPr>
        <p:spPr bwMode="auto">
          <a:xfrm>
            <a:off x="5007935" y="3682475"/>
            <a:ext cx="1226610"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13 %</a:t>
            </a:r>
            <a:r>
              <a:rPr lang="en-CA" dirty="0" smtClean="0"/>
              <a:t>     </a:t>
            </a:r>
            <a:r>
              <a:rPr lang="en-CA" sz="700" dirty="0"/>
              <a:t>(</a:t>
            </a:r>
            <a:r>
              <a:rPr lang="en-CA" sz="700" dirty="0" smtClean="0"/>
              <a:t>n=41)</a:t>
            </a:r>
          </a:p>
          <a:p>
            <a:r>
              <a:rPr lang="en-CA" sz="1000" dirty="0" smtClean="0"/>
              <a:t>2013 : 11 %</a:t>
            </a:r>
            <a:r>
              <a:rPr lang="en-CA" sz="700" dirty="0" smtClean="0"/>
              <a:t/>
            </a:r>
            <a:br>
              <a:rPr lang="en-CA" sz="700" dirty="0" smtClean="0"/>
            </a:br>
            <a:r>
              <a:rPr lang="en-CA" sz="700" dirty="0" smtClean="0"/>
              <a:t>(n=80)</a:t>
            </a:r>
            <a:endParaRPr lang="en-CA" dirty="0"/>
          </a:p>
        </p:txBody>
      </p:sp>
      <p:graphicFrame>
        <p:nvGraphicFramePr>
          <p:cNvPr id="20" name="Table 19"/>
          <p:cNvGraphicFramePr>
            <a:graphicFrameLocks noGrp="1"/>
          </p:cNvGraphicFramePr>
          <p:nvPr>
            <p:custDataLst>
              <p:tags r:id="rId12"/>
            </p:custDataLst>
            <p:extLst>
              <p:ext uri="{D42A27DB-BD31-4B8C-83A1-F6EECF244321}">
                <p14:modId xmlns:p14="http://schemas.microsoft.com/office/powerpoint/2010/main" val="1181376882"/>
              </p:ext>
            </p:extLst>
          </p:nvPr>
        </p:nvGraphicFramePr>
        <p:xfrm>
          <a:off x="585770" y="5804968"/>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(n=175)             (n=442)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(n=87)               (n=184)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(n=25)              (n=54)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(n=16)              (n=26)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(n=25)             (n=37)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Content Placeholder 33"/>
          <p:cNvSpPr>
            <a:spLocks noGrp="1"/>
          </p:cNvSpPr>
          <p:nvPr>
            <p:ph idx="1"/>
            <p:custDataLst>
              <p:tags r:id="rId13"/>
            </p:custDataLst>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latin typeface="+mj-lt"/>
              </a:rPr>
              <a:t>Parmi la vaste majorité des étudiants, soit huit sur dix, qui ont l’intention de faire une demande de permis, la moitié le fera absolument et le quart le fera probablement. Environ un étudiant sur dix n’a pas l’intention de faire une demande de permis ou ne le sait pas.</a:t>
            </a:r>
            <a:endParaRPr lang="fr-CA" noProof="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4282108207"/>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15"/>
          </a:graphicData>
        </a:graphic>
      </p:graphicFrame>
      <p:sp>
        <p:nvSpPr>
          <p:cNvPr id="8195" name="Rectangle 2"/>
          <p:cNvSpPr>
            <a:spLocks noGrp="1" noChangeArrowheads="1"/>
          </p:cNvSpPr>
          <p:nvPr>
            <p:ph type="title"/>
            <p:custDataLst>
              <p:tags r:id="rId2"/>
            </p:custDataLst>
          </p:nvPr>
        </p:nvSpPr>
        <p:spPr bwMode="auto">
          <a:xfrm>
            <a:off x="838200" y="119063"/>
            <a:ext cx="8162925" cy="554037"/>
          </a:xfrm>
          <a:noFill/>
          <a:ln>
            <a:miter lim="800000"/>
            <a:headEnd/>
            <a:tailEnd/>
          </a:ln>
        </p:spPr>
        <p:txBody>
          <a:bodyPr vert="horz" numCol="1" compatLnSpc="1">
            <a:prstTxWarp prst="textNoShape">
              <a:avLst/>
            </a:prstTxWarp>
          </a:bodyPr>
          <a:lstStyle/>
          <a:p>
            <a:r>
              <a:rPr lang="fr-CA" noProof="0" dirty="0" smtClean="0"/>
              <a:t>Intention de faire une demande de permis -</a:t>
            </a:r>
            <a:br>
              <a:rPr lang="fr-CA" noProof="0" dirty="0" smtClean="0"/>
            </a:br>
            <a:r>
              <a:rPr lang="fr-CA" noProof="0" dirty="0" smtClean="0"/>
              <a:t>Faire carrière en génie</a:t>
            </a:r>
          </a:p>
        </p:txBody>
      </p:sp>
      <p:sp>
        <p:nvSpPr>
          <p:cNvPr id="8197"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21</a:t>
            </a:fld>
            <a:endParaRPr lang="en-US" dirty="0"/>
          </a:p>
        </p:txBody>
      </p:sp>
      <p:sp>
        <p:nvSpPr>
          <p:cNvPr id="2" name="Text Box 3"/>
          <p:cNvSpPr txBox="1">
            <a:spLocks noChangeArrowheads="1"/>
          </p:cNvSpPr>
          <p:nvPr>
            <p:custDataLst>
              <p:tags r:id="rId4"/>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Q21. Allez-vous faire une demande de permis d’exercice (ing.)?  </a:t>
            </a:r>
            <a:br>
              <a:rPr lang="fr-CA" sz="800" dirty="0" smtClean="0">
                <a:solidFill>
                  <a:schemeClr val="tx1"/>
                </a:solidFill>
                <a:latin typeface="+mj-lt"/>
              </a:rPr>
            </a:br>
            <a:r>
              <a:rPr lang="fr-CA" sz="800" dirty="0" smtClean="0">
                <a:solidFill>
                  <a:srgbClr val="1F497D"/>
                </a:solidFill>
                <a:latin typeface="Calibri"/>
              </a:rPr>
              <a:t> Base : Les répondants qui envisagent de faire carrière dans le domaine du génie, 2</a:t>
            </a:r>
            <a:r>
              <a:rPr lang="fr-CA" sz="800" dirty="0" smtClean="0">
                <a:solidFill>
                  <a:schemeClr val="tx1"/>
                </a:solidFill>
                <a:latin typeface="+mj-lt"/>
              </a:rPr>
              <a:t>013 (n=717); 2014 (n=306)</a:t>
            </a:r>
            <a:endParaRPr lang="fr-CA" sz="800" dirty="0">
              <a:solidFill>
                <a:schemeClr val="tx1"/>
              </a:solidFill>
              <a:latin typeface="+mj-lt"/>
            </a:endParaRPr>
          </a:p>
        </p:txBody>
      </p:sp>
      <p:sp>
        <p:nvSpPr>
          <p:cNvPr id="8204" name="Text Box 17"/>
          <p:cNvSpPr txBox="1">
            <a:spLocks noChangeArrowheads="1"/>
          </p:cNvSpPr>
          <p:nvPr>
            <p:custDataLst>
              <p:tags r:id="rId5"/>
            </p:custDataLst>
          </p:nvPr>
        </p:nvSpPr>
        <p:spPr bwMode="auto">
          <a:xfrm>
            <a:off x="1097843" y="159349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endParaRPr lang="fr-CA" sz="1400" dirty="0">
              <a:solidFill>
                <a:srgbClr val="003399"/>
              </a:solidFill>
              <a:latin typeface="+mj-lt"/>
            </a:endParaRPr>
          </a:p>
        </p:txBody>
      </p:sp>
      <p:sp>
        <p:nvSpPr>
          <p:cNvPr id="60" name="AutoShape 10"/>
          <p:cNvSpPr>
            <a:spLocks/>
          </p:cNvSpPr>
          <p:nvPr>
            <p:custDataLst>
              <p:tags r:id="rId6"/>
            </p:custDataLst>
          </p:nvPr>
        </p:nvSpPr>
        <p:spPr bwMode="auto">
          <a:xfrm rot="5400000">
            <a:off x="1905102" y="1847216"/>
            <a:ext cx="182880" cy="279928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61" name="AutoShape 10"/>
          <p:cNvSpPr>
            <a:spLocks/>
          </p:cNvSpPr>
          <p:nvPr>
            <p:custDataLst>
              <p:tags r:id="rId7"/>
            </p:custDataLst>
          </p:nvPr>
        </p:nvSpPr>
        <p:spPr bwMode="auto">
          <a:xfrm rot="5400000">
            <a:off x="5382464" y="353387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8"/>
            </p:custDataLst>
            <p:extLst>
              <p:ext uri="{D42A27DB-BD31-4B8C-83A1-F6EECF244321}">
                <p14:modId xmlns:p14="http://schemas.microsoft.com/office/powerpoint/2010/main" val="4294776370"/>
              </p:ext>
            </p:extLst>
          </p:nvPr>
        </p:nvGraphicFramePr>
        <p:xfrm>
          <a:off x="480995" y="5804968"/>
          <a:ext cx="8243905" cy="457200"/>
        </p:xfrm>
        <a:graphic>
          <a:graphicData uri="http://schemas.openxmlformats.org/drawingml/2006/table">
            <a:tbl>
              <a:tblPr/>
              <a:tblGrid>
                <a:gridCol w="1648781"/>
                <a:gridCol w="1648781"/>
                <a:gridCol w="1648781"/>
                <a:gridCol w="1648781"/>
                <a:gridCol w="1648781"/>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(n=172)               (n=440)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(n=83)              (n=177)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(n=18)               (n=42)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(n=15)               (n=24)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(n=18)               (n=34)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9"/>
            </p:custDataLst>
          </p:nvPr>
        </p:nvSpPr>
        <p:spPr bwMode="auto">
          <a:xfrm>
            <a:off x="1462044" y="2308414"/>
            <a:ext cx="1187638"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83 %</a:t>
            </a:r>
            <a:r>
              <a:rPr lang="en-CA" dirty="0" smtClean="0"/>
              <a:t>     </a:t>
            </a:r>
            <a:r>
              <a:rPr lang="en-CA" sz="800" dirty="0"/>
              <a:t>(</a:t>
            </a:r>
            <a:r>
              <a:rPr lang="en-CA" sz="800" dirty="0" smtClean="0"/>
              <a:t>n=255)</a:t>
            </a:r>
            <a:endParaRPr lang="en-CA" sz="800" dirty="0"/>
          </a:p>
          <a:p>
            <a:r>
              <a:rPr lang="en-CA" sz="1000" dirty="0" smtClean="0"/>
              <a:t>2013 : 86 %</a:t>
            </a:r>
            <a:r>
              <a:rPr lang="en-CA" sz="800" dirty="0"/>
              <a:t/>
            </a:r>
            <a:br>
              <a:rPr lang="en-CA" sz="800" dirty="0"/>
            </a:br>
            <a:r>
              <a:rPr lang="en-CA" sz="800" dirty="0" smtClean="0"/>
              <a:t>(n=617)</a:t>
            </a:r>
          </a:p>
        </p:txBody>
      </p:sp>
      <p:sp>
        <p:nvSpPr>
          <p:cNvPr id="16" name="Text Box 12"/>
          <p:cNvSpPr txBox="1">
            <a:spLocks noChangeArrowheads="1"/>
          </p:cNvSpPr>
          <p:nvPr>
            <p:custDataLst>
              <p:tags r:id="rId10"/>
            </p:custDataLst>
          </p:nvPr>
        </p:nvSpPr>
        <p:spPr bwMode="auto">
          <a:xfrm>
            <a:off x="1462045" y="1905125"/>
            <a:ext cx="108956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r>
              <a:rPr lang="en-CA" sz="700" dirty="0" smtClean="0"/>
              <a:t>)</a:t>
            </a:r>
            <a:endParaRPr lang="en-CA" sz="700" dirty="0"/>
          </a:p>
        </p:txBody>
      </p:sp>
      <p:sp>
        <p:nvSpPr>
          <p:cNvPr id="17" name="Text Box 32"/>
          <p:cNvSpPr txBox="1">
            <a:spLocks noChangeArrowheads="1"/>
          </p:cNvSpPr>
          <p:nvPr>
            <p:custDataLst>
              <p:tags r:id="rId11"/>
            </p:custDataLst>
          </p:nvPr>
        </p:nvSpPr>
        <p:spPr bwMode="auto">
          <a:xfrm>
            <a:off x="4935214" y="4133229"/>
            <a:ext cx="1195421"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11 %</a:t>
            </a:r>
            <a:r>
              <a:rPr lang="en-CA" dirty="0" smtClean="0"/>
              <a:t>     </a:t>
            </a:r>
            <a:r>
              <a:rPr lang="en-CA" sz="800" dirty="0"/>
              <a:t>(</a:t>
            </a:r>
            <a:r>
              <a:rPr lang="en-CA" sz="800" dirty="0" smtClean="0"/>
              <a:t>n=33)</a:t>
            </a:r>
          </a:p>
          <a:p>
            <a:r>
              <a:rPr lang="en-CA" sz="1000" dirty="0" smtClean="0"/>
              <a:t>2013 : 9 %</a:t>
            </a:r>
            <a:r>
              <a:rPr lang="en-CA" sz="800" dirty="0"/>
              <a:t/>
            </a:r>
            <a:br>
              <a:rPr lang="en-CA" sz="800" dirty="0"/>
            </a:br>
            <a:r>
              <a:rPr lang="en-CA" sz="800" dirty="0" smtClean="0"/>
              <a:t>(n=66)</a:t>
            </a:r>
          </a:p>
        </p:txBody>
      </p:sp>
      <p:sp>
        <p:nvSpPr>
          <p:cNvPr id="18" name="Text Box 33"/>
          <p:cNvSpPr txBox="1">
            <a:spLocks noChangeArrowheads="1"/>
          </p:cNvSpPr>
          <p:nvPr>
            <p:custDataLst>
              <p:tags r:id="rId12"/>
            </p:custDataLst>
          </p:nvPr>
        </p:nvSpPr>
        <p:spPr bwMode="auto">
          <a:xfrm>
            <a:off x="4935216" y="3707186"/>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20" name="Content Placeholder 33"/>
          <p:cNvSpPr>
            <a:spLocks noGrp="1"/>
          </p:cNvSpPr>
          <p:nvPr>
            <p:ph idx="1"/>
            <p:custDataLst>
              <p:tags r:id="rId13"/>
            </p:custDataLst>
          </p:nvPr>
        </p:nvSpPr>
        <p:spPr>
          <a:xfrm>
            <a:off x="363713" y="832732"/>
            <a:ext cx="8565797"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Parmi les étudiants qui projettent de faire carrière en génie, plus de la moitié indique qu’ils feront absolument une demande de permis, tandis que près de trois sur dix le feront probablement. Environ un sur dix n’en fera </a:t>
            </a:r>
            <a:r>
              <a:rPr lang="fr-CA" sz="1400" dirty="0" smtClean="0"/>
              <a:t>probablement ou absolument pas la demande ou ne le sait pas. </a:t>
            </a:r>
            <a:endParaRPr lang="fr-CA" noProof="0" dirty="0"/>
          </a:p>
        </p:txBody>
      </p:sp>
    </p:spTree>
    <p:extLst>
      <p:ext uri="{BB962C8B-B14F-4D97-AF65-F5344CB8AC3E}">
        <p14:creationId xmlns:p14="http://schemas.microsoft.com/office/powerpoint/2010/main" val="29902009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custDataLst>
              <p:tags r:id="rId1"/>
            </p:custDataLst>
            <p:extLst>
              <p:ext uri="{D42A27DB-BD31-4B8C-83A1-F6EECF244321}">
                <p14:modId xmlns:p14="http://schemas.microsoft.com/office/powerpoint/2010/main" val="3681453458"/>
              </p:ext>
            </p:extLst>
          </p:nvPr>
        </p:nvGraphicFramePr>
        <p:xfrm>
          <a:off x="583848" y="1546225"/>
          <a:ext cx="8006997" cy="4356100"/>
        </p:xfrm>
        <a:graphic>
          <a:graphicData uri="http://schemas.openxmlformats.org/drawingml/2006/chart">
            <c:chart xmlns:c="http://schemas.openxmlformats.org/drawingml/2006/chart" xmlns:r="http://schemas.openxmlformats.org/officeDocument/2006/relationships" r:id="rId15"/>
          </a:graphicData>
        </a:graphic>
      </p:graphicFrame>
      <p:sp>
        <p:nvSpPr>
          <p:cNvPr id="10243"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un jour une demande de permis</a:t>
            </a:r>
          </a:p>
        </p:txBody>
      </p:sp>
      <p:sp>
        <p:nvSpPr>
          <p:cNvPr id="1024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A5B26A8-B61E-4E19-9014-12657928C1BB}" type="slidenum">
              <a:rPr lang="en-US"/>
              <a:pPr/>
              <a:t>22</a:t>
            </a:fld>
            <a:endParaRPr lang="en-US" dirty="0"/>
          </a:p>
        </p:txBody>
      </p:sp>
      <p:sp>
        <p:nvSpPr>
          <p:cNvPr id="10255" name="Text Box 19"/>
          <p:cNvSpPr txBox="1">
            <a:spLocks noChangeArrowheads="1"/>
          </p:cNvSpPr>
          <p:nvPr>
            <p:custDataLst>
              <p:tags r:id="rId4"/>
            </p:custDataLst>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Q22</a:t>
            </a:r>
            <a:r>
              <a:rPr lang="fr-CA" sz="800" dirty="0">
                <a:solidFill>
                  <a:schemeClr val="tx1"/>
                </a:solidFill>
                <a:latin typeface="+mj-lt"/>
              </a:rPr>
              <a:t>. Envisagez-vous un jour de faire une demande de permis d’exercice (ing</a:t>
            </a:r>
            <a:r>
              <a:rPr lang="fr-CA" sz="800" dirty="0" smtClean="0">
                <a:solidFill>
                  <a:schemeClr val="tx1"/>
                </a:solidFill>
                <a:latin typeface="+mj-lt"/>
              </a:rPr>
              <a:t>.)? </a:t>
            </a:r>
            <a:br>
              <a:rPr lang="fr-CA" sz="800" dirty="0" smtClean="0">
                <a:solidFill>
                  <a:schemeClr val="tx1"/>
                </a:solidFill>
                <a:latin typeface="+mj-lt"/>
              </a:rPr>
            </a:br>
            <a:r>
              <a:rPr lang="fr-CA" sz="800" dirty="0" smtClean="0">
                <a:solidFill>
                  <a:schemeClr val="tx1"/>
                </a:solidFill>
                <a:latin typeface="+mj-lt"/>
              </a:rPr>
              <a:t>Base : Les participants qui ont répondu « Non » à la Q21, 2013 (n=71); 2014 (n=41)</a:t>
            </a:r>
            <a:endParaRPr lang="fr-CA" sz="800" dirty="0">
              <a:solidFill>
                <a:schemeClr val="tx1"/>
              </a:solidFill>
              <a:latin typeface="+mj-lt"/>
            </a:endParaRPr>
          </a:p>
        </p:txBody>
      </p:sp>
      <p:sp>
        <p:nvSpPr>
          <p:cNvPr id="10256" name="Text Box 21"/>
          <p:cNvSpPr txBox="1">
            <a:spLocks noChangeArrowheads="1"/>
          </p:cNvSpPr>
          <p:nvPr>
            <p:custDataLst>
              <p:tags r:id="rId5"/>
            </p:custDataLst>
          </p:nvPr>
        </p:nvSpPr>
        <p:spPr bwMode="auto">
          <a:xfrm>
            <a:off x="1071033" y="1579203"/>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Envisagez-vous un jour de faire une demande de permis d’exercice?</a:t>
            </a:r>
            <a:endParaRPr lang="fr-CA" sz="1400" dirty="0">
              <a:solidFill>
                <a:srgbClr val="003399"/>
              </a:solidFill>
              <a:latin typeface="+mj-lt"/>
            </a:endParaRPr>
          </a:p>
        </p:txBody>
      </p:sp>
      <p:sp>
        <p:nvSpPr>
          <p:cNvPr id="34" name="Content Placeholder 33"/>
          <p:cNvSpPr txBox="1">
            <a:spLocks/>
          </p:cNvSpPr>
          <p:nvPr>
            <p:custDataLst>
              <p:tags r:id="rId6"/>
            </p:custDataLst>
          </p:nvPr>
        </p:nvSpPr>
        <p:spPr>
          <a:xfrm>
            <a:off x="352424" y="754538"/>
            <a:ext cx="846419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j-lt"/>
              </a:rPr>
              <a:t>Parmi les étudiants qui n’envisagent pas de faire une demande de permis, sept sur dix indiquent qu’ils en feront absolument ou probablement la demande un jour, tandis que le quart n’envisage pas de faire de demande un jour. </a:t>
            </a:r>
            <a:endParaRPr lang="fr-CA" sz="1800" b="0" dirty="0">
              <a:solidFill>
                <a:schemeClr val="tx1"/>
              </a:solidFill>
              <a:latin typeface="+mn-lt"/>
            </a:endParaRPr>
          </a:p>
        </p:txBody>
      </p:sp>
      <p:sp>
        <p:nvSpPr>
          <p:cNvPr id="56" name="Text Box 15"/>
          <p:cNvSpPr txBox="1">
            <a:spLocks noChangeArrowheads="1"/>
          </p:cNvSpPr>
          <p:nvPr>
            <p:custDataLst>
              <p:tags r:id="rId7"/>
            </p:custDataLst>
          </p:nvPr>
        </p:nvSpPr>
        <p:spPr bwMode="auto">
          <a:xfrm>
            <a:off x="5007935" y="2501991"/>
            <a:ext cx="1137683"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7" name="Text Box 19"/>
          <p:cNvSpPr txBox="1">
            <a:spLocks noChangeArrowheads="1"/>
          </p:cNvSpPr>
          <p:nvPr>
            <p:custDataLst>
              <p:tags r:id="rId8"/>
            </p:custDataLst>
          </p:nvPr>
        </p:nvSpPr>
        <p:spPr bwMode="auto">
          <a:xfrm>
            <a:off x="1588780" y="2384089"/>
            <a:ext cx="1116418"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8" name="Text Box 20"/>
          <p:cNvSpPr txBox="1">
            <a:spLocks noChangeArrowheads="1"/>
          </p:cNvSpPr>
          <p:nvPr>
            <p:custDataLst>
              <p:tags r:id="rId9"/>
            </p:custDataLst>
          </p:nvPr>
        </p:nvSpPr>
        <p:spPr bwMode="auto">
          <a:xfrm>
            <a:off x="1588779" y="2800907"/>
            <a:ext cx="1237548" cy="738664"/>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68 %</a:t>
            </a:r>
            <a:r>
              <a:rPr lang="en-CA" dirty="0" smtClean="0"/>
              <a:t>     </a:t>
            </a:r>
            <a:r>
              <a:rPr lang="en-CA" sz="700" dirty="0"/>
              <a:t>(</a:t>
            </a:r>
            <a:r>
              <a:rPr lang="en-CA" sz="700" dirty="0" smtClean="0"/>
              <a:t>n=28)</a:t>
            </a:r>
          </a:p>
          <a:p>
            <a:r>
              <a:rPr lang="en-CA" sz="1000" dirty="0" smtClean="0"/>
              <a:t>2013 : 56 %</a:t>
            </a:r>
            <a:r>
              <a:rPr lang="en-CA" dirty="0"/>
              <a:t/>
            </a:r>
            <a:br>
              <a:rPr lang="en-CA" dirty="0"/>
            </a:br>
            <a:r>
              <a:rPr lang="en-CA" dirty="0" smtClean="0"/>
              <a:t>(n=45)</a:t>
            </a:r>
            <a:endParaRPr lang="en-CA" sz="700" dirty="0" smtClean="0"/>
          </a:p>
        </p:txBody>
      </p:sp>
      <p:sp>
        <p:nvSpPr>
          <p:cNvPr id="59" name="AutoShape 10"/>
          <p:cNvSpPr>
            <a:spLocks/>
          </p:cNvSpPr>
          <p:nvPr>
            <p:custDataLst>
              <p:tags r:id="rId10"/>
            </p:custDataLst>
          </p:nvPr>
        </p:nvSpPr>
        <p:spPr bwMode="auto">
          <a:xfrm rot="5400000">
            <a:off x="2055548" y="220850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Text Box 20"/>
          <p:cNvSpPr txBox="1">
            <a:spLocks noChangeArrowheads="1"/>
          </p:cNvSpPr>
          <p:nvPr>
            <p:custDataLst>
              <p:tags r:id="rId11"/>
            </p:custDataLst>
          </p:nvPr>
        </p:nvSpPr>
        <p:spPr bwMode="auto">
          <a:xfrm>
            <a:off x="5007935" y="2917489"/>
            <a:ext cx="1226610"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27 %</a:t>
            </a:r>
            <a:r>
              <a:rPr lang="en-CA" dirty="0" smtClean="0"/>
              <a:t>     </a:t>
            </a:r>
            <a:r>
              <a:rPr lang="en-CA" sz="700" dirty="0"/>
              <a:t>(</a:t>
            </a:r>
            <a:r>
              <a:rPr lang="en-CA" sz="700" dirty="0" smtClean="0"/>
              <a:t>n=11)</a:t>
            </a:r>
          </a:p>
          <a:p>
            <a:r>
              <a:rPr lang="en-CA" sz="1000" dirty="0" smtClean="0"/>
              <a:t>2013 : 33 %</a:t>
            </a:r>
            <a:r>
              <a:rPr lang="en-CA" sz="700" dirty="0" smtClean="0"/>
              <a:t/>
            </a:r>
            <a:br>
              <a:rPr lang="en-CA" sz="700" dirty="0" smtClean="0"/>
            </a:br>
            <a:r>
              <a:rPr lang="en-CA" sz="700" dirty="0" smtClean="0"/>
              <a:t>(n=26)</a:t>
            </a:r>
            <a:endParaRPr lang="en-CA" dirty="0"/>
          </a:p>
        </p:txBody>
      </p:sp>
      <p:graphicFrame>
        <p:nvGraphicFramePr>
          <p:cNvPr id="19" name="Table 18"/>
          <p:cNvGraphicFramePr>
            <a:graphicFrameLocks noGrp="1"/>
          </p:cNvGraphicFramePr>
          <p:nvPr>
            <p:custDataLst>
              <p:tags r:id="rId12"/>
            </p:custDataLst>
            <p:extLst>
              <p:ext uri="{D42A27DB-BD31-4B8C-83A1-F6EECF244321}">
                <p14:modId xmlns:p14="http://schemas.microsoft.com/office/powerpoint/2010/main" val="317970735"/>
              </p:ext>
            </p:extLst>
          </p:nvPr>
        </p:nvGraphicFramePr>
        <p:xfrm>
          <a:off x="521975" y="5602949"/>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(n=17)               (n=24)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              (n=21)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            (n=21)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(n=2)            (n=9)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3"/>
            </p:custDataLst>
          </p:nvPr>
        </p:nvSpPr>
        <p:spPr bwMode="auto">
          <a:xfrm rot="5400000">
            <a:off x="5448803" y="226139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Raisons de ne pas faire une demande de permis</a:t>
            </a:r>
            <a:endParaRPr lang="en-CA" dirty="0" smtClean="0"/>
          </a:p>
        </p:txBody>
      </p:sp>
      <p:sp>
        <p:nvSpPr>
          <p:cNvPr id="11269"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A4DA8E29-8ABE-40E4-BF67-D5936B594232}" type="slidenum">
              <a:rPr lang="en-US"/>
              <a:pPr/>
              <a:t>23</a:t>
            </a:fld>
            <a:endParaRPr lang="en-US" dirty="0"/>
          </a:p>
        </p:txBody>
      </p:sp>
      <p:sp>
        <p:nvSpPr>
          <p:cNvPr id="2" name="Text Box 3"/>
          <p:cNvSpPr txBox="1">
            <a:spLocks noChangeArrowheads="1"/>
          </p:cNvSpPr>
          <p:nvPr>
            <p:custDataLst>
              <p:tags r:id="rId3"/>
            </p:custDataLst>
          </p:nvPr>
        </p:nvSpPr>
        <p:spPr bwMode="auto">
          <a:xfrm>
            <a:off x="339725" y="6367110"/>
            <a:ext cx="8601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Q23</a:t>
            </a:r>
            <a:r>
              <a:rPr lang="en-US" sz="800" dirty="0">
                <a:solidFill>
                  <a:schemeClr val="tx1"/>
                </a:solidFill>
                <a:latin typeface="+mj-lt"/>
              </a:rPr>
              <a:t>. </a:t>
            </a:r>
            <a:r>
              <a:rPr lang="fr-CA" sz="800" dirty="0">
                <a:solidFill>
                  <a:schemeClr val="tx1"/>
                </a:solidFill>
                <a:latin typeface="+mj-lt"/>
              </a:rPr>
              <a:t>Pourquoi n’envisagez-vous pas de faire une demande de permis d’exercice (ing.)? </a:t>
            </a:r>
            <a:r>
              <a:rPr lang="en-US" sz="800" dirty="0" smtClean="0">
                <a:solidFill>
                  <a:schemeClr val="tx1"/>
                </a:solidFill>
                <a:latin typeface="+mj-lt"/>
              </a:rPr>
              <a:t/>
            </a:r>
            <a:br>
              <a:rPr lang="en-US" sz="800" dirty="0" smtClean="0">
                <a:solidFill>
                  <a:schemeClr val="tx1"/>
                </a:solidFill>
                <a:latin typeface="+mj-lt"/>
              </a:rPr>
            </a:br>
            <a:r>
              <a:rPr lang="fr-CA" sz="800" dirty="0">
                <a:solidFill>
                  <a:schemeClr val="tx1"/>
                </a:solidFill>
                <a:latin typeface="+mj-lt"/>
              </a:rPr>
              <a:t>Base </a:t>
            </a:r>
            <a:r>
              <a:rPr lang="fr-CA" sz="800" dirty="0" smtClean="0">
                <a:solidFill>
                  <a:schemeClr val="tx1"/>
                </a:solidFill>
                <a:latin typeface="+mj-lt"/>
              </a:rPr>
              <a:t>: Les </a:t>
            </a:r>
            <a:r>
              <a:rPr lang="fr-CA" sz="800" dirty="0">
                <a:solidFill>
                  <a:schemeClr val="tx1"/>
                </a:solidFill>
                <a:latin typeface="+mj-lt"/>
              </a:rPr>
              <a:t>répondants qui n’envisagent pas de faire une demande de permis, 2013 (n=26); 2014 (n=11)</a:t>
            </a:r>
          </a:p>
        </p:txBody>
      </p:sp>
      <p:sp>
        <p:nvSpPr>
          <p:cNvPr id="11271" name="Text Box 12"/>
          <p:cNvSpPr txBox="1">
            <a:spLocks noChangeArrowheads="1"/>
          </p:cNvSpPr>
          <p:nvPr>
            <p:custDataLst>
              <p:tags r:id="rId4"/>
            </p:custDataLst>
          </p:nvPr>
        </p:nvSpPr>
        <p:spPr bwMode="auto">
          <a:xfrm>
            <a:off x="1527464" y="1631666"/>
            <a:ext cx="5871697" cy="307777"/>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Pourquoi n’envisagez-vous pas de faire une demande de permis d’exercice </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33" name="Object 4"/>
          <p:cNvGraphicFramePr>
            <a:graphicFrameLocks noChangeAspect="1"/>
          </p:cNvGraphicFramePr>
          <p:nvPr>
            <p:custDataLst>
              <p:tags r:id="rId5"/>
            </p:custDataLst>
            <p:extLst>
              <p:ext uri="{D42A27DB-BD31-4B8C-83A1-F6EECF244321}">
                <p14:modId xmlns:p14="http://schemas.microsoft.com/office/powerpoint/2010/main" val="1597370978"/>
              </p:ext>
            </p:extLst>
          </p:nvPr>
        </p:nvGraphicFramePr>
        <p:xfrm>
          <a:off x="2658140" y="1925263"/>
          <a:ext cx="6485859" cy="42926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Table 10"/>
          <p:cNvGraphicFramePr>
            <a:graphicFrameLocks noGrp="1"/>
          </p:cNvGraphicFramePr>
          <p:nvPr>
            <p:custDataLst>
              <p:tags r:id="rId6"/>
            </p:custDataLst>
            <p:extLst>
              <p:ext uri="{D42A27DB-BD31-4B8C-83A1-F6EECF244321}">
                <p14:modId xmlns:p14="http://schemas.microsoft.com/office/powerpoint/2010/main" val="2748205961"/>
              </p:ext>
            </p:extLst>
          </p:nvPr>
        </p:nvGraphicFramePr>
        <p:xfrm>
          <a:off x="1765189" y="1936464"/>
          <a:ext cx="2455358" cy="4231064"/>
        </p:xfrm>
        <a:graphic>
          <a:graphicData uri="http://schemas.openxmlformats.org/drawingml/2006/table">
            <a:tbl>
              <a:tblPr/>
              <a:tblGrid>
                <a:gridCol w="2455358"/>
              </a:tblGrid>
              <a:tr h="238986">
                <a:tc>
                  <a:txBody>
                    <a:bodyPr/>
                    <a:lstStyle/>
                    <a:p>
                      <a:pPr algn="r" fontAlgn="b"/>
                      <a:r>
                        <a:rPr lang="fr-CA" sz="1050" b="1" i="0" u="none" strike="noStrike" kern="1200" baseline="0" noProof="0" dirty="0" smtClean="0">
                          <a:solidFill>
                            <a:schemeClr val="tx1"/>
                          </a:solidFill>
                          <a:latin typeface="+mn-lt"/>
                          <a:ea typeface="+mn-ea"/>
                          <a:cs typeface="+mn-cs"/>
                        </a:rPr>
                        <a:t>Inutile (pour mes plans/objectifs de carrière)</a:t>
                      </a:r>
                      <a:endParaRPr lang="fr-CA" sz="105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3230">
                <a:tc>
                  <a:txBody>
                    <a:bodyPr/>
                    <a:lstStyle/>
                    <a:p>
                      <a:pPr algn="r" fontAlgn="b"/>
                      <a:r>
                        <a:rPr lang="fr-CA" sz="800" b="0" i="0" u="none" strike="noStrike" noProof="0" dirty="0" smtClean="0">
                          <a:solidFill>
                            <a:schemeClr val="tx2"/>
                          </a:solidFill>
                          <a:latin typeface="Arial Narrow" pitchFamily="34" charset="0"/>
                        </a:rPr>
                        <a:t>(n=5)</a:t>
                      </a:r>
                    </a:p>
                    <a:p>
                      <a:pPr algn="r" fontAlgn="b"/>
                      <a:r>
                        <a:rPr lang="fr-CA" sz="800" b="0" i="0" u="none" strike="noStrike" noProof="0" dirty="0" smtClean="0">
                          <a:solidFill>
                            <a:schemeClr val="tx2"/>
                          </a:solidFill>
                          <a:latin typeface="Arial Narrow" pitchFamily="34" charset="0"/>
                        </a:rPr>
                        <a:t>(n=4)</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3917">
                <a:tc>
                  <a:txBody>
                    <a:bodyPr/>
                    <a:lstStyle/>
                    <a:p>
                      <a:pPr algn="r" fontAlgn="b"/>
                      <a:r>
                        <a:rPr lang="fr-CA" sz="1050" b="1" i="0" u="none" strike="noStrike" kern="1200" baseline="0" noProof="0" dirty="0" smtClean="0">
                          <a:solidFill>
                            <a:schemeClr val="tx1"/>
                          </a:solidFill>
                          <a:latin typeface="+mn-lt"/>
                          <a:ea typeface="+mn-ea"/>
                          <a:cs typeface="+mn-cs"/>
                        </a:rPr>
                        <a:t>Aucun intérêt (pour une carrière en génie)</a:t>
                      </a:r>
                      <a:endParaRPr lang="fr-CA" sz="105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3230">
                <a:tc>
                  <a:txBody>
                    <a:bodyPr/>
                    <a:lstStyle/>
                    <a:p>
                      <a:pPr algn="r" fontAlgn="b"/>
                      <a:r>
                        <a:rPr lang="fr-CA" sz="800" b="0" i="0" u="none" strike="noStrike" noProof="0" dirty="0" smtClean="0">
                          <a:solidFill>
                            <a:schemeClr val="tx2"/>
                          </a:solidFill>
                          <a:latin typeface="Arial Narrow" pitchFamily="34" charset="0"/>
                        </a:rPr>
                        <a:t>(n=2)</a:t>
                      </a:r>
                    </a:p>
                    <a:p>
                      <a:pPr algn="r" fontAlgn="b"/>
                      <a:r>
                        <a:rPr lang="fr-CA" sz="800" b="0" i="0" u="none" strike="noStrike" noProof="0" dirty="0" smtClean="0">
                          <a:solidFill>
                            <a:schemeClr val="tx2"/>
                          </a:solidFill>
                          <a:latin typeface="Arial Narrow" pitchFamily="34" charset="0"/>
                        </a:rPr>
                        <a:t>(n=10)</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3917">
                <a:tc>
                  <a:txBody>
                    <a:bodyPr/>
                    <a:lstStyle/>
                    <a:p>
                      <a:pPr algn="r" fontAlgn="b"/>
                      <a:r>
                        <a:rPr lang="fr-CA" sz="1050" b="1" i="0" u="none" strike="noStrike" kern="1200" baseline="0" noProof="0" dirty="0" smtClean="0">
                          <a:solidFill>
                            <a:schemeClr val="tx1"/>
                          </a:solidFill>
                          <a:latin typeface="+mn-lt"/>
                          <a:ea typeface="+mn-ea"/>
                          <a:cs typeface="+mn-cs"/>
                        </a:rPr>
                        <a:t>Je préfère suivre un autre cheminement de carrière</a:t>
                      </a:r>
                      <a:endParaRPr lang="fr-CA" sz="105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04305">
                <a:tc>
                  <a:txBody>
                    <a:bodyPr/>
                    <a:lstStyle/>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986">
                <a:tc>
                  <a:txBody>
                    <a:bodyPr/>
                    <a:lstStyle/>
                    <a:p>
                      <a:pPr marL="0" algn="r" defTabSz="914400" rtl="0" eaLnBrk="1" fontAlgn="b" latinLnBrk="0" hangingPunct="1"/>
                      <a:r>
                        <a:rPr lang="fr-CA" sz="1050" b="1" i="0" u="none" strike="noStrike" kern="1200" baseline="0" noProof="0" dirty="0" smtClean="0">
                          <a:solidFill>
                            <a:schemeClr val="tx1"/>
                          </a:solidFill>
                          <a:latin typeface="+mn-lt"/>
                          <a:ea typeface="+mn-ea"/>
                          <a:cs typeface="+mn-cs"/>
                        </a:rPr>
                        <a:t>Je travaillerai à l’étranger</a:t>
                      </a:r>
                      <a:endParaRPr lang="fr-CA" sz="1050" b="1" i="0" u="none" strike="noStrike" kern="1200" baseline="0" noProof="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3230">
                <a:tc>
                  <a:txBody>
                    <a:bodyPr/>
                    <a:lstStyle/>
                    <a:p>
                      <a:pPr algn="r" fontAlgn="b"/>
                      <a:r>
                        <a:rPr lang="fr-CA" sz="800" b="0" i="0" u="none" strike="noStrike" noProof="0" dirty="0" smtClean="0">
                          <a:solidFill>
                            <a:schemeClr val="tx2"/>
                          </a:solidFill>
                          <a:latin typeface="Arial Narrow" pitchFamily="34" charset="0"/>
                        </a:rPr>
                        <a:t>(n=2)</a:t>
                      </a:r>
                    </a:p>
                    <a:p>
                      <a:pPr algn="r" fontAlgn="b"/>
                      <a:r>
                        <a:rPr lang="fr-CA" sz="800" b="0" i="0" u="none" strike="noStrike" noProof="0" dirty="0" smtClean="0">
                          <a:solidFill>
                            <a:schemeClr val="tx2"/>
                          </a:solidFill>
                          <a:latin typeface="Arial Narrow" pitchFamily="34" charset="0"/>
                        </a:rPr>
                        <a:t>(n=3)</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3917">
                <a:tc>
                  <a:txBody>
                    <a:bodyPr/>
                    <a:lstStyle/>
                    <a:p>
                      <a:pPr marL="0" algn="r" defTabSz="914400" rtl="0" eaLnBrk="1" fontAlgn="b" latinLnBrk="0" hangingPunct="1"/>
                      <a:r>
                        <a:rPr lang="fr-CA" sz="1050" b="1" i="0" u="none" strike="noStrike" kern="1200" baseline="0" noProof="0" dirty="0" smtClean="0">
                          <a:solidFill>
                            <a:schemeClr val="tx1"/>
                          </a:solidFill>
                          <a:latin typeface="+mn-lt"/>
                          <a:ea typeface="+mn-ea"/>
                          <a:cs typeface="+mn-cs"/>
                        </a:rPr>
                        <a:t>Pour faire carrière en informatique (ingénieur / développeur)</a:t>
                      </a:r>
                      <a:endParaRPr lang="fr-CA" sz="105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3230">
                <a:tc>
                  <a:txBody>
                    <a:bodyPr/>
                    <a:lstStyle/>
                    <a:p>
                      <a:pPr algn="r" fontAlgn="b"/>
                      <a:r>
                        <a:rPr lang="fr-CA" sz="800" b="0" i="0" u="none" strike="noStrike" noProof="0" dirty="0" smtClean="0">
                          <a:solidFill>
                            <a:schemeClr val="tx2"/>
                          </a:solidFill>
                          <a:latin typeface="Arial Narrow" pitchFamily="34" charset="0"/>
                        </a:rPr>
                        <a:t>(n=1)</a:t>
                      </a:r>
                    </a:p>
                    <a:p>
                      <a:pPr algn="r" fontAlgn="b"/>
                      <a:r>
                        <a:rPr lang="fr-CA" sz="800" b="0" i="0" u="none" strike="noStrike" noProof="0" dirty="0" smtClean="0">
                          <a:solidFill>
                            <a:schemeClr val="tx2"/>
                          </a:solidFill>
                          <a:latin typeface="Arial Narrow" pitchFamily="34" charset="0"/>
                        </a:rPr>
                        <a:t>(n=7)</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986">
                <a:tc>
                  <a:txBody>
                    <a:bodyPr/>
                    <a:lstStyle/>
                    <a:p>
                      <a:pPr marL="0" algn="r" defTabSz="914400" rtl="0" eaLnBrk="1" fontAlgn="b" latinLnBrk="0" hangingPunct="1"/>
                      <a:r>
                        <a:rPr lang="fr-CA" sz="1050" b="1" i="0" u="none" strike="noStrike" kern="1200" baseline="0" noProof="0" dirty="0" smtClean="0">
                          <a:solidFill>
                            <a:schemeClr val="tx1"/>
                          </a:solidFill>
                          <a:latin typeface="+mn-lt"/>
                          <a:ea typeface="+mn-ea"/>
                          <a:cs typeface="+mn-cs"/>
                        </a:rPr>
                        <a:t>Autre</a:t>
                      </a:r>
                      <a:endParaRPr lang="fr-CA" sz="105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551">
                <a:tc>
                  <a:txBody>
                    <a:bodyPr/>
                    <a:lstStyle/>
                    <a:p>
                      <a:pPr algn="r" fontAlgn="b"/>
                      <a:r>
                        <a:rPr lang="en-US" sz="800" b="0" i="0" u="none" strike="noStrike" dirty="0" smtClean="0">
                          <a:solidFill>
                            <a:schemeClr val="tx2"/>
                          </a:solidFill>
                          <a:latin typeface="Arial Narrow" pitchFamily="34" charset="0"/>
                        </a:rPr>
                        <a:t>(n=1)</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Content Placeholder 32"/>
          <p:cNvSpPr>
            <a:spLocks noGrp="1"/>
          </p:cNvSpPr>
          <p:nvPr>
            <p:ph idx="1"/>
            <p:custDataLst>
              <p:tags r:id="rId7"/>
            </p:custDataLst>
          </p:nvPr>
        </p:nvSpPr>
        <p:spPr bwMode="auto">
          <a:xfrm>
            <a:off x="333375" y="671513"/>
            <a:ext cx="8475486"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fr-CA" sz="1400" dirty="0" smtClean="0"/>
              <a:t>Parmi le groupe d’étudiants qui ne prévoient jamais faire une demande de permis, les raisons mentionnées le plus souvent sont le fait que le permis n’est pas nécessaire pour leurs plans de carrière, le manque d’intérêt pour une carrière en génie, l’intention de suivre un autre cheminement de carrière ou le désir de travailler à l’étranger. </a:t>
            </a:r>
          </a:p>
        </p:txBody>
      </p:sp>
    </p:spTree>
    <p:extLst>
      <p:ext uri="{BB962C8B-B14F-4D97-AF65-F5344CB8AC3E}">
        <p14:creationId xmlns:p14="http://schemas.microsoft.com/office/powerpoint/2010/main" val="35483908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dirty="0"/>
              <a:t>Intérêt après avoir appris qu’il faut un permis (ing.) pour pouvoir </a:t>
            </a:r>
            <a:br>
              <a:rPr lang="fr-CA" dirty="0"/>
            </a:br>
            <a:r>
              <a:rPr lang="fr-CA" dirty="0"/>
              <a:t>exercer le génie</a:t>
            </a:r>
            <a:endParaRPr lang="fr-CA" noProof="0" dirty="0" smtClean="0"/>
          </a:p>
        </p:txBody>
      </p:sp>
      <p:graphicFrame>
        <p:nvGraphicFramePr>
          <p:cNvPr id="35" name="Object 6"/>
          <p:cNvGraphicFramePr>
            <a:graphicFrameLocks noGrp="1" noChangeAspect="1"/>
          </p:cNvGraphicFramePr>
          <p:nvPr>
            <p:ph idx="1"/>
            <p:custDataLst>
              <p:tags r:id="rId2"/>
            </p:custDataLst>
            <p:extLst>
              <p:ext uri="{D42A27DB-BD31-4B8C-83A1-F6EECF244321}">
                <p14:modId xmlns:p14="http://schemas.microsoft.com/office/powerpoint/2010/main" val="3150445255"/>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16"/>
          </a:graphicData>
        </a:graphic>
      </p:graphicFrame>
      <p:sp>
        <p:nvSpPr>
          <p:cNvPr id="1229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7BD0B86F-70A0-462B-BD00-3F81EEBFE374}" type="slidenum">
              <a:rPr lang="en-US"/>
              <a:pPr/>
              <a:t>24</a:t>
            </a:fld>
            <a:endParaRPr lang="en-US" dirty="0"/>
          </a:p>
        </p:txBody>
      </p:sp>
      <p:sp>
        <p:nvSpPr>
          <p:cNvPr id="12293" name="Text Box 3"/>
          <p:cNvSpPr txBox="1">
            <a:spLocks noChangeArrowheads="1"/>
          </p:cNvSpPr>
          <p:nvPr>
            <p:custDataLst>
              <p:tags r:id="rId4"/>
            </p:custDataLst>
          </p:nvPr>
        </p:nvSpPr>
        <p:spPr bwMode="auto">
          <a:xfrm>
            <a:off x="349956" y="6292321"/>
            <a:ext cx="8451144"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a:t>
            </a:r>
            <a:r>
              <a:rPr lang="fr-CA" sz="800" dirty="0">
                <a:solidFill>
                  <a:schemeClr val="tx1"/>
                </a:solidFill>
                <a:latin typeface="+mj-lt"/>
              </a:rPr>
              <a:t>Étant donné qu’il faut détenir un permis d’exercice pour pouvoir se déclarer légalement ingénieur ou exercer comme ingénieur, prévoyez-vous faire une demande de permis d’exercice (ing.)</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 :  Les </a:t>
            </a:r>
            <a:r>
              <a:rPr lang="fr-CA" sz="800" dirty="0" smtClean="0">
                <a:solidFill>
                  <a:schemeClr val="tx1"/>
                </a:solidFill>
                <a:latin typeface="+mj-lt"/>
              </a:rPr>
              <a:t>répondants </a:t>
            </a:r>
            <a:r>
              <a:rPr lang="fr-CA" sz="800" dirty="0">
                <a:solidFill>
                  <a:schemeClr val="tx1"/>
                </a:solidFill>
                <a:latin typeface="+mj-lt"/>
              </a:rPr>
              <a:t>qui ne prévoient pas faire une demande de permis ou qui sont </a:t>
            </a:r>
            <a:r>
              <a:rPr lang="fr-CA" sz="800" dirty="0" smtClean="0">
                <a:solidFill>
                  <a:schemeClr val="tx1"/>
                </a:solidFill>
                <a:latin typeface="+mj-lt"/>
              </a:rPr>
              <a:t>incertains, </a:t>
            </a:r>
            <a:r>
              <a:rPr lang="en-US" sz="800" dirty="0" smtClean="0">
                <a:solidFill>
                  <a:schemeClr val="tx1"/>
                </a:solidFill>
                <a:latin typeface="+mj-lt"/>
              </a:rPr>
              <a:t>2013 (n=72); 2014 (n=38)</a:t>
            </a:r>
            <a:endParaRPr lang="en-US" sz="800" dirty="0">
              <a:solidFill>
                <a:schemeClr val="tx1"/>
              </a:solidFill>
              <a:latin typeface="+mj-lt"/>
            </a:endParaRPr>
          </a:p>
        </p:txBody>
      </p:sp>
      <p:sp>
        <p:nvSpPr>
          <p:cNvPr id="12303" name="Text Box 22"/>
          <p:cNvSpPr txBox="1">
            <a:spLocks noChangeArrowheads="1"/>
          </p:cNvSpPr>
          <p:nvPr>
            <p:custDataLst>
              <p:tags r:id="rId5"/>
            </p:custDataLst>
          </p:nvPr>
        </p:nvSpPr>
        <p:spPr bwMode="auto">
          <a:xfrm>
            <a:off x="567652" y="1632438"/>
            <a:ext cx="8136081" cy="307777"/>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Étant donné qu’il faut détenir un permis pour pouvoir exercer le génie, prévoyez-vous en faire la demande?</a:t>
            </a:r>
          </a:p>
        </p:txBody>
      </p:sp>
      <p:sp>
        <p:nvSpPr>
          <p:cNvPr id="55" name="Text Box 15"/>
          <p:cNvSpPr txBox="1">
            <a:spLocks noChangeArrowheads="1"/>
          </p:cNvSpPr>
          <p:nvPr>
            <p:custDataLst>
              <p:tags r:id="rId6"/>
            </p:custDataLst>
          </p:nvPr>
        </p:nvSpPr>
        <p:spPr bwMode="auto">
          <a:xfrm>
            <a:off x="5029201" y="2599873"/>
            <a:ext cx="1052622"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6" name="Text Box 19"/>
          <p:cNvSpPr txBox="1">
            <a:spLocks noChangeArrowheads="1"/>
          </p:cNvSpPr>
          <p:nvPr>
            <p:custDataLst>
              <p:tags r:id="rId7"/>
            </p:custDataLst>
          </p:nvPr>
        </p:nvSpPr>
        <p:spPr bwMode="auto">
          <a:xfrm>
            <a:off x="1446029" y="2551477"/>
            <a:ext cx="1263834"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r>
              <a:rPr lang="en-CA" sz="700" dirty="0" smtClean="0"/>
              <a:t>)</a:t>
            </a:r>
            <a:endParaRPr lang="en-CA" sz="700" dirty="0"/>
          </a:p>
        </p:txBody>
      </p:sp>
      <p:sp>
        <p:nvSpPr>
          <p:cNvPr id="57" name="Text Box 20"/>
          <p:cNvSpPr txBox="1">
            <a:spLocks noChangeArrowheads="1"/>
          </p:cNvSpPr>
          <p:nvPr>
            <p:custDataLst>
              <p:tags r:id="rId8"/>
            </p:custDataLst>
          </p:nvPr>
        </p:nvSpPr>
        <p:spPr bwMode="auto">
          <a:xfrm>
            <a:off x="1446028" y="2992328"/>
            <a:ext cx="1263834"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47 %</a:t>
            </a:r>
            <a:r>
              <a:rPr lang="en-CA" dirty="0" smtClean="0"/>
              <a:t>     </a:t>
            </a:r>
            <a:r>
              <a:rPr lang="en-CA" dirty="0"/>
              <a:t>(</a:t>
            </a:r>
            <a:r>
              <a:rPr lang="en-CA" dirty="0" smtClean="0"/>
              <a:t>n=18)</a:t>
            </a:r>
          </a:p>
          <a:p>
            <a:r>
              <a:rPr lang="en-CA" sz="1000" dirty="0" smtClean="0"/>
              <a:t>2013 : 31 %</a:t>
            </a:r>
            <a:r>
              <a:rPr lang="en-CA" dirty="0" smtClean="0"/>
              <a:t/>
            </a:r>
            <a:br>
              <a:rPr lang="en-CA" dirty="0" smtClean="0"/>
            </a:br>
            <a:r>
              <a:rPr lang="en-CA" dirty="0" smtClean="0"/>
              <a:t>(n=22)</a:t>
            </a:r>
            <a:endParaRPr lang="en-CA" dirty="0"/>
          </a:p>
        </p:txBody>
      </p:sp>
      <p:sp>
        <p:nvSpPr>
          <p:cNvPr id="58" name="AutoShape 10"/>
          <p:cNvSpPr>
            <a:spLocks/>
          </p:cNvSpPr>
          <p:nvPr>
            <p:custDataLst>
              <p:tags r:id="rId9"/>
            </p:custDataLst>
          </p:nvPr>
        </p:nvSpPr>
        <p:spPr bwMode="auto">
          <a:xfrm rot="5400000">
            <a:off x="1791539" y="238277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custDataLst>
              <p:tags r:id="rId10"/>
            </p:custDataLst>
          </p:nvPr>
        </p:nvSpPr>
        <p:spPr bwMode="auto">
          <a:xfrm rot="5400000">
            <a:off x="5411039" y="24385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0" name="Text Box 20"/>
          <p:cNvSpPr txBox="1">
            <a:spLocks noChangeArrowheads="1"/>
          </p:cNvSpPr>
          <p:nvPr>
            <p:custDataLst>
              <p:tags r:id="rId11"/>
            </p:custDataLst>
          </p:nvPr>
        </p:nvSpPr>
        <p:spPr bwMode="auto">
          <a:xfrm>
            <a:off x="4904509" y="3006876"/>
            <a:ext cx="1257300"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32 %</a:t>
            </a:r>
            <a:r>
              <a:rPr lang="en-CA" dirty="0" smtClean="0"/>
              <a:t>     </a:t>
            </a:r>
            <a:r>
              <a:rPr lang="en-CA" dirty="0"/>
              <a:t>(</a:t>
            </a:r>
            <a:r>
              <a:rPr lang="en-CA" dirty="0" smtClean="0"/>
              <a:t>n=12)</a:t>
            </a:r>
          </a:p>
          <a:p>
            <a:r>
              <a:rPr lang="en-CA" sz="1000" dirty="0" smtClean="0"/>
              <a:t>2013 : 39 %</a:t>
            </a:r>
            <a:r>
              <a:rPr lang="en-CA" dirty="0" smtClean="0"/>
              <a:t/>
            </a:r>
            <a:br>
              <a:rPr lang="en-CA" dirty="0" smtClean="0"/>
            </a:br>
            <a:r>
              <a:rPr lang="en-CA" dirty="0" smtClean="0"/>
              <a:t>(n=28)</a:t>
            </a:r>
            <a:endParaRPr lang="en-CA" dirty="0"/>
          </a:p>
        </p:txBody>
      </p:sp>
      <p:graphicFrame>
        <p:nvGraphicFramePr>
          <p:cNvPr id="19" name="Table 18"/>
          <p:cNvGraphicFramePr>
            <a:graphicFrameLocks noGrp="1"/>
          </p:cNvGraphicFramePr>
          <p:nvPr>
            <p:custDataLst>
              <p:tags r:id="rId12"/>
            </p:custDataLst>
            <p:extLst>
              <p:ext uri="{D42A27DB-BD31-4B8C-83A1-F6EECF244321}">
                <p14:modId xmlns:p14="http://schemas.microsoft.com/office/powerpoint/2010/main" val="2514540394"/>
              </p:ext>
            </p:extLst>
          </p:nvPr>
        </p:nvGraphicFramePr>
        <p:xfrm>
          <a:off x="425666" y="5576138"/>
          <a:ext cx="8242085" cy="457200"/>
        </p:xfrm>
        <a:graphic>
          <a:graphicData uri="http://schemas.openxmlformats.org/drawingml/2006/table">
            <a:tbl>
              <a:tblPr/>
              <a:tblGrid>
                <a:gridCol w="1648417"/>
                <a:gridCol w="1648417"/>
                <a:gridCol w="1648417"/>
                <a:gridCol w="1648417"/>
                <a:gridCol w="1648417"/>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(n=4)                 (n=8)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(n=14)              (n=14)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               (n=20)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               (n=8)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(n=8)              (n=22)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Isosceles Triangle 15"/>
          <p:cNvSpPr/>
          <p:nvPr>
            <p:custDataLst>
              <p:tags r:id="rId13"/>
            </p:custDataLst>
          </p:nvPr>
        </p:nvSpPr>
        <p:spPr>
          <a:xfrm rot="10800000" flipV="1">
            <a:off x="2709863" y="40363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Content Placeholder 33"/>
          <p:cNvSpPr txBox="1">
            <a:spLocks/>
          </p:cNvSpPr>
          <p:nvPr>
            <p:custDataLst>
              <p:tags r:id="rId14"/>
            </p:custDataLst>
          </p:nvPr>
        </p:nvSpPr>
        <p:spPr>
          <a:xfrm>
            <a:off x="352425" y="742422"/>
            <a:ext cx="8351308" cy="90281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300" b="0" dirty="0" smtClean="0">
                <a:solidFill>
                  <a:schemeClr val="tx1"/>
                </a:solidFill>
                <a:latin typeface="+mj-lt"/>
              </a:rPr>
              <a:t>Une fois qu’on leur a dit qu’il fallait détenir un permis pour pouvoir exercer la profession d’ingénieur, presque la moitié des étudiants indiquent qu’ils feront absolument ou probablement une demande de permis, tandis que le tiers ne le fera absolument ou probablement pas et deux sur dix sont incertains.</a:t>
            </a:r>
          </a:p>
          <a:p>
            <a:pPr marL="182563" indent="-182563" algn="l" fontAlgn="auto">
              <a:spcBef>
                <a:spcPts val="800"/>
              </a:spcBef>
              <a:spcAft>
                <a:spcPts val="0"/>
              </a:spcAft>
              <a:buFont typeface="Wingdings" pitchFamily="2" charset="2"/>
              <a:buChar char="§"/>
              <a:defRPr/>
            </a:pPr>
            <a:r>
              <a:rPr lang="fr-CA" sz="1300" b="0" dirty="0" smtClean="0">
                <a:solidFill>
                  <a:schemeClr val="tx1"/>
                </a:solidFill>
                <a:latin typeface="+mj-lt"/>
              </a:rPr>
              <a:t>Les étudiants sont plus susceptibles d’avoir l’intention de faire probablement une demande de permis qu’en 2013. </a:t>
            </a:r>
            <a:endParaRPr lang="fr-CA" sz="13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Délais quant à la demande de permis</a:t>
            </a:r>
          </a:p>
        </p:txBody>
      </p:sp>
      <p:graphicFrame>
        <p:nvGraphicFramePr>
          <p:cNvPr id="31" name="Object 2"/>
          <p:cNvGraphicFramePr>
            <a:graphicFrameLocks noGrp="1" noChangeAspect="1"/>
          </p:cNvGraphicFramePr>
          <p:nvPr>
            <p:ph idx="1"/>
            <p:custDataLst>
              <p:tags r:id="rId2"/>
            </p:custDataLst>
            <p:extLst>
              <p:ext uri="{D42A27DB-BD31-4B8C-83A1-F6EECF244321}">
                <p14:modId xmlns:p14="http://schemas.microsoft.com/office/powerpoint/2010/main" val="456303275"/>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11"/>
          </a:graphicData>
        </a:graphic>
      </p:graphicFrame>
      <p:sp>
        <p:nvSpPr>
          <p:cNvPr id="1331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29E31D8-566F-4FD6-95E5-6FC9EE862CFF}" type="slidenum">
              <a:rPr lang="en-US"/>
              <a:pPr/>
              <a:t>25</a:t>
            </a:fld>
            <a:endParaRPr lang="en-US" dirty="0"/>
          </a:p>
        </p:txBody>
      </p:sp>
      <p:sp>
        <p:nvSpPr>
          <p:cNvPr id="13329" name="Text Box 19"/>
          <p:cNvSpPr txBox="1">
            <a:spLocks noChangeArrowheads="1"/>
          </p:cNvSpPr>
          <p:nvPr>
            <p:custDataLst>
              <p:tags r:id="rId4"/>
            </p:custDataLst>
          </p:nvPr>
        </p:nvSpPr>
        <p:spPr bwMode="auto">
          <a:xfrm>
            <a:off x="177445" y="1473196"/>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Quand prévoyez-vous faire une demande de permis?</a:t>
            </a:r>
            <a:endParaRPr lang="fr-CA" sz="1400" dirty="0">
              <a:solidFill>
                <a:srgbClr val="003399"/>
              </a:solidFill>
              <a:latin typeface="+mj-lt"/>
            </a:endParaRPr>
          </a:p>
        </p:txBody>
      </p:sp>
      <p:sp>
        <p:nvSpPr>
          <p:cNvPr id="13330" name="Text Box 20"/>
          <p:cNvSpPr txBox="1">
            <a:spLocks noChangeArrowheads="1"/>
          </p:cNvSpPr>
          <p:nvPr>
            <p:custDataLst>
              <p:tags r:id="rId5"/>
            </p:custDataLst>
          </p:nvPr>
        </p:nvSpPr>
        <p:spPr bwMode="auto">
          <a:xfrm>
            <a:off x="434898" y="6244683"/>
            <a:ext cx="7958021" cy="307777"/>
          </a:xfrm>
          <a:prstGeom prst="rect">
            <a:avLst/>
          </a:prstGeom>
          <a:noFill/>
          <a:ln w="25400">
            <a:noFill/>
            <a:miter lim="800000"/>
            <a:headEnd/>
            <a:tailEnd/>
          </a:ln>
        </p:spPr>
        <p:txBody>
          <a:bodyPr wrap="square">
            <a:spAutoFit/>
          </a:bodyPr>
          <a:lstStyle/>
          <a:p>
            <a:pPr algn="l"/>
            <a:r>
              <a:rPr lang="fr-CA" sz="700" dirty="0" smtClean="0">
                <a:solidFill>
                  <a:schemeClr val="tx1"/>
                </a:solidFill>
              </a:rPr>
              <a:t>Q27. Quand </a:t>
            </a:r>
            <a:r>
              <a:rPr lang="fr-CA" sz="700" dirty="0">
                <a:solidFill>
                  <a:schemeClr val="tx1"/>
                </a:solidFill>
              </a:rPr>
              <a:t>prévoyez-vous faire une demande de permis </a:t>
            </a:r>
            <a:r>
              <a:rPr lang="fr-CA" sz="700" dirty="0" smtClean="0">
                <a:solidFill>
                  <a:schemeClr val="tx1"/>
                </a:solidFill>
              </a:rPr>
              <a:t>d’exercice? </a:t>
            </a:r>
            <a:br>
              <a:rPr lang="fr-CA" sz="700" dirty="0" smtClean="0">
                <a:solidFill>
                  <a:schemeClr val="tx1"/>
                </a:solidFill>
              </a:rPr>
            </a:br>
            <a:r>
              <a:rPr lang="fr-CA" sz="700" dirty="0" smtClean="0">
                <a:solidFill>
                  <a:schemeClr val="tx1"/>
                </a:solidFill>
              </a:rPr>
              <a:t>Base : Les répondants qui prévoient faire une demande de permis, 2013 (n=693); 2014 (n=308)</a:t>
            </a:r>
            <a:endParaRPr lang="fr-CA" sz="700" dirty="0">
              <a:solidFill>
                <a:schemeClr val="tx1"/>
              </a:solidFill>
            </a:endParaRPr>
          </a:p>
        </p:txBody>
      </p:sp>
      <p:graphicFrame>
        <p:nvGraphicFramePr>
          <p:cNvPr id="17" name="Table 16"/>
          <p:cNvGraphicFramePr>
            <a:graphicFrameLocks noGrp="1"/>
          </p:cNvGraphicFramePr>
          <p:nvPr>
            <p:custDataLst>
              <p:tags r:id="rId6"/>
            </p:custDataLst>
            <p:extLst>
              <p:ext uri="{D42A27DB-BD31-4B8C-83A1-F6EECF244321}">
                <p14:modId xmlns:p14="http://schemas.microsoft.com/office/powerpoint/2010/main" val="3187685186"/>
              </p:ext>
            </p:extLst>
          </p:nvPr>
        </p:nvGraphicFramePr>
        <p:xfrm>
          <a:off x="466724" y="5433263"/>
          <a:ext cx="8239128" cy="512445"/>
        </p:xfrm>
        <a:graphic>
          <a:graphicData uri="http://schemas.openxmlformats.org/drawingml/2006/table">
            <a:tbl>
              <a:tblPr/>
              <a:tblGrid>
                <a:gridCol w="2059782"/>
                <a:gridCol w="2059782"/>
                <a:gridCol w="2059782"/>
                <a:gridCol w="2059782"/>
              </a:tblGrid>
              <a:tr h="457200">
                <a:tc>
                  <a:txBody>
                    <a:bodyPr/>
                    <a:lstStyle/>
                    <a:p>
                      <a:pPr algn="ctr" fontAlgn="ctr"/>
                      <a:r>
                        <a:rPr lang="fr-CA" sz="1200" b="1" i="0" u="none" strike="noStrike" kern="1200" dirty="0" smtClean="0">
                          <a:solidFill>
                            <a:schemeClr val="tx1"/>
                          </a:solidFill>
                          <a:latin typeface="+mn-lt"/>
                          <a:ea typeface="+mn-ea"/>
                          <a:cs typeface="+mn-cs"/>
                        </a:rPr>
                        <a:t>Dans les six mois qui suivent l’obtention de mon diplôme</a:t>
                      </a:r>
                      <a:r>
                        <a:rPr lang="en-US" sz="900" b="0" i="0" u="none" strike="noStrike" kern="1200" dirty="0" smtClean="0">
                          <a:solidFill>
                            <a:schemeClr val="tx2"/>
                          </a:solidFill>
                          <a:latin typeface="Arial Narrow" pitchFamily="34" charset="0"/>
                          <a:ea typeface="+mn-ea"/>
                          <a:cs typeface="+mn-cs"/>
                        </a:rPr>
                        <a:t>                  (n=183)                      (n=439)</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dirty="0" smtClean="0">
                          <a:solidFill>
                            <a:schemeClr val="tx1"/>
                          </a:solidFill>
                          <a:latin typeface="+mn-lt"/>
                          <a:ea typeface="+mn-ea"/>
                          <a:cs typeface="+mn-cs"/>
                        </a:rPr>
                        <a:t>Dans les douze mois qui suivent l’obtention de mon diplôme</a:t>
                      </a:r>
                      <a:r>
                        <a:rPr lang="en-US" sz="900" b="0" i="0" u="none" strike="noStrike" kern="1200" dirty="0" smtClean="0">
                          <a:solidFill>
                            <a:schemeClr val="tx2"/>
                          </a:solidFill>
                          <a:latin typeface="Arial Narrow" pitchFamily="34" charset="0"/>
                          <a:ea typeface="+mn-ea"/>
                          <a:cs typeface="+mn-cs"/>
                        </a:rPr>
                        <a:t>                  (n=51)                     (n=122)</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Plus d’un an après l’obtention de mon diplôme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(n=23)                    (n=52)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a:t>
                      </a:r>
                      <a:r>
                        <a:rPr lang="fr-CA" sz="1200" b="1" i="0" u="none" strike="noStrike" kern="1200" baseline="0" noProof="0" dirty="0" smtClean="0">
                          <a:solidFill>
                            <a:schemeClr val="tx1"/>
                          </a:solidFill>
                          <a:latin typeface="+mn-lt"/>
                          <a:ea typeface="+mn-ea"/>
                          <a:cs typeface="+mn-cs"/>
                        </a:rPr>
                        <a:t> sait pas / incertain(e)</a:t>
                      </a:r>
                      <a:endParaRPr lang="fr-CA" sz="1200" b="1" i="0" u="none" strike="noStrike" kern="1200" noProof="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(n=51)                    (n=80)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custDataLst>
              <p:tags r:id="rId7"/>
            </p:custDataLst>
          </p:nvPr>
        </p:nvSpPr>
        <p:spPr>
          <a:xfrm rot="10800000" flipV="1">
            <a:off x="7415213" y="45386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Content Placeholder 33"/>
          <p:cNvSpPr txBox="1">
            <a:spLocks/>
          </p:cNvSpPr>
          <p:nvPr>
            <p:custDataLst>
              <p:tags r:id="rId8"/>
            </p:custDataLst>
          </p:nvPr>
        </p:nvSpPr>
        <p:spPr>
          <a:xfrm>
            <a:off x="352424" y="636214"/>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La majorité des étudiants, soit six sur dix, qui ont l’intention de faire une demande de permis prévoient le faire dans les six mois qui suivent l’obtention de leur diplôme, tandis que deux sur dix prévoient faire une demande dans les douze mois qui suivent l’obtention de leur diplôme ou sont incertains. Un étudiant sur dix prévoit le faire plus d’un an après avoir obtenu son diplôme. </a:t>
            </a:r>
            <a:endParaRPr lang="fr-CA" sz="1400" b="0" dirty="0">
              <a:solidFill>
                <a:schemeClr val="tx1"/>
              </a:solidFill>
              <a:latin typeface="+mj-lt"/>
            </a:endParaRPr>
          </a:p>
        </p:txBody>
      </p:sp>
      <p:sp>
        <p:nvSpPr>
          <p:cNvPr id="11" name="Text Box 28"/>
          <p:cNvSpPr txBox="1">
            <a:spLocks noChangeArrowheads="1"/>
          </p:cNvSpPr>
          <p:nvPr>
            <p:custDataLst>
              <p:tags r:id="rId9"/>
            </p:custDataLst>
          </p:nvPr>
        </p:nvSpPr>
        <p:spPr bwMode="auto">
          <a:xfrm>
            <a:off x="1922561" y="1904017"/>
            <a:ext cx="1244008" cy="769441"/>
          </a:xfrm>
          <a:prstGeom prst="rect">
            <a:avLst/>
          </a:prstGeom>
          <a:noFill/>
          <a:ln w="12700" algn="ctr">
            <a:solidFill>
              <a:schemeClr val="tx1">
                <a:lumMod val="50000"/>
              </a:schemeClr>
            </a:solidFill>
            <a:miter lim="800000"/>
            <a:headEnd/>
            <a:tailEnd/>
          </a:ln>
        </p:spPr>
        <p:txBody>
          <a:bodyPr wrap="square">
            <a:spAutoFit/>
          </a:bodyPr>
          <a:lstStyle/>
          <a:p>
            <a:r>
              <a:rPr lang="en-CA" sz="1500" dirty="0" smtClean="0"/>
              <a:t>2014 : 76 %</a:t>
            </a:r>
            <a:r>
              <a:rPr lang="en-CA" dirty="0" smtClean="0"/>
              <a:t>     </a:t>
            </a:r>
            <a:r>
              <a:rPr lang="en-CA" sz="700" dirty="0"/>
              <a:t>(</a:t>
            </a:r>
            <a:r>
              <a:rPr lang="en-CA" sz="700" dirty="0" smtClean="0"/>
              <a:t>n=234)</a:t>
            </a:r>
          </a:p>
          <a:p>
            <a:r>
              <a:rPr lang="en-CA" sz="1000" dirty="0" smtClean="0"/>
              <a:t>2013 : 81 %</a:t>
            </a:r>
            <a:r>
              <a:rPr lang="en-CA" sz="1000" dirty="0"/>
              <a:t/>
            </a:r>
            <a:br>
              <a:rPr lang="en-CA" sz="1000" dirty="0"/>
            </a:br>
            <a:r>
              <a:rPr lang="en-CA" sz="700" dirty="0" smtClean="0"/>
              <a:t>(n=561)</a:t>
            </a:r>
            <a:endParaRPr lang="en-CA"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Raisons de l’attente avant de faire une demande de permis</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3949571521"/>
              </p:ext>
            </p:extLst>
          </p:nvPr>
        </p:nvGraphicFramePr>
        <p:xfrm>
          <a:off x="793749" y="1564309"/>
          <a:ext cx="7639050" cy="4955138"/>
        </p:xfrm>
        <a:graphic>
          <a:graphicData uri="http://schemas.openxmlformats.org/drawingml/2006/chart">
            <c:chart xmlns:c="http://schemas.openxmlformats.org/drawingml/2006/chart" xmlns:r="http://schemas.openxmlformats.org/officeDocument/2006/relationships" r:id="rId10"/>
          </a:graphicData>
        </a:graphic>
      </p:graphicFrame>
      <p:sp>
        <p:nvSpPr>
          <p:cNvPr id="1434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B889DC-2272-4B5C-9078-6C3B2BF71FCB}" type="slidenum">
              <a:rPr lang="en-US"/>
              <a:pPr/>
              <a:t>26</a:t>
            </a:fld>
            <a:endParaRPr lang="en-US" dirty="0"/>
          </a:p>
        </p:txBody>
      </p:sp>
      <p:sp>
        <p:nvSpPr>
          <p:cNvPr id="14341" name="Text Box 3"/>
          <p:cNvSpPr txBox="1">
            <a:spLocks noChangeArrowheads="1"/>
          </p:cNvSpPr>
          <p:nvPr>
            <p:custDataLst>
              <p:tags r:id="rId4"/>
            </p:custDataLst>
          </p:nvPr>
        </p:nvSpPr>
        <p:spPr bwMode="auto">
          <a:xfrm>
            <a:off x="293685" y="6269895"/>
            <a:ext cx="8143875" cy="461665"/>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Q28</a:t>
            </a:r>
            <a:r>
              <a:rPr lang="fr-CA" sz="800" dirty="0">
                <a:solidFill>
                  <a:schemeClr val="tx1"/>
                </a:solidFill>
                <a:latin typeface="+mj-lt"/>
              </a:rPr>
              <a:t>. Pourquoi désirez-vous attendre plus d’un an avant de faire votre demande de permis </a:t>
            </a:r>
            <a:r>
              <a:rPr lang="fr-CA" sz="800" dirty="0" smtClean="0">
                <a:solidFill>
                  <a:schemeClr val="tx1"/>
                </a:solidFill>
                <a:latin typeface="+mj-lt"/>
              </a:rPr>
              <a:t>d’exercice?  </a:t>
            </a:r>
            <a:br>
              <a:rPr lang="fr-CA" sz="800" dirty="0" smtClean="0">
                <a:solidFill>
                  <a:schemeClr val="tx1"/>
                </a:solidFill>
                <a:latin typeface="+mj-lt"/>
              </a:rPr>
            </a:br>
            <a:r>
              <a:rPr lang="fr-CA" sz="800" dirty="0" smtClean="0">
                <a:solidFill>
                  <a:schemeClr val="tx1"/>
                </a:solidFill>
                <a:latin typeface="+mj-lt"/>
              </a:rPr>
              <a:t>Base : Les répondants qui font une demande de permis plus d’un an après l’obtention de leur diplôme ou qui ne savent pas s’ils vont faire une demande ou en sont incertains, 2013 (n=132); 2014 (n=74)</a:t>
            </a:r>
            <a:endParaRPr lang="fr-CA" sz="800" dirty="0">
              <a:solidFill>
                <a:schemeClr val="tx1"/>
              </a:solidFill>
              <a:latin typeface="+mj-lt"/>
            </a:endParaRPr>
          </a:p>
        </p:txBody>
      </p:sp>
      <p:sp>
        <p:nvSpPr>
          <p:cNvPr id="14346" name="Text Box 10"/>
          <p:cNvSpPr txBox="1">
            <a:spLocks noChangeArrowheads="1"/>
          </p:cNvSpPr>
          <p:nvPr>
            <p:custDataLst>
              <p:tags r:id="rId5"/>
            </p:custDataLst>
          </p:nvPr>
        </p:nvSpPr>
        <p:spPr bwMode="auto">
          <a:xfrm>
            <a:off x="5393803" y="6203976"/>
            <a:ext cx="3603481" cy="230832"/>
          </a:xfrm>
          <a:prstGeom prst="rect">
            <a:avLst/>
          </a:prstGeom>
          <a:noFill/>
          <a:ln w="25400" algn="ctr">
            <a:noFill/>
            <a:miter lim="800000"/>
            <a:headEnd/>
            <a:tailEnd/>
          </a:ln>
        </p:spPr>
        <p:txBody>
          <a:bodyPr wrap="square">
            <a:spAutoFit/>
          </a:bodyPr>
          <a:lstStyle/>
          <a:p>
            <a:pPr algn="r"/>
            <a:r>
              <a:rPr lang="fr-CA" sz="900" b="0" i="1" dirty="0" smtClean="0"/>
              <a:t>Les réponses totalisant moins de 2 % ne sont pas représentées.</a:t>
            </a:r>
            <a:endParaRPr lang="fr-CA" sz="900" b="0" i="1" dirty="0"/>
          </a:p>
        </p:txBody>
      </p:sp>
      <p:sp>
        <p:nvSpPr>
          <p:cNvPr id="14347" name="Text Box 11"/>
          <p:cNvSpPr txBox="1">
            <a:spLocks noChangeArrowheads="1"/>
          </p:cNvSpPr>
          <p:nvPr>
            <p:custDataLst>
              <p:tags r:id="rId6"/>
            </p:custDataLst>
          </p:nvPr>
        </p:nvSpPr>
        <p:spPr bwMode="auto">
          <a:xfrm>
            <a:off x="293687" y="1259508"/>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Pourquoi désirez-vous attendre plus d’un an avant de faire votre demande de permis?</a:t>
            </a:r>
            <a:endParaRPr lang="fr-CA" sz="1400" dirty="0">
              <a:solidFill>
                <a:srgbClr val="003399"/>
              </a:solidFill>
              <a:latin typeface="+mj-lt"/>
            </a:endParaRPr>
          </a:p>
        </p:txBody>
      </p:sp>
      <p:graphicFrame>
        <p:nvGraphicFramePr>
          <p:cNvPr id="12" name="Table 11"/>
          <p:cNvGraphicFramePr>
            <a:graphicFrameLocks noGrp="1"/>
          </p:cNvGraphicFramePr>
          <p:nvPr>
            <p:custDataLst>
              <p:tags r:id="rId7"/>
            </p:custDataLst>
            <p:extLst>
              <p:ext uri="{D42A27DB-BD31-4B8C-83A1-F6EECF244321}">
                <p14:modId xmlns:p14="http://schemas.microsoft.com/office/powerpoint/2010/main" val="1331042124"/>
              </p:ext>
            </p:extLst>
          </p:nvPr>
        </p:nvGraphicFramePr>
        <p:xfrm>
          <a:off x="1746602" y="1495425"/>
          <a:ext cx="2476148" cy="5005300"/>
        </p:xfrm>
        <a:graphic>
          <a:graphicData uri="http://schemas.openxmlformats.org/drawingml/2006/table">
            <a:tbl>
              <a:tblPr/>
              <a:tblGrid>
                <a:gridCol w="2476148"/>
              </a:tblGrid>
              <a:tr h="337739">
                <a:tc>
                  <a:txBody>
                    <a:bodyPr/>
                    <a:lstStyle/>
                    <a:p>
                      <a:pPr algn="r" fontAlgn="b"/>
                      <a:r>
                        <a:rPr lang="fr-CA" sz="1000" b="1" i="0" u="none" strike="noStrike" kern="1200" baseline="0" noProof="0" dirty="0" smtClean="0">
                          <a:solidFill>
                            <a:schemeClr val="tx1"/>
                          </a:solidFill>
                          <a:latin typeface="+mn-lt"/>
                          <a:ea typeface="+mn-ea"/>
                          <a:cs typeface="+mn-cs"/>
                        </a:rPr>
                        <a:t>Je veux acquérir l’expérience nécessaire avant de faire ma demande </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56793">
                <a:tc>
                  <a:txBody>
                    <a:bodyPr/>
                    <a:lstStyle/>
                    <a:p>
                      <a:pPr algn="r" fontAlgn="b"/>
                      <a:r>
                        <a:rPr lang="fr-CA" sz="700" b="0" i="0" u="none" strike="noStrike" noProof="0" dirty="0" smtClean="0">
                          <a:solidFill>
                            <a:schemeClr val="tx2"/>
                          </a:solidFill>
                          <a:latin typeface="Arial Narrow" pitchFamily="34" charset="0"/>
                        </a:rPr>
                        <a:t>(n=51)</a:t>
                      </a:r>
                    </a:p>
                    <a:p>
                      <a:pPr algn="r" fontAlgn="b"/>
                      <a:r>
                        <a:rPr lang="fr-CA" sz="700" b="0" i="0" u="none" strike="noStrike" noProof="0" dirty="0" smtClean="0">
                          <a:solidFill>
                            <a:schemeClr val="tx2"/>
                          </a:solidFill>
                          <a:latin typeface="Arial Narrow" pitchFamily="34" charset="0"/>
                        </a:rPr>
                        <a:t>(n=95)</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739">
                <a:tc>
                  <a:txBody>
                    <a:bodyPr/>
                    <a:lstStyle/>
                    <a:p>
                      <a:pPr algn="r" fontAlgn="b"/>
                      <a:r>
                        <a:rPr lang="fr-CA" sz="1000" b="1" i="0" u="none" strike="noStrike" kern="1200" baseline="0" noProof="0" dirty="0" smtClean="0">
                          <a:solidFill>
                            <a:schemeClr val="tx1"/>
                          </a:solidFill>
                          <a:latin typeface="+mn-lt"/>
                          <a:ea typeface="+mn-ea"/>
                          <a:cs typeface="+mn-cs"/>
                        </a:rPr>
                        <a:t>Je veux obtenir un diplôme d’études supérieures</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6793">
                <a:tc>
                  <a:txBody>
                    <a:bodyPr/>
                    <a:lstStyle/>
                    <a:p>
                      <a:pPr algn="r" fontAlgn="b"/>
                      <a:r>
                        <a:rPr lang="fr-CA" sz="700" b="0" i="0" u="none" strike="noStrike" noProof="0" dirty="0" smtClean="0">
                          <a:latin typeface="Arial Narrow" pitchFamily="34" charset="0"/>
                        </a:rPr>
                        <a:t> </a:t>
                      </a:r>
                      <a:r>
                        <a:rPr lang="fr-CA" sz="700" b="0" i="0" u="none" strike="noStrike" noProof="0" dirty="0" smtClean="0">
                          <a:solidFill>
                            <a:schemeClr val="tx2"/>
                          </a:solidFill>
                          <a:latin typeface="Arial Narrow" pitchFamily="34" charset="0"/>
                        </a:rPr>
                        <a:t>(n=9)</a:t>
                      </a:r>
                    </a:p>
                    <a:p>
                      <a:pPr algn="r" fontAlgn="b"/>
                      <a:r>
                        <a:rPr lang="fr-CA" sz="700" b="0" i="0" u="none" strike="noStrike" noProof="0" dirty="0" smtClean="0">
                          <a:solidFill>
                            <a:schemeClr val="tx2"/>
                          </a:solidFill>
                          <a:latin typeface="Arial Narrow" pitchFamily="34" charset="0"/>
                        </a:rPr>
                        <a:t>(n=9)</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739">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Je ne suis pas certain(e) que ce soit nécessaire dans le domaine de travail que j’ai choisi</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6793">
                <a:tc>
                  <a:txBody>
                    <a:bodyPr/>
                    <a:lstStyle/>
                    <a:p>
                      <a:pPr algn="r" fontAlgn="b"/>
                      <a:r>
                        <a:rPr lang="fr-CA" sz="700" b="0" i="0" u="none" strike="noStrike" noProof="0" dirty="0" smtClean="0">
                          <a:solidFill>
                            <a:schemeClr val="tx2"/>
                          </a:solidFill>
                          <a:latin typeface="Arial Narrow" pitchFamily="34" charset="0"/>
                        </a:rPr>
                        <a:t> (n=4)</a:t>
                      </a:r>
                    </a:p>
                    <a:p>
                      <a:pPr algn="r" fontAlgn="b"/>
                      <a:r>
                        <a:rPr lang="fr-CA" sz="700" b="0" i="0" u="none" strike="noStrike" noProof="0" dirty="0" smtClean="0">
                          <a:solidFill>
                            <a:schemeClr val="tx2"/>
                          </a:solidFill>
                          <a:latin typeface="Arial Narrow" pitchFamily="34" charset="0"/>
                        </a:rPr>
                        <a:t>(n=9)</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739">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Je suis incertain(e) de mon plan de carrière</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6793">
                <a:tc>
                  <a:txBody>
                    <a:bodyPr/>
                    <a:lstStyle/>
                    <a:p>
                      <a:pPr algn="r" fontAlgn="b"/>
                      <a:r>
                        <a:rPr lang="fr-CA" sz="700" b="0" i="0" u="none" strike="noStrike" noProof="0" dirty="0" smtClean="0">
                          <a:solidFill>
                            <a:schemeClr val="tx2"/>
                          </a:solidFill>
                          <a:latin typeface="Arial Narrow" pitchFamily="34" charset="0"/>
                        </a:rPr>
                        <a:t>(n=3)</a:t>
                      </a:r>
                    </a:p>
                    <a:p>
                      <a:pPr algn="r" fontAlgn="b"/>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fr-CA" sz="1000" b="1" i="0" u="none" strike="noStrike" kern="1200" baseline="0" noProof="0" dirty="0" smtClean="0">
                          <a:solidFill>
                            <a:schemeClr val="tx1"/>
                          </a:solidFill>
                          <a:latin typeface="+mn-lt"/>
                          <a:ea typeface="+mn-ea"/>
                          <a:cs typeface="+mn-cs"/>
                        </a:rPr>
                        <a:t>Je veux poursuivre d’autres études / parfaire ma formation</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fr-CA" sz="700" b="0" i="0" u="none" strike="noStrike" noProof="0" dirty="0" smtClean="0">
                          <a:latin typeface="Arial Narrow" pitchFamily="34" charset="0"/>
                        </a:rPr>
                        <a:t> </a:t>
                      </a:r>
                      <a:r>
                        <a:rPr lang="fr-CA" sz="700" b="0" i="0" u="none" strike="noStrike" noProof="0" dirty="0" smtClean="0">
                          <a:solidFill>
                            <a:schemeClr val="tx2"/>
                          </a:solidFill>
                          <a:latin typeface="Arial Narrow" pitchFamily="34" charset="0"/>
                        </a:rPr>
                        <a:t>(n=3)</a:t>
                      </a:r>
                    </a:p>
                    <a:p>
                      <a:pPr algn="r" fontAlgn="b"/>
                      <a:r>
                        <a:rPr lang="fr-CA" sz="700" b="0" i="0" u="none" strike="noStrike" noProof="0" dirty="0" smtClean="0">
                          <a:solidFill>
                            <a:schemeClr val="tx2"/>
                          </a:solidFill>
                          <a:latin typeface="Arial Narrow" pitchFamily="34" charset="0"/>
                        </a:rPr>
                        <a:t>(n=5)</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fr-CA" sz="1000" b="1" i="0" u="none" strike="noStrike" kern="1200" baseline="0" noProof="0" dirty="0" smtClean="0">
                          <a:solidFill>
                            <a:schemeClr val="tx1"/>
                          </a:solidFill>
                          <a:latin typeface="+mn-lt"/>
                          <a:ea typeface="+mn-ea"/>
                          <a:cs typeface="+mn-cs"/>
                        </a:rPr>
                        <a:t>Autre</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fr-CA" sz="700" b="0" i="0" u="none" strike="noStrike" noProof="0" dirty="0" smtClean="0">
                          <a:latin typeface="Arial Narrow" pitchFamily="34" charset="0"/>
                        </a:rPr>
                        <a:t> </a:t>
                      </a:r>
                      <a:r>
                        <a:rPr lang="fr-CA" sz="700" b="0" i="0" u="none" strike="noStrike" noProof="0" dirty="0" smtClean="0">
                          <a:solidFill>
                            <a:schemeClr val="tx2"/>
                          </a:solidFill>
                          <a:latin typeface="Arial Narrow" pitchFamily="34" charset="0"/>
                        </a:rPr>
                        <a:t>(n=3)</a:t>
                      </a:r>
                    </a:p>
                    <a:p>
                      <a:pPr algn="r" fontAlgn="b"/>
                      <a:r>
                        <a:rPr lang="fr-CA" sz="700" b="0" i="0" u="none" strike="noStrike" noProof="0" dirty="0" smtClean="0">
                          <a:solidFill>
                            <a:schemeClr val="tx2"/>
                          </a:solidFill>
                          <a:latin typeface="Arial Narrow" pitchFamily="34" charset="0"/>
                        </a:rPr>
                        <a:t>(n=1)</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Content Placeholder 33"/>
          <p:cNvSpPr txBox="1">
            <a:spLocks/>
          </p:cNvSpPr>
          <p:nvPr>
            <p:custDataLst>
              <p:tags r:id="rId8"/>
            </p:custDataLst>
          </p:nvPr>
        </p:nvSpPr>
        <p:spPr>
          <a:xfrm>
            <a:off x="352425" y="745312"/>
            <a:ext cx="7740650" cy="430887"/>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les étudiants qui prévoient attendre au moins un an avant de faire une demande de permis ou qui sont incertains, sept sur dix donnent comme raison le désir d’acquérir l’expérience requise</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
          <p:cNvGraphicFramePr>
            <a:graphicFrameLocks noGrp="1" noChangeAspect="1"/>
          </p:cNvGraphicFramePr>
          <p:nvPr>
            <p:ph idx="1"/>
            <p:custDataLst>
              <p:tags r:id="rId1"/>
            </p:custDataLst>
            <p:extLst>
              <p:ext uri="{D42A27DB-BD31-4B8C-83A1-F6EECF244321}">
                <p14:modId xmlns:p14="http://schemas.microsoft.com/office/powerpoint/2010/main" val="529208286"/>
              </p:ext>
            </p:extLst>
          </p:nvPr>
        </p:nvGraphicFramePr>
        <p:xfrm>
          <a:off x="492432" y="1713873"/>
          <a:ext cx="8227819" cy="4344027"/>
        </p:xfrm>
        <a:graphic>
          <a:graphicData uri="http://schemas.openxmlformats.org/drawingml/2006/chart">
            <c:chart xmlns:c="http://schemas.openxmlformats.org/drawingml/2006/chart" xmlns:r="http://schemas.openxmlformats.org/officeDocument/2006/relationships" r:id="rId15"/>
          </a:graphicData>
        </a:graphic>
      </p:graphicFrame>
      <p:sp>
        <p:nvSpPr>
          <p:cNvPr id="15384" name="Text Box 36"/>
          <p:cNvSpPr txBox="1">
            <a:spLocks noChangeArrowheads="1"/>
          </p:cNvSpPr>
          <p:nvPr>
            <p:custDataLst>
              <p:tags r:id="rId2"/>
            </p:custDataLst>
          </p:nvPr>
        </p:nvSpPr>
        <p:spPr bwMode="auto">
          <a:xfrm>
            <a:off x="336858" y="1609701"/>
            <a:ext cx="8639175" cy="523220"/>
          </a:xfrm>
          <a:prstGeom prst="rect">
            <a:avLst/>
          </a:prstGeom>
          <a:noFill/>
          <a:ln w="25400" algn="ctr">
            <a:noFill/>
            <a:miter lim="800000"/>
            <a:headEnd/>
            <a:tailEnd/>
          </a:ln>
        </p:spPr>
        <p:txBody>
          <a:bodyPr>
            <a:spAutoFit/>
          </a:bodyPr>
          <a:lstStyle/>
          <a:p>
            <a:r>
              <a:rPr lang="fr-CA" sz="1400" dirty="0">
                <a:solidFill>
                  <a:srgbClr val="003399"/>
                </a:solidFill>
                <a:latin typeface="+mj-lt"/>
              </a:rPr>
              <a:t>Feriez-vous une demande de permis dans les six mois si vous pouviez être exempté des frais de cotisation à titre d’ingénieur stagiaire pour la première année</a:t>
            </a:r>
            <a:r>
              <a:rPr lang="en-CA" sz="1400" dirty="0" smtClean="0">
                <a:solidFill>
                  <a:srgbClr val="003399"/>
                </a:solidFill>
                <a:latin typeface="+mj-lt"/>
              </a:rPr>
              <a:t>?</a:t>
            </a:r>
            <a:endParaRPr lang="en-CA" sz="1400" dirty="0">
              <a:solidFill>
                <a:srgbClr val="003399"/>
              </a:solidFill>
              <a:latin typeface="+mj-lt"/>
            </a:endParaRPr>
          </a:p>
        </p:txBody>
      </p:sp>
      <p:sp>
        <p:nvSpPr>
          <p:cNvPr id="15363" name="Rectangle 2"/>
          <p:cNvSpPr>
            <a:spLocks noGrp="1" noChangeArrowheads="1"/>
          </p:cNvSpPr>
          <p:nvPr>
            <p:ph type="title"/>
            <p:custDataLst>
              <p:tags r:id="rId3"/>
            </p:custDataLst>
          </p:nvPr>
        </p:nvSpPr>
        <p:spPr bwMode="auto">
          <a:xfrm>
            <a:off x="838200" y="146783"/>
            <a:ext cx="8162925" cy="498598"/>
          </a:xfrm>
          <a:noFill/>
          <a:ln>
            <a:miter lim="800000"/>
            <a:headEnd/>
            <a:tailEnd/>
          </a:ln>
        </p:spPr>
        <p:txBody>
          <a:bodyPr vert="horz" numCol="1" compatLnSpc="1">
            <a:prstTxWarp prst="textNoShape">
              <a:avLst/>
            </a:prstTxWarp>
          </a:bodyPr>
          <a:lstStyle/>
          <a:p>
            <a:r>
              <a:rPr lang="fr-CA" sz="1800" dirty="0"/>
              <a:t>Impact de l’exemption des frais de cotisation à titre d’ingénieur stagiaire</a:t>
            </a:r>
            <a:br>
              <a:rPr lang="fr-CA" sz="1800" dirty="0"/>
            </a:br>
            <a:r>
              <a:rPr lang="fr-CA" sz="1800" dirty="0"/>
              <a:t>sur la </a:t>
            </a:r>
            <a:r>
              <a:rPr lang="fr-CA" sz="1800" dirty="0" smtClean="0"/>
              <a:t>probabilité </a:t>
            </a:r>
            <a:r>
              <a:rPr lang="fr-CA" sz="1800" dirty="0"/>
              <a:t>de faire une demande de permis dans les six mois</a:t>
            </a:r>
            <a:endParaRPr lang="fr-CA" sz="1800" noProof="0" dirty="0" smtClean="0"/>
          </a:p>
        </p:txBody>
      </p:sp>
      <p:sp>
        <p:nvSpPr>
          <p:cNvPr id="15364"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F5C27C11-3344-4808-ACE8-F4BA943662B8}" type="slidenum">
              <a:rPr lang="en-US"/>
              <a:pPr/>
              <a:t>27</a:t>
            </a:fld>
            <a:endParaRPr lang="en-US" dirty="0"/>
          </a:p>
        </p:txBody>
      </p:sp>
      <p:sp>
        <p:nvSpPr>
          <p:cNvPr id="15365" name="Rectangle 4"/>
          <p:cNvSpPr>
            <a:spLocks noChangeArrowheads="1"/>
          </p:cNvSpPr>
          <p:nvPr>
            <p:custDataLst>
              <p:tags r:id="rId5"/>
            </p:custDataLst>
          </p:nvPr>
        </p:nvSpPr>
        <p:spPr bwMode="auto">
          <a:xfrm>
            <a:off x="313860" y="6093330"/>
            <a:ext cx="8097915" cy="461665"/>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Q29</a:t>
            </a:r>
            <a:r>
              <a:rPr lang="fr-CA" sz="800" dirty="0">
                <a:solidFill>
                  <a:schemeClr val="tx1"/>
                </a:solidFill>
                <a:latin typeface="+mj-lt"/>
              </a:rPr>
              <a:t>. Si vous saviez qu’en déposant une demande de permis dans les six mois qui suivent l’obtention de votre diplôme, vous pourriez être exempté des frais d’ouverture de dossier et de la cotisation pour la première année à titre d’ingénieur stagiaire ou junior, dans quelle mesure serait-il probable que vous fassiez une demande de permis dans ce délai de six mois? </a:t>
            </a:r>
            <a:r>
              <a:rPr lang="fr-CA" sz="800" dirty="0" smtClean="0">
                <a:solidFill>
                  <a:schemeClr val="tx1"/>
                </a:solidFill>
                <a:latin typeface="+mj-lt"/>
              </a:rPr>
              <a:t>Base : Les répondants qui sont incertains ou qui ont l’intention de faire une demande de permis plus de six mois après avoir obtenu leur diplôme, 2013 (n=254); 2014 (n=125)</a:t>
            </a:r>
            <a:endParaRPr lang="fr-CA" sz="800" dirty="0">
              <a:solidFill>
                <a:schemeClr val="tx1"/>
              </a:solidFill>
              <a:latin typeface="+mj-lt"/>
            </a:endParaRPr>
          </a:p>
        </p:txBody>
      </p:sp>
      <p:sp>
        <p:nvSpPr>
          <p:cNvPr id="15367" name="Text Box 9"/>
          <p:cNvSpPr txBox="1">
            <a:spLocks noChangeArrowheads="1"/>
          </p:cNvSpPr>
          <p:nvPr>
            <p:custDataLst>
              <p:tags r:id="rId6"/>
            </p:custDataLst>
          </p:nvPr>
        </p:nvSpPr>
        <p:spPr bwMode="auto">
          <a:xfrm>
            <a:off x="1336385" y="2018673"/>
            <a:ext cx="1360968" cy="415498"/>
          </a:xfrm>
          <a:prstGeom prst="rect">
            <a:avLst/>
          </a:prstGeom>
          <a:noFill/>
          <a:ln w="25400" algn="ctr">
            <a:noFill/>
            <a:miter lim="800000"/>
            <a:headEnd/>
            <a:tailEnd/>
          </a:ln>
        </p:spPr>
        <p:txBody>
          <a:bodyPr wrap="square">
            <a:spAutoFit/>
          </a:bodyPr>
          <a:lstStyle/>
          <a:p>
            <a:r>
              <a:rPr lang="fr-CA" sz="1400" dirty="0" smtClean="0"/>
              <a:t>Probable</a:t>
            </a:r>
            <a:br>
              <a:rPr lang="fr-CA" sz="1400" dirty="0" smtClean="0"/>
            </a:br>
            <a:r>
              <a:rPr lang="fr-CA" sz="700" dirty="0" smtClean="0"/>
              <a:t>(2 cotes supérieures)</a:t>
            </a:r>
            <a:endParaRPr lang="fr-CA" sz="700" dirty="0"/>
          </a:p>
        </p:txBody>
      </p:sp>
      <p:sp>
        <p:nvSpPr>
          <p:cNvPr id="15371" name="Text Box 18"/>
          <p:cNvSpPr txBox="1">
            <a:spLocks noChangeArrowheads="1"/>
          </p:cNvSpPr>
          <p:nvPr>
            <p:custDataLst>
              <p:tags r:id="rId7"/>
            </p:custDataLst>
          </p:nvPr>
        </p:nvSpPr>
        <p:spPr bwMode="auto">
          <a:xfrm>
            <a:off x="4738254" y="2948412"/>
            <a:ext cx="1205345" cy="415498"/>
          </a:xfrm>
          <a:prstGeom prst="rect">
            <a:avLst/>
          </a:prstGeom>
          <a:noFill/>
          <a:ln w="25400" algn="ctr">
            <a:noFill/>
            <a:miter lim="800000"/>
            <a:headEnd/>
            <a:tailEnd/>
          </a:ln>
        </p:spPr>
        <p:txBody>
          <a:bodyPr wrap="square">
            <a:spAutoFit/>
          </a:bodyPr>
          <a:lstStyle/>
          <a:p>
            <a:r>
              <a:rPr lang="fr-CA" sz="1400" dirty="0" smtClean="0"/>
              <a:t>Improbable</a:t>
            </a:r>
            <a:br>
              <a:rPr lang="fr-CA" sz="1400" dirty="0" smtClean="0"/>
            </a:br>
            <a:r>
              <a:rPr lang="fr-CA" sz="700" dirty="0" smtClean="0"/>
              <a:t>(2 cotes inférieures)</a:t>
            </a:r>
            <a:endParaRPr lang="fr-CA" sz="700" dirty="0"/>
          </a:p>
        </p:txBody>
      </p:sp>
      <p:sp>
        <p:nvSpPr>
          <p:cNvPr id="59" name="AutoShape 10"/>
          <p:cNvSpPr>
            <a:spLocks/>
          </p:cNvSpPr>
          <p:nvPr>
            <p:custDataLst>
              <p:tags r:id="rId8"/>
            </p:custDataLst>
          </p:nvPr>
        </p:nvSpPr>
        <p:spPr bwMode="auto">
          <a:xfrm rot="5400000">
            <a:off x="5269085" y="296309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1" name="Text Box 44"/>
          <p:cNvSpPr txBox="1">
            <a:spLocks noChangeArrowheads="1"/>
          </p:cNvSpPr>
          <p:nvPr>
            <p:custDataLst>
              <p:tags r:id="rId9"/>
            </p:custDataLst>
          </p:nvPr>
        </p:nvSpPr>
        <p:spPr bwMode="auto">
          <a:xfrm>
            <a:off x="1336385" y="2431348"/>
            <a:ext cx="1360968"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85 %</a:t>
            </a:r>
            <a:br>
              <a:rPr lang="en-CA" sz="1300" dirty="0" smtClean="0"/>
            </a:br>
            <a:r>
              <a:rPr lang="en-CA" dirty="0" smtClean="0"/>
              <a:t>(n=106)</a:t>
            </a:r>
          </a:p>
          <a:p>
            <a:r>
              <a:rPr lang="en-CA" sz="1000" dirty="0" smtClean="0"/>
              <a:t>2013 : 87 %</a:t>
            </a:r>
            <a:r>
              <a:rPr lang="en-CA" dirty="0" smtClean="0"/>
              <a:t/>
            </a:r>
            <a:br>
              <a:rPr lang="en-CA" dirty="0" smtClean="0"/>
            </a:br>
            <a:r>
              <a:rPr lang="en-CA" dirty="0" smtClean="0"/>
              <a:t>(n=222)</a:t>
            </a:r>
            <a:endParaRPr lang="en-CA" dirty="0"/>
          </a:p>
          <a:p>
            <a:endParaRPr lang="en-CA" sz="100" dirty="0"/>
          </a:p>
          <a:p>
            <a:r>
              <a:rPr lang="en-CA" sz="100" dirty="0" smtClean="0"/>
              <a:t>x</a:t>
            </a:r>
            <a:endParaRPr lang="en-CA" sz="100" dirty="0"/>
          </a:p>
        </p:txBody>
      </p:sp>
      <p:sp>
        <p:nvSpPr>
          <p:cNvPr id="84" name="AutoShape 10"/>
          <p:cNvSpPr>
            <a:spLocks/>
          </p:cNvSpPr>
          <p:nvPr>
            <p:custDataLst>
              <p:tags r:id="rId10"/>
            </p:custDataLst>
          </p:nvPr>
        </p:nvSpPr>
        <p:spPr bwMode="auto">
          <a:xfrm rot="5400000">
            <a:off x="1925429" y="190087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5" name="Text Box 44"/>
          <p:cNvSpPr txBox="1">
            <a:spLocks noChangeArrowheads="1"/>
          </p:cNvSpPr>
          <p:nvPr>
            <p:custDataLst>
              <p:tags r:id="rId11"/>
            </p:custDataLst>
          </p:nvPr>
        </p:nvSpPr>
        <p:spPr bwMode="auto">
          <a:xfrm>
            <a:off x="4874540" y="3363910"/>
            <a:ext cx="1069059"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9 %</a:t>
            </a:r>
            <a:br>
              <a:rPr lang="en-CA" sz="1300" dirty="0" smtClean="0"/>
            </a:br>
            <a:r>
              <a:rPr lang="en-CA" dirty="0" smtClean="0"/>
              <a:t>(n=11)</a:t>
            </a:r>
          </a:p>
          <a:p>
            <a:r>
              <a:rPr lang="en-CA" sz="1000" dirty="0" smtClean="0"/>
              <a:t>2013 : 7 %</a:t>
            </a:r>
            <a:r>
              <a:rPr lang="en-CA" dirty="0" smtClean="0"/>
              <a:t/>
            </a:r>
            <a:br>
              <a:rPr lang="en-CA" dirty="0" smtClean="0"/>
            </a:br>
            <a:r>
              <a:rPr lang="en-CA" dirty="0" smtClean="0"/>
              <a:t>(n=18)</a:t>
            </a:r>
            <a:endParaRPr lang="en-CA" dirty="0"/>
          </a:p>
          <a:p>
            <a:endParaRPr lang="en-CA" sz="100" dirty="0"/>
          </a:p>
          <a:p>
            <a:r>
              <a:rPr lang="en-CA" sz="100" dirty="0" smtClean="0"/>
              <a:t>x</a:t>
            </a:r>
            <a:endParaRPr lang="en-CA" sz="100" dirty="0"/>
          </a:p>
        </p:txBody>
      </p:sp>
      <p:graphicFrame>
        <p:nvGraphicFramePr>
          <p:cNvPr id="15" name="Table 14"/>
          <p:cNvGraphicFramePr>
            <a:graphicFrameLocks noGrp="1"/>
          </p:cNvGraphicFramePr>
          <p:nvPr>
            <p:custDataLst>
              <p:tags r:id="rId12"/>
            </p:custDataLst>
            <p:extLst>
              <p:ext uri="{D42A27DB-BD31-4B8C-83A1-F6EECF244321}">
                <p14:modId xmlns:p14="http://schemas.microsoft.com/office/powerpoint/2010/main" val="570360079"/>
              </p:ext>
            </p:extLst>
          </p:nvPr>
        </p:nvGraphicFramePr>
        <p:xfrm>
          <a:off x="311364" y="562376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(n=65)           (n=126)</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Assez</a:t>
                      </a:r>
                      <a:r>
                        <a:rPr lang="fr-CA" sz="1200" b="1" i="0" u="none" strike="noStrike" kern="1200" baseline="0" noProof="0" dirty="0" smtClean="0">
                          <a:solidFill>
                            <a:schemeClr val="tx1"/>
                          </a:solidFill>
                          <a:latin typeface="+mn-lt"/>
                          <a:ea typeface="+mn-ea"/>
                          <a:cs typeface="+mn-cs"/>
                        </a:rPr>
                        <a:t> probable</a:t>
                      </a:r>
                      <a:endParaRPr lang="fr-CA" sz="1200" b="1" i="0" u="none" strike="noStrike" kern="1200" noProof="0" dirty="0" smtClean="0">
                        <a:solidFill>
                          <a:schemeClr val="tx1"/>
                        </a:solidFill>
                        <a:latin typeface="+mn-lt"/>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(n=41) </a:t>
                      </a:r>
                      <a:r>
                        <a:rPr lang="fr-CA" sz="1200" b="1" i="0" u="none" strike="noStrike" kern="1200" noProof="0" dirty="0" smtClean="0">
                          <a:solidFill>
                            <a:schemeClr val="tx1"/>
                          </a:solidFill>
                          <a:latin typeface="+mn-lt"/>
                          <a:ea typeface="+mn-ea"/>
                          <a:cs typeface="+mn-cs"/>
                        </a:rPr>
                        <a:t>      </a:t>
                      </a:r>
                      <a:r>
                        <a:rPr lang="fr-CA" sz="1200" b="1" i="0" u="none" strike="noStrike" kern="1200" baseline="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(n=96)</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Assez improbable</a:t>
                      </a:r>
                    </a:p>
                    <a:p>
                      <a:pPr algn="l" fontAlgn="b"/>
                      <a:r>
                        <a:rPr lang="fr-CA" sz="1050" b="0" i="0" u="none" strike="noStrike" kern="1200" noProof="0" dirty="0" smtClean="0">
                          <a:solidFill>
                            <a:schemeClr val="tx2"/>
                          </a:solidFill>
                          <a:latin typeface="Arial Narrow" pitchFamily="34" charset="0"/>
                          <a:ea typeface="+mn-ea"/>
                          <a:cs typeface="+mn-cs"/>
                        </a:rPr>
                        <a:t>               (n=11)            (n=12)</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Très</a:t>
                      </a:r>
                      <a:r>
                        <a:rPr lang="fr-CA" sz="1200" b="1" i="0" u="none" strike="noStrike" kern="1200" baseline="0" noProof="0" dirty="0" smtClean="0">
                          <a:solidFill>
                            <a:schemeClr val="tx1"/>
                          </a:solidFill>
                          <a:latin typeface="+mn-lt"/>
                          <a:ea typeface="+mn-ea"/>
                          <a:cs typeface="+mn-cs"/>
                        </a:rPr>
                        <a:t> improbable</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(n=6)</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 sait pas / incertain(e)</a:t>
                      </a: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(n=8)            (n=14)</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Content Placeholder 33"/>
          <p:cNvSpPr txBox="1">
            <a:spLocks/>
          </p:cNvSpPr>
          <p:nvPr>
            <p:custDataLst>
              <p:tags r:id="rId13"/>
            </p:custDataLst>
          </p:nvPr>
        </p:nvSpPr>
        <p:spPr>
          <a:xfrm>
            <a:off x="341273" y="734161"/>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Lorsqu’ils apprennent qu’il est possible d’être exempté des frais de cotisation pour la première année à titre d’ingénieur stagiaire s’ils font une demande de permis dans les six mois qui suivent l’obtention de leur diplôme, plus de huit étudiants sur dix qui prévoyaient au départ attendre plus de six mois pour faire une demande disent maintenant qu’il est très probable ou assez probable qu’ils fassent une demande dans ce délai.</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Pays envisagé pour la demande de permis</a:t>
            </a:r>
          </a:p>
        </p:txBody>
      </p:sp>
      <p:graphicFrame>
        <p:nvGraphicFramePr>
          <p:cNvPr id="36" name="Object 5"/>
          <p:cNvGraphicFramePr>
            <a:graphicFrameLocks noGrp="1" noChangeAspect="1"/>
          </p:cNvGraphicFramePr>
          <p:nvPr>
            <p:ph idx="1"/>
            <p:custDataLst>
              <p:tags r:id="rId2"/>
            </p:custDataLst>
            <p:extLst>
              <p:ext uri="{D42A27DB-BD31-4B8C-83A1-F6EECF244321}">
                <p14:modId xmlns:p14="http://schemas.microsoft.com/office/powerpoint/2010/main" val="2986924105"/>
              </p:ext>
            </p:extLst>
          </p:nvPr>
        </p:nvGraphicFramePr>
        <p:xfrm>
          <a:off x="2329521" y="1935124"/>
          <a:ext cx="6111952" cy="4102564"/>
        </p:xfrm>
        <a:graphic>
          <a:graphicData uri="http://schemas.openxmlformats.org/drawingml/2006/chart">
            <c:chart xmlns:c="http://schemas.openxmlformats.org/drawingml/2006/chart" xmlns:r="http://schemas.openxmlformats.org/officeDocument/2006/relationships" r:id="rId13"/>
          </a:graphicData>
        </a:graphic>
      </p:graphicFrame>
      <p:sp>
        <p:nvSpPr>
          <p:cNvPr id="1638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11447-89BD-451B-9136-C122716D6C32}" type="slidenum">
              <a:rPr lang="en-US"/>
              <a:pPr/>
              <a:t>28</a:t>
            </a:fld>
            <a:endParaRPr lang="en-US" dirty="0"/>
          </a:p>
        </p:txBody>
      </p:sp>
      <p:sp>
        <p:nvSpPr>
          <p:cNvPr id="16389" name="Text Box 3"/>
          <p:cNvSpPr txBox="1">
            <a:spLocks noChangeArrowheads="1"/>
          </p:cNvSpPr>
          <p:nvPr>
            <p:custDataLst>
              <p:tags r:id="rId4"/>
            </p:custDataLst>
          </p:nvPr>
        </p:nvSpPr>
        <p:spPr bwMode="auto">
          <a:xfrm>
            <a:off x="315332" y="6424758"/>
            <a:ext cx="8474075" cy="307777"/>
          </a:xfrm>
          <a:prstGeom prst="rect">
            <a:avLst/>
          </a:prstGeom>
          <a:noFill/>
          <a:ln w="25400">
            <a:noFill/>
            <a:miter lim="800000"/>
            <a:headEnd/>
            <a:tailEnd/>
          </a:ln>
        </p:spPr>
        <p:txBody>
          <a:bodyPr>
            <a:spAutoFit/>
          </a:bodyPr>
          <a:lstStyle/>
          <a:p>
            <a:pPr algn="l"/>
            <a:r>
              <a:rPr lang="fr-CA" sz="700" dirty="0" smtClean="0">
                <a:solidFill>
                  <a:schemeClr val="tx1"/>
                </a:solidFill>
              </a:rPr>
              <a:t>Q25</a:t>
            </a:r>
            <a:r>
              <a:rPr lang="fr-CA" sz="700" dirty="0">
                <a:solidFill>
                  <a:schemeClr val="tx1"/>
                </a:solidFill>
              </a:rPr>
              <a:t>. Dans quel pays ou quelle région prévoyez-vous faire une demande de permis d’exercice? </a:t>
            </a:r>
            <a:r>
              <a:rPr lang="fr-CA" sz="700" dirty="0" smtClean="0">
                <a:solidFill>
                  <a:schemeClr val="tx1"/>
                </a:solidFill>
              </a:rPr>
              <a:t/>
            </a:r>
            <a:br>
              <a:rPr lang="fr-CA" sz="700" dirty="0" smtClean="0">
                <a:solidFill>
                  <a:schemeClr val="tx1"/>
                </a:solidFill>
              </a:rPr>
            </a:br>
            <a:r>
              <a:rPr lang="fr-CA" sz="700" dirty="0" smtClean="0">
                <a:solidFill>
                  <a:schemeClr val="tx1"/>
                </a:solidFill>
              </a:rPr>
              <a:t>Base : Les répondants qui prévoient faire une demande de permis d’exercice, 2013 (n=693); 2014 (n=308</a:t>
            </a:r>
            <a:r>
              <a:rPr lang="en-US" sz="700" dirty="0" smtClean="0">
                <a:solidFill>
                  <a:schemeClr val="tx1"/>
                </a:solidFill>
              </a:rPr>
              <a:t>)</a:t>
            </a:r>
            <a:endParaRPr lang="en-US" sz="700" dirty="0">
              <a:solidFill>
                <a:schemeClr val="tx1"/>
              </a:solidFill>
            </a:endParaRPr>
          </a:p>
        </p:txBody>
      </p:sp>
      <p:sp>
        <p:nvSpPr>
          <p:cNvPr id="16403" name="Text Box 21"/>
          <p:cNvSpPr txBox="1">
            <a:spLocks noChangeArrowheads="1"/>
          </p:cNvSpPr>
          <p:nvPr>
            <p:custDataLst>
              <p:tags r:id="rId5"/>
            </p:custDataLst>
          </p:nvPr>
        </p:nvSpPr>
        <p:spPr bwMode="auto">
          <a:xfrm>
            <a:off x="5336413" y="4250568"/>
            <a:ext cx="1052811" cy="276999"/>
          </a:xfrm>
          <a:prstGeom prst="rect">
            <a:avLst/>
          </a:prstGeom>
          <a:noFill/>
          <a:ln w="25400" algn="ctr">
            <a:noFill/>
            <a:miter lim="800000"/>
            <a:headEnd/>
            <a:tailEnd/>
          </a:ln>
        </p:spPr>
        <p:txBody>
          <a:bodyPr wrap="square">
            <a:spAutoFit/>
          </a:bodyPr>
          <a:lstStyle/>
          <a:p>
            <a:r>
              <a:rPr lang="fr-CA" sz="1200" dirty="0" smtClean="0"/>
              <a:t>À l’étranger</a:t>
            </a:r>
            <a:endParaRPr lang="fr-CA" sz="1200" dirty="0"/>
          </a:p>
        </p:txBody>
      </p:sp>
      <p:sp>
        <p:nvSpPr>
          <p:cNvPr id="16404" name="Text Box 23"/>
          <p:cNvSpPr txBox="1">
            <a:spLocks noChangeArrowheads="1"/>
          </p:cNvSpPr>
          <p:nvPr>
            <p:custDataLst>
              <p:tags r:id="rId6"/>
            </p:custDataLst>
          </p:nvPr>
        </p:nvSpPr>
        <p:spPr bwMode="auto">
          <a:xfrm>
            <a:off x="1066490" y="1573911"/>
            <a:ext cx="6992938" cy="304800"/>
          </a:xfrm>
          <a:prstGeom prst="rect">
            <a:avLst/>
          </a:prstGeom>
          <a:noFill/>
          <a:ln w="25400" algn="ctr">
            <a:noFill/>
            <a:miter lim="800000"/>
            <a:headEnd/>
            <a:tailEnd/>
          </a:ln>
        </p:spPr>
        <p:txBody>
          <a:bodyPr>
            <a:spAutoFit/>
          </a:bodyPr>
          <a:lstStyle/>
          <a:p>
            <a:r>
              <a:rPr lang="fr-CA" sz="1400" dirty="0">
                <a:solidFill>
                  <a:srgbClr val="003399"/>
                </a:solidFill>
                <a:latin typeface="+mj-lt"/>
              </a:rPr>
              <a:t>Dans quel pays ou quelle région prévoyez-vous faire une demande de permis d’exercice</a:t>
            </a:r>
          </a:p>
        </p:txBody>
      </p:sp>
      <p:sp>
        <p:nvSpPr>
          <p:cNvPr id="16405" name="Text Box 24"/>
          <p:cNvSpPr txBox="1">
            <a:spLocks noChangeArrowheads="1"/>
          </p:cNvSpPr>
          <p:nvPr>
            <p:custDataLst>
              <p:tags r:id="rId7"/>
            </p:custDataLst>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fr-CA" sz="800" i="1" dirty="0">
                <a:solidFill>
                  <a:schemeClr val="tx1"/>
                </a:solidFill>
                <a:latin typeface="+mj-lt"/>
              </a:rPr>
              <a:t>Comme les répondants pouvaient donner plusieurs réponses, il est possible que le total dépasse 100 %.</a:t>
            </a:r>
          </a:p>
        </p:txBody>
      </p:sp>
      <p:sp>
        <p:nvSpPr>
          <p:cNvPr id="37" name="AutoShape 10"/>
          <p:cNvSpPr>
            <a:spLocks/>
          </p:cNvSpPr>
          <p:nvPr>
            <p:custDataLst>
              <p:tags r:id="rId8"/>
            </p:custDataLst>
          </p:nvPr>
        </p:nvSpPr>
        <p:spPr bwMode="auto">
          <a:xfrm rot="10800000">
            <a:off x="3694634" y="3656367"/>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Text Box 30"/>
          <p:cNvSpPr txBox="1">
            <a:spLocks noChangeArrowheads="1"/>
          </p:cNvSpPr>
          <p:nvPr>
            <p:custDataLst>
              <p:tags r:id="rId9"/>
            </p:custDataLst>
          </p:nvPr>
        </p:nvSpPr>
        <p:spPr bwMode="auto">
          <a:xfrm>
            <a:off x="4003555" y="4026250"/>
            <a:ext cx="1332859" cy="723275"/>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2014 : 14 %</a:t>
            </a:r>
            <a:r>
              <a:rPr lang="en-CA" dirty="0" smtClean="0"/>
              <a:t>     </a:t>
            </a:r>
            <a:br>
              <a:rPr lang="en-CA" dirty="0" smtClean="0"/>
            </a:br>
            <a:r>
              <a:rPr lang="en-CA" sz="700" dirty="0" smtClean="0"/>
              <a:t>(n=44)</a:t>
            </a:r>
          </a:p>
          <a:p>
            <a:r>
              <a:rPr lang="en-CA" sz="1000" dirty="0" smtClean="0"/>
              <a:t>2013 : 16 %</a:t>
            </a:r>
            <a:r>
              <a:rPr lang="en-CA" sz="700" dirty="0" smtClean="0"/>
              <a:t/>
            </a:r>
            <a:br>
              <a:rPr lang="en-CA" sz="700" dirty="0" smtClean="0"/>
            </a:br>
            <a:r>
              <a:rPr lang="en-CA" sz="700" dirty="0" smtClean="0"/>
              <a:t>(n=109)</a:t>
            </a:r>
            <a:endParaRPr lang="en-CA" sz="700" dirty="0"/>
          </a:p>
        </p:txBody>
      </p:sp>
      <p:graphicFrame>
        <p:nvGraphicFramePr>
          <p:cNvPr id="14" name="Table 13"/>
          <p:cNvGraphicFramePr>
            <a:graphicFrameLocks noGrp="1"/>
          </p:cNvGraphicFramePr>
          <p:nvPr>
            <p:custDataLst>
              <p:tags r:id="rId10"/>
            </p:custDataLst>
            <p:extLst>
              <p:ext uri="{D42A27DB-BD31-4B8C-83A1-F6EECF244321}">
                <p14:modId xmlns:p14="http://schemas.microsoft.com/office/powerpoint/2010/main" val="3901752794"/>
              </p:ext>
            </p:extLst>
          </p:nvPr>
        </p:nvGraphicFramePr>
        <p:xfrm>
          <a:off x="1152525" y="2072640"/>
          <a:ext cx="1409700" cy="3869242"/>
        </p:xfrm>
        <a:graphic>
          <a:graphicData uri="http://schemas.openxmlformats.org/drawingml/2006/table">
            <a:tbl>
              <a:tblPr/>
              <a:tblGrid>
                <a:gridCol w="1409700"/>
              </a:tblGrid>
              <a:tr h="231648">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Canada</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9748">
                <a:tc>
                  <a:txBody>
                    <a:bodyPr/>
                    <a:lstStyle/>
                    <a:p>
                      <a:pPr algn="r" fontAlgn="b"/>
                      <a:r>
                        <a:rPr lang="fr-CA" sz="900" b="0" i="0" u="none" strike="noStrike" noProof="0" dirty="0" smtClean="0">
                          <a:solidFill>
                            <a:schemeClr val="tx2"/>
                          </a:solidFill>
                          <a:latin typeface="Arial Narrow" pitchFamily="34" charset="0"/>
                        </a:rPr>
                        <a:t>(n=305)</a:t>
                      </a:r>
                    </a:p>
                    <a:p>
                      <a:pPr algn="r" fontAlgn="b"/>
                      <a:r>
                        <a:rPr lang="fr-CA" sz="900" b="0" i="0" u="none" strike="noStrike" noProof="0" dirty="0" smtClean="0">
                          <a:solidFill>
                            <a:schemeClr val="tx2"/>
                          </a:solidFill>
                          <a:latin typeface="Arial Narrow" pitchFamily="34" charset="0"/>
                        </a:rPr>
                        <a:t>(n=686)</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9882">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É.-U.</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3722">
                <a:tc>
                  <a:txBody>
                    <a:bodyPr/>
                    <a:lstStyle/>
                    <a:p>
                      <a:pPr algn="r" fontAlgn="b"/>
                      <a:r>
                        <a:rPr lang="fr-CA" sz="900" b="0" i="0" u="none" strike="noStrike" noProof="0" dirty="0" smtClean="0">
                          <a:latin typeface="Arial Narrow" pitchFamily="34" charset="0"/>
                        </a:rPr>
                        <a:t>(n=55)</a:t>
                      </a:r>
                      <a:endParaRPr lang="fr-CA" sz="900" b="0" i="0" u="none" strike="noStrike" noProof="0" dirty="0" smtClean="0">
                        <a:solidFill>
                          <a:schemeClr val="tx2"/>
                        </a:solidFill>
                        <a:latin typeface="Arial Narrow" pitchFamily="34" charset="0"/>
                      </a:endParaRPr>
                    </a:p>
                    <a:p>
                      <a:pPr algn="r" fontAlgn="b"/>
                      <a:r>
                        <a:rPr lang="fr-CA" sz="900" b="0" i="0" u="none" strike="noStrike" noProof="0" dirty="0" smtClean="0">
                          <a:solidFill>
                            <a:schemeClr val="tx2"/>
                          </a:solidFill>
                          <a:latin typeface="Arial Narrow" pitchFamily="34" charset="0"/>
                        </a:rPr>
                        <a:t>(n=107)</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003">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Europe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367">
                <a:tc>
                  <a:txBody>
                    <a:bodyPr/>
                    <a:lstStyle/>
                    <a:p>
                      <a:pPr algn="r" fontAlgn="b"/>
                      <a:r>
                        <a:rPr lang="fr-CA" sz="900" b="0" i="0" u="none" strike="noStrike" noProof="0" dirty="0" smtClean="0">
                          <a:solidFill>
                            <a:schemeClr val="tx2"/>
                          </a:solidFill>
                          <a:latin typeface="Arial Narrow" pitchFamily="34" charset="0"/>
                        </a:rPr>
                        <a:t> (n=34)</a:t>
                      </a:r>
                    </a:p>
                    <a:p>
                      <a:pPr algn="r" fontAlgn="b"/>
                      <a:r>
                        <a:rPr lang="fr-CA" sz="900" b="0" i="0" u="none" strike="noStrike" noProof="0" dirty="0" smtClean="0">
                          <a:solidFill>
                            <a:schemeClr val="tx2"/>
                          </a:solidFill>
                          <a:latin typeface="Arial Narrow" pitchFamily="34" charset="0"/>
                        </a:rPr>
                        <a:t>(n=75)</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733">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Asie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73196">
                <a:tc>
                  <a:txBody>
                    <a:bodyPr/>
                    <a:lstStyle/>
                    <a:p>
                      <a:pPr algn="r" fontAlgn="b"/>
                      <a:r>
                        <a:rPr lang="fr-CA" sz="900" b="0" i="0" u="none" strike="noStrike" noProof="0" dirty="0" smtClean="0">
                          <a:solidFill>
                            <a:schemeClr val="tx2"/>
                          </a:solidFill>
                          <a:latin typeface="Arial Narrow" pitchFamily="34" charset="0"/>
                        </a:rPr>
                        <a:t> (n=10)</a:t>
                      </a:r>
                    </a:p>
                    <a:p>
                      <a:pPr algn="r" fontAlgn="b"/>
                      <a:r>
                        <a:rPr lang="fr-CA" sz="900" b="0" i="0" u="none" strike="noStrike" noProof="0" dirty="0" smtClean="0">
                          <a:solidFill>
                            <a:schemeClr val="tx2"/>
                          </a:solidFill>
                          <a:latin typeface="Arial Narrow" pitchFamily="34" charset="0"/>
                        </a:rPr>
                        <a:t>(n=34)</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5072">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Autre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4245">
                <a:tc>
                  <a:txBody>
                    <a:bodyPr/>
                    <a:lstStyle/>
                    <a:p>
                      <a:pPr algn="r" fontAlgn="b"/>
                      <a:r>
                        <a:rPr lang="fr-CA" sz="900" b="0" i="0" u="none" strike="noStrike" noProof="0" dirty="0" smtClean="0">
                          <a:solidFill>
                            <a:schemeClr val="tx2"/>
                          </a:solidFill>
                          <a:latin typeface="Arial Narrow" pitchFamily="34" charset="0"/>
                        </a:rPr>
                        <a:t> (n=9)</a:t>
                      </a:r>
                    </a:p>
                    <a:p>
                      <a:pPr algn="r" fontAlgn="b"/>
                      <a:r>
                        <a:rPr lang="fr-CA" sz="900" b="0" i="0" u="none" strike="noStrike" noProof="0" dirty="0" smtClean="0">
                          <a:solidFill>
                            <a:schemeClr val="tx2"/>
                          </a:solidFill>
                          <a:latin typeface="Arial Narrow" pitchFamily="34" charset="0"/>
                        </a:rPr>
                        <a:t>(n=22)</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Content Placeholder 33"/>
          <p:cNvSpPr txBox="1">
            <a:spLocks/>
          </p:cNvSpPr>
          <p:nvPr>
            <p:custDataLst>
              <p:tags r:id="rId11"/>
            </p:custDataLst>
          </p:nvPr>
        </p:nvSpPr>
        <p:spPr>
          <a:xfrm>
            <a:off x="352424" y="756463"/>
            <a:ext cx="844588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Pratiquement la totalité des étudiants qui ont l’intention de faire une demande de permis d’exercice prévoit le faire au Canada. Deux sur dix envisagent de faire une demande aux États-Unis et un plus petit nombre pense le faire à l’étranger.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Province envisagée pour la demande de permis</a:t>
            </a:r>
            <a:endParaRPr lang="fr-CA" noProof="0" dirty="0" smtClean="0"/>
          </a:p>
        </p:txBody>
      </p:sp>
      <p:graphicFrame>
        <p:nvGraphicFramePr>
          <p:cNvPr id="59" name="Object 3"/>
          <p:cNvGraphicFramePr>
            <a:graphicFrameLocks noGrp="1" noChangeAspect="1"/>
          </p:cNvGraphicFramePr>
          <p:nvPr>
            <p:ph idx="1"/>
            <p:custDataLst>
              <p:tags r:id="rId2"/>
            </p:custDataLst>
            <p:extLst>
              <p:ext uri="{D42A27DB-BD31-4B8C-83A1-F6EECF244321}">
                <p14:modId xmlns:p14="http://schemas.microsoft.com/office/powerpoint/2010/main" val="3163207903"/>
              </p:ext>
            </p:extLst>
          </p:nvPr>
        </p:nvGraphicFramePr>
        <p:xfrm>
          <a:off x="462858" y="1500809"/>
          <a:ext cx="8169275" cy="4817565"/>
        </p:xfrm>
        <a:graphic>
          <a:graphicData uri="http://schemas.openxmlformats.org/drawingml/2006/chart">
            <c:chart xmlns:c="http://schemas.openxmlformats.org/drawingml/2006/chart" xmlns:r="http://schemas.openxmlformats.org/officeDocument/2006/relationships" r:id="rId9"/>
          </a:graphicData>
        </a:graphic>
      </p:graphicFrame>
      <p:sp>
        <p:nvSpPr>
          <p:cNvPr id="1741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DE813F9-1FB3-4988-90F9-227C0440AC91}" type="slidenum">
              <a:rPr lang="en-US"/>
              <a:pPr/>
              <a:t>29</a:t>
            </a:fld>
            <a:endParaRPr lang="en-US" dirty="0"/>
          </a:p>
        </p:txBody>
      </p:sp>
      <p:sp>
        <p:nvSpPr>
          <p:cNvPr id="17440" name="Text Box 40"/>
          <p:cNvSpPr txBox="1">
            <a:spLocks noChangeArrowheads="1"/>
          </p:cNvSpPr>
          <p:nvPr>
            <p:custDataLst>
              <p:tags r:id="rId4"/>
            </p:custDataLst>
          </p:nvPr>
        </p:nvSpPr>
        <p:spPr bwMode="auto">
          <a:xfrm>
            <a:off x="423746" y="6371217"/>
            <a:ext cx="8069379"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Q26</a:t>
            </a:r>
            <a:r>
              <a:rPr lang="fr-CA" sz="800" dirty="0">
                <a:solidFill>
                  <a:schemeClr val="tx1"/>
                </a:solidFill>
                <a:latin typeface="+mj-lt"/>
              </a:rPr>
              <a:t>. Dans quelles provinces ou quels territoires prévoyez-vous faire demande de permis </a:t>
            </a:r>
            <a:r>
              <a:rPr lang="fr-CA" sz="800" dirty="0" smtClean="0">
                <a:solidFill>
                  <a:schemeClr val="tx1"/>
                </a:solidFill>
                <a:latin typeface="+mj-lt"/>
              </a:rPr>
              <a:t>d’exercice? Base : Les répondants qui prévoient faire une demande de permis au Canada, 2013 (n=686); 2014 (n=305)</a:t>
            </a:r>
            <a:endParaRPr lang="fr-CA" sz="800" dirty="0">
              <a:solidFill>
                <a:schemeClr val="tx1"/>
              </a:solidFill>
              <a:latin typeface="+mj-lt"/>
            </a:endParaRPr>
          </a:p>
        </p:txBody>
      </p:sp>
      <p:graphicFrame>
        <p:nvGraphicFramePr>
          <p:cNvPr id="20" name="Table 19"/>
          <p:cNvGraphicFramePr>
            <a:graphicFrameLocks noGrp="1"/>
          </p:cNvGraphicFramePr>
          <p:nvPr>
            <p:custDataLst>
              <p:tags r:id="rId5"/>
            </p:custDataLst>
            <p:extLst>
              <p:ext uri="{D42A27DB-BD31-4B8C-83A1-F6EECF244321}">
                <p14:modId xmlns:p14="http://schemas.microsoft.com/office/powerpoint/2010/main" val="2436255893"/>
              </p:ext>
            </p:extLst>
          </p:nvPr>
        </p:nvGraphicFramePr>
        <p:xfrm>
          <a:off x="583509" y="1597152"/>
          <a:ext cx="2476148" cy="4717400"/>
        </p:xfrm>
        <a:graphic>
          <a:graphicData uri="http://schemas.openxmlformats.org/drawingml/2006/table">
            <a:tbl>
              <a:tblPr/>
              <a:tblGrid>
                <a:gridCol w="2476148"/>
              </a:tblGrid>
              <a:tr h="109728">
                <a:tc>
                  <a:txBody>
                    <a:bodyPr/>
                    <a:lstStyle/>
                    <a:p>
                      <a:pPr algn="r" fontAlgn="b"/>
                      <a:r>
                        <a:rPr lang="fr-CA" sz="1000" b="1" i="0" u="none" strike="noStrike" noProof="0" dirty="0" smtClean="0">
                          <a:latin typeface="+mn-lt"/>
                        </a:rPr>
                        <a:t>Québec</a:t>
                      </a:r>
                      <a:endParaRPr lang="fr-CA" sz="10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192476">
                <a:tc>
                  <a:txBody>
                    <a:bodyPr/>
                    <a:lstStyle/>
                    <a:p>
                      <a:pPr algn="r" fontAlgn="b"/>
                      <a:r>
                        <a:rPr lang="fr-CA" sz="700" b="0" i="0" u="none" strike="noStrike" noProof="0" dirty="0" smtClean="0">
                          <a:solidFill>
                            <a:schemeClr val="tx2"/>
                          </a:solidFill>
                          <a:latin typeface="Arial Narrow" pitchFamily="34" charset="0"/>
                        </a:rPr>
                        <a:t>(n=268)</a:t>
                      </a:r>
                    </a:p>
                    <a:p>
                      <a:pPr algn="r" fontAlgn="b"/>
                      <a:r>
                        <a:rPr lang="fr-CA" sz="700" b="0" i="0" u="none" strike="noStrike" noProof="0" dirty="0" smtClean="0">
                          <a:solidFill>
                            <a:schemeClr val="tx2"/>
                          </a:solidFill>
                          <a:latin typeface="Arial Narrow" pitchFamily="34" charset="0"/>
                        </a:rPr>
                        <a:t>(n=643)</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5016">
                <a:tc>
                  <a:txBody>
                    <a:bodyPr/>
                    <a:lstStyle/>
                    <a:p>
                      <a:pPr algn="r" fontAlgn="b"/>
                      <a:r>
                        <a:rPr lang="fr-CA" sz="1000" b="1" i="0" u="none" strike="noStrike" noProof="0" dirty="0" smtClean="0">
                          <a:latin typeface="+mn-lt"/>
                        </a:rPr>
                        <a:t>Ontario</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latin typeface="Arial Narrow" pitchFamily="34" charset="0"/>
                        </a:rPr>
                        <a:t> </a:t>
                      </a:r>
                      <a:r>
                        <a:rPr lang="fr-CA" sz="700" b="0" i="0" u="none" strike="noStrike" noProof="0" dirty="0" smtClean="0">
                          <a:solidFill>
                            <a:schemeClr val="tx2"/>
                          </a:solidFill>
                          <a:latin typeface="Arial Narrow" pitchFamily="34" charset="0"/>
                        </a:rPr>
                        <a:t>(n=77)</a:t>
                      </a:r>
                    </a:p>
                    <a:p>
                      <a:pPr algn="r" fontAlgn="b"/>
                      <a:r>
                        <a:rPr lang="fr-CA" sz="700" b="0" i="0" u="none" strike="noStrike" noProof="0" dirty="0" smtClean="0">
                          <a:solidFill>
                            <a:schemeClr val="tx2"/>
                          </a:solidFill>
                          <a:latin typeface="Arial Narrow" pitchFamily="34" charset="0"/>
                        </a:rPr>
                        <a:t>(n=139)</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8820">
                <a:tc>
                  <a:txBody>
                    <a:bodyPr/>
                    <a:lstStyle/>
                    <a:p>
                      <a:pPr algn="r" fontAlgn="b"/>
                      <a:r>
                        <a:rPr lang="fr-CA" sz="1000" b="1" i="0" u="none" strike="noStrike" noProof="0" dirty="0" smtClean="0">
                          <a:latin typeface="+mn-lt"/>
                        </a:rPr>
                        <a:t>Alberta</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8292">
                <a:tc>
                  <a:txBody>
                    <a:bodyPr/>
                    <a:lstStyle/>
                    <a:p>
                      <a:pPr algn="r" fontAlgn="b"/>
                      <a:r>
                        <a:rPr lang="fr-CA" sz="700" b="0" i="0" u="none" strike="noStrike" noProof="0" dirty="0" smtClean="0">
                          <a:solidFill>
                            <a:schemeClr val="tx2"/>
                          </a:solidFill>
                          <a:latin typeface="Arial Narrow" pitchFamily="34" charset="0"/>
                        </a:rPr>
                        <a:t> (n=43)</a:t>
                      </a:r>
                    </a:p>
                    <a:p>
                      <a:pPr algn="r" fontAlgn="b"/>
                      <a:r>
                        <a:rPr lang="fr-CA" sz="700" b="0" i="0" u="none" strike="noStrike" noProof="0" dirty="0" smtClean="0">
                          <a:solidFill>
                            <a:schemeClr val="tx2"/>
                          </a:solidFill>
                          <a:latin typeface="Arial Narrow" pitchFamily="34" charset="0"/>
                        </a:rPr>
                        <a:t>(n=69)</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4632">
                <a:tc>
                  <a:txBody>
                    <a:bodyPr/>
                    <a:lstStyle/>
                    <a:p>
                      <a:pPr algn="r" fontAlgn="b"/>
                      <a:r>
                        <a:rPr lang="fr-CA" sz="1000" b="1" i="0" u="none" strike="noStrike" noProof="0" dirty="0" smtClean="0">
                          <a:latin typeface="+mn-lt"/>
                        </a:rPr>
                        <a:t>Colombie-Britannique</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73852">
                <a:tc>
                  <a:txBody>
                    <a:bodyPr/>
                    <a:lstStyle/>
                    <a:p>
                      <a:pPr algn="r" fontAlgn="b"/>
                      <a:r>
                        <a:rPr lang="fr-CA" sz="700" b="0" i="0" u="none" strike="noStrike" noProof="0" dirty="0" smtClean="0">
                          <a:solidFill>
                            <a:schemeClr val="tx2"/>
                          </a:solidFill>
                          <a:latin typeface="Arial Narrow" pitchFamily="34" charset="0"/>
                        </a:rPr>
                        <a:t>(n=38)</a:t>
                      </a:r>
                    </a:p>
                    <a:p>
                      <a:pPr algn="r" fontAlgn="b"/>
                      <a:r>
                        <a:rPr lang="fr-CA" sz="700" b="0" i="0" u="none" strike="noStrike" noProof="0" dirty="0" smtClean="0">
                          <a:solidFill>
                            <a:schemeClr val="tx2"/>
                          </a:solidFill>
                          <a:latin typeface="Arial Narrow" pitchFamily="34" charset="0"/>
                        </a:rPr>
                        <a:t>(n=74)</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76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Saskatchewan</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solidFill>
                            <a:schemeClr val="tx2"/>
                          </a:solidFill>
                          <a:latin typeface="Arial Narrow" pitchFamily="34" charset="0"/>
                        </a:rPr>
                        <a:t>(n=7)</a:t>
                      </a:r>
                    </a:p>
                    <a:p>
                      <a:pPr algn="r" fontAlgn="b"/>
                      <a:r>
                        <a:rPr lang="fr-CA" sz="700" b="0" i="0" u="none" strike="noStrike" noProof="0" dirty="0" smtClean="0">
                          <a:solidFill>
                            <a:schemeClr val="tx2"/>
                          </a:solidFill>
                          <a:latin typeface="Arial Narrow" pitchFamily="34" charset="0"/>
                        </a:rPr>
                        <a:t>(n=12)</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4248">
                <a:tc>
                  <a:txBody>
                    <a:bodyPr/>
                    <a:lstStyle/>
                    <a:p>
                      <a:pPr algn="r" fontAlgn="b"/>
                      <a:r>
                        <a:rPr lang="fr-CA" sz="1000" b="1" i="0" u="none" strike="noStrike" noProof="0" dirty="0" smtClean="0">
                          <a:latin typeface="+mn-lt"/>
                        </a:rPr>
                        <a:t>Nouvelle-Écosse</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2676">
                <a:tc>
                  <a:txBody>
                    <a:bodyPr/>
                    <a:lstStyle/>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(n=7)</a:t>
                      </a:r>
                    </a:p>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(n=12)</a:t>
                      </a:r>
                      <a:endParaRPr lang="fr-CA" sz="700" b="0" i="0" u="none" strike="noStrike" kern="1200" noProof="0" dirty="0">
                        <a:solidFill>
                          <a:schemeClr val="tx2"/>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243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Nouveau-</a:t>
                      </a:r>
                      <a:r>
                        <a:rPr lang="fr-CA" sz="1000" b="1" i="0" u="none" strike="noStrike" baseline="0" noProof="0" dirty="0" smtClean="0">
                          <a:latin typeface="+mn-lt"/>
                        </a:rPr>
                        <a:t>Brunswick</a:t>
                      </a:r>
                      <a:endParaRPr lang="fr-CA" sz="1000" b="1" i="0" u="none" strike="noStrike" noProof="0" dirty="0" smtClean="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solidFill>
                            <a:schemeClr val="tx2"/>
                          </a:solidFill>
                          <a:latin typeface="Arial Narrow" pitchFamily="34" charset="0"/>
                        </a:rPr>
                        <a:t>(n=7)</a:t>
                      </a:r>
                    </a:p>
                    <a:p>
                      <a:pPr algn="r" fontAlgn="b"/>
                      <a:r>
                        <a:rPr lang="fr-CA" sz="700" b="0" i="0" u="none" strike="noStrike" noProof="0" dirty="0" smtClean="0">
                          <a:solidFill>
                            <a:schemeClr val="tx2"/>
                          </a:solidFill>
                          <a:latin typeface="Arial Narrow" pitchFamily="34" charset="0"/>
                        </a:rPr>
                        <a:t>(n=11)</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185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Terre-Neuve-et-Labrador</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solidFill>
                            <a:schemeClr val="tx2"/>
                          </a:solidFill>
                          <a:latin typeface="Arial Narrow" pitchFamily="34" charset="0"/>
                        </a:rPr>
                        <a:t>(n=7)</a:t>
                      </a:r>
                    </a:p>
                    <a:p>
                      <a:pPr algn="r" fontAlgn="b"/>
                      <a:r>
                        <a:rPr lang="fr-CA" sz="700" b="0" i="0" u="none" strike="noStrike" noProof="0" dirty="0" smtClean="0">
                          <a:solidFill>
                            <a:schemeClr val="tx2"/>
                          </a:solidFill>
                          <a:latin typeface="Arial Narrow" pitchFamily="34" charset="0"/>
                        </a:rPr>
                        <a:t>(n=13)</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62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Île-du-Prince-Édouard</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908">
                <a:tc>
                  <a:txBody>
                    <a:bodyPr/>
                    <a:lstStyle/>
                    <a:p>
                      <a:pPr algn="r" fontAlgn="b"/>
                      <a:r>
                        <a:rPr lang="fr-CA" sz="700" b="0" i="0" u="none" strike="noStrike" noProof="0" dirty="0" smtClean="0">
                          <a:solidFill>
                            <a:schemeClr val="tx2"/>
                          </a:solidFill>
                          <a:latin typeface="Arial Narrow" pitchFamily="34" charset="0"/>
                        </a:rPr>
                        <a:t>(n=5)</a:t>
                      </a:r>
                    </a:p>
                    <a:p>
                      <a:pPr algn="r" fontAlgn="b"/>
                      <a:r>
                        <a:rPr lang="fr-CA" sz="700" b="0" i="0" u="none" strike="noStrike" noProof="0" dirty="0" smtClean="0">
                          <a:solidFill>
                            <a:schemeClr val="tx2"/>
                          </a:solidFill>
                          <a:latin typeface="Arial Narrow" pitchFamily="34" charset="0"/>
                        </a:rPr>
                        <a:t>(n=6)</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7272">
                <a:tc>
                  <a:txBody>
                    <a:bodyPr/>
                    <a:lstStyle/>
                    <a:p>
                      <a:pPr algn="r" fontAlgn="b"/>
                      <a:r>
                        <a:rPr lang="fr-CA" sz="1000" b="1" i="0" u="none" strike="noStrike" kern="1200" noProof="0" dirty="0" smtClean="0">
                          <a:solidFill>
                            <a:schemeClr val="tx1"/>
                          </a:solidFill>
                          <a:latin typeface="+mn-lt"/>
                          <a:ea typeface="+mn-ea"/>
                          <a:cs typeface="+mn-cs"/>
                        </a:rPr>
                        <a:t>Manitoba</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411">
                <a:tc>
                  <a:txBody>
                    <a:bodyPr/>
                    <a:lstStyle/>
                    <a:p>
                      <a:pPr algn="r" fontAlgn="b"/>
                      <a:r>
                        <a:rPr lang="fr-CA" sz="700" b="0" i="0" u="none" strike="noStrike" noProof="0" dirty="0" smtClean="0">
                          <a:solidFill>
                            <a:schemeClr val="tx2"/>
                          </a:solidFill>
                          <a:latin typeface="Arial Narrow" pitchFamily="34" charset="0"/>
                        </a:rPr>
                        <a:t>(n=4)</a:t>
                      </a:r>
                    </a:p>
                    <a:p>
                      <a:pPr algn="r" fontAlgn="b"/>
                      <a:r>
                        <a:rPr lang="fr-CA" sz="700" b="0" i="0" u="none" strike="noStrike" noProof="0" dirty="0" smtClean="0">
                          <a:solidFill>
                            <a:schemeClr val="tx2"/>
                          </a:solidFill>
                          <a:latin typeface="Arial Narrow" pitchFamily="34" charset="0"/>
                        </a:rPr>
                        <a:t>(n=10)</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68">
                <a:tc>
                  <a:txBody>
                    <a:bodyPr/>
                    <a:lstStyle/>
                    <a:p>
                      <a:pPr algn="r" fontAlgn="b"/>
                      <a:r>
                        <a:rPr lang="fr-CA" sz="1000" b="1" i="0" u="none" strike="noStrike" kern="1200" noProof="0" dirty="0" smtClean="0">
                          <a:solidFill>
                            <a:schemeClr val="tx1"/>
                          </a:solidFill>
                          <a:latin typeface="+mn-lt"/>
                          <a:ea typeface="+mn-ea"/>
                          <a:cs typeface="+mn-cs"/>
                        </a:rPr>
                        <a:t>Yukon/ Territoires du Nord-Ouest </a:t>
                      </a:r>
                      <a:r>
                        <a:rPr lang="fr-CA" sz="1000" b="1" i="0" u="none" strike="noStrike" kern="1200" baseline="0" noProof="0" dirty="0" smtClean="0">
                          <a:solidFill>
                            <a:schemeClr val="tx1"/>
                          </a:solidFill>
                          <a:latin typeface="+mn-lt"/>
                          <a:ea typeface="+mn-ea"/>
                          <a:cs typeface="+mn-cs"/>
                        </a:rPr>
                        <a:t>/ Nunavut</a:t>
                      </a:r>
                      <a:endParaRPr lang="fr-CA" sz="1000" b="1" i="0" u="none" strike="noStrike" kern="1200" noProof="0" dirty="0" smtClean="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479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(n=10)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512">
                <a:tc>
                  <a:txBody>
                    <a:bodyPr/>
                    <a:lstStyle/>
                    <a:p>
                      <a:pPr algn="r" fontAlgn="b"/>
                      <a:r>
                        <a:rPr lang="fr-CA" sz="1000" b="1" i="0" u="none" strike="noStrike" noProof="0" dirty="0" smtClean="0">
                          <a:latin typeface="+mn-lt"/>
                        </a:rPr>
                        <a:t>Ne</a:t>
                      </a:r>
                      <a:r>
                        <a:rPr lang="fr-CA" sz="1000" b="1" i="0" u="none" strike="noStrike" baseline="0" noProof="0" dirty="0" smtClean="0">
                          <a:latin typeface="+mn-lt"/>
                        </a:rPr>
                        <a:t> sait pas / incertain(e)</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(n=13)</a:t>
                      </a:r>
                    </a:p>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(n=16)</a:t>
                      </a:r>
                      <a:endParaRPr lang="fr-CA" sz="700" b="0" i="0" u="none" strike="noStrike" kern="1200" noProof="0" dirty="0">
                        <a:solidFill>
                          <a:schemeClr val="tx2"/>
                        </a:solidFill>
                        <a:latin typeface="Arial Narrow" pitchFamily="34" charset="0"/>
                        <a:ea typeface="+mn-ea"/>
                        <a:cs typeface="+mn-cs"/>
                      </a:endParaRP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
        <p:nvSpPr>
          <p:cNvPr id="8" name="Isosceles Triangle 7"/>
          <p:cNvSpPr/>
          <p:nvPr>
            <p:custDataLst>
              <p:tags r:id="rId6"/>
            </p:custDataLst>
          </p:nvPr>
        </p:nvSpPr>
        <p:spPr>
          <a:xfrm rot="10800000">
            <a:off x="7634288" y="16573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Content Placeholder 33"/>
          <p:cNvSpPr txBox="1">
            <a:spLocks/>
          </p:cNvSpPr>
          <p:nvPr>
            <p:custDataLst>
              <p:tags r:id="rId7"/>
            </p:custDataLst>
          </p:nvPr>
        </p:nvSpPr>
        <p:spPr>
          <a:xfrm>
            <a:off x="196770" y="599941"/>
            <a:ext cx="8718630" cy="702756"/>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Parmi les étudiants qui ont l’intention de faire une demande de permis d’exercice, neuf sur dix prévoient le faire au Québec, un quart envisage de faire une demande en Ontario et plus d’un sur dix pense le faire en Alberta ou en Colombie­-Britannique.</a:t>
            </a:r>
          </a:p>
          <a:p>
            <a:pPr marL="182563" indent="-182563" algn="l" fontAlgn="auto">
              <a:spcBef>
                <a:spcPts val="800"/>
              </a:spcBef>
              <a:spcAft>
                <a:spcPts val="0"/>
              </a:spcAft>
              <a:buFont typeface="Wingdings" pitchFamily="2" charset="2"/>
              <a:buChar char="§"/>
              <a:defRPr/>
            </a:pPr>
            <a:r>
              <a:rPr lang="fr-CA" sz="1300" b="0" dirty="0" smtClean="0">
                <a:solidFill>
                  <a:schemeClr val="tx1"/>
                </a:solidFill>
                <a:latin typeface="+mj-lt"/>
              </a:rPr>
              <a:t>Les étudiants sont moins susceptibles de faire une demande de permis au Québec qu’en 2013. </a:t>
            </a:r>
            <a:endParaRPr lang="fr-CA" sz="13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Objectifs de recherche</a:t>
            </a:r>
          </a:p>
        </p:txBody>
      </p:sp>
      <p:sp>
        <p:nvSpPr>
          <p:cNvPr id="77828"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
        <p:nvSpPr>
          <p:cNvPr id="6" name="Rectangle 3"/>
          <p:cNvSpPr>
            <a:spLocks noGrp="1" noChangeArrowheads="1"/>
          </p:cNvSpPr>
          <p:nvPr>
            <p:ph idx="1"/>
            <p:custDataLst>
              <p:tags r:id="rId3"/>
            </p:custDataLst>
          </p:nvPr>
        </p:nvSpPr>
        <p:spPr bwMode="auto">
          <a:xfrm>
            <a:off x="5683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fr-CA" dirty="0">
                <a:ea typeface="Times New Roman" pitchFamily="18" charset="0"/>
                <a:cs typeface="Arial" charset="0"/>
              </a:rPr>
              <a:t>Cette recherche a pour objectif de comprendre les raisons qui motivent les </a:t>
            </a:r>
            <a:r>
              <a:rPr lang="fr-CA" dirty="0" smtClean="0">
                <a:ea typeface="Times New Roman" pitchFamily="18" charset="0"/>
                <a:cs typeface="Arial" charset="0"/>
              </a:rPr>
              <a:t>diplômés* </a:t>
            </a:r>
            <a:r>
              <a:rPr lang="fr-CA" dirty="0">
                <a:ea typeface="Times New Roman" pitchFamily="18" charset="0"/>
                <a:cs typeface="Arial" charset="0"/>
              </a:rPr>
              <a:t>des programmes de génie </a:t>
            </a:r>
            <a:r>
              <a:rPr lang="fr-CA" dirty="0" smtClean="0">
                <a:ea typeface="Times New Roman" pitchFamily="18" charset="0"/>
                <a:cs typeface="Arial" charset="0"/>
              </a:rPr>
              <a:t>des </a:t>
            </a:r>
            <a:r>
              <a:rPr lang="fr-CA" dirty="0">
                <a:ea typeface="Times New Roman" pitchFamily="18" charset="0"/>
                <a:cs typeface="Arial" charset="0"/>
              </a:rPr>
              <a:t>universités du Québec </a:t>
            </a:r>
            <a:r>
              <a:rPr lang="fr-CA" dirty="0" smtClean="0">
                <a:ea typeface="Times New Roman" pitchFamily="18" charset="0"/>
                <a:cs typeface="Arial" charset="0"/>
              </a:rPr>
              <a:t>agréés par le Bureau d’agrément à </a:t>
            </a:r>
            <a:r>
              <a:rPr lang="fr-CA" dirty="0">
                <a:ea typeface="Times New Roman" pitchFamily="18" charset="0"/>
                <a:cs typeface="Arial" charset="0"/>
              </a:rPr>
              <a:t>faire une demande de permis ou </a:t>
            </a:r>
            <a:r>
              <a:rPr lang="fr-CA" dirty="0" smtClean="0">
                <a:ea typeface="Times New Roman" pitchFamily="18" charset="0"/>
                <a:cs typeface="Arial" charset="0"/>
              </a:rPr>
              <a:t>non.</a:t>
            </a:r>
            <a:r>
              <a:rPr lang="fr-CA" noProof="0" dirty="0" smtClean="0">
                <a:ea typeface="Times New Roman" pitchFamily="18" charset="0"/>
                <a:cs typeface="Arial" charset="0"/>
              </a:rPr>
              <a:t>  </a:t>
            </a:r>
          </a:p>
          <a:p>
            <a:pPr marL="0" indent="0">
              <a:lnSpc>
                <a:spcPct val="100000"/>
              </a:lnSpc>
              <a:spcBef>
                <a:spcPts val="600"/>
              </a:spcBef>
              <a:buFontTx/>
              <a:buNone/>
            </a:pPr>
            <a:r>
              <a:rPr lang="fr-CA" dirty="0" smtClean="0">
                <a:ea typeface="Times New Roman" pitchFamily="18" charset="0"/>
                <a:cs typeface="Arial" charset="0"/>
              </a:rPr>
              <a:t>Pour </a:t>
            </a:r>
            <a:r>
              <a:rPr lang="fr-CA" dirty="0">
                <a:ea typeface="Times New Roman" pitchFamily="18" charset="0"/>
                <a:cs typeface="Arial" charset="0"/>
              </a:rPr>
              <a:t>atteindre cet objectif, la recherche tente d’obtenir les renseignements </a:t>
            </a:r>
            <a:r>
              <a:rPr lang="fr-CA" dirty="0" smtClean="0">
                <a:ea typeface="Times New Roman" pitchFamily="18" charset="0"/>
                <a:cs typeface="Arial" charset="0"/>
              </a:rPr>
              <a:t>suivants </a:t>
            </a:r>
            <a:r>
              <a:rPr lang="fr-CA" noProof="0" dirty="0" smtClean="0">
                <a:ea typeface="Times New Roman" pitchFamily="18" charset="0"/>
                <a:cs typeface="Arial" charset="0"/>
              </a:rPr>
              <a:t>:</a:t>
            </a:r>
          </a:p>
          <a:p>
            <a:pPr marL="746125" lvl="1" indent="-169863">
              <a:lnSpc>
                <a:spcPct val="100000"/>
              </a:lnSpc>
              <a:spcBef>
                <a:spcPts val="600"/>
              </a:spcBef>
              <a:buFont typeface="Wingdings" pitchFamily="2" charset="2"/>
              <a:buChar char=""/>
            </a:pPr>
            <a:r>
              <a:rPr lang="fr-CA" sz="1800" noProof="0" dirty="0" smtClean="0">
                <a:ea typeface="Times New Roman" pitchFamily="18" charset="0"/>
                <a:cs typeface="Arial" charset="0"/>
              </a:rPr>
              <a:t>les plans de carrière ou de formation des finissants en génie; </a:t>
            </a:r>
          </a:p>
          <a:p>
            <a:pPr marL="746125" lvl="1" indent="-169863">
              <a:lnSpc>
                <a:spcPct val="100000"/>
              </a:lnSpc>
              <a:spcBef>
                <a:spcPts val="600"/>
              </a:spcBef>
              <a:buFont typeface="Wingdings" pitchFamily="2" charset="2"/>
              <a:buChar char=""/>
            </a:pPr>
            <a:r>
              <a:rPr lang="fr-CA" sz="1800" dirty="0" smtClean="0">
                <a:ea typeface="Times New Roman" pitchFamily="18" charset="0"/>
                <a:cs typeface="Arial" charset="0"/>
              </a:rPr>
              <a:t>le </a:t>
            </a:r>
            <a:r>
              <a:rPr lang="fr-CA" sz="1800" dirty="0">
                <a:ea typeface="Times New Roman" pitchFamily="18" charset="0"/>
                <a:cs typeface="Arial" charset="0"/>
              </a:rPr>
              <a:t>pourcentage de </a:t>
            </a:r>
            <a:r>
              <a:rPr lang="fr-CA" sz="1800" dirty="0" smtClean="0">
                <a:ea typeface="Times New Roman" pitchFamily="18" charset="0"/>
                <a:cs typeface="Arial" charset="0"/>
              </a:rPr>
              <a:t>finissants </a:t>
            </a:r>
            <a:r>
              <a:rPr lang="fr-CA" sz="1800" dirty="0">
                <a:ea typeface="Times New Roman" pitchFamily="18" charset="0"/>
                <a:cs typeface="Arial" charset="0"/>
              </a:rPr>
              <a:t>qui a l’intention de faire carrière en génie et le pourcentage qui a l’intention de faire une demande de </a:t>
            </a:r>
            <a:r>
              <a:rPr lang="fr-CA" sz="1800" dirty="0" smtClean="0">
                <a:ea typeface="Times New Roman" pitchFamily="18" charset="0"/>
                <a:cs typeface="Arial" charset="0"/>
              </a:rPr>
              <a:t>permis;</a:t>
            </a: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Char char=""/>
            </a:pPr>
            <a:r>
              <a:rPr lang="fr-CA" sz="1800" dirty="0">
                <a:ea typeface="Times New Roman" pitchFamily="18" charset="0"/>
                <a:cs typeface="Arial" charset="0"/>
              </a:rPr>
              <a:t>le niveau de connaissance des </a:t>
            </a:r>
            <a:r>
              <a:rPr lang="fr-CA" sz="1800" dirty="0" smtClean="0">
                <a:ea typeface="Times New Roman" pitchFamily="18" charset="0"/>
                <a:cs typeface="Arial" charset="0"/>
              </a:rPr>
              <a:t>finissants </a:t>
            </a:r>
            <a:r>
              <a:rPr lang="fr-CA" sz="1800" dirty="0">
                <a:ea typeface="Times New Roman" pitchFamily="18" charset="0"/>
                <a:cs typeface="Arial" charset="0"/>
              </a:rPr>
              <a:t>en génie quant à la </a:t>
            </a:r>
            <a:r>
              <a:rPr lang="fr-CA" sz="1800" i="1" dirty="0">
                <a:ea typeface="Times New Roman" pitchFamily="18" charset="0"/>
                <a:cs typeface="Arial" charset="0"/>
              </a:rPr>
              <a:t>Loi sur les ingénieurs </a:t>
            </a:r>
            <a:r>
              <a:rPr lang="fr-CA" sz="1800" dirty="0">
                <a:ea typeface="Times New Roman" pitchFamily="18" charset="0"/>
                <a:cs typeface="Arial" charset="0"/>
              </a:rPr>
              <a:t>de leur </a:t>
            </a:r>
            <a:r>
              <a:rPr lang="fr-CA" sz="1800" dirty="0" smtClean="0">
                <a:ea typeface="Times New Roman" pitchFamily="18" charset="0"/>
                <a:cs typeface="Arial" charset="0"/>
              </a:rPr>
              <a:t>province.</a:t>
            </a: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dirty="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dirty="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a:p>
            <a:pPr marL="746125" lvl="1" indent="-169863">
              <a:lnSpc>
                <a:spcPct val="100000"/>
              </a:lnSpc>
              <a:spcBef>
                <a:spcPts val="600"/>
              </a:spcBef>
              <a:buNone/>
            </a:pPr>
            <a:r>
              <a:rPr lang="fr-CA" sz="2400" dirty="0">
                <a:ea typeface="Times New Roman" pitchFamily="18" charset="0"/>
                <a:cs typeface="Arial" charset="0"/>
              </a:rPr>
              <a:t>*</a:t>
            </a:r>
            <a:r>
              <a:rPr lang="fr-CA" sz="1400" i="1" dirty="0">
                <a:ea typeface="Times New Roman" pitchFamily="18" charset="0"/>
                <a:cs typeface="Arial" charset="0"/>
              </a:rPr>
              <a:t>Dans le présent rapport, l’emploi du masculin pour désigner des personnes n’a d’autres fins que celle d’alléger le texte.</a:t>
            </a: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p:txBody>
      </p:sp>
    </p:spTree>
    <p:extLst>
      <p:ext uri="{BB962C8B-B14F-4D97-AF65-F5344CB8AC3E}">
        <p14:creationId xmlns:p14="http://schemas.microsoft.com/office/powerpoint/2010/main" val="17036979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custDataLst>
              <p:tags r:id="rId1"/>
            </p:custDataLst>
          </p:nvPr>
        </p:nvSpPr>
        <p:spPr>
          <a:xfrm>
            <a:off x="144463" y="3073664"/>
            <a:ext cx="4416425" cy="720197"/>
          </a:xfrm>
        </p:spPr>
        <p:txBody>
          <a:bodyPr/>
          <a:lstStyle/>
          <a:p>
            <a:pPr fontAlgn="auto">
              <a:spcAft>
                <a:spcPts val="0"/>
              </a:spcAft>
              <a:defRPr/>
            </a:pPr>
            <a:r>
              <a:rPr lang="fr-CA" sz="2600" noProof="0" dirty="0" smtClean="0">
                <a:solidFill>
                  <a:schemeClr val="accent6"/>
                </a:solidFill>
              </a:rPr>
              <a:t>Connaissance du permis d’exercice</a:t>
            </a:r>
          </a:p>
        </p:txBody>
      </p:sp>
      <p:sp>
        <p:nvSpPr>
          <p:cNvPr id="87043"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6E1D7830-9125-41D9-AA75-8F99908381FD}" type="slidenum">
              <a:rPr lang="en-US"/>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Réglementation du génie</a:t>
            </a:r>
            <a:endParaRPr lang="fr-CA" noProof="0" dirty="0" smtClean="0"/>
          </a:p>
        </p:txBody>
      </p:sp>
      <p:graphicFrame>
        <p:nvGraphicFramePr>
          <p:cNvPr id="23" name="Object 5"/>
          <p:cNvGraphicFramePr>
            <a:graphicFrameLocks noGrp="1" noChangeAspect="1"/>
          </p:cNvGraphicFramePr>
          <p:nvPr>
            <p:ph idx="1"/>
            <p:custDataLst>
              <p:tags r:id="rId2"/>
            </p:custDataLst>
            <p:extLst>
              <p:ext uri="{D42A27DB-BD31-4B8C-83A1-F6EECF244321}">
                <p14:modId xmlns:p14="http://schemas.microsoft.com/office/powerpoint/2010/main" val="157686361"/>
              </p:ext>
            </p:extLst>
          </p:nvPr>
        </p:nvGraphicFramePr>
        <p:xfrm>
          <a:off x="414375" y="1845681"/>
          <a:ext cx="8344287" cy="4146550"/>
        </p:xfrm>
        <a:graphic>
          <a:graphicData uri="http://schemas.openxmlformats.org/drawingml/2006/chart">
            <c:chart xmlns:c="http://schemas.openxmlformats.org/drawingml/2006/chart" xmlns:r="http://schemas.openxmlformats.org/officeDocument/2006/relationships" r:id="rId9"/>
          </a:graphicData>
        </a:graphic>
      </p:graphicFrame>
      <p:sp>
        <p:nvSpPr>
          <p:cNvPr id="1843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A13231F-3604-498D-A930-1561D4D6CC13}" type="slidenum">
              <a:rPr lang="en-US"/>
              <a:pPr/>
              <a:t>31</a:t>
            </a:fld>
            <a:endParaRPr lang="en-US" dirty="0"/>
          </a:p>
        </p:txBody>
      </p:sp>
      <p:sp>
        <p:nvSpPr>
          <p:cNvPr id="18437" name="Text Box 3"/>
          <p:cNvSpPr txBox="1">
            <a:spLocks noChangeArrowheads="1"/>
          </p:cNvSpPr>
          <p:nvPr>
            <p:custDataLst>
              <p:tags r:id="rId4"/>
            </p:custDataLst>
          </p:nvPr>
        </p:nvSpPr>
        <p:spPr bwMode="auto">
          <a:xfrm>
            <a:off x="352425" y="6356544"/>
            <a:ext cx="8474075" cy="21590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Q5</a:t>
            </a:r>
            <a:r>
              <a:rPr lang="fr-CA" sz="800" dirty="0">
                <a:solidFill>
                  <a:schemeClr val="tx1"/>
                </a:solidFill>
                <a:latin typeface="+mj-lt"/>
              </a:rPr>
              <a:t>. D’après vous, est-ce que la pratique professionnelle du génie est encadrée par des lois et des règlements? </a:t>
            </a: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18444" name="Text Box 14"/>
          <p:cNvSpPr txBox="1">
            <a:spLocks noChangeArrowheads="1"/>
          </p:cNvSpPr>
          <p:nvPr>
            <p:custDataLst>
              <p:tags r:id="rId5"/>
            </p:custDataLst>
          </p:nvPr>
        </p:nvSpPr>
        <p:spPr bwMode="auto">
          <a:xfrm>
            <a:off x="1423686" y="1580299"/>
            <a:ext cx="6655443"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La pratique professionnelle du génie est-elle encadrée par des lois et des règlements</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11" name="Table 10"/>
          <p:cNvGraphicFramePr>
            <a:graphicFrameLocks noGrp="1"/>
          </p:cNvGraphicFramePr>
          <p:nvPr>
            <p:custDataLst>
              <p:tags r:id="rId6"/>
            </p:custDataLst>
            <p:extLst>
              <p:ext uri="{D42A27DB-BD31-4B8C-83A1-F6EECF244321}">
                <p14:modId xmlns:p14="http://schemas.microsoft.com/office/powerpoint/2010/main" val="3592409200"/>
              </p:ext>
            </p:extLst>
          </p:nvPr>
        </p:nvGraphicFramePr>
        <p:xfrm>
          <a:off x="349463" y="5663387"/>
          <a:ext cx="8470686" cy="596265"/>
        </p:xfrm>
        <a:graphic>
          <a:graphicData uri="http://schemas.openxmlformats.org/drawingml/2006/table">
            <a:tbl>
              <a:tblPr/>
              <a:tblGrid>
                <a:gridCol w="2823562"/>
                <a:gridCol w="2823562"/>
                <a:gridCol w="2823562"/>
              </a:tblGrid>
              <a:tr h="548631">
                <a:tc>
                  <a:txBody>
                    <a:bodyPr/>
                    <a:lstStyle/>
                    <a:p>
                      <a:pPr algn="ctr" fontAlgn="b"/>
                      <a:r>
                        <a:rPr lang="fr-CA" sz="1400" b="1" i="0" u="none" strike="noStrike" kern="1200" noProof="0" dirty="0" smtClean="0">
                          <a:solidFill>
                            <a:schemeClr val="tx1"/>
                          </a:solidFill>
                          <a:latin typeface="+mn-lt"/>
                          <a:ea typeface="+mn-ea"/>
                          <a:cs typeface="+mn-cs"/>
                        </a:rPr>
                        <a:t>Oui </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(n=314)             (n=709)</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(n=2)              (n=14)</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(n=12)             (n=20)</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Content Placeholder 33"/>
          <p:cNvSpPr txBox="1">
            <a:spLocks/>
          </p:cNvSpPr>
          <p:nvPr>
            <p:custDataLst>
              <p:tags r:id="rId7"/>
            </p:custDataLst>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Pratiquement tous les étudiants savent que le génie est réglementé par des lois et des règlements, tandis que 4 % sont incertains. </a:t>
            </a:r>
            <a:endParaRPr lang="fr-CA"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Nécessité du permis au sein de la profession</a:t>
            </a:r>
          </a:p>
        </p:txBody>
      </p:sp>
      <p:sp>
        <p:nvSpPr>
          <p:cNvPr id="88069"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9AAFF045-52E9-4281-816D-853CFE790AB8}" type="slidenum">
              <a:rPr lang="en-US"/>
              <a:pPr/>
              <a:t>32</a:t>
            </a:fld>
            <a:endParaRPr lang="en-US" dirty="0"/>
          </a:p>
        </p:txBody>
      </p:sp>
      <p:sp>
        <p:nvSpPr>
          <p:cNvPr id="45068" name="Text Box 41"/>
          <p:cNvSpPr txBox="1">
            <a:spLocks noChangeArrowheads="1"/>
          </p:cNvSpPr>
          <p:nvPr>
            <p:custDataLst>
              <p:tags r:id="rId3"/>
            </p:custDataLst>
          </p:nvPr>
        </p:nvSpPr>
        <p:spPr bwMode="auto">
          <a:xfrm>
            <a:off x="331284" y="6337339"/>
            <a:ext cx="8474075" cy="214312"/>
          </a:xfrm>
          <a:prstGeom prst="rect">
            <a:avLst/>
          </a:prstGeom>
          <a:noFill/>
          <a:ln w="25400">
            <a:noFill/>
            <a:miter lim="800000"/>
            <a:headEnd/>
            <a:tailEnd/>
          </a:ln>
        </p:spPr>
        <p:txBody>
          <a:bodyPr anchor="ctr">
            <a:spAutoFit/>
          </a:bodyPr>
          <a:lstStyle/>
          <a:p>
            <a:pPr algn="l">
              <a:defRPr/>
            </a:pPr>
            <a:r>
              <a:rPr lang="fr-CA" sz="800" dirty="0" smtClean="0">
                <a:solidFill>
                  <a:schemeClr val="tx1"/>
                </a:solidFill>
                <a:latin typeface="+mj-lt"/>
              </a:rPr>
              <a:t>Q8</a:t>
            </a:r>
            <a:r>
              <a:rPr lang="fr-CA" sz="800" dirty="0">
                <a:solidFill>
                  <a:schemeClr val="tx1"/>
                </a:solidFill>
                <a:latin typeface="+mj-lt"/>
              </a:rPr>
              <a:t>. D’après vous, est-il nécessaire de détenir un permis d’ingénieur pour... </a:t>
            </a: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88079" name="Text Box 44"/>
          <p:cNvSpPr txBox="1">
            <a:spLocks noChangeArrowheads="1"/>
          </p:cNvSpPr>
          <p:nvPr>
            <p:custDataLst>
              <p:tags r:id="rId4"/>
            </p:custDataLst>
          </p:nvPr>
        </p:nvSpPr>
        <p:spPr bwMode="auto">
          <a:xfrm>
            <a:off x="1905608" y="1768868"/>
            <a:ext cx="57213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Est-il nécessaire de détenir un permis pour pouvoir :</a:t>
            </a:r>
            <a:endParaRPr lang="fr-CA" sz="1400" dirty="0">
              <a:solidFill>
                <a:srgbClr val="003399"/>
              </a:solidFill>
              <a:latin typeface="+mj-lt"/>
            </a:endParaRPr>
          </a:p>
        </p:txBody>
      </p:sp>
      <p:graphicFrame>
        <p:nvGraphicFramePr>
          <p:cNvPr id="819" name="Chart 818"/>
          <p:cNvGraphicFramePr/>
          <p:nvPr>
            <p:custDataLst>
              <p:tags r:id="rId5"/>
            </p:custDataLst>
            <p:extLst>
              <p:ext uri="{D42A27DB-BD31-4B8C-83A1-F6EECF244321}">
                <p14:modId xmlns:p14="http://schemas.microsoft.com/office/powerpoint/2010/main" val="1036699442"/>
              </p:ext>
            </p:extLst>
          </p:nvPr>
        </p:nvGraphicFramePr>
        <p:xfrm>
          <a:off x="762000" y="2147306"/>
          <a:ext cx="7629297" cy="386947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 name="Table 1"/>
          <p:cNvGraphicFramePr>
            <a:graphicFrameLocks noGrp="1"/>
          </p:cNvGraphicFramePr>
          <p:nvPr>
            <p:custDataLst>
              <p:tags r:id="rId6"/>
            </p:custDataLst>
            <p:extLst>
              <p:ext uri="{D42A27DB-BD31-4B8C-83A1-F6EECF244321}">
                <p14:modId xmlns:p14="http://schemas.microsoft.com/office/powerpoint/2010/main" val="613860227"/>
              </p:ext>
            </p:extLst>
          </p:nvPr>
        </p:nvGraphicFramePr>
        <p:xfrm>
          <a:off x="524256" y="2621280"/>
          <a:ext cx="2457958" cy="3230879"/>
        </p:xfrm>
        <a:graphic>
          <a:graphicData uri="http://schemas.openxmlformats.org/drawingml/2006/table">
            <a:tbl>
              <a:tblPr>
                <a:tableStyleId>{5C22544A-7EE6-4342-B048-85BDC9FD1C3A}</a:tableStyleId>
              </a:tblPr>
              <a:tblGrid>
                <a:gridCol w="2457958"/>
              </a:tblGrid>
              <a:tr h="1152961">
                <a:tc>
                  <a:txBody>
                    <a:bodyPr/>
                    <a:lstStyle/>
                    <a:p>
                      <a:pPr algn="r" fontAlgn="b"/>
                      <a:r>
                        <a:rPr lang="fr-CA" sz="1400" b="1" u="none" strike="noStrike" noProof="0" dirty="0" smtClean="0">
                          <a:effectLst/>
                        </a:rPr>
                        <a:t>Utiliser le titre « ingénieur »</a:t>
                      </a:r>
                      <a:endParaRPr lang="fr-CA" sz="1400" b="1" i="0" u="none" strike="noStrike" noProof="0" dirty="0">
                        <a:solidFill>
                          <a:srgbClr val="000000"/>
                        </a:solidFill>
                        <a:effectLst/>
                        <a:latin typeface="Calibri"/>
                      </a:endParaRPr>
                    </a:p>
                  </a:txBody>
                  <a:tcPr marL="9525" marR="9525" marT="9525" marB="0" anchor="ctr">
                    <a:noFill/>
                  </a:tcPr>
                </a:tc>
              </a:tr>
              <a:tr h="69695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400" b="1" u="none" strike="noStrike" noProof="0" dirty="0" smtClean="0">
                          <a:effectLst/>
                        </a:rPr>
                        <a:t>Réaliser des travaux d’ingénierie de façon</a:t>
                      </a:r>
                      <a:r>
                        <a:rPr lang="fr-CA" sz="1400" b="1" u="none" strike="noStrike" baseline="0" noProof="0" dirty="0" smtClean="0">
                          <a:effectLst/>
                        </a:rPr>
                        <a:t> autonome</a:t>
                      </a:r>
                      <a:endParaRPr lang="fr-CA" sz="1400" b="1" i="0" u="none" strike="noStrike" noProof="0" dirty="0" smtClean="0">
                        <a:solidFill>
                          <a:srgbClr val="000000"/>
                        </a:solidFill>
                        <a:effectLst/>
                        <a:latin typeface="+mn-lt"/>
                      </a:endParaRPr>
                    </a:p>
                  </a:txBody>
                  <a:tcPr marL="9525" marR="9525" marT="9525" marB="0" anchor="ctr">
                    <a:noFill/>
                  </a:tcPr>
                </a:tc>
              </a:tr>
              <a:tr h="1380961">
                <a:tc>
                  <a:txBody>
                    <a:bodyPr/>
                    <a:lstStyle/>
                    <a:p>
                      <a:pPr algn="r" fontAlgn="b"/>
                      <a:r>
                        <a:rPr lang="fr-CA" sz="1400" b="1" u="none" strike="noStrike" noProof="0" dirty="0" smtClean="0">
                          <a:effectLst/>
                        </a:rPr>
                        <a:t>Réaliser</a:t>
                      </a:r>
                      <a:r>
                        <a:rPr lang="fr-CA" sz="1400" b="1" u="none" strike="noStrike" baseline="0" noProof="0" dirty="0" smtClean="0">
                          <a:effectLst/>
                        </a:rPr>
                        <a:t> des travaux d’ingénierie sous la direction d’un ingénieur titulaire de permis</a:t>
                      </a:r>
                      <a:endParaRPr lang="fr-CA" sz="1400" b="1" i="0" u="none" strike="noStrike" noProof="0" dirty="0">
                        <a:solidFill>
                          <a:srgbClr val="000000"/>
                        </a:solidFill>
                        <a:effectLst/>
                        <a:latin typeface="Calibri"/>
                      </a:endParaRPr>
                    </a:p>
                  </a:txBody>
                  <a:tcPr marL="9525" marR="9525" marT="9525" marB="0" anchor="ctr">
                    <a:noFill/>
                  </a:tcPr>
                </a:tc>
              </a:tr>
            </a:tbl>
          </a:graphicData>
        </a:graphic>
      </p:graphicFrame>
      <p:sp>
        <p:nvSpPr>
          <p:cNvPr id="9" name="Isosceles Triangle 8"/>
          <p:cNvSpPr/>
          <p:nvPr>
            <p:custDataLst>
              <p:tags r:id="rId7"/>
            </p:custDataLst>
          </p:nvPr>
        </p:nvSpPr>
        <p:spPr>
          <a:xfrm rot="10800000">
            <a:off x="8005763" y="27622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flipV="1">
            <a:off x="6043613" y="287178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818"/>
          <p:cNvSpPr>
            <a:spLocks noGrp="1"/>
          </p:cNvSpPr>
          <p:nvPr>
            <p:ph idx="1"/>
            <p:custDataLst>
              <p:tags r:id="rId9"/>
            </p:custDataLst>
          </p:nvPr>
        </p:nvSpPr>
        <p:spPr bwMode="auto">
          <a:xfrm>
            <a:off x="311923" y="655834"/>
            <a:ext cx="8512795" cy="877163"/>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spcAft>
                <a:spcPts val="600"/>
              </a:spcAft>
            </a:pPr>
            <a:r>
              <a:rPr lang="fr-CA" sz="1300" noProof="0" dirty="0" smtClean="0"/>
              <a:t>Pratiquement tous les étudiants savent qu’un permis est nécessaire pour utiliser le titre « ingénieur » (95 %), tandis que neuf sur dix savent qu’un permis est nécessaire pour réaliser des travaux d’ingénierie de façon autonome et six sur dix qu’il n’est pas nécessaire pour réaliser des travaux d’ingénierie sous la direction d’un ingénieur titulaire de permis. </a:t>
            </a:r>
          </a:p>
          <a:p>
            <a:pPr>
              <a:lnSpc>
                <a:spcPct val="100000"/>
              </a:lnSpc>
              <a:spcBef>
                <a:spcPts val="0"/>
              </a:spcBef>
            </a:pPr>
            <a:r>
              <a:rPr lang="fr-CA" sz="1300" noProof="0" dirty="0" smtClean="0"/>
              <a:t>Les étudiants sont </a:t>
            </a:r>
            <a:r>
              <a:rPr lang="fr-CA" sz="1300" dirty="0" smtClean="0"/>
              <a:t>plus susceptibles </a:t>
            </a:r>
            <a:r>
              <a:rPr lang="fr-CA" sz="1300" dirty="0"/>
              <a:t>qu’en 2013 de </a:t>
            </a:r>
            <a:r>
              <a:rPr lang="fr-CA" sz="1300" dirty="0" smtClean="0"/>
              <a:t>savoir qu’un permis est nécessaire pour utiliser le titre « ingénieur ». </a:t>
            </a:r>
            <a:r>
              <a:rPr lang="fr-CA" sz="1300" noProof="0" dirty="0" smtClean="0"/>
              <a:t> </a:t>
            </a:r>
            <a:endParaRPr lang="fr-CA" sz="1300" noProof="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Connaissance du permis d’ingénieur et des rôles</a:t>
            </a:r>
          </a:p>
        </p:txBody>
      </p:sp>
      <p:graphicFrame>
        <p:nvGraphicFramePr>
          <p:cNvPr id="40" name="Object 4"/>
          <p:cNvGraphicFramePr>
            <a:graphicFrameLocks noGrp="1" noChangeAspect="1"/>
          </p:cNvGraphicFramePr>
          <p:nvPr>
            <p:ph idx="1"/>
            <p:custDataLst>
              <p:tags r:id="rId2"/>
            </p:custDataLst>
            <p:extLst>
              <p:ext uri="{D42A27DB-BD31-4B8C-83A1-F6EECF244321}">
                <p14:modId xmlns:p14="http://schemas.microsoft.com/office/powerpoint/2010/main" val="348686274"/>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17"/>
          </a:graphicData>
        </a:graphic>
      </p:graphicFrame>
      <p:sp>
        <p:nvSpPr>
          <p:cNvPr id="1946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F0D5C9A-2B0A-4E3E-90AB-686F9153B540}" type="slidenum">
              <a:rPr lang="en-US"/>
              <a:pPr/>
              <a:t>33</a:t>
            </a:fld>
            <a:endParaRPr lang="en-US" dirty="0"/>
          </a:p>
        </p:txBody>
      </p:sp>
      <p:sp>
        <p:nvSpPr>
          <p:cNvPr id="19461" name="Text Box 3"/>
          <p:cNvSpPr txBox="1">
            <a:spLocks noChangeArrowheads="1"/>
          </p:cNvSpPr>
          <p:nvPr>
            <p:custDataLst>
              <p:tags r:id="rId4"/>
            </p:custDataLst>
          </p:nvPr>
        </p:nvSpPr>
        <p:spPr bwMode="auto">
          <a:xfrm>
            <a:off x="367990" y="6364327"/>
            <a:ext cx="8474075" cy="21590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Q8</a:t>
            </a:r>
            <a:r>
              <a:rPr lang="fr-CA" sz="800" dirty="0">
                <a:solidFill>
                  <a:schemeClr val="tx1"/>
                </a:solidFill>
                <a:latin typeface="+mj-lt"/>
              </a:rPr>
              <a:t>. D’après vous, est-il nécessaire de détenir un permis d’ingénieur </a:t>
            </a:r>
            <a:r>
              <a:rPr lang="fr-CA" sz="800" dirty="0" smtClean="0">
                <a:solidFill>
                  <a:schemeClr val="tx1"/>
                </a:solidFill>
                <a:latin typeface="+mj-lt"/>
              </a:rPr>
              <a:t>pour... Base : Tous les répondants, 2013 (n=743); 2014 (n=328)</a:t>
            </a:r>
            <a:endParaRPr lang="fr-CA" sz="800" dirty="0">
              <a:solidFill>
                <a:schemeClr val="tx1"/>
              </a:solidFill>
              <a:latin typeface="+mj-lt"/>
            </a:endParaRPr>
          </a:p>
        </p:txBody>
      </p:sp>
      <p:sp>
        <p:nvSpPr>
          <p:cNvPr id="19467" name="Rectangle 10"/>
          <p:cNvSpPr>
            <a:spLocks noChangeArrowheads="1"/>
          </p:cNvSpPr>
          <p:nvPr>
            <p:custDataLst>
              <p:tags r:id="rId5"/>
            </p:custDataLst>
          </p:nvPr>
        </p:nvSpPr>
        <p:spPr bwMode="auto">
          <a:xfrm>
            <a:off x="0" y="1732788"/>
            <a:ext cx="9144000"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Niveau de connaissance des fonctions ou des actes nécessitant un permis</a:t>
            </a:r>
            <a:endParaRPr lang="fr-CA" sz="1400" dirty="0">
              <a:solidFill>
                <a:srgbClr val="003399"/>
              </a:solidFill>
              <a:latin typeface="+mj-lt"/>
            </a:endParaRPr>
          </a:p>
        </p:txBody>
      </p:sp>
      <p:sp>
        <p:nvSpPr>
          <p:cNvPr id="19469" name="Text Box 13"/>
          <p:cNvSpPr txBox="1">
            <a:spLocks noChangeArrowheads="1"/>
          </p:cNvSpPr>
          <p:nvPr>
            <p:custDataLst>
              <p:tags r:id="rId6"/>
            </p:custDataLst>
          </p:nvPr>
        </p:nvSpPr>
        <p:spPr bwMode="auto">
          <a:xfrm>
            <a:off x="1696904" y="2707286"/>
            <a:ext cx="1668462" cy="430887"/>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Élevé/Moyen </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supérieures)</a:t>
            </a:r>
            <a:endParaRPr lang="fr-CA" sz="700" dirty="0">
              <a:latin typeface="Arial" pitchFamily="34" charset="0"/>
              <a:cs typeface="Arial" pitchFamily="34" charset="0"/>
            </a:endParaRPr>
          </a:p>
        </p:txBody>
      </p:sp>
      <p:sp>
        <p:nvSpPr>
          <p:cNvPr id="19473" name="Text Box 17"/>
          <p:cNvSpPr txBox="1">
            <a:spLocks noChangeArrowheads="1"/>
          </p:cNvSpPr>
          <p:nvPr>
            <p:custDataLst>
              <p:tags r:id="rId7"/>
            </p:custDataLst>
          </p:nvPr>
        </p:nvSpPr>
        <p:spPr bwMode="auto">
          <a:xfrm>
            <a:off x="6044306" y="3485583"/>
            <a:ext cx="1668462" cy="430887"/>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Limité/Nul </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inférieures)</a:t>
            </a:r>
            <a:endParaRPr lang="fr-CA" sz="700" dirty="0">
              <a:latin typeface="Arial" pitchFamily="34" charset="0"/>
              <a:cs typeface="Arial" pitchFamily="34" charset="0"/>
            </a:endParaRPr>
          </a:p>
        </p:txBody>
      </p:sp>
      <p:sp>
        <p:nvSpPr>
          <p:cNvPr id="43" name="AutoShape 10"/>
          <p:cNvSpPr>
            <a:spLocks/>
          </p:cNvSpPr>
          <p:nvPr>
            <p:custDataLst>
              <p:tags r:id="rId8"/>
            </p:custDataLst>
          </p:nvPr>
        </p:nvSpPr>
        <p:spPr bwMode="auto">
          <a:xfrm rot="5400000">
            <a:off x="2439695" y="2097475"/>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Text Box 44"/>
          <p:cNvSpPr txBox="1">
            <a:spLocks noChangeArrowheads="1"/>
          </p:cNvSpPr>
          <p:nvPr>
            <p:custDataLst>
              <p:tags r:id="rId9"/>
            </p:custDataLst>
          </p:nvPr>
        </p:nvSpPr>
        <p:spPr bwMode="auto">
          <a:xfrm>
            <a:off x="1871330" y="3138173"/>
            <a:ext cx="1307805"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94 %</a:t>
            </a:r>
            <a:br>
              <a:rPr lang="en-CA" sz="1300" dirty="0" smtClean="0"/>
            </a:br>
            <a:r>
              <a:rPr lang="en-CA" dirty="0" smtClean="0"/>
              <a:t>(n=308)</a:t>
            </a:r>
          </a:p>
          <a:p>
            <a:r>
              <a:rPr lang="en-CA" sz="900" dirty="0" smtClean="0"/>
              <a:t>2013 : 93 %</a:t>
            </a:r>
            <a:r>
              <a:rPr lang="en-CA" sz="800" dirty="0" smtClean="0"/>
              <a:t/>
            </a:r>
            <a:br>
              <a:rPr lang="en-CA" sz="800" dirty="0" smtClean="0"/>
            </a:br>
            <a:r>
              <a:rPr lang="en-CA" dirty="0" smtClean="0"/>
              <a:t>(n=689)</a:t>
            </a:r>
            <a:endParaRPr lang="en-CA" dirty="0"/>
          </a:p>
          <a:p>
            <a:endParaRPr lang="en-CA" sz="100" dirty="0"/>
          </a:p>
        </p:txBody>
      </p:sp>
      <p:sp>
        <p:nvSpPr>
          <p:cNvPr id="60" name="Text Box 44"/>
          <p:cNvSpPr txBox="1">
            <a:spLocks noChangeArrowheads="1"/>
          </p:cNvSpPr>
          <p:nvPr>
            <p:custDataLst>
              <p:tags r:id="rId10"/>
            </p:custDataLst>
          </p:nvPr>
        </p:nvSpPr>
        <p:spPr bwMode="auto">
          <a:xfrm>
            <a:off x="6181725" y="3928790"/>
            <a:ext cx="1257300" cy="723275"/>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6 %</a:t>
            </a:r>
            <a:br>
              <a:rPr lang="en-CA" sz="1300" dirty="0" smtClean="0"/>
            </a:br>
            <a:r>
              <a:rPr lang="en-CA" dirty="0" smtClean="0"/>
              <a:t>(n=20)</a:t>
            </a:r>
          </a:p>
          <a:p>
            <a:r>
              <a:rPr lang="en-CA" sz="900" dirty="0" smtClean="0"/>
              <a:t>2013 : 7 %</a:t>
            </a:r>
            <a:r>
              <a:rPr lang="en-CA" sz="1200" dirty="0" smtClean="0"/>
              <a:t/>
            </a:r>
            <a:br>
              <a:rPr lang="en-CA" sz="1200" dirty="0" smtClean="0"/>
            </a:br>
            <a:r>
              <a:rPr lang="en-CA" dirty="0" smtClean="0"/>
              <a:t>(n=54)</a:t>
            </a:r>
            <a:r>
              <a:rPr lang="en-CA" sz="1300" dirty="0" smtClean="0"/>
              <a:t/>
            </a:r>
            <a:br>
              <a:rPr lang="en-CA" sz="1300" dirty="0" smtClean="0"/>
            </a:br>
            <a:endParaRPr lang="en-CA" sz="100" dirty="0"/>
          </a:p>
          <a:p>
            <a:r>
              <a:rPr lang="en-CA" sz="100" dirty="0" smtClean="0"/>
              <a:t>x</a:t>
            </a:r>
            <a:endParaRPr lang="en-CA" sz="100" dirty="0"/>
          </a:p>
        </p:txBody>
      </p:sp>
      <p:sp>
        <p:nvSpPr>
          <p:cNvPr id="21" name="AutoShape 10"/>
          <p:cNvSpPr>
            <a:spLocks/>
          </p:cNvSpPr>
          <p:nvPr>
            <p:custDataLst>
              <p:tags r:id="rId11"/>
            </p:custDataLst>
          </p:nvPr>
        </p:nvSpPr>
        <p:spPr bwMode="auto">
          <a:xfrm rot="5400000">
            <a:off x="6716420" y="302140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2" name="Table 21"/>
          <p:cNvGraphicFramePr>
            <a:graphicFrameLocks noGrp="1"/>
          </p:cNvGraphicFramePr>
          <p:nvPr>
            <p:custDataLst>
              <p:tags r:id="rId12"/>
            </p:custDataLst>
            <p:extLst>
              <p:ext uri="{D42A27DB-BD31-4B8C-83A1-F6EECF244321}">
                <p14:modId xmlns:p14="http://schemas.microsoft.com/office/powerpoint/2010/main" val="501194819"/>
              </p:ext>
            </p:extLst>
          </p:nvPr>
        </p:nvGraphicFramePr>
        <p:xfrm>
          <a:off x="378038" y="5566613"/>
          <a:ext cx="8470688" cy="649605"/>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(n=166)                 (n=328)</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 </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(n=142)             </a:t>
                      </a:r>
                      <a:r>
                        <a:rPr lang="fr-CA" sz="1400" b="1" i="0" u="none" strike="noStrike" kern="1200" baseline="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(n=361)</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 </a:t>
                      </a:r>
                    </a:p>
                    <a:p>
                      <a:pPr algn="l" fontAlgn="b"/>
                      <a:r>
                        <a:rPr lang="fr-CA" sz="1050" b="0" i="0" u="none" strike="noStrike" kern="1200" noProof="0" dirty="0" smtClean="0">
                          <a:solidFill>
                            <a:schemeClr val="tx2"/>
                          </a:solidFill>
                          <a:latin typeface="Arial Narrow" pitchFamily="34" charset="0"/>
                          <a:ea typeface="+mn-ea"/>
                          <a:cs typeface="+mn-cs"/>
                        </a:rPr>
                        <a:t>                   (n=19)               (n=43)</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 </a:t>
                      </a:r>
                    </a:p>
                    <a:p>
                      <a:pPr algn="l" fontAlgn="b"/>
                      <a:r>
                        <a:rPr lang="fr-CA" sz="1050" b="0" i="0" u="none" strike="noStrike" kern="1200" noProof="0" dirty="0" smtClean="0">
                          <a:solidFill>
                            <a:schemeClr val="tx2"/>
                          </a:solidFill>
                          <a:latin typeface="Arial Narrow" pitchFamily="34" charset="0"/>
                          <a:ea typeface="+mn-ea"/>
                          <a:cs typeface="+mn-cs"/>
                        </a:rPr>
                        <a:t>                   (n=1)             (n=11)</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Isosceles Triangle 15"/>
          <p:cNvSpPr/>
          <p:nvPr>
            <p:custDataLst>
              <p:tags r:id="rId13"/>
            </p:custDataLst>
          </p:nvPr>
        </p:nvSpPr>
        <p:spPr>
          <a:xfrm rot="10800000" flipV="1">
            <a:off x="1262063" y="42072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Text Box 9"/>
          <p:cNvSpPr txBox="1">
            <a:spLocks noChangeArrowheads="1"/>
          </p:cNvSpPr>
          <p:nvPr>
            <p:custDataLst>
              <p:tags r:id="rId14"/>
            </p:custDataLst>
          </p:nvPr>
        </p:nvSpPr>
        <p:spPr bwMode="auto">
          <a:xfrm>
            <a:off x="7046361" y="2109855"/>
            <a:ext cx="1795704" cy="1015663"/>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fr-CA" sz="1000" u="sng" dirty="0" smtClean="0"/>
              <a:t>*</a:t>
            </a:r>
            <a:r>
              <a:rPr lang="fr-CA" sz="1000" u="sng" dirty="0" smtClean="0">
                <a:latin typeface="+mj-lt"/>
              </a:rPr>
              <a:t>Définition des niveaux de connaissance</a:t>
            </a:r>
            <a:r>
              <a:rPr lang="fr-CA" sz="1000" i="1" dirty="0" smtClean="0">
                <a:latin typeface="+mj-lt"/>
              </a:rPr>
              <a:t/>
            </a:r>
            <a:br>
              <a:rPr lang="fr-CA" sz="1000" i="1" dirty="0" smtClean="0">
                <a:latin typeface="+mj-lt"/>
              </a:rPr>
            </a:br>
            <a:r>
              <a:rPr lang="fr-CA" sz="1000" i="1" dirty="0" smtClean="0">
                <a:latin typeface="+mj-lt"/>
              </a:rPr>
              <a:t>Élevé :</a:t>
            </a:r>
            <a:r>
              <a:rPr lang="fr-CA" sz="1000" dirty="0" smtClean="0">
                <a:latin typeface="+mj-lt"/>
              </a:rPr>
              <a:t> 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Zéro (0) exact à la Q8</a:t>
            </a:r>
            <a:endParaRPr lang="fr-CA" sz="1000" i="1" dirty="0">
              <a:latin typeface="+mj-lt"/>
            </a:endParaRPr>
          </a:p>
        </p:txBody>
      </p:sp>
      <p:sp>
        <p:nvSpPr>
          <p:cNvPr id="17" name="Content Placeholder 33"/>
          <p:cNvSpPr txBox="1">
            <a:spLocks/>
          </p:cNvSpPr>
          <p:nvPr>
            <p:custDataLst>
              <p:tags r:id="rId15"/>
            </p:custDataLst>
          </p:nvPr>
        </p:nvSpPr>
        <p:spPr>
          <a:xfrm>
            <a:off x="352425" y="655570"/>
            <a:ext cx="8434736"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neuf finissants sur dix ont au moins un niveau de connaissance moyen des rôles pour lesquels il est nécessaire de détenir un permis pour pouvoir exécuter légalement des fonctions ou des actes au sein de la profession et la moitié d’entre eux avaient répondu correctement aux trois questions, ce qui représente, sur le plan statistique, une augmentation importante par rapport à 2013. Moins d’un finissant sur dix possède une connaissance limitée sur le sujet.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Responsabilités des organisations</a:t>
            </a:r>
          </a:p>
        </p:txBody>
      </p:sp>
      <p:sp>
        <p:nvSpPr>
          <p:cNvPr id="20485"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34</a:t>
            </a:fld>
            <a:endParaRPr lang="en-US" dirty="0"/>
          </a:p>
        </p:txBody>
      </p:sp>
      <p:grpSp>
        <p:nvGrpSpPr>
          <p:cNvPr id="3" name="Group 52"/>
          <p:cNvGrpSpPr>
            <a:grpSpLocks/>
          </p:cNvGrpSpPr>
          <p:nvPr>
            <p:custDataLst>
              <p:tags r:id="rId3"/>
            </p:custDataLst>
          </p:nvPr>
        </p:nvGrpSpPr>
        <p:grpSpPr bwMode="auto">
          <a:xfrm>
            <a:off x="363653" y="2027991"/>
            <a:ext cx="8521700" cy="4316159"/>
            <a:chOff x="208" y="1117"/>
            <a:chExt cx="5368" cy="2859"/>
          </a:xfrm>
        </p:grpSpPr>
        <p:graphicFrame>
          <p:nvGraphicFramePr>
            <p:cNvPr id="41" name="Object 4"/>
            <p:cNvGraphicFramePr>
              <a:graphicFrameLocks noChangeAspect="1"/>
            </p:cNvGraphicFramePr>
            <p:nvPr>
              <p:extLst>
                <p:ext uri="{D42A27DB-BD31-4B8C-83A1-F6EECF244321}">
                  <p14:modId xmlns:p14="http://schemas.microsoft.com/office/powerpoint/2010/main" val="3715053798"/>
                </p:ext>
              </p:extLst>
            </p:nvPr>
          </p:nvGraphicFramePr>
          <p:xfrm>
            <a:off x="208" y="1117"/>
            <a:ext cx="5368" cy="2859"/>
          </p:xfrm>
          <a:graphic>
            <a:graphicData uri="http://schemas.openxmlformats.org/drawingml/2006/chart">
              <c:chart xmlns:c="http://schemas.openxmlformats.org/drawingml/2006/chart" xmlns:r="http://schemas.openxmlformats.org/officeDocument/2006/relationships" r:id="rId14"/>
            </a:graphicData>
          </a:graphic>
        </p:graphicFrame>
        <p:sp>
          <p:nvSpPr>
            <p:cNvPr id="20514" name="Text Box 45"/>
            <p:cNvSpPr txBox="1">
              <a:spLocks noChangeArrowheads="1"/>
            </p:cNvSpPr>
            <p:nvPr/>
          </p:nvSpPr>
          <p:spPr bwMode="auto">
            <a:xfrm>
              <a:off x="736" y="1207"/>
              <a:ext cx="4224" cy="204"/>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Quelles organisations sont responsables des activités ou procédures suivantes?</a:t>
              </a:r>
              <a:endParaRPr lang="fr-CA" sz="1400" dirty="0">
                <a:solidFill>
                  <a:srgbClr val="003399"/>
                </a:solidFill>
                <a:latin typeface="+mj-lt"/>
              </a:endParaRPr>
            </a:p>
          </p:txBody>
        </p:sp>
      </p:grpSp>
      <p:sp>
        <p:nvSpPr>
          <p:cNvPr id="33" name="Text Box 3"/>
          <p:cNvSpPr txBox="1">
            <a:spLocks noChangeArrowheads="1"/>
          </p:cNvSpPr>
          <p:nvPr>
            <p:custDataLst>
              <p:tags r:id="rId4"/>
            </p:custDataLst>
          </p:nvPr>
        </p:nvSpPr>
        <p:spPr bwMode="auto">
          <a:xfrm>
            <a:off x="312234" y="6343728"/>
            <a:ext cx="8572500" cy="338554"/>
          </a:xfrm>
          <a:prstGeom prst="rect">
            <a:avLst/>
          </a:prstGeom>
          <a:noFill/>
          <a:ln w="25400">
            <a:noFill/>
            <a:miter lim="800000"/>
            <a:headEnd/>
            <a:tailEnd/>
          </a:ln>
        </p:spPr>
        <p:txBody>
          <a:bodyPr>
            <a:spAutoFit/>
          </a:bodyPr>
          <a:lstStyle/>
          <a:p>
            <a:pPr algn="l"/>
            <a:r>
              <a:rPr lang="fr-CA" sz="800" dirty="0" smtClean="0">
                <a:solidFill>
                  <a:schemeClr val="tx1"/>
                </a:solidFill>
              </a:rPr>
              <a:t>Q9</a:t>
            </a:r>
            <a:r>
              <a:rPr lang="fr-CA" sz="800" dirty="0">
                <a:solidFill>
                  <a:schemeClr val="tx1"/>
                </a:solidFill>
              </a:rPr>
              <a:t>. Veuillez choisir l’organisation ou les organisations qui sont responsables des différentes activités ou procédures énumérées ci-dessous. </a:t>
            </a:r>
            <a:r>
              <a:rPr lang="fr-CA" sz="800" dirty="0" smtClean="0">
                <a:solidFill>
                  <a:schemeClr val="tx1"/>
                </a:solidFill>
              </a:rPr>
              <a:t>Base : Tous les répondants, 2013 (n=743); 2014 (n=328)</a:t>
            </a:r>
            <a:endParaRPr lang="fr-CA" sz="800" dirty="0">
              <a:solidFill>
                <a:schemeClr val="tx1"/>
              </a:solidFill>
            </a:endParaRPr>
          </a:p>
        </p:txBody>
      </p:sp>
      <p:graphicFrame>
        <p:nvGraphicFramePr>
          <p:cNvPr id="2" name="Table 1"/>
          <p:cNvGraphicFramePr>
            <a:graphicFrameLocks noGrp="1"/>
          </p:cNvGraphicFramePr>
          <p:nvPr>
            <p:custDataLst>
              <p:tags r:id="rId5"/>
            </p:custDataLst>
            <p:extLst>
              <p:ext uri="{D42A27DB-BD31-4B8C-83A1-F6EECF244321}">
                <p14:modId xmlns:p14="http://schemas.microsoft.com/office/powerpoint/2010/main" val="3307452683"/>
              </p:ext>
            </p:extLst>
          </p:nvPr>
        </p:nvGraphicFramePr>
        <p:xfrm>
          <a:off x="312234" y="5770740"/>
          <a:ext cx="8572501" cy="375285"/>
        </p:xfrm>
        <a:graphic>
          <a:graphicData uri="http://schemas.openxmlformats.org/drawingml/2006/table">
            <a:tbl>
              <a:tblPr>
                <a:tableStyleId>{5C22544A-7EE6-4342-B048-85BDC9FD1C3A}</a:tableStyleId>
              </a:tblPr>
              <a:tblGrid>
                <a:gridCol w="1772598"/>
                <a:gridCol w="1682496"/>
                <a:gridCol w="1755648"/>
                <a:gridCol w="1743456"/>
                <a:gridCol w="1618303"/>
              </a:tblGrid>
              <a:tr h="161925">
                <a:tc>
                  <a:txBody>
                    <a:bodyPr/>
                    <a:lstStyle/>
                    <a:p>
                      <a:pPr algn="ctr" fontAlgn="b"/>
                      <a:r>
                        <a:rPr lang="fr-CA" sz="1200" b="1" u="none" strike="noStrike" noProof="0" dirty="0" smtClean="0">
                          <a:effectLst/>
                        </a:rPr>
                        <a:t>Délivre les permis d’exercice</a:t>
                      </a:r>
                      <a:r>
                        <a:rPr lang="fr-CA" sz="1200" b="1" u="none" strike="noStrike" baseline="0" noProof="0" dirty="0" smtClean="0">
                          <a:effectLst/>
                        </a:rPr>
                        <a:t> du génie</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Réglemente l’exercice du génie</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Défend les</a:t>
                      </a:r>
                      <a:r>
                        <a:rPr lang="fr-CA" sz="1200" b="1" u="none" strike="noStrike" baseline="0" noProof="0" dirty="0" smtClean="0">
                          <a:effectLst/>
                        </a:rPr>
                        <a:t> intérêts de la profession d’ingénieur</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Délivre les</a:t>
                      </a:r>
                      <a:r>
                        <a:rPr lang="fr-CA" sz="1200" b="1" u="none" strike="noStrike" baseline="0" noProof="0" dirty="0" smtClean="0">
                          <a:effectLst/>
                        </a:rPr>
                        <a:t> permis aux entreprises d’ingénierie</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Agrée les programmes de génie</a:t>
                      </a:r>
                      <a:endParaRPr lang="fr-CA" sz="1200" b="1" i="0" u="none" strike="noStrike" noProof="0" dirty="0">
                        <a:effectLst/>
                        <a:latin typeface="Arial"/>
                      </a:endParaRPr>
                    </a:p>
                  </a:txBody>
                  <a:tcPr marL="9525" marR="9525" marT="9525" marB="0">
                    <a:noFill/>
                  </a:tcPr>
                </a:tc>
              </a:tr>
            </a:tbl>
          </a:graphicData>
        </a:graphic>
      </p:graphicFrame>
      <p:sp>
        <p:nvSpPr>
          <p:cNvPr id="10" name="Isosceles Triangle 9"/>
          <p:cNvSpPr/>
          <p:nvPr>
            <p:custDataLst>
              <p:tags r:id="rId6"/>
            </p:custDataLst>
          </p:nvPr>
        </p:nvSpPr>
        <p:spPr>
          <a:xfrm rot="10800000">
            <a:off x="7550264" y="518160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7"/>
            </p:custDataLst>
          </p:nvPr>
        </p:nvSpPr>
        <p:spPr>
          <a:xfrm rot="10800000" flipV="1">
            <a:off x="7519988" y="418147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40"/>
          <p:cNvSpPr>
            <a:spLocks noGrp="1"/>
          </p:cNvSpPr>
          <p:nvPr>
            <p:ph idx="1"/>
            <p:custDataLst>
              <p:tags r:id="rId8"/>
            </p:custDataLst>
          </p:nvPr>
        </p:nvSpPr>
        <p:spPr bwMode="auto">
          <a:xfrm>
            <a:off x="369965" y="655757"/>
            <a:ext cx="8457038" cy="1400383"/>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noProof="0" dirty="0" smtClean="0"/>
              <a:t>Neuf étudiants sur dix, soit la vaste majorité d’entre eux</a:t>
            </a:r>
            <a:r>
              <a:rPr lang="fr-CA" sz="1300" dirty="0" smtClean="0"/>
              <a:t>, savent que c’est l’OIQ qui est responsable de délivrer les permis d’exercice du génie, tandis que huit étudiants sur dix savent que c’est également l’OIQ qui est responsable de réglementer l’exercice du génie. Les trois quarts des étudiants savent que le Bureau d’agrément est l’organisation responsable d’agréer les programmes de génie offerts par les universités, ce qui représente une proportion plus élevée qu’en 2013. Les étudiants sont plus hésitants en ce qui concerne l’organisation responsable de délivrer les permis aux entreprises qui offrent des services d’ingénierie; la moitié pense que cette responsabilité revient à l’OIQ, tandis que le tiers pense que c’est le Bureau d’agrément qui s’en charge. Un quart des étudiants ne le sait pas.</a:t>
            </a:r>
            <a:endParaRPr lang="fr-CA" sz="1300" noProof="0" dirty="0"/>
          </a:p>
        </p:txBody>
      </p:sp>
      <p:cxnSp>
        <p:nvCxnSpPr>
          <p:cNvPr id="12" name="Straight Connector 11"/>
          <p:cNvCxnSpPr/>
          <p:nvPr>
            <p:custDataLst>
              <p:tags r:id="rId9"/>
            </p:custDataLst>
          </p:nvPr>
        </p:nvCxnSpPr>
        <p:spPr>
          <a:xfrm flipV="1">
            <a:off x="20701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0"/>
            </p:custDataLst>
          </p:nvPr>
        </p:nvCxnSpPr>
        <p:spPr>
          <a:xfrm flipV="1">
            <a:off x="37719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1"/>
            </p:custDataLst>
          </p:nvPr>
        </p:nvCxnSpPr>
        <p:spPr>
          <a:xfrm flipV="1">
            <a:off x="54610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a:xfrm flipV="1">
            <a:off x="71755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Connaissance des responsabilités des organisations</a:t>
            </a:r>
          </a:p>
        </p:txBody>
      </p:sp>
      <p:graphicFrame>
        <p:nvGraphicFramePr>
          <p:cNvPr id="41" name="Object 4"/>
          <p:cNvGraphicFramePr>
            <a:graphicFrameLocks noGrp="1" noChangeAspect="1"/>
          </p:cNvGraphicFramePr>
          <p:nvPr>
            <p:ph idx="1"/>
            <p:custDataLst>
              <p:tags r:id="rId2"/>
            </p:custDataLst>
            <p:extLst>
              <p:ext uri="{D42A27DB-BD31-4B8C-83A1-F6EECF244321}">
                <p14:modId xmlns:p14="http://schemas.microsoft.com/office/powerpoint/2010/main" val="1217667162"/>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18"/>
          </a:graphicData>
        </a:graphic>
      </p:graphicFrame>
      <p:sp>
        <p:nvSpPr>
          <p:cNvPr id="2355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52E2A54-B9B8-465B-B1BE-55060DCEE558}" type="slidenum">
              <a:rPr lang="en-US"/>
              <a:pPr/>
              <a:t>35</a:t>
            </a:fld>
            <a:endParaRPr lang="en-US" dirty="0"/>
          </a:p>
        </p:txBody>
      </p:sp>
      <p:sp>
        <p:nvSpPr>
          <p:cNvPr id="23562" name="Rectangle 11"/>
          <p:cNvSpPr>
            <a:spLocks noChangeArrowheads="1"/>
          </p:cNvSpPr>
          <p:nvPr>
            <p:custDataLst>
              <p:tags r:id="rId4"/>
            </p:custDataLst>
          </p:nvPr>
        </p:nvSpPr>
        <p:spPr bwMode="auto">
          <a:xfrm>
            <a:off x="0" y="1594168"/>
            <a:ext cx="9144000" cy="304800"/>
          </a:xfrm>
          <a:prstGeom prst="rect">
            <a:avLst/>
          </a:prstGeom>
          <a:noFill/>
          <a:ln w="25400" algn="ctr">
            <a:noFill/>
            <a:miter lim="800000"/>
            <a:headEnd/>
            <a:tailEnd/>
          </a:ln>
        </p:spPr>
        <p:txBody>
          <a:bodyPr>
            <a:spAutoFit/>
          </a:bodyPr>
          <a:lstStyle/>
          <a:p>
            <a:r>
              <a:rPr lang="fr-CA" sz="1400" dirty="0">
                <a:solidFill>
                  <a:srgbClr val="003399"/>
                </a:solidFill>
                <a:latin typeface="+mj-lt"/>
              </a:rPr>
              <a:t>Niveau de connaissance des responsabilités des organisations au sein de la profession d’ingénieur</a:t>
            </a:r>
          </a:p>
        </p:txBody>
      </p:sp>
      <p:sp>
        <p:nvSpPr>
          <p:cNvPr id="23565" name="Text Box 17"/>
          <p:cNvSpPr txBox="1">
            <a:spLocks noChangeArrowheads="1"/>
          </p:cNvSpPr>
          <p:nvPr>
            <p:custDataLst>
              <p:tags r:id="rId5"/>
            </p:custDataLst>
          </p:nvPr>
        </p:nvSpPr>
        <p:spPr bwMode="auto">
          <a:xfrm>
            <a:off x="1725530" y="2304466"/>
            <a:ext cx="1668462" cy="415498"/>
          </a:xfrm>
          <a:prstGeom prst="rect">
            <a:avLst/>
          </a:prstGeom>
          <a:noFill/>
          <a:ln w="25400" algn="ctr">
            <a:noFill/>
            <a:miter lim="800000"/>
            <a:headEnd/>
            <a:tailEnd/>
          </a:ln>
        </p:spPr>
        <p:txBody>
          <a:bodyPr>
            <a:spAutoFit/>
          </a:bodyPr>
          <a:lstStyle/>
          <a:p>
            <a:r>
              <a:rPr lang="fr-CA" sz="1400" dirty="0" smtClean="0"/>
              <a:t>Élevé/Moyen </a:t>
            </a:r>
            <a:br>
              <a:rPr lang="fr-CA" sz="1400" dirty="0" smtClean="0"/>
            </a:br>
            <a:r>
              <a:rPr lang="fr-CA" sz="700" dirty="0" smtClean="0"/>
              <a:t>(2 cotes supérieures</a:t>
            </a:r>
            <a:r>
              <a:rPr lang="en-CA" sz="700" dirty="0" smtClean="0"/>
              <a:t>)</a:t>
            </a:r>
            <a:endParaRPr lang="en-CA" sz="700" dirty="0"/>
          </a:p>
        </p:txBody>
      </p:sp>
      <p:sp>
        <p:nvSpPr>
          <p:cNvPr id="23567" name="Text Box 22"/>
          <p:cNvSpPr txBox="1">
            <a:spLocks noChangeArrowheads="1"/>
          </p:cNvSpPr>
          <p:nvPr>
            <p:custDataLst>
              <p:tags r:id="rId6"/>
            </p:custDataLst>
          </p:nvPr>
        </p:nvSpPr>
        <p:spPr bwMode="auto">
          <a:xfrm>
            <a:off x="6021997" y="3631171"/>
            <a:ext cx="1668462" cy="415498"/>
          </a:xfrm>
          <a:prstGeom prst="rect">
            <a:avLst/>
          </a:prstGeom>
          <a:noFill/>
          <a:ln w="25400" algn="ctr">
            <a:noFill/>
            <a:miter lim="800000"/>
            <a:headEnd/>
            <a:tailEnd/>
          </a:ln>
        </p:spPr>
        <p:txBody>
          <a:bodyPr>
            <a:spAutoFit/>
          </a:bodyPr>
          <a:lstStyle/>
          <a:p>
            <a:r>
              <a:rPr lang="fr-CA" sz="1400" dirty="0" smtClean="0"/>
              <a:t>Limité/Nul </a:t>
            </a:r>
            <a:br>
              <a:rPr lang="fr-CA" sz="1400" dirty="0" smtClean="0"/>
            </a:br>
            <a:r>
              <a:rPr lang="fr-CA" sz="700" dirty="0" smtClean="0"/>
              <a:t>(2 cotes inférieures)</a:t>
            </a:r>
            <a:endParaRPr lang="fr-CA" sz="700" dirty="0"/>
          </a:p>
        </p:txBody>
      </p:sp>
      <p:sp>
        <p:nvSpPr>
          <p:cNvPr id="44" name="AutoShape 10"/>
          <p:cNvSpPr>
            <a:spLocks/>
          </p:cNvSpPr>
          <p:nvPr>
            <p:custDataLst>
              <p:tags r:id="rId7"/>
            </p:custDataLst>
          </p:nvPr>
        </p:nvSpPr>
        <p:spPr bwMode="auto">
          <a:xfrm rot="5400000">
            <a:off x="2442947" y="1706236"/>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6" name="Text Box 44"/>
          <p:cNvSpPr txBox="1">
            <a:spLocks noChangeArrowheads="1"/>
          </p:cNvSpPr>
          <p:nvPr>
            <p:custDataLst>
              <p:tags r:id="rId8"/>
            </p:custDataLst>
          </p:nvPr>
        </p:nvSpPr>
        <p:spPr bwMode="auto">
          <a:xfrm>
            <a:off x="2042601" y="2719964"/>
            <a:ext cx="1167323" cy="746358"/>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91 %</a:t>
            </a:r>
            <a:br>
              <a:rPr lang="en-CA" sz="1300" dirty="0" smtClean="0"/>
            </a:br>
            <a:r>
              <a:rPr lang="en-CA" dirty="0" smtClean="0"/>
              <a:t>(n=298)</a:t>
            </a:r>
            <a:endParaRPr lang="en-CA" dirty="0"/>
          </a:p>
          <a:p>
            <a:r>
              <a:rPr lang="en-CA" sz="900" dirty="0" smtClean="0"/>
              <a:t>2013 : 87 %</a:t>
            </a:r>
          </a:p>
          <a:p>
            <a:r>
              <a:rPr lang="en-CA" dirty="0"/>
              <a:t>(</a:t>
            </a:r>
            <a:r>
              <a:rPr lang="en-CA" dirty="0" smtClean="0"/>
              <a:t>n=644)</a:t>
            </a:r>
            <a:r>
              <a:rPr lang="en-CA" dirty="0"/>
              <a:t/>
            </a:r>
            <a:br>
              <a:rPr lang="en-CA" dirty="0"/>
            </a:br>
            <a:r>
              <a:rPr lang="en-CA" sz="100" dirty="0" smtClean="0"/>
              <a:t>x</a:t>
            </a:r>
            <a:endParaRPr lang="en-CA" sz="100" dirty="0"/>
          </a:p>
        </p:txBody>
      </p:sp>
      <p:sp>
        <p:nvSpPr>
          <p:cNvPr id="67" name="Text Box 44"/>
          <p:cNvSpPr txBox="1">
            <a:spLocks noChangeArrowheads="1"/>
          </p:cNvSpPr>
          <p:nvPr>
            <p:custDataLst>
              <p:tags r:id="rId9"/>
            </p:custDataLst>
          </p:nvPr>
        </p:nvSpPr>
        <p:spPr bwMode="auto">
          <a:xfrm>
            <a:off x="6257925" y="4046669"/>
            <a:ext cx="1200150" cy="800219"/>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10 %</a:t>
            </a:r>
            <a:br>
              <a:rPr lang="en-CA" sz="1300" dirty="0" smtClean="0"/>
            </a:br>
            <a:r>
              <a:rPr lang="en-CA" dirty="0" smtClean="0"/>
              <a:t>(n=30)</a:t>
            </a:r>
          </a:p>
          <a:p>
            <a:r>
              <a:rPr lang="en-CA" sz="900" dirty="0" smtClean="0"/>
              <a:t>2013 : 14 %</a:t>
            </a:r>
          </a:p>
          <a:p>
            <a:r>
              <a:rPr lang="en-CA" sz="700" dirty="0"/>
              <a:t>(</a:t>
            </a:r>
            <a:r>
              <a:rPr lang="en-CA" sz="700" dirty="0" smtClean="0"/>
              <a:t>n=99)</a:t>
            </a:r>
            <a:endParaRPr lang="en-CA" sz="900" dirty="0"/>
          </a:p>
          <a:p>
            <a:endParaRPr lang="en-CA" sz="100" dirty="0"/>
          </a:p>
          <a:p>
            <a:r>
              <a:rPr lang="en-CA" sz="100" dirty="0" smtClean="0"/>
              <a:t>x</a:t>
            </a:r>
            <a:endParaRPr lang="en-CA" sz="100" dirty="0"/>
          </a:p>
        </p:txBody>
      </p:sp>
      <p:graphicFrame>
        <p:nvGraphicFramePr>
          <p:cNvPr id="19" name="Table 18"/>
          <p:cNvGraphicFramePr>
            <a:graphicFrameLocks noGrp="1"/>
          </p:cNvGraphicFramePr>
          <p:nvPr>
            <p:custDataLst>
              <p:tags r:id="rId10"/>
            </p:custDataLst>
            <p:extLst>
              <p:ext uri="{D42A27DB-BD31-4B8C-83A1-F6EECF244321}">
                <p14:modId xmlns:p14="http://schemas.microsoft.com/office/powerpoint/2010/main" val="2001743032"/>
              </p:ext>
            </p:extLst>
          </p:nvPr>
        </p:nvGraphicFramePr>
        <p:xfrm>
          <a:off x="349463" y="5747588"/>
          <a:ext cx="8470688" cy="596265"/>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(n=128)                 (n=226)</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 </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(n=170)                (n=418)</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 </a:t>
                      </a:r>
                    </a:p>
                    <a:p>
                      <a:pPr algn="l" fontAlgn="b"/>
                      <a:r>
                        <a:rPr lang="fr-CA" sz="1050" b="0" i="0" u="none" strike="noStrike" kern="1200" noProof="0" dirty="0" smtClean="0">
                          <a:solidFill>
                            <a:schemeClr val="tx2"/>
                          </a:solidFill>
                          <a:latin typeface="Arial Narrow" pitchFamily="34" charset="0"/>
                          <a:ea typeface="+mn-ea"/>
                          <a:cs typeface="+mn-cs"/>
                        </a:rPr>
                        <a:t>                    (n=18)                 (n=65)</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 </a:t>
                      </a:r>
                    </a:p>
                    <a:p>
                      <a:pPr algn="l" fontAlgn="b"/>
                      <a:r>
                        <a:rPr lang="fr-CA" sz="1050" b="0" i="0" u="none" strike="noStrike" kern="1200" noProof="0" dirty="0" smtClean="0">
                          <a:solidFill>
                            <a:schemeClr val="tx2"/>
                          </a:solidFill>
                          <a:latin typeface="Arial Narrow" pitchFamily="34" charset="0"/>
                          <a:ea typeface="+mn-ea"/>
                          <a:cs typeface="+mn-cs"/>
                        </a:rPr>
                        <a:t>                     (n=12)                (n=34)</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1"/>
            </p:custDataLst>
          </p:nvPr>
        </p:nvSpPr>
        <p:spPr bwMode="auto">
          <a:xfrm rot="5400000">
            <a:off x="6719672" y="302468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6" name="Text Box 10"/>
          <p:cNvSpPr txBox="1">
            <a:spLocks noChangeArrowheads="1"/>
          </p:cNvSpPr>
          <p:nvPr>
            <p:custDataLst>
              <p:tags r:id="rId12"/>
            </p:custDataLst>
          </p:nvPr>
        </p:nvSpPr>
        <p:spPr bwMode="auto">
          <a:xfrm>
            <a:off x="6832904" y="2110919"/>
            <a:ext cx="2006600" cy="1092607"/>
          </a:xfrm>
          <a:prstGeom prst="rect">
            <a:avLst/>
          </a:prstGeom>
          <a:noFill/>
          <a:ln w="3175" algn="ctr">
            <a:solidFill>
              <a:schemeClr val="accent1"/>
            </a:solidFill>
            <a:prstDash val="dash"/>
            <a:miter lim="800000"/>
            <a:headEnd/>
            <a:tailEnd/>
          </a:ln>
        </p:spPr>
        <p:txBody>
          <a:bodyPr>
            <a:spAutoFit/>
          </a:bodyPr>
          <a:lstStyle/>
          <a:p>
            <a:pPr algn="l"/>
            <a:r>
              <a:rPr lang="fr-CA" sz="1000" u="sng" dirty="0" smtClean="0">
                <a:latin typeface="+mj-lt"/>
              </a:rPr>
              <a:t>Définition des niveaux de connaissance</a:t>
            </a:r>
            <a:endParaRPr lang="en-CA" sz="1000" u="sng" dirty="0">
              <a:latin typeface="+mj-lt"/>
            </a:endParaRPr>
          </a:p>
          <a:p>
            <a:pPr algn="l"/>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(0) à la Q9</a:t>
            </a:r>
            <a:endParaRPr lang="fr-CA" sz="1000" dirty="0">
              <a:latin typeface="+mj-lt"/>
            </a:endParaRPr>
          </a:p>
        </p:txBody>
      </p:sp>
      <p:sp>
        <p:nvSpPr>
          <p:cNvPr id="17" name="Text Box 12"/>
          <p:cNvSpPr txBox="1">
            <a:spLocks noChangeArrowheads="1"/>
          </p:cNvSpPr>
          <p:nvPr>
            <p:custDataLst>
              <p:tags r:id="rId13"/>
            </p:custDataLst>
          </p:nvPr>
        </p:nvSpPr>
        <p:spPr bwMode="auto">
          <a:xfrm>
            <a:off x="334536" y="6400355"/>
            <a:ext cx="8572500" cy="338138"/>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Q9</a:t>
            </a:r>
            <a:r>
              <a:rPr lang="fr-CA" sz="800" dirty="0">
                <a:solidFill>
                  <a:schemeClr val="tx1"/>
                </a:solidFill>
                <a:latin typeface="+mj-lt"/>
              </a:rPr>
              <a:t>. Veuillez choisir l’organisation ou les organisations qui sont responsables des différentes activités ou procédures énumérées ci-dessous.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21" name="Isosceles Triangle 20"/>
          <p:cNvSpPr/>
          <p:nvPr>
            <p:custDataLst>
              <p:tags r:id="rId14"/>
            </p:custDataLst>
          </p:nvPr>
        </p:nvSpPr>
        <p:spPr>
          <a:xfrm rot="10800000" flipV="1">
            <a:off x="1338263" y="430390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Isosceles Triangle 22"/>
          <p:cNvSpPr/>
          <p:nvPr>
            <p:custDataLst>
              <p:tags r:id="rId15"/>
            </p:custDataLst>
          </p:nvPr>
        </p:nvSpPr>
        <p:spPr>
          <a:xfrm rot="10800000" flipV="1">
            <a:off x="3071251" y="280987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Content Placeholder 33"/>
          <p:cNvSpPr txBox="1">
            <a:spLocks/>
          </p:cNvSpPr>
          <p:nvPr>
            <p:custDataLst>
              <p:tags r:id="rId16"/>
            </p:custDataLst>
          </p:nvPr>
        </p:nvSpPr>
        <p:spPr>
          <a:xfrm>
            <a:off x="240913" y="745312"/>
            <a:ext cx="8691214"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Neuf étudiants sur dix ont au moins un niveau de connaissance moyen en ce qui concerne les responsabilités des organisations en matière d’activités ou de procédures liées à la profession d’ingénieur. Parmi eux, quatre étudiants sur dix ont une connaissance élevée des responsabilités des organisations, ce qui représente une proportion plus élevée qu’en 2013. Un étudiant sur dix a un niveau de connaissance limité ou n’a aucune connaissance sur le sujet. </a:t>
            </a:r>
            <a:endParaRPr lang="fr-CA" sz="1400" b="0" dirty="0">
              <a:solidFill>
                <a:schemeClr val="tx1"/>
              </a:solidFill>
              <a:latin typeface="+mj-lt"/>
            </a:endParaRPr>
          </a:p>
        </p:txBody>
      </p:sp>
    </p:spTree>
    <p:extLst>
      <p:ext uri="{BB962C8B-B14F-4D97-AF65-F5344CB8AC3E}">
        <p14:creationId xmlns:p14="http://schemas.microsoft.com/office/powerpoint/2010/main" val="31011889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100"/>
          <p:cNvSpPr>
            <a:spLocks noGrp="1" noChangeArrowheads="1"/>
          </p:cNvSpPr>
          <p:nvPr>
            <p:ph type="sldNum" sz="quarter" idx="10"/>
            <p:custDataLst>
              <p:tags r:id="rId1"/>
            </p:custDataLst>
          </p:nvPr>
        </p:nvSpPr>
        <p:spPr bwMode="auto">
          <a:noFill/>
          <a:ln>
            <a:miter lim="800000"/>
            <a:headEnd/>
            <a:tailEnd/>
          </a:ln>
        </p:spPr>
        <p:txBody>
          <a:bodyPr vert="horz" numCol="1" compatLnSpc="1">
            <a:prstTxWarp prst="textNoShape">
              <a:avLst/>
            </a:prstTxWarp>
          </a:bodyPr>
          <a:lstStyle/>
          <a:p>
            <a:fld id="{CD5ABE8A-86A7-4A17-B610-4D42783C174A}" type="slidenum">
              <a:rPr lang="en-US"/>
              <a:pPr/>
              <a:t>36</a:t>
            </a:fld>
            <a:endParaRPr lang="en-US" dirty="0"/>
          </a:p>
        </p:txBody>
      </p:sp>
      <p:pic>
        <p:nvPicPr>
          <p:cNvPr id="6" name="Picture 5" descr="Logo_oiq.gif"/>
          <p:cNvPicPr>
            <a:picLocks noChangeAspect="1"/>
          </p:cNvPicPr>
          <p:nvPr>
            <p:custDataLst>
              <p:tags r:id="rId2"/>
            </p:custDataLst>
          </p:nvPr>
        </p:nvPicPr>
        <p:blipFill>
          <a:blip r:embed="rId5" cstate="print"/>
          <a:stretch>
            <a:fillRect/>
          </a:stretch>
        </p:blipFill>
        <p:spPr>
          <a:xfrm>
            <a:off x="458429" y="2705095"/>
            <a:ext cx="3694176" cy="1282700"/>
          </a:xfrm>
          <a:prstGeom prst="rect">
            <a:avLst/>
          </a:prstGeom>
        </p:spPr>
      </p:pic>
      <p:sp>
        <p:nvSpPr>
          <p:cNvPr id="7" name="Subtitle 4"/>
          <p:cNvSpPr>
            <a:spLocks noGrp="1"/>
          </p:cNvSpPr>
          <p:nvPr>
            <p:ph type="subTitle" idx="1"/>
            <p:custDataLst>
              <p:tags r:id="rId3"/>
            </p:custDataLst>
          </p:nvPr>
        </p:nvSpPr>
        <p:spPr>
          <a:xfrm>
            <a:off x="4579200" y="4680000"/>
            <a:ext cx="4430833" cy="997196"/>
          </a:xfrm>
        </p:spPr>
        <p:txBody>
          <a:bodyPr/>
          <a:lstStyle/>
          <a:p>
            <a:r>
              <a:rPr lang="fr-CA" sz="2400" i="1" noProof="0" dirty="0" smtClean="0"/>
              <a:t>Participation à des séminaires de l’OIQ et connaissance du programme de membre étudiant</a:t>
            </a:r>
            <a:endParaRPr lang="fr-CA" sz="2400" i="1" noProof="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Participation à un séminaire de l’OIQ</a:t>
            </a:r>
            <a:endParaRPr lang="fr-CA" noProof="0" dirty="0" smtClean="0"/>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3591337450"/>
              </p:ext>
            </p:extLst>
          </p:nvPr>
        </p:nvGraphicFramePr>
        <p:xfrm>
          <a:off x="403224" y="1424405"/>
          <a:ext cx="8172063" cy="4162425"/>
        </p:xfrm>
        <a:graphic>
          <a:graphicData uri="http://schemas.openxmlformats.org/drawingml/2006/chart">
            <c:chart xmlns:c="http://schemas.openxmlformats.org/drawingml/2006/chart" xmlns:r="http://schemas.openxmlformats.org/officeDocument/2006/relationships" r:id="rId11"/>
          </a:graphicData>
        </a:graphic>
      </p:graphicFrame>
      <p:sp>
        <p:nvSpPr>
          <p:cNvPr id="2458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5261C7B-B858-4ED0-9EB1-54B577B79F27}" type="slidenum">
              <a:rPr lang="en-US"/>
              <a:pPr/>
              <a:t>37</a:t>
            </a:fld>
            <a:endParaRPr lang="en-US" dirty="0"/>
          </a:p>
        </p:txBody>
      </p:sp>
      <p:sp>
        <p:nvSpPr>
          <p:cNvPr id="24581" name="Text Box 3"/>
          <p:cNvSpPr txBox="1">
            <a:spLocks noChangeArrowheads="1"/>
          </p:cNvSpPr>
          <p:nvPr>
            <p:custDataLst>
              <p:tags r:id="rId4"/>
            </p:custDataLst>
          </p:nvPr>
        </p:nvSpPr>
        <p:spPr bwMode="auto">
          <a:xfrm>
            <a:off x="401444" y="6335674"/>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a:t>
            </a:r>
            <a:r>
              <a:rPr lang="fr-CA" sz="800" dirty="0">
                <a:solidFill>
                  <a:schemeClr val="tx1"/>
                </a:solidFill>
                <a:latin typeface="+mj-lt"/>
              </a:rPr>
              <a:t>Avez-vous déjà assisté à un atelier, un séminaire ou un exposé donné par un </a:t>
            </a:r>
            <a:r>
              <a:rPr lang="fr-CA" sz="800" dirty="0" smtClean="0">
                <a:solidFill>
                  <a:schemeClr val="tx1"/>
                </a:solidFill>
                <a:latin typeface="+mj-lt"/>
              </a:rPr>
              <a:t>représentant de votre ordre provincial</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(n=743); 2014 (n=328)</a:t>
            </a:r>
            <a:endParaRPr lang="en-US" sz="800" dirty="0">
              <a:solidFill>
                <a:schemeClr val="tx1"/>
              </a:solidFill>
              <a:latin typeface="+mj-lt"/>
            </a:endParaRPr>
          </a:p>
        </p:txBody>
      </p:sp>
      <p:sp>
        <p:nvSpPr>
          <p:cNvPr id="24588" name="Text Box 14"/>
          <p:cNvSpPr txBox="1">
            <a:spLocks noChangeArrowheads="1"/>
          </p:cNvSpPr>
          <p:nvPr>
            <p:custDataLst>
              <p:tags r:id="rId5"/>
            </p:custDataLst>
          </p:nvPr>
        </p:nvSpPr>
        <p:spPr bwMode="auto">
          <a:xfrm>
            <a:off x="1060063" y="1315984"/>
            <a:ext cx="6992938" cy="304800"/>
          </a:xfrm>
          <a:prstGeom prst="rect">
            <a:avLst/>
          </a:prstGeom>
          <a:noFill/>
          <a:ln w="25400" algn="ctr">
            <a:noFill/>
            <a:miter lim="800000"/>
            <a:headEnd/>
            <a:tailEnd/>
          </a:ln>
        </p:spPr>
        <p:txBody>
          <a:bodyPr>
            <a:spAutoFit/>
          </a:bodyPr>
          <a:lstStyle/>
          <a:p>
            <a:r>
              <a:rPr lang="fr-CA" sz="1400" dirty="0">
                <a:solidFill>
                  <a:srgbClr val="003399"/>
                </a:solidFill>
                <a:latin typeface="+mj-lt"/>
              </a:rPr>
              <a:t>Avez-vous déjà assisté à un séminaire de l’OIQ</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12" name="Table 11"/>
          <p:cNvGraphicFramePr>
            <a:graphicFrameLocks noGrp="1"/>
          </p:cNvGraphicFramePr>
          <p:nvPr>
            <p:custDataLst>
              <p:tags r:id="rId6"/>
            </p:custDataLst>
            <p:extLst>
              <p:ext uri="{D42A27DB-BD31-4B8C-83A1-F6EECF244321}">
                <p14:modId xmlns:p14="http://schemas.microsoft.com/office/powerpoint/2010/main" val="3593230311"/>
              </p:ext>
            </p:extLst>
          </p:nvPr>
        </p:nvGraphicFramePr>
        <p:xfrm>
          <a:off x="285750" y="5271341"/>
          <a:ext cx="8470686" cy="596265"/>
        </p:xfrm>
        <a:graphic>
          <a:graphicData uri="http://schemas.openxmlformats.org/drawingml/2006/table">
            <a:tbl>
              <a:tblPr/>
              <a:tblGrid>
                <a:gridCol w="2823562"/>
                <a:gridCol w="2823562"/>
                <a:gridCol w="2823562"/>
              </a:tblGrid>
              <a:tr h="596062">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(n=154)                         (n=236)</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(n=168)                      (n=488)</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(n=6)                         (n=19)</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custDataLst>
              <p:tags r:id="rId7"/>
            </p:custDataLst>
          </p:nvPr>
        </p:nvSpPr>
        <p:spPr>
          <a:xfrm rot="10800000">
            <a:off x="4137123" y="308017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flipV="1">
            <a:off x="1437944" y="32314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custDataLst>
              <p:tags r:id="rId9"/>
            </p:custDataLst>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Près de la moitié des étudiants indiquent avoir déjà assisté à un séminaire ou un atelier donné par un représentant de l’OIQ, ce qui représente une proportion plus élevée qu’en 2013. </a:t>
            </a:r>
            <a:endParaRPr lang="fr-CA"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Connaissance </a:t>
            </a:r>
            <a:r>
              <a:rPr lang="fr-CA" dirty="0" smtClean="0"/>
              <a:t>de la Section étudiante de l’OIQ</a:t>
            </a:r>
            <a:endParaRPr lang="fr-CA" noProof="0" dirty="0" smtClean="0"/>
          </a:p>
        </p:txBody>
      </p:sp>
      <p:graphicFrame>
        <p:nvGraphicFramePr>
          <p:cNvPr id="32" name="Object 5"/>
          <p:cNvGraphicFramePr>
            <a:graphicFrameLocks noGrp="1" noChangeAspect="1"/>
          </p:cNvGraphicFramePr>
          <p:nvPr>
            <p:ph idx="1"/>
            <p:custDataLst>
              <p:tags r:id="rId2"/>
            </p:custDataLst>
            <p:extLst>
              <p:ext uri="{D42A27DB-BD31-4B8C-83A1-F6EECF244321}">
                <p14:modId xmlns:p14="http://schemas.microsoft.com/office/powerpoint/2010/main" val="1003166180"/>
              </p:ext>
            </p:extLst>
          </p:nvPr>
        </p:nvGraphicFramePr>
        <p:xfrm>
          <a:off x="1687235" y="1647825"/>
          <a:ext cx="7639050" cy="4273781"/>
        </p:xfrm>
        <a:graphic>
          <a:graphicData uri="http://schemas.openxmlformats.org/drawingml/2006/chart">
            <c:chart xmlns:c="http://schemas.openxmlformats.org/drawingml/2006/chart" xmlns:r="http://schemas.openxmlformats.org/officeDocument/2006/relationships" r:id="rId15"/>
          </a:graphicData>
        </a:graphic>
      </p:graphicFrame>
      <p:sp>
        <p:nvSpPr>
          <p:cNvPr id="2560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40CEC21-44FD-4DA6-8E8B-2B7CEEE8419E}" type="slidenum">
              <a:rPr lang="en-US"/>
              <a:pPr/>
              <a:t>38</a:t>
            </a:fld>
            <a:endParaRPr lang="en-US" dirty="0"/>
          </a:p>
        </p:txBody>
      </p:sp>
      <p:sp>
        <p:nvSpPr>
          <p:cNvPr id="25605" name="Text Box 3"/>
          <p:cNvSpPr txBox="1">
            <a:spLocks noChangeArrowheads="1"/>
          </p:cNvSpPr>
          <p:nvPr>
            <p:custDataLst>
              <p:tags r:id="rId4"/>
            </p:custDataLst>
          </p:nvPr>
        </p:nvSpPr>
        <p:spPr bwMode="auto">
          <a:xfrm>
            <a:off x="289931" y="6237675"/>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a:t>
            </a:r>
            <a:r>
              <a:rPr lang="fr-CA" sz="800" dirty="0">
                <a:solidFill>
                  <a:schemeClr val="tx1"/>
                </a:solidFill>
                <a:latin typeface="+mj-lt"/>
              </a:rPr>
              <a:t>Lequel des énoncés suivants décrit le mieux dans quelle mesure vous connaissez le programme de membre étudiant de </a:t>
            </a:r>
            <a:r>
              <a:rPr lang="fr-CA" sz="800" dirty="0" smtClean="0">
                <a:solidFill>
                  <a:schemeClr val="tx1"/>
                </a:solidFill>
                <a:latin typeface="+mj-lt"/>
              </a:rPr>
              <a:t>l’OIQ</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(n=743); 2014 (n=328)</a:t>
            </a:r>
            <a:endParaRPr lang="en-US" sz="800" dirty="0">
              <a:solidFill>
                <a:schemeClr val="tx1"/>
              </a:solidFill>
              <a:latin typeface="+mj-lt"/>
            </a:endParaRPr>
          </a:p>
        </p:txBody>
      </p:sp>
      <p:sp>
        <p:nvSpPr>
          <p:cNvPr id="25617" name="Text Box 18"/>
          <p:cNvSpPr txBox="1">
            <a:spLocks noChangeArrowheads="1"/>
          </p:cNvSpPr>
          <p:nvPr>
            <p:custDataLst>
              <p:tags r:id="rId5"/>
            </p:custDataLst>
          </p:nvPr>
        </p:nvSpPr>
        <p:spPr bwMode="auto">
          <a:xfrm>
            <a:off x="6762437" y="2509464"/>
            <a:ext cx="1328939" cy="400110"/>
          </a:xfrm>
          <a:prstGeom prst="rect">
            <a:avLst/>
          </a:prstGeom>
          <a:noFill/>
          <a:ln w="25400" algn="ctr">
            <a:noFill/>
            <a:miter lim="800000"/>
            <a:headEnd/>
            <a:tailEnd/>
          </a:ln>
        </p:spPr>
        <p:txBody>
          <a:bodyPr wrap="square">
            <a:spAutoFit/>
          </a:bodyPr>
          <a:lstStyle/>
          <a:p>
            <a:r>
              <a:rPr lang="fr-CA" sz="1300" dirty="0" smtClean="0"/>
              <a:t>Connaissance</a:t>
            </a:r>
            <a:br>
              <a:rPr lang="fr-CA" sz="1300" dirty="0" smtClean="0"/>
            </a:br>
            <a:r>
              <a:rPr lang="fr-CA" sz="700" dirty="0" smtClean="0"/>
              <a:t>(3 cotes supérieures)</a:t>
            </a:r>
            <a:endParaRPr lang="fr-CA" sz="700" dirty="0"/>
          </a:p>
        </p:txBody>
      </p:sp>
      <p:sp>
        <p:nvSpPr>
          <p:cNvPr id="34" name="AutoShape 10"/>
          <p:cNvSpPr>
            <a:spLocks/>
          </p:cNvSpPr>
          <p:nvPr>
            <p:custDataLst>
              <p:tags r:id="rId6"/>
            </p:custDataLst>
          </p:nvPr>
        </p:nvSpPr>
        <p:spPr bwMode="auto">
          <a:xfrm rot="10800000">
            <a:off x="6579557" y="1887555"/>
            <a:ext cx="182881" cy="2769789"/>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39" name="Text Box 26"/>
          <p:cNvSpPr txBox="1">
            <a:spLocks noChangeArrowheads="1"/>
          </p:cNvSpPr>
          <p:nvPr>
            <p:custDataLst>
              <p:tags r:id="rId7"/>
            </p:custDataLst>
          </p:nvPr>
        </p:nvSpPr>
        <p:spPr bwMode="auto">
          <a:xfrm>
            <a:off x="6846412" y="2913722"/>
            <a:ext cx="1244965" cy="723275"/>
          </a:xfrm>
          <a:prstGeom prst="rect">
            <a:avLst/>
          </a:prstGeom>
          <a:noFill/>
          <a:ln w="12700" algn="ctr">
            <a:solidFill>
              <a:schemeClr val="accent1">
                <a:lumMod val="50000"/>
              </a:schemeClr>
            </a:solidFill>
            <a:miter lim="800000"/>
            <a:headEnd/>
            <a:tailEnd/>
          </a:ln>
        </p:spPr>
        <p:txBody>
          <a:bodyPr wrap="square">
            <a:spAutoFit/>
          </a:bodyPr>
          <a:lstStyle/>
          <a:p>
            <a:r>
              <a:rPr lang="en-CA" sz="1400" dirty="0" smtClean="0"/>
              <a:t>2014 : 71 %</a:t>
            </a:r>
            <a:r>
              <a:rPr lang="en-CA" dirty="0" smtClean="0"/>
              <a:t>     </a:t>
            </a:r>
            <a:r>
              <a:rPr lang="en-CA" dirty="0"/>
              <a:t>(</a:t>
            </a:r>
            <a:r>
              <a:rPr lang="en-CA" dirty="0" smtClean="0"/>
              <a:t>n=232)</a:t>
            </a:r>
          </a:p>
          <a:p>
            <a:r>
              <a:rPr lang="en-CA" sz="1000" dirty="0" smtClean="0"/>
              <a:t>2013 : 78 %</a:t>
            </a:r>
            <a:r>
              <a:rPr lang="en-CA" dirty="0"/>
              <a:t/>
            </a:r>
            <a:br>
              <a:rPr lang="en-CA" dirty="0"/>
            </a:br>
            <a:r>
              <a:rPr lang="en-CA" dirty="0" smtClean="0"/>
              <a:t>(n=579)</a:t>
            </a:r>
          </a:p>
        </p:txBody>
      </p:sp>
      <p:graphicFrame>
        <p:nvGraphicFramePr>
          <p:cNvPr id="15" name="Table 14"/>
          <p:cNvGraphicFramePr>
            <a:graphicFrameLocks noGrp="1"/>
          </p:cNvGraphicFramePr>
          <p:nvPr>
            <p:custDataLst>
              <p:tags r:id="rId8"/>
            </p:custDataLst>
            <p:extLst>
              <p:ext uri="{D42A27DB-BD31-4B8C-83A1-F6EECF244321}">
                <p14:modId xmlns:p14="http://schemas.microsoft.com/office/powerpoint/2010/main" val="1024200882"/>
              </p:ext>
            </p:extLst>
          </p:nvPr>
        </p:nvGraphicFramePr>
        <p:xfrm>
          <a:off x="1066800" y="1920871"/>
          <a:ext cx="2323747" cy="3755005"/>
        </p:xfrm>
        <a:graphic>
          <a:graphicData uri="http://schemas.openxmlformats.org/drawingml/2006/table">
            <a:tbl>
              <a:tblPr/>
              <a:tblGrid>
                <a:gridCol w="2323747"/>
              </a:tblGrid>
              <a:tr h="273689">
                <a:tc>
                  <a:txBody>
                    <a:bodyPr/>
                    <a:lstStyle/>
                    <a:p>
                      <a:pPr algn="r" fontAlgn="b"/>
                      <a:r>
                        <a:rPr lang="fr-CA" sz="1400" b="1" i="0" u="none" strike="noStrike" noProof="0" dirty="0" smtClean="0">
                          <a:latin typeface="+mn-lt"/>
                        </a:rPr>
                        <a:t>Actuellement</a:t>
                      </a:r>
                      <a:r>
                        <a:rPr lang="fr-CA" sz="1400" b="1" i="0" u="none" strike="noStrike" baseline="0" noProof="0" dirty="0" smtClean="0">
                          <a:latin typeface="+mn-lt"/>
                        </a:rPr>
                        <a:t> membre</a:t>
                      </a:r>
                      <a:endParaRPr lang="fr-CA" sz="14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499872">
                <a:tc>
                  <a:txBody>
                    <a:bodyPr/>
                    <a:lstStyle/>
                    <a:p>
                      <a:pPr algn="r" fontAlgn="b"/>
                      <a:r>
                        <a:rPr lang="fr-CA" sz="800" b="0" i="0" u="none" strike="noStrike" noProof="0" dirty="0" smtClean="0">
                          <a:solidFill>
                            <a:schemeClr val="tx2"/>
                          </a:solidFill>
                          <a:latin typeface="Arial Narrow" pitchFamily="34" charset="0"/>
                        </a:rPr>
                        <a:t>(n=110)</a:t>
                      </a:r>
                    </a:p>
                    <a:p>
                      <a:pPr algn="r" fontAlgn="b"/>
                      <a:r>
                        <a:rPr lang="fr-CA" sz="800" b="0" i="0" u="none" strike="noStrike" noProof="0" dirty="0" smtClean="0">
                          <a:solidFill>
                            <a:schemeClr val="tx2"/>
                          </a:solidFill>
                          <a:latin typeface="Arial Narrow" pitchFamily="34" charset="0"/>
                        </a:rPr>
                        <a:t>(n=370)</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7408">
                <a:tc>
                  <a:txBody>
                    <a:bodyPr/>
                    <a:lstStyle/>
                    <a:p>
                      <a:pPr algn="r" fontAlgn="b"/>
                      <a:r>
                        <a:rPr lang="fr-CA" sz="1400" b="1" i="0" u="none" strike="noStrike" noProof="0" dirty="0" smtClean="0">
                          <a:latin typeface="+mn-lt"/>
                        </a:rPr>
                        <a:t>En a entendu parler et aimerait en faire partie</a:t>
                      </a:r>
                      <a:endParaRPr lang="fr-CA" sz="14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65760">
                <a:tc>
                  <a:txBody>
                    <a:bodyPr/>
                    <a:lstStyle/>
                    <a:p>
                      <a:pPr algn="r" fontAlgn="b"/>
                      <a:r>
                        <a:rPr lang="fr-CA" sz="800" b="0" i="0" u="none" strike="noStrike" noProof="0" dirty="0" smtClean="0">
                          <a:latin typeface="Arial Narrow" pitchFamily="34" charset="0"/>
                        </a:rPr>
                        <a:t> (n=83)</a:t>
                      </a:r>
                    </a:p>
                    <a:p>
                      <a:pPr algn="r" fontAlgn="b"/>
                      <a:r>
                        <a:rPr lang="fr-CA" sz="800" b="0" i="0" u="none" strike="noStrike" noProof="0" dirty="0" smtClean="0">
                          <a:solidFill>
                            <a:schemeClr val="tx2"/>
                          </a:solidFill>
                          <a:latin typeface="Arial Narrow" pitchFamily="34" charset="0"/>
                        </a:rPr>
                        <a:t>(n=142)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25501">
                <a:tc>
                  <a:txBody>
                    <a:bodyPr/>
                    <a:lstStyle/>
                    <a:p>
                      <a:pPr algn="r" fontAlgn="b"/>
                      <a:r>
                        <a:rPr lang="fr-CA" sz="1400" b="1" i="0" u="none" strike="noStrike" noProof="0" dirty="0" smtClean="0">
                          <a:latin typeface="+mn-lt"/>
                        </a:rPr>
                        <a:t>En a entendu parler, mais ne</a:t>
                      </a:r>
                      <a:r>
                        <a:rPr lang="fr-CA" sz="1400" b="1" i="0" u="none" strike="noStrike" baseline="0" noProof="0" dirty="0" smtClean="0">
                          <a:latin typeface="+mn-lt"/>
                        </a:rPr>
                        <a:t> souhaite pas en faire partie</a:t>
                      </a:r>
                      <a:endParaRPr lang="fr-CA" sz="14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18083">
                <a:tc>
                  <a:txBody>
                    <a:bodyPr/>
                    <a:lstStyle/>
                    <a:p>
                      <a:pPr algn="r" fontAlgn="b"/>
                      <a:r>
                        <a:rPr lang="fr-CA" sz="800" b="0" i="0" u="none" strike="noStrike" noProof="0" dirty="0" smtClean="0">
                          <a:solidFill>
                            <a:schemeClr val="tx2"/>
                          </a:solidFill>
                          <a:latin typeface="Arial Narrow" pitchFamily="34" charset="0"/>
                        </a:rPr>
                        <a:t> (n=39)</a:t>
                      </a:r>
                    </a:p>
                    <a:p>
                      <a:pPr algn="r" fontAlgn="b"/>
                      <a:r>
                        <a:rPr lang="fr-CA" sz="800" b="0" i="0" u="none" strike="noStrike" noProof="0" dirty="0" smtClean="0">
                          <a:solidFill>
                            <a:schemeClr val="tx2"/>
                          </a:solidFill>
                          <a:latin typeface="Arial Narrow" pitchFamily="34" charset="0"/>
                        </a:rPr>
                        <a:t>(n=67)</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346">
                <a:tc>
                  <a:txBody>
                    <a:bodyPr/>
                    <a:lstStyle/>
                    <a:p>
                      <a:pPr algn="r" fontAlgn="b"/>
                      <a:r>
                        <a:rPr lang="fr-CA" sz="1400" b="1" i="0" u="none" strike="noStrike" noProof="0" dirty="0" smtClean="0">
                          <a:latin typeface="+mn-lt"/>
                        </a:rPr>
                        <a:t>N’en</a:t>
                      </a:r>
                      <a:r>
                        <a:rPr lang="fr-CA" sz="1400" b="1" i="0" u="none" strike="noStrike" baseline="0" noProof="0" dirty="0" smtClean="0">
                          <a:latin typeface="+mn-lt"/>
                        </a:rPr>
                        <a:t> a jamais entendu parler</a:t>
                      </a:r>
                      <a:endParaRPr lang="fr-CA" sz="14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7346">
                <a:tc>
                  <a:txBody>
                    <a:bodyPr/>
                    <a:lstStyle/>
                    <a:p>
                      <a:pPr algn="r" fontAlgn="b"/>
                      <a:r>
                        <a:rPr lang="en-US" sz="800" b="0" i="0" u="none" strike="noStrike" dirty="0" smtClean="0">
                          <a:solidFill>
                            <a:schemeClr val="tx2"/>
                          </a:solidFill>
                          <a:latin typeface="Arial Narrow" pitchFamily="34" charset="0"/>
                        </a:rPr>
                        <a:t>(n=96)</a:t>
                      </a:r>
                    </a:p>
                    <a:p>
                      <a:pPr algn="r" fontAlgn="b"/>
                      <a:r>
                        <a:rPr lang="en-US" sz="800" b="0" i="0" u="none" strike="noStrike" dirty="0" smtClean="0">
                          <a:solidFill>
                            <a:schemeClr val="tx2"/>
                          </a:solidFill>
                          <a:latin typeface="Arial Narrow" pitchFamily="34" charset="0"/>
                        </a:rPr>
                        <a:t>(n=164)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Isosceles Triangle 11"/>
          <p:cNvSpPr/>
          <p:nvPr>
            <p:custDataLst>
              <p:tags r:id="rId9"/>
            </p:custDataLst>
          </p:nvPr>
        </p:nvSpPr>
        <p:spPr>
          <a:xfrm rot="10800000" flipV="1">
            <a:off x="5157787" y="304010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custDataLst>
              <p:tags r:id="rId10"/>
            </p:custDataLst>
          </p:nvPr>
        </p:nvSpPr>
        <p:spPr>
          <a:xfrm rot="10800000">
            <a:off x="7948749" y="300664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1"/>
            </p:custDataLst>
          </p:nvPr>
        </p:nvSpPr>
        <p:spPr>
          <a:xfrm rot="10800000">
            <a:off x="5655527" y="197854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12"/>
            </p:custDataLst>
          </p:nvPr>
        </p:nvSpPr>
        <p:spPr>
          <a:xfrm rot="10800000" flipV="1">
            <a:off x="5393255" y="513508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Content Placeholder 33"/>
          <p:cNvSpPr txBox="1">
            <a:spLocks/>
          </p:cNvSpPr>
          <p:nvPr>
            <p:custDataLst>
              <p:tags r:id="rId13"/>
            </p:custDataLst>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Sept étudiants sur dix, soit la majorité d’entre eux, connaissent la Section étudiante de l’OIQ, ce qui représente une proportion moins élevée qu’en 2013. Parmi eux, un tiers est actuellement membre, un quart aimerait en faire partie et un sur dix en a entendu parler, mais ne souhaite pas en faire partie.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100"/>
          <p:cNvSpPr>
            <a:spLocks noGrp="1" noChangeArrowheads="1"/>
          </p:cNvSpPr>
          <p:nvPr>
            <p:ph type="sldNum" sz="quarter" idx="10"/>
            <p:custDataLst>
              <p:tags r:id="rId1"/>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39</a:t>
            </a:fld>
            <a:endParaRPr lang="en-US" dirty="0"/>
          </a:p>
        </p:txBody>
      </p:sp>
      <p:sp>
        <p:nvSpPr>
          <p:cNvPr id="5" name="Rectangle 4"/>
          <p:cNvSpPr>
            <a:spLocks noGrp="1" noChangeArrowheads="1"/>
          </p:cNvSpPr>
          <p:nvPr>
            <p:ph type="ctrTitle"/>
            <p:custDataLst>
              <p:tags r:id="rId2"/>
            </p:custDataLst>
          </p:nvPr>
        </p:nvSpPr>
        <p:spPr>
          <a:xfrm>
            <a:off x="144463" y="3002876"/>
            <a:ext cx="4416425" cy="861774"/>
          </a:xfrm>
        </p:spPr>
        <p:txBody>
          <a:bodyPr/>
          <a:lstStyle/>
          <a:p>
            <a:pPr fontAlgn="auto">
              <a:lnSpc>
                <a:spcPct val="100000"/>
              </a:lnSpc>
              <a:spcAft>
                <a:spcPts val="0"/>
              </a:spcAft>
              <a:defRPr/>
            </a:pPr>
            <a:r>
              <a:rPr lang="fr-CA" sz="2800" i="1" noProof="0" dirty="0" smtClean="0">
                <a:solidFill>
                  <a:schemeClr val="accent6"/>
                </a:solidFill>
              </a:rPr>
              <a:t>Loi sur les ingénieurs </a:t>
            </a:r>
            <a:r>
              <a:rPr lang="fr-CA" sz="2800" dirty="0" smtClean="0">
                <a:solidFill>
                  <a:schemeClr val="accent6"/>
                </a:solidFill>
              </a:rPr>
              <a:t>du </a:t>
            </a:r>
            <a:r>
              <a:rPr lang="fr-CA" sz="2800" noProof="0" dirty="0" smtClean="0">
                <a:solidFill>
                  <a:schemeClr val="accent6"/>
                </a:solidFill>
              </a:rPr>
              <a:t>Québec</a:t>
            </a:r>
            <a:endParaRPr lang="fr-CA" sz="2600" noProof="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Méthodologie</a:t>
            </a:r>
          </a:p>
        </p:txBody>
      </p:sp>
      <p:sp>
        <p:nvSpPr>
          <p:cNvPr id="78851" name="Rectangle 3"/>
          <p:cNvSpPr>
            <a:spLocks noGrp="1" noChangeArrowheads="1"/>
          </p:cNvSpPr>
          <p:nvPr>
            <p:ph idx="1"/>
            <p:custDataLst>
              <p:tags r:id="rId2"/>
            </p:custDataLst>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dirty="0"/>
              <a:t>Le sondage a été réalisé en ligne auprès des finissants en génie entre le 27 janvier et le 14 mars </a:t>
            </a:r>
            <a:r>
              <a:rPr lang="fr-CA" dirty="0" smtClean="0"/>
              <a:t>2014.</a:t>
            </a:r>
            <a:r>
              <a:rPr lang="fr-CA" noProof="0" dirty="0" smtClean="0"/>
              <a:t> </a:t>
            </a:r>
          </a:p>
          <a:p>
            <a:pPr>
              <a:lnSpc>
                <a:spcPct val="100000"/>
              </a:lnSpc>
              <a:spcBef>
                <a:spcPts val="600"/>
              </a:spcBef>
              <a:spcAft>
                <a:spcPts val="600"/>
              </a:spcAft>
            </a:pPr>
            <a:r>
              <a:rPr lang="fr-CA" dirty="0" smtClean="0"/>
              <a:t>On </a:t>
            </a:r>
            <a:r>
              <a:rPr lang="fr-CA" dirty="0"/>
              <a:t>a demandé à toutes les facultés de génie des universités qui offrent des programmes agréés par le Bureau d’agrément de participer à l’étude et d’envoyer le sondage en ligne à tous les finissants inscrits à </a:t>
            </a:r>
            <a:r>
              <a:rPr lang="fr-CA" dirty="0" smtClean="0"/>
              <a:t>leurs programmes </a:t>
            </a:r>
            <a:r>
              <a:rPr lang="fr-CA" dirty="0"/>
              <a:t>de génie. </a:t>
            </a:r>
            <a:endParaRPr lang="fr-CA" noProof="0" dirty="0" smtClean="0"/>
          </a:p>
          <a:p>
            <a:pPr>
              <a:lnSpc>
                <a:spcPct val="100000"/>
              </a:lnSpc>
              <a:spcBef>
                <a:spcPts val="600"/>
              </a:spcBef>
              <a:spcAft>
                <a:spcPts val="600"/>
              </a:spcAft>
            </a:pPr>
            <a:r>
              <a:rPr lang="fr-CA" dirty="0"/>
              <a:t>Le lien donnant accès au sondage en ligne a été envoyé à chacune des universités et celles-ci ont été invitées à envoyer ce lien à tous les étudiants admissibles le 27 janvier </a:t>
            </a:r>
            <a:r>
              <a:rPr lang="fr-CA" dirty="0" smtClean="0"/>
              <a:t>2014.  </a:t>
            </a:r>
            <a:endParaRPr lang="fr-CA" noProof="0" dirty="0" smtClean="0"/>
          </a:p>
          <a:p>
            <a:pPr>
              <a:lnSpc>
                <a:spcPct val="100000"/>
              </a:lnSpc>
              <a:spcBef>
                <a:spcPts val="600"/>
              </a:spcBef>
              <a:spcAft>
                <a:spcPts val="600"/>
              </a:spcAft>
            </a:pPr>
            <a:r>
              <a:rPr lang="fr-CA" dirty="0"/>
              <a:t>Le sondage a été offert en </a:t>
            </a:r>
            <a:r>
              <a:rPr lang="fr-CA" dirty="0" smtClean="0"/>
              <a:t>français et en anglais.</a:t>
            </a:r>
            <a:endParaRPr lang="fr-CA" noProof="0" dirty="0" smtClean="0"/>
          </a:p>
          <a:p>
            <a:pPr>
              <a:lnSpc>
                <a:spcPct val="100000"/>
              </a:lnSpc>
              <a:spcBef>
                <a:spcPts val="600"/>
              </a:spcBef>
              <a:spcAft>
                <a:spcPts val="600"/>
              </a:spcAft>
            </a:pPr>
            <a:r>
              <a:rPr lang="fr-CA" dirty="0"/>
              <a:t>Au total, 39 universités ont participé à la recherche et 2 046 étudiants ont répondu au sondage</a:t>
            </a:r>
            <a:r>
              <a:rPr lang="fr-CA" dirty="0" smtClean="0"/>
              <a:t>. En ce qui concerne le Québec, 9 universités ont participé à la recherche et un total de n=328 étudiants a répondu au sondage.</a:t>
            </a:r>
            <a:endParaRPr lang="fr-CA" noProof="0" dirty="0" smtClean="0"/>
          </a:p>
          <a:p>
            <a:pPr>
              <a:lnSpc>
                <a:spcPct val="100000"/>
              </a:lnSpc>
              <a:spcBef>
                <a:spcPts val="600"/>
              </a:spcBef>
              <a:spcAft>
                <a:spcPts val="600"/>
              </a:spcAft>
            </a:pPr>
            <a:r>
              <a:rPr lang="fr-CA" noProof="0" dirty="0" smtClean="0"/>
              <a:t>La marge d’erreur de cette étude (n=328) est de ± 5,4 %, 19 fois sur 20.</a:t>
            </a:r>
            <a:endParaRPr lang="fr-CA" noProof="0" dirty="0"/>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335571270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noProof="0" dirty="0" smtClean="0"/>
              <a:t>Loi sur les ingénieurs </a:t>
            </a:r>
            <a:r>
              <a:rPr lang="fr-CA" noProof="0" dirty="0" smtClean="0"/>
              <a:t>du Québec </a:t>
            </a:r>
          </a:p>
        </p:txBody>
      </p:sp>
      <p:graphicFrame>
        <p:nvGraphicFramePr>
          <p:cNvPr id="43" name="Object 5"/>
          <p:cNvGraphicFramePr>
            <a:graphicFrameLocks noGrp="1" noChangeAspect="1"/>
          </p:cNvGraphicFramePr>
          <p:nvPr>
            <p:ph idx="1"/>
            <p:custDataLst>
              <p:tags r:id="rId2"/>
            </p:custDataLst>
            <p:extLst>
              <p:ext uri="{D42A27DB-BD31-4B8C-83A1-F6EECF244321}">
                <p14:modId xmlns:p14="http://schemas.microsoft.com/office/powerpoint/2010/main" val="3883929012"/>
              </p:ext>
            </p:extLst>
          </p:nvPr>
        </p:nvGraphicFramePr>
        <p:xfrm>
          <a:off x="403225" y="1672100"/>
          <a:ext cx="8294726" cy="3880975"/>
        </p:xfrm>
        <a:graphic>
          <a:graphicData uri="http://schemas.openxmlformats.org/drawingml/2006/chart">
            <c:chart xmlns:c="http://schemas.openxmlformats.org/drawingml/2006/chart" xmlns:r="http://schemas.openxmlformats.org/officeDocument/2006/relationships" r:id="rId13"/>
          </a:graphicData>
        </a:graphic>
      </p:graphicFrame>
      <p:sp>
        <p:nvSpPr>
          <p:cNvPr id="2662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88FD9B5-F60F-4749-9D34-AD8763FF8074}" type="slidenum">
              <a:rPr lang="en-US"/>
              <a:pPr/>
              <a:t>40</a:t>
            </a:fld>
            <a:endParaRPr lang="en-US" dirty="0"/>
          </a:p>
        </p:txBody>
      </p:sp>
      <p:sp>
        <p:nvSpPr>
          <p:cNvPr id="26629" name="Text Box 3"/>
          <p:cNvSpPr txBox="1">
            <a:spLocks noChangeArrowheads="1"/>
          </p:cNvSpPr>
          <p:nvPr>
            <p:custDataLst>
              <p:tags r:id="rId4"/>
            </p:custDataLst>
          </p:nvPr>
        </p:nvSpPr>
        <p:spPr bwMode="auto">
          <a:xfrm>
            <a:off x="301083" y="6356447"/>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a:t>
            </a:r>
            <a:r>
              <a:rPr lang="fr-CA" sz="800" dirty="0">
                <a:solidFill>
                  <a:schemeClr val="tx1"/>
                </a:solidFill>
                <a:latin typeface="+mj-lt"/>
              </a:rPr>
              <a:t>La pratique du génie est réglementée par la </a:t>
            </a:r>
            <a:r>
              <a:rPr lang="fr-CA" sz="800" i="1" dirty="0">
                <a:solidFill>
                  <a:schemeClr val="tx1"/>
                </a:solidFill>
                <a:latin typeface="+mj-lt"/>
              </a:rPr>
              <a:t>Loi sur les ingénieurs </a:t>
            </a:r>
            <a:r>
              <a:rPr lang="fr-CA" sz="800" dirty="0">
                <a:solidFill>
                  <a:schemeClr val="tx1"/>
                </a:solidFill>
                <a:latin typeface="+mj-lt"/>
              </a:rPr>
              <a:t>du </a:t>
            </a:r>
            <a:r>
              <a:rPr lang="fr-CA" sz="800" dirty="0" smtClean="0">
                <a:solidFill>
                  <a:schemeClr val="tx1"/>
                </a:solidFill>
                <a:latin typeface="+mj-lt"/>
              </a:rPr>
              <a:t>Québec</a:t>
            </a:r>
            <a:r>
              <a:rPr lang="en-US" sz="800" dirty="0" smtClean="0">
                <a:solidFill>
                  <a:schemeClr val="tx1"/>
                </a:solidFill>
                <a:latin typeface="+mj-lt"/>
              </a:rPr>
              <a:t>. </a:t>
            </a:r>
            <a:r>
              <a:rPr lang="fr-CA" sz="800" dirty="0">
                <a:solidFill>
                  <a:schemeClr val="tx1"/>
                </a:solidFill>
                <a:latin typeface="+mj-lt"/>
              </a:rPr>
              <a:t>Lequel des énoncés suivants décrit le mieux dans quelle mesure vous connaissez cette </a:t>
            </a:r>
            <a:r>
              <a:rPr lang="fr-CA" sz="800" i="1" dirty="0" smtClean="0">
                <a:solidFill>
                  <a:schemeClr val="tx1"/>
                </a:solidFill>
                <a:latin typeface="+mj-lt"/>
              </a:rPr>
              <a:t>Loi</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(n=743); 2014 (n=328)</a:t>
            </a:r>
            <a:endParaRPr lang="en-US" sz="800" dirty="0">
              <a:solidFill>
                <a:schemeClr val="tx1"/>
              </a:solidFill>
              <a:latin typeface="+mj-lt"/>
            </a:endParaRPr>
          </a:p>
        </p:txBody>
      </p:sp>
      <p:sp>
        <p:nvSpPr>
          <p:cNvPr id="26641" name="Text Box 19"/>
          <p:cNvSpPr txBox="1">
            <a:spLocks noChangeArrowheads="1"/>
          </p:cNvSpPr>
          <p:nvPr>
            <p:custDataLst>
              <p:tags r:id="rId5"/>
            </p:custDataLst>
          </p:nvPr>
        </p:nvSpPr>
        <p:spPr bwMode="auto">
          <a:xfrm>
            <a:off x="2187615" y="1964785"/>
            <a:ext cx="1458410" cy="415498"/>
          </a:xfrm>
          <a:prstGeom prst="rect">
            <a:avLst/>
          </a:prstGeom>
          <a:noFill/>
          <a:ln w="25400" algn="ctr">
            <a:noFill/>
            <a:miter lim="800000"/>
            <a:headEnd/>
            <a:tailEnd/>
          </a:ln>
        </p:spPr>
        <p:txBody>
          <a:bodyPr wrap="square">
            <a:spAutoFit/>
          </a:bodyPr>
          <a:lstStyle/>
          <a:p>
            <a:r>
              <a:rPr lang="fr-CA" sz="1400" dirty="0" smtClean="0"/>
              <a:t>Connaissance</a:t>
            </a:r>
            <a:br>
              <a:rPr lang="fr-CA" sz="1400" dirty="0" smtClean="0"/>
            </a:br>
            <a:r>
              <a:rPr lang="fr-CA" sz="700" dirty="0" smtClean="0"/>
              <a:t>(3 cotes supérieures)</a:t>
            </a:r>
            <a:endParaRPr lang="fr-CA" sz="700" dirty="0"/>
          </a:p>
        </p:txBody>
      </p:sp>
      <p:sp>
        <p:nvSpPr>
          <p:cNvPr id="26644" name="Text Box 27"/>
          <p:cNvSpPr txBox="1">
            <a:spLocks noChangeArrowheads="1"/>
          </p:cNvSpPr>
          <p:nvPr>
            <p:custDataLst>
              <p:tags r:id="rId6"/>
            </p:custDataLst>
          </p:nvPr>
        </p:nvSpPr>
        <p:spPr bwMode="auto">
          <a:xfrm>
            <a:off x="1104552" y="1659985"/>
            <a:ext cx="6992937" cy="304800"/>
          </a:xfrm>
          <a:prstGeom prst="rect">
            <a:avLst/>
          </a:prstGeom>
          <a:noFill/>
          <a:ln w="25400" algn="ctr">
            <a:noFill/>
            <a:miter lim="800000"/>
            <a:headEnd/>
            <a:tailEnd/>
          </a:ln>
        </p:spPr>
        <p:txBody>
          <a:bodyPr>
            <a:spAutoFit/>
          </a:bodyPr>
          <a:lstStyle/>
          <a:p>
            <a:r>
              <a:rPr lang="fr-CA" sz="1400" dirty="0">
                <a:solidFill>
                  <a:srgbClr val="003399"/>
                </a:solidFill>
                <a:latin typeface="+mj-lt"/>
              </a:rPr>
              <a:t>Dans quelle mesure connaissez-vous la </a:t>
            </a:r>
            <a:r>
              <a:rPr lang="fr-CA" sz="1400" i="1" dirty="0">
                <a:solidFill>
                  <a:srgbClr val="003399"/>
                </a:solidFill>
                <a:latin typeface="+mj-lt"/>
              </a:rPr>
              <a:t>Loi sur les ingénieurs </a:t>
            </a:r>
            <a:r>
              <a:rPr lang="fr-CA" sz="1400" dirty="0">
                <a:solidFill>
                  <a:srgbClr val="003399"/>
                </a:solidFill>
                <a:latin typeface="+mj-lt"/>
              </a:rPr>
              <a:t>du Québec</a:t>
            </a:r>
            <a:r>
              <a:rPr lang="en-CA" sz="1400" dirty="0" smtClean="0">
                <a:solidFill>
                  <a:srgbClr val="003399"/>
                </a:solidFill>
                <a:latin typeface="+mj-lt"/>
              </a:rPr>
              <a:t>?</a:t>
            </a:r>
            <a:endParaRPr lang="en-CA" sz="1400" dirty="0">
              <a:solidFill>
                <a:srgbClr val="003399"/>
              </a:solidFill>
              <a:latin typeface="+mj-lt"/>
            </a:endParaRPr>
          </a:p>
        </p:txBody>
      </p:sp>
      <p:sp>
        <p:nvSpPr>
          <p:cNvPr id="47" name="AutoShape 10"/>
          <p:cNvSpPr>
            <a:spLocks/>
          </p:cNvSpPr>
          <p:nvPr>
            <p:custDataLst>
              <p:tags r:id="rId7"/>
            </p:custDataLst>
          </p:nvPr>
        </p:nvSpPr>
        <p:spPr bwMode="auto">
          <a:xfrm rot="5400000">
            <a:off x="2754050" y="7874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4" name="Text Box 44"/>
          <p:cNvSpPr txBox="1">
            <a:spLocks noChangeArrowheads="1"/>
          </p:cNvSpPr>
          <p:nvPr>
            <p:custDataLst>
              <p:tags r:id="rId8"/>
            </p:custDataLst>
          </p:nvPr>
        </p:nvSpPr>
        <p:spPr bwMode="auto">
          <a:xfrm>
            <a:off x="2302565" y="2375948"/>
            <a:ext cx="1085850" cy="77713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83 %</a:t>
            </a:r>
          </a:p>
          <a:p>
            <a:r>
              <a:rPr lang="en-CA" dirty="0" smtClean="0"/>
              <a:t>(n=273)</a:t>
            </a:r>
          </a:p>
          <a:p>
            <a:r>
              <a:rPr lang="en-CA" sz="900" dirty="0" smtClean="0"/>
              <a:t>2013 : 84 %</a:t>
            </a:r>
            <a:br>
              <a:rPr lang="en-CA" sz="900" dirty="0" smtClean="0"/>
            </a:br>
            <a:r>
              <a:rPr lang="en-CA" dirty="0" smtClean="0"/>
              <a:t>(n=625)</a:t>
            </a:r>
            <a:endParaRPr lang="en-CA" dirty="0"/>
          </a:p>
          <a:p>
            <a:endParaRPr lang="en-CA" sz="100" dirty="0"/>
          </a:p>
          <a:p>
            <a:r>
              <a:rPr lang="en-CA" sz="100" dirty="0" smtClean="0"/>
              <a:t>x</a:t>
            </a:r>
            <a:endParaRPr lang="en-CA" sz="100" dirty="0"/>
          </a:p>
        </p:txBody>
      </p:sp>
      <p:graphicFrame>
        <p:nvGraphicFramePr>
          <p:cNvPr id="17" name="Table 16"/>
          <p:cNvGraphicFramePr>
            <a:graphicFrameLocks noGrp="1"/>
          </p:cNvGraphicFramePr>
          <p:nvPr>
            <p:custDataLst>
              <p:tags r:id="rId9"/>
            </p:custDataLst>
            <p:extLst>
              <p:ext uri="{D42A27DB-BD31-4B8C-83A1-F6EECF244321}">
                <p14:modId xmlns:p14="http://schemas.microsoft.com/office/powerpoint/2010/main" val="1458010276"/>
              </p:ext>
            </p:extLst>
          </p:nvPr>
        </p:nvGraphicFramePr>
        <p:xfrm>
          <a:off x="254214" y="5414213"/>
          <a:ext cx="8442110" cy="718185"/>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bien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(n=13)            (n=26)</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               Assez bien</a:t>
                      </a:r>
                      <a:endParaRPr lang="fr-CA" sz="1200" b="1" i="0" u="none" strike="noStrike" kern="1200" baseline="0" noProof="0" dirty="0" smtClean="0">
                        <a:solidFill>
                          <a:schemeClr val="tx1"/>
                        </a:solidFill>
                        <a:latin typeface="+mn-lt"/>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(n=95)</a:t>
                      </a:r>
                      <a:r>
                        <a:rPr lang="fr-CA" sz="1050" b="0" i="0" u="none" strike="noStrike" kern="1200" baseline="0" noProof="0" dirty="0" smtClean="0">
                          <a:solidFill>
                            <a:schemeClr val="tx2"/>
                          </a:solidFill>
                          <a:latin typeface="Arial Narrow" pitchFamily="34" charset="0"/>
                          <a:ea typeface="+mn-ea"/>
                          <a:cs typeface="+mn-cs"/>
                        </a:rPr>
                        <a:t>           </a:t>
                      </a:r>
                      <a:r>
                        <a:rPr lang="fr-CA" sz="1050" b="0" i="0" u="none" strike="noStrike" kern="1200" noProof="0" dirty="0" smtClean="0">
                          <a:solidFill>
                            <a:schemeClr val="tx2"/>
                          </a:solidFill>
                          <a:latin typeface="Arial Narrow" pitchFamily="34" charset="0"/>
                          <a:ea typeface="+mn-ea"/>
                          <a:cs typeface="+mn-cs"/>
                        </a:rPr>
                        <a:t>(n=269)</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Un peu</a:t>
                      </a:r>
                    </a:p>
                    <a:p>
                      <a:pPr algn="l" fontAlgn="b"/>
                      <a:r>
                        <a:rPr lang="fr-CA" sz="1050" b="0" i="0" u="none" strike="noStrike" kern="1200" noProof="0" dirty="0" smtClean="0">
                          <a:solidFill>
                            <a:schemeClr val="tx2"/>
                          </a:solidFill>
                          <a:latin typeface="Arial Narrow" pitchFamily="34" charset="0"/>
                          <a:ea typeface="+mn-ea"/>
                          <a:cs typeface="+mn-cs"/>
                        </a:rPr>
                        <a:t>               (n=165)          (n=330)</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En a entendu parler, mais ne connaît</a:t>
                      </a:r>
                      <a:r>
                        <a:rPr lang="fr-CA" sz="1200" b="1" i="0" u="none" strike="noStrike" kern="1200" baseline="0" noProof="0" dirty="0" smtClean="0">
                          <a:solidFill>
                            <a:schemeClr val="tx1"/>
                          </a:solidFill>
                          <a:latin typeface="+mn-lt"/>
                          <a:ea typeface="+mn-ea"/>
                          <a:cs typeface="+mn-cs"/>
                        </a:rPr>
                        <a:t> rien à son sujet</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(n=48)          (n=102)</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N’en a jamais entendu parler</a:t>
                      </a: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(n=7)          (n=16)</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Isosceles Triangle 11"/>
          <p:cNvSpPr/>
          <p:nvPr>
            <p:custDataLst>
              <p:tags r:id="rId10"/>
            </p:custDataLst>
          </p:nvPr>
        </p:nvSpPr>
        <p:spPr>
          <a:xfrm rot="10800000">
            <a:off x="2735768" y="407276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33"/>
          <p:cNvSpPr txBox="1">
            <a:spLocks/>
          </p:cNvSpPr>
          <p:nvPr>
            <p:custDataLst>
              <p:tags r:id="rId11"/>
            </p:custDataLst>
          </p:nvPr>
        </p:nvSpPr>
        <p:spPr>
          <a:xfrm>
            <a:off x="352424" y="582767"/>
            <a:ext cx="8501643"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huit étudiants sur dix, soit la vaste majorité d’entre eux, indiquent connaître la </a:t>
            </a:r>
            <a:r>
              <a:rPr lang="fr-CA" sz="1400" b="0" i="1" dirty="0" smtClean="0">
                <a:solidFill>
                  <a:schemeClr val="tx1"/>
                </a:solidFill>
                <a:latin typeface="+mj-lt"/>
              </a:rPr>
              <a:t>Loi sur les ingénieurs </a:t>
            </a:r>
            <a:r>
              <a:rPr lang="fr-CA" sz="1400" b="0" dirty="0" smtClean="0">
                <a:solidFill>
                  <a:schemeClr val="tx1"/>
                </a:solidFill>
                <a:latin typeface="+mj-lt"/>
              </a:rPr>
              <a:t>du Québec. Trois étudiants sur dix indiquent connaître assez bien la </a:t>
            </a:r>
            <a:r>
              <a:rPr lang="fr-CA" sz="1400" b="0" i="1" dirty="0" smtClean="0">
                <a:solidFill>
                  <a:schemeClr val="tx1"/>
                </a:solidFill>
                <a:latin typeface="+mj-lt"/>
              </a:rPr>
              <a:t>Loi, </a:t>
            </a:r>
            <a:r>
              <a:rPr lang="fr-CA" sz="1400" b="0" dirty="0" smtClean="0">
                <a:solidFill>
                  <a:schemeClr val="tx1"/>
                </a:solidFill>
                <a:latin typeface="+mj-lt"/>
              </a:rPr>
              <a:t>ce qui représente une proportion moins élevée qu’en 2013, la moitié la connaît un peu et très peu d’étudiants la connaissent très bien. Plus d’un étudiant sur dix a entendu parler de la </a:t>
            </a:r>
            <a:r>
              <a:rPr lang="fr-CA" sz="1400" b="0" i="1" dirty="0" smtClean="0">
                <a:solidFill>
                  <a:schemeClr val="tx1"/>
                </a:solidFill>
                <a:latin typeface="+mj-lt"/>
              </a:rPr>
              <a:t>Loi sur les ingénieurs </a:t>
            </a:r>
            <a:r>
              <a:rPr lang="fr-CA" sz="1400" b="0" dirty="0" smtClean="0">
                <a:solidFill>
                  <a:schemeClr val="tx1"/>
                </a:solidFill>
                <a:latin typeface="+mj-lt"/>
              </a:rPr>
              <a:t>du Québec, mais ne connaît rien à son sujet et seulement 2 % des étudiants n’en ont jamais entendu parler. </a:t>
            </a:r>
            <a:endParaRPr lang="fr-CA"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noProof="0" dirty="0" smtClean="0"/>
              <a:t>Loi sur les ingénieurs </a:t>
            </a:r>
            <a:r>
              <a:rPr lang="fr-CA" noProof="0" dirty="0" smtClean="0"/>
              <a:t>du Québec </a:t>
            </a:r>
          </a:p>
        </p:txBody>
      </p:sp>
      <p:graphicFrame>
        <p:nvGraphicFramePr>
          <p:cNvPr id="41" name="Object 6"/>
          <p:cNvGraphicFramePr>
            <a:graphicFrameLocks noGrp="1" noChangeAspect="1"/>
          </p:cNvGraphicFramePr>
          <p:nvPr>
            <p:ph idx="1"/>
            <p:custDataLst>
              <p:tags r:id="rId2"/>
            </p:custDataLst>
            <p:extLst>
              <p:ext uri="{D42A27DB-BD31-4B8C-83A1-F6EECF244321}">
                <p14:modId xmlns:p14="http://schemas.microsoft.com/office/powerpoint/2010/main" val="3451210426"/>
              </p:ext>
            </p:extLst>
          </p:nvPr>
        </p:nvGraphicFramePr>
        <p:xfrm>
          <a:off x="1374349" y="1859002"/>
          <a:ext cx="7102901" cy="4059044"/>
        </p:xfrm>
        <a:graphic>
          <a:graphicData uri="http://schemas.openxmlformats.org/drawingml/2006/chart">
            <c:chart xmlns:c="http://schemas.openxmlformats.org/drawingml/2006/chart" xmlns:r="http://schemas.openxmlformats.org/officeDocument/2006/relationships" r:id="rId13"/>
          </a:graphicData>
        </a:graphic>
      </p:graphicFrame>
      <p:sp>
        <p:nvSpPr>
          <p:cNvPr id="2766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DBB1008-21F2-4F45-B7C9-5F41B1B8289D}" type="slidenum">
              <a:rPr lang="en-US"/>
              <a:pPr/>
              <a:t>41</a:t>
            </a:fld>
            <a:endParaRPr lang="en-US" dirty="0"/>
          </a:p>
        </p:txBody>
      </p:sp>
      <p:sp>
        <p:nvSpPr>
          <p:cNvPr id="27661" name="Text Box 3"/>
          <p:cNvSpPr txBox="1">
            <a:spLocks noChangeArrowheads="1"/>
          </p:cNvSpPr>
          <p:nvPr>
            <p:custDataLst>
              <p:tags r:id="rId4"/>
            </p:custDataLst>
          </p:nvPr>
        </p:nvSpPr>
        <p:spPr bwMode="auto">
          <a:xfrm>
            <a:off x="330122" y="6067840"/>
            <a:ext cx="8798312" cy="338554"/>
          </a:xfrm>
          <a:prstGeom prst="rect">
            <a:avLst/>
          </a:prstGeom>
          <a:noFill/>
          <a:ln w="25400">
            <a:noFill/>
            <a:miter lim="800000"/>
            <a:headEnd/>
            <a:tailEnd/>
          </a:ln>
        </p:spPr>
        <p:txBody>
          <a:bodyPr wrap="square">
            <a:spAutoFit/>
          </a:bodyPr>
          <a:lstStyle/>
          <a:p>
            <a:pPr algn="l"/>
            <a:r>
              <a:rPr lang="fr-CA" sz="800" dirty="0" smtClean="0">
                <a:solidFill>
                  <a:schemeClr val="tx1"/>
                </a:solidFill>
              </a:rPr>
              <a:t>Q7. Comment avez-vous entendu parler de la </a:t>
            </a:r>
            <a:r>
              <a:rPr lang="fr-CA" sz="800" i="1" dirty="0" smtClean="0">
                <a:solidFill>
                  <a:schemeClr val="tx1"/>
                </a:solidFill>
              </a:rPr>
              <a:t>Loi sur les ingénieurs </a:t>
            </a:r>
            <a:r>
              <a:rPr lang="fr-CA" sz="800" dirty="0" smtClean="0">
                <a:solidFill>
                  <a:schemeClr val="tx1"/>
                </a:solidFill>
              </a:rPr>
              <a:t>du Québec pour la première fois? </a:t>
            </a:r>
            <a:br>
              <a:rPr lang="fr-CA" sz="800" dirty="0" smtClean="0">
                <a:solidFill>
                  <a:schemeClr val="tx1"/>
                </a:solidFill>
              </a:rPr>
            </a:br>
            <a:r>
              <a:rPr lang="fr-CA" sz="800" dirty="0" smtClean="0">
                <a:solidFill>
                  <a:schemeClr val="tx1"/>
                </a:solidFill>
              </a:rPr>
              <a:t>Base : Les répondants qui connaissent la </a:t>
            </a:r>
            <a:r>
              <a:rPr lang="fr-CA" sz="800" i="1" dirty="0" smtClean="0">
                <a:solidFill>
                  <a:schemeClr val="tx1"/>
                </a:solidFill>
              </a:rPr>
              <a:t>Loi, </a:t>
            </a:r>
            <a:r>
              <a:rPr lang="fr-CA" sz="800" dirty="0" smtClean="0">
                <a:solidFill>
                  <a:schemeClr val="tx1"/>
                </a:solidFill>
              </a:rPr>
              <a:t>2013 (n=625); 2014 (n=273)</a:t>
            </a:r>
            <a:endParaRPr lang="fr-CA" sz="800" dirty="0">
              <a:solidFill>
                <a:schemeClr val="tx1"/>
              </a:solidFill>
            </a:endParaRPr>
          </a:p>
        </p:txBody>
      </p:sp>
      <p:sp>
        <p:nvSpPr>
          <p:cNvPr id="27668" name="Text Box 25"/>
          <p:cNvSpPr txBox="1">
            <a:spLocks noChangeArrowheads="1"/>
          </p:cNvSpPr>
          <p:nvPr>
            <p:custDataLst>
              <p:tags r:id="rId5"/>
            </p:custDataLst>
          </p:nvPr>
        </p:nvSpPr>
        <p:spPr bwMode="auto">
          <a:xfrm>
            <a:off x="5775766" y="5770847"/>
            <a:ext cx="2858947" cy="215444"/>
          </a:xfrm>
          <a:prstGeom prst="rect">
            <a:avLst/>
          </a:prstGeom>
          <a:noFill/>
          <a:ln w="25400" algn="ctr">
            <a:noFill/>
            <a:miter lim="800000"/>
            <a:headEnd/>
            <a:tailEnd/>
          </a:ln>
        </p:spPr>
        <p:txBody>
          <a:bodyPr wrap="square">
            <a:spAutoFit/>
          </a:bodyPr>
          <a:lstStyle/>
          <a:p>
            <a:pPr algn="l">
              <a:defRPr/>
            </a:pPr>
            <a:r>
              <a:rPr lang="fr-CA" sz="800" i="1" dirty="0">
                <a:solidFill>
                  <a:schemeClr val="tx1"/>
                </a:solidFill>
                <a:latin typeface="+mj-lt"/>
              </a:rPr>
              <a:t>Les réponses totalisant moins de </a:t>
            </a:r>
            <a:r>
              <a:rPr lang="fr-CA" sz="800" i="1" dirty="0" smtClean="0">
                <a:solidFill>
                  <a:schemeClr val="tx1"/>
                </a:solidFill>
                <a:latin typeface="+mj-lt"/>
              </a:rPr>
              <a:t>5 % </a:t>
            </a:r>
            <a:r>
              <a:rPr lang="fr-CA" sz="800" i="1" dirty="0">
                <a:solidFill>
                  <a:schemeClr val="tx1"/>
                </a:solidFill>
                <a:latin typeface="+mj-lt"/>
              </a:rPr>
              <a:t>ne sont pas </a:t>
            </a:r>
            <a:r>
              <a:rPr lang="fr-CA" sz="800" i="1" dirty="0" smtClean="0">
                <a:solidFill>
                  <a:schemeClr val="tx1"/>
                </a:solidFill>
                <a:latin typeface="+mj-lt"/>
              </a:rPr>
              <a:t>représentées.</a:t>
            </a:r>
            <a:endParaRPr lang="en-CA" sz="800" i="1" dirty="0">
              <a:solidFill>
                <a:schemeClr val="tx1"/>
              </a:solidFill>
              <a:latin typeface="+mj-lt"/>
            </a:endParaRPr>
          </a:p>
        </p:txBody>
      </p:sp>
      <p:sp>
        <p:nvSpPr>
          <p:cNvPr id="27686" name="Text Box 38"/>
          <p:cNvSpPr txBox="1">
            <a:spLocks noChangeArrowheads="1"/>
          </p:cNvSpPr>
          <p:nvPr>
            <p:custDataLst>
              <p:tags r:id="rId6"/>
            </p:custDataLst>
          </p:nvPr>
        </p:nvSpPr>
        <p:spPr bwMode="auto">
          <a:xfrm>
            <a:off x="6634558" y="2417456"/>
            <a:ext cx="1208884"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72 %</a:t>
            </a:r>
            <a:br>
              <a:rPr lang="en-CA" sz="1300" dirty="0" smtClean="0"/>
            </a:br>
            <a:r>
              <a:rPr lang="en-CA" dirty="0" smtClean="0"/>
              <a:t>(n=196)</a:t>
            </a:r>
          </a:p>
          <a:p>
            <a:r>
              <a:rPr lang="en-CA" sz="900" dirty="0" smtClean="0"/>
              <a:t>2013 : 77 %</a:t>
            </a:r>
            <a:r>
              <a:rPr lang="en-CA" sz="1300" dirty="0" smtClean="0"/>
              <a:t/>
            </a:r>
            <a:br>
              <a:rPr lang="en-CA" sz="1300" dirty="0" smtClean="0"/>
            </a:br>
            <a:r>
              <a:rPr lang="en-CA" dirty="0" smtClean="0"/>
              <a:t>(n=480)</a:t>
            </a:r>
            <a:endParaRPr lang="en-CA" sz="1300" dirty="0"/>
          </a:p>
          <a:p>
            <a:endParaRPr lang="en-CA" sz="100" dirty="0"/>
          </a:p>
        </p:txBody>
      </p:sp>
      <p:sp>
        <p:nvSpPr>
          <p:cNvPr id="27678" name="Text Box 40"/>
          <p:cNvSpPr txBox="1">
            <a:spLocks noChangeArrowheads="1"/>
          </p:cNvSpPr>
          <p:nvPr>
            <p:custDataLst>
              <p:tags r:id="rId7"/>
            </p:custDataLst>
          </p:nvPr>
        </p:nvSpPr>
        <p:spPr bwMode="auto">
          <a:xfrm>
            <a:off x="6757592" y="1744233"/>
            <a:ext cx="1085850" cy="707886"/>
          </a:xfrm>
          <a:prstGeom prst="rect">
            <a:avLst/>
          </a:prstGeom>
          <a:noFill/>
          <a:ln w="25400" algn="ctr">
            <a:noFill/>
            <a:miter lim="800000"/>
            <a:headEnd/>
            <a:tailEnd/>
          </a:ln>
        </p:spPr>
        <p:txBody>
          <a:bodyPr>
            <a:spAutoFit/>
          </a:bodyPr>
          <a:lstStyle/>
          <a:p>
            <a:r>
              <a:rPr lang="en-CA" sz="1000" dirty="0">
                <a:solidFill>
                  <a:schemeClr val="tx1"/>
                </a:solidFill>
              </a:rPr>
              <a:t/>
            </a:r>
            <a:br>
              <a:rPr lang="en-CA" sz="1000" dirty="0">
                <a:solidFill>
                  <a:schemeClr val="tx1"/>
                </a:solidFill>
              </a:rPr>
            </a:br>
            <a:r>
              <a:rPr lang="fr-CA" sz="1000" dirty="0" smtClean="0">
                <a:solidFill>
                  <a:schemeClr val="tx1"/>
                </a:solidFill>
              </a:rPr>
              <a:t>Professeur ou cours à l’université</a:t>
            </a:r>
            <a:endParaRPr lang="fr-CA" sz="1000" dirty="0">
              <a:solidFill>
                <a:schemeClr val="tx1"/>
              </a:solidFill>
            </a:endParaRPr>
          </a:p>
        </p:txBody>
      </p:sp>
      <p:sp>
        <p:nvSpPr>
          <p:cNvPr id="43" name="AutoShape 10"/>
          <p:cNvSpPr>
            <a:spLocks/>
          </p:cNvSpPr>
          <p:nvPr>
            <p:custDataLst>
              <p:tags r:id="rId8"/>
            </p:custDataLst>
          </p:nvPr>
        </p:nvSpPr>
        <p:spPr bwMode="auto">
          <a:xfrm rot="10800000">
            <a:off x="6451678" y="1899622"/>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1" name="Table 20"/>
          <p:cNvGraphicFramePr>
            <a:graphicFrameLocks noGrp="1"/>
          </p:cNvGraphicFramePr>
          <p:nvPr>
            <p:custDataLst>
              <p:tags r:id="rId9"/>
            </p:custDataLst>
            <p:extLst>
              <p:ext uri="{D42A27DB-BD31-4B8C-83A1-F6EECF244321}">
                <p14:modId xmlns:p14="http://schemas.microsoft.com/office/powerpoint/2010/main" val="787252742"/>
              </p:ext>
            </p:extLst>
          </p:nvPr>
        </p:nvGraphicFramePr>
        <p:xfrm>
          <a:off x="266701" y="1744234"/>
          <a:ext cx="2800350" cy="4210808"/>
        </p:xfrm>
        <a:graphic>
          <a:graphicData uri="http://schemas.openxmlformats.org/drawingml/2006/table">
            <a:tbl>
              <a:tblPr/>
              <a:tblGrid>
                <a:gridCol w="2800350"/>
              </a:tblGrid>
              <a:tr h="376768">
                <a:tc>
                  <a:txBody>
                    <a:bodyPr/>
                    <a:lstStyle/>
                    <a:p>
                      <a:pPr algn="r" fontAlgn="b"/>
                      <a:r>
                        <a:rPr lang="fr-CA" sz="1200" b="1" i="0" u="none" strike="noStrike" kern="1200" noProof="0" dirty="0" smtClean="0">
                          <a:solidFill>
                            <a:schemeClr val="tx1"/>
                          </a:solidFill>
                          <a:latin typeface="+mn-lt"/>
                          <a:ea typeface="+mn-ea"/>
                          <a:cs typeface="+mn-cs"/>
                        </a:rPr>
                        <a:t>Dans un cours sur le droit et l’éthique à l’université</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7411">
                <a:tc>
                  <a:txBody>
                    <a:bodyPr/>
                    <a:lstStyle/>
                    <a:p>
                      <a:pPr algn="r" fontAlgn="b"/>
                      <a:r>
                        <a:rPr lang="fr-CA" sz="800" b="0" i="0" u="none" strike="noStrike" noProof="0" dirty="0" smtClean="0">
                          <a:solidFill>
                            <a:schemeClr val="tx2"/>
                          </a:solidFill>
                          <a:latin typeface="Arial Narrow" pitchFamily="34" charset="0"/>
                        </a:rPr>
                        <a:t>(n=141)</a:t>
                      </a:r>
                    </a:p>
                    <a:p>
                      <a:pPr algn="r" fontAlgn="b"/>
                      <a:r>
                        <a:rPr lang="fr-CA" sz="800" b="0" i="0" u="none" strike="noStrike" noProof="0" dirty="0" smtClean="0">
                          <a:solidFill>
                            <a:schemeClr val="tx2"/>
                          </a:solidFill>
                          <a:latin typeface="Arial Narrow" pitchFamily="34" charset="0"/>
                        </a:rPr>
                        <a:t>(n=342)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4532">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Par un professeur ou un autre membre du personnel de l’université</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 (n=55)</a:t>
                      </a:r>
                    </a:p>
                    <a:p>
                      <a:pPr algn="r" fontAlgn="b"/>
                      <a:r>
                        <a:rPr lang="fr-CA" sz="800" b="0" i="0" u="none" strike="noStrike" noProof="0" dirty="0" smtClean="0">
                          <a:solidFill>
                            <a:schemeClr val="tx2"/>
                          </a:solidFill>
                          <a:latin typeface="Arial Narrow" pitchFamily="34" charset="0"/>
                        </a:rPr>
                        <a:t>(n=138)</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9196">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Par un parent ou un ami</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fr-CA" sz="800" b="0" i="0" u="none" strike="noStrike" noProof="0" dirty="0" smtClean="0">
                          <a:solidFill>
                            <a:schemeClr val="tx2"/>
                          </a:solidFill>
                          <a:latin typeface="Arial Narrow" pitchFamily="34" charset="0"/>
                        </a:rPr>
                        <a:t> (n=21)</a:t>
                      </a:r>
                    </a:p>
                    <a:p>
                      <a:pPr algn="r" fontAlgn="b"/>
                      <a:r>
                        <a:rPr lang="fr-CA" sz="800" b="0" i="0" u="none" strike="noStrike" noProof="0" dirty="0" smtClean="0">
                          <a:solidFill>
                            <a:schemeClr val="tx2"/>
                          </a:solidFill>
                          <a:latin typeface="Arial Narrow" pitchFamily="34" charset="0"/>
                        </a:rPr>
                        <a:t>(n=50)</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829">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Par un représentant de l’OIQ</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fr-CA" sz="800" b="0" i="0" u="none" strike="noStrike" noProof="0" dirty="0" smtClean="0">
                          <a:solidFill>
                            <a:schemeClr val="tx2"/>
                          </a:solidFill>
                          <a:latin typeface="Arial Narrow" pitchFamily="34" charset="0"/>
                        </a:rPr>
                        <a:t>(n=23)</a:t>
                      </a:r>
                    </a:p>
                    <a:p>
                      <a:pPr algn="r" fontAlgn="b"/>
                      <a:r>
                        <a:rPr lang="fr-CA" sz="800" b="0" i="0" u="none" strike="noStrike" noProof="0" dirty="0" smtClean="0">
                          <a:solidFill>
                            <a:schemeClr val="tx2"/>
                          </a:solidFill>
                          <a:latin typeface="Arial Narrow" pitchFamily="34" charset="0"/>
                        </a:rPr>
                        <a:t>(n=38)</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8562">
                <a:tc>
                  <a:txBody>
                    <a:bodyPr/>
                    <a:lstStyle/>
                    <a:p>
                      <a:pPr algn="r" fontAlgn="b"/>
                      <a:r>
                        <a:rPr lang="fr-CA" sz="1200" b="1" i="0" u="none" strike="noStrike" kern="1200" noProof="0" dirty="0" smtClean="0">
                          <a:solidFill>
                            <a:schemeClr val="tx1"/>
                          </a:solidFill>
                          <a:latin typeface="+mn-lt"/>
                          <a:ea typeface="+mn-ea"/>
                          <a:cs typeface="+mn-cs"/>
                        </a:rPr>
                        <a:t>Par un ingénieur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227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(n=32)</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Content Placeholder 33"/>
          <p:cNvSpPr txBox="1">
            <a:spLocks/>
          </p:cNvSpPr>
          <p:nvPr>
            <p:custDataLst>
              <p:tags r:id="rId10"/>
            </p:custDataLst>
          </p:nvPr>
        </p:nvSpPr>
        <p:spPr>
          <a:xfrm>
            <a:off x="330122" y="700707"/>
            <a:ext cx="863545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La plupart des étudiants continuent d’indiquer qu’ils ont entendu parler de la </a:t>
            </a:r>
            <a:r>
              <a:rPr lang="fr-CA" sz="1400" b="0" i="1" dirty="0" smtClean="0">
                <a:solidFill>
                  <a:schemeClr val="tx1"/>
                </a:solidFill>
                <a:latin typeface="+mj-lt"/>
              </a:rPr>
              <a:t>Loi sur les ingénieurs </a:t>
            </a:r>
            <a:r>
              <a:rPr lang="fr-CA" sz="1400" b="0" dirty="0" smtClean="0">
                <a:solidFill>
                  <a:schemeClr val="tx1"/>
                </a:solidFill>
                <a:latin typeface="+mj-lt"/>
              </a:rPr>
              <a:t>du Québec dans un cours sur le droit et l’éthique à l’université ou par un professeur ou un autre membre du personnel de l’université. </a:t>
            </a:r>
            <a:endParaRPr lang="fr-CA" sz="1400" b="0" dirty="0">
              <a:solidFill>
                <a:schemeClr val="tx1"/>
              </a:solidFill>
              <a:latin typeface="+mj-lt"/>
            </a:endParaRPr>
          </a:p>
        </p:txBody>
      </p:sp>
      <p:sp>
        <p:nvSpPr>
          <p:cNvPr id="14" name="Text Box 14"/>
          <p:cNvSpPr txBox="1">
            <a:spLocks noChangeArrowheads="1"/>
          </p:cNvSpPr>
          <p:nvPr>
            <p:custDataLst>
              <p:tags r:id="rId11"/>
            </p:custDataLst>
          </p:nvPr>
        </p:nvSpPr>
        <p:spPr bwMode="auto">
          <a:xfrm>
            <a:off x="1283784" y="1436456"/>
            <a:ext cx="7350930" cy="307777"/>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Comment avez-vous entendu parler de la </a:t>
            </a:r>
            <a:r>
              <a:rPr lang="fr-CA" sz="1400" i="1" dirty="0">
                <a:solidFill>
                  <a:srgbClr val="003399"/>
                </a:solidFill>
                <a:latin typeface="+mj-lt"/>
              </a:rPr>
              <a:t>Loi sur les ingénieurs </a:t>
            </a:r>
            <a:r>
              <a:rPr lang="fr-CA" sz="1400" dirty="0">
                <a:solidFill>
                  <a:srgbClr val="003399"/>
                </a:solidFill>
                <a:latin typeface="+mj-lt"/>
              </a:rPr>
              <a:t>du Québec pour la première fois</a:t>
            </a:r>
            <a:r>
              <a:rPr lang="en-CA" sz="1400" dirty="0" smtClean="0">
                <a:solidFill>
                  <a:srgbClr val="003399"/>
                </a:solidFill>
                <a:latin typeface="+mj-lt"/>
              </a:rPr>
              <a:t>?</a:t>
            </a:r>
            <a:endParaRPr lang="en-CA" sz="1400" dirty="0">
              <a:solidFill>
                <a:srgbClr val="003399"/>
              </a:solidFill>
              <a:latin typeface="+mj-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noProof="0" dirty="0" smtClean="0">
                <a:solidFill>
                  <a:schemeClr val="accent6"/>
                </a:solidFill>
              </a:rPr>
              <a:t>Outil d’orientation </a:t>
            </a:r>
            <a:r>
              <a:rPr lang="fr-CA" sz="2600" noProof="0" smtClean="0">
                <a:solidFill>
                  <a:schemeClr val="accent6"/>
                </a:solidFill>
              </a:rPr>
              <a:t>de carrière</a:t>
            </a:r>
            <a:endParaRPr lang="fr-CA" sz="2600" noProof="0" dirty="0" smtClean="0">
              <a:solidFill>
                <a:schemeClr val="accent6"/>
              </a:solidFill>
            </a:endParaRP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42</a:t>
            </a:fld>
            <a:endParaRPr lang="en-US" dirty="0"/>
          </a:p>
        </p:txBody>
      </p:sp>
    </p:spTree>
    <p:extLst>
      <p:ext uri="{BB962C8B-B14F-4D97-AF65-F5344CB8AC3E}">
        <p14:creationId xmlns:p14="http://schemas.microsoft.com/office/powerpoint/2010/main" val="229292428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Slide Number Placeholder 4"/>
          <p:cNvSpPr>
            <a:spLocks noGrp="1"/>
          </p:cNvSpPr>
          <p:nvPr>
            <p:ph type="sldNum" sz="quarter" idx="11"/>
            <p:custDataLst>
              <p:tags r:id="rId1"/>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43</a:t>
            </a:fld>
            <a:endParaRPr lang="en-US" dirty="0"/>
          </a:p>
        </p:txBody>
      </p:sp>
      <p:sp>
        <p:nvSpPr>
          <p:cNvPr id="28681" name="Text Box 5"/>
          <p:cNvSpPr txBox="1">
            <a:spLocks noChangeArrowheads="1"/>
          </p:cNvSpPr>
          <p:nvPr>
            <p:custDataLst>
              <p:tags r:id="rId2"/>
            </p:custDataLst>
          </p:nvPr>
        </p:nvSpPr>
        <p:spPr bwMode="auto">
          <a:xfrm>
            <a:off x="259588" y="6088559"/>
            <a:ext cx="8597592" cy="52322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fr-CA" sz="800" dirty="0">
                <a:solidFill>
                  <a:schemeClr val="tx1"/>
                </a:solidFill>
                <a:latin typeface="+mj-lt"/>
              </a:rPr>
              <a:t>Est-ce qu’il aurait été utile, au secondaire ou au CÉGEP, d’avoir un outil pour vous aider à savoir si vous aviez le profil pour faire des études en génie et mener avec succès une carrière dans ce domaine</a:t>
            </a:r>
            <a:r>
              <a:rPr lang="en-CA" sz="800" dirty="0" smtClean="0">
                <a:solidFill>
                  <a:schemeClr val="tx1"/>
                </a:solidFill>
                <a:latin typeface="+mj-lt"/>
              </a:rPr>
              <a:t>? Base : 2014 n=328</a:t>
            </a:r>
            <a:r>
              <a:rPr lang="en-US" sz="800" dirty="0" smtClean="0">
                <a:solidFill>
                  <a:schemeClr val="tx1"/>
                </a:solidFill>
                <a:latin typeface="+mj-lt"/>
              </a:rPr>
              <a:t> </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28" name="TextBox 27"/>
          <p:cNvSpPr txBox="1"/>
          <p:nvPr>
            <p:custDataLst>
              <p:tags r:id="rId3"/>
            </p:custDataLst>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custDataLst>
              <p:tags r:id="rId4"/>
            </p:custDataLst>
            <p:extLst>
              <p:ext uri="{D42A27DB-BD31-4B8C-83A1-F6EECF244321}">
                <p14:modId xmlns:p14="http://schemas.microsoft.com/office/powerpoint/2010/main" val="2640800933"/>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18"/>
          </a:graphicData>
        </a:graphic>
      </p:graphicFrame>
      <p:sp>
        <p:nvSpPr>
          <p:cNvPr id="8" name="TextBox 7"/>
          <p:cNvSpPr txBox="1"/>
          <p:nvPr>
            <p:custDataLst>
              <p:tags r:id="rId5"/>
            </p:custDataLst>
          </p:nvPr>
        </p:nvSpPr>
        <p:spPr>
          <a:xfrm>
            <a:off x="1314595" y="5840909"/>
            <a:ext cx="685800" cy="215444"/>
          </a:xfrm>
          <a:prstGeom prst="rect">
            <a:avLst/>
          </a:prstGeom>
          <a:noFill/>
        </p:spPr>
        <p:txBody>
          <a:bodyPr wrap="square" rtlCol="0">
            <a:spAutoFit/>
          </a:bodyPr>
          <a:lstStyle/>
          <a:p>
            <a:r>
              <a:rPr lang="en-US" sz="800" dirty="0" smtClean="0"/>
              <a:t>(n=175)</a:t>
            </a:r>
            <a:endParaRPr lang="en-US" sz="800" dirty="0"/>
          </a:p>
        </p:txBody>
      </p:sp>
      <p:sp>
        <p:nvSpPr>
          <p:cNvPr id="9" name="TextBox 8"/>
          <p:cNvSpPr txBox="1"/>
          <p:nvPr>
            <p:custDataLst>
              <p:tags r:id="rId6"/>
            </p:custDataLst>
          </p:nvPr>
        </p:nvSpPr>
        <p:spPr>
          <a:xfrm>
            <a:off x="3095770" y="5840909"/>
            <a:ext cx="685800" cy="215444"/>
          </a:xfrm>
          <a:prstGeom prst="rect">
            <a:avLst/>
          </a:prstGeom>
          <a:noFill/>
        </p:spPr>
        <p:txBody>
          <a:bodyPr wrap="square" rtlCol="0">
            <a:spAutoFit/>
          </a:bodyPr>
          <a:lstStyle/>
          <a:p>
            <a:r>
              <a:rPr lang="en-US" sz="800" dirty="0" smtClean="0"/>
              <a:t>(n=108)</a:t>
            </a:r>
            <a:endParaRPr lang="en-US" sz="800" dirty="0"/>
          </a:p>
        </p:txBody>
      </p:sp>
      <p:sp>
        <p:nvSpPr>
          <p:cNvPr id="10" name="TextBox 9"/>
          <p:cNvSpPr txBox="1"/>
          <p:nvPr>
            <p:custDataLst>
              <p:tags r:id="rId7"/>
            </p:custDataLst>
          </p:nvPr>
        </p:nvSpPr>
        <p:spPr>
          <a:xfrm>
            <a:off x="5048395" y="5840909"/>
            <a:ext cx="685800" cy="215444"/>
          </a:xfrm>
          <a:prstGeom prst="rect">
            <a:avLst/>
          </a:prstGeom>
          <a:noFill/>
        </p:spPr>
        <p:txBody>
          <a:bodyPr wrap="square" rtlCol="0">
            <a:spAutoFit/>
          </a:bodyPr>
          <a:lstStyle/>
          <a:p>
            <a:r>
              <a:rPr lang="en-US" sz="800" dirty="0" smtClean="0"/>
              <a:t>(n=26)</a:t>
            </a:r>
            <a:endParaRPr lang="en-US" sz="800" dirty="0"/>
          </a:p>
        </p:txBody>
      </p:sp>
      <p:sp>
        <p:nvSpPr>
          <p:cNvPr id="11" name="TextBox 10"/>
          <p:cNvSpPr txBox="1"/>
          <p:nvPr>
            <p:custDataLst>
              <p:tags r:id="rId8"/>
            </p:custDataLst>
          </p:nvPr>
        </p:nvSpPr>
        <p:spPr>
          <a:xfrm>
            <a:off x="6905770" y="5840909"/>
            <a:ext cx="685800" cy="215444"/>
          </a:xfrm>
          <a:prstGeom prst="rect">
            <a:avLst/>
          </a:prstGeom>
          <a:noFill/>
        </p:spPr>
        <p:txBody>
          <a:bodyPr wrap="square" rtlCol="0">
            <a:spAutoFit/>
          </a:bodyPr>
          <a:lstStyle/>
          <a:p>
            <a:r>
              <a:rPr lang="en-US" sz="800" dirty="0" smtClean="0"/>
              <a:t>(n=19)</a:t>
            </a:r>
            <a:endParaRPr lang="en-US" sz="800" dirty="0"/>
          </a:p>
        </p:txBody>
      </p:sp>
      <p:sp>
        <p:nvSpPr>
          <p:cNvPr id="13" name="Right Brace 12"/>
          <p:cNvSpPr/>
          <p:nvPr>
            <p:custDataLst>
              <p:tags r:id="rId9"/>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custDataLst>
              <p:tags r:id="rId10"/>
            </p:custDataLst>
          </p:nvPr>
        </p:nvSpPr>
        <p:spPr bwMode="auto">
          <a:xfrm>
            <a:off x="2210765" y="2148253"/>
            <a:ext cx="1227905"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5" name="Text Box 11"/>
          <p:cNvSpPr txBox="1">
            <a:spLocks noChangeArrowheads="1"/>
          </p:cNvSpPr>
          <p:nvPr>
            <p:custDataLst>
              <p:tags r:id="rId11"/>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14 %</a:t>
            </a:r>
            <a:endParaRPr lang="en-CA" sz="900" dirty="0" smtClean="0"/>
          </a:p>
          <a:p>
            <a:r>
              <a:rPr lang="en-CA" sz="900" dirty="0" smtClean="0"/>
              <a:t>(n=45)</a:t>
            </a:r>
          </a:p>
        </p:txBody>
      </p:sp>
      <p:sp>
        <p:nvSpPr>
          <p:cNvPr id="16" name="Right Brace 15"/>
          <p:cNvSpPr/>
          <p:nvPr>
            <p:custDataLst>
              <p:tags r:id="rId12"/>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4"/>
          <p:cNvSpPr txBox="1">
            <a:spLocks noChangeArrowheads="1"/>
          </p:cNvSpPr>
          <p:nvPr>
            <p:custDataLst>
              <p:tags r:id="rId13"/>
            </p:custDataLst>
          </p:nvPr>
        </p:nvSpPr>
        <p:spPr bwMode="auto">
          <a:xfrm>
            <a:off x="6080018" y="3101140"/>
            <a:ext cx="1269906"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r>
              <a:rPr lang="en-CA" sz="800" dirty="0" smtClean="0"/>
              <a:t>)</a:t>
            </a:r>
            <a:endParaRPr lang="en-CA" sz="700" dirty="0"/>
          </a:p>
        </p:txBody>
      </p:sp>
      <p:sp>
        <p:nvSpPr>
          <p:cNvPr id="18" name="Text Box 11"/>
          <p:cNvSpPr txBox="1">
            <a:spLocks noChangeArrowheads="1"/>
          </p:cNvSpPr>
          <p:nvPr>
            <p:custDataLst>
              <p:tags r:id="rId14"/>
            </p:custDataLst>
          </p:nvPr>
        </p:nvSpPr>
        <p:spPr bwMode="auto">
          <a:xfrm>
            <a:off x="2306870" y="2590132"/>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86 %</a:t>
            </a:r>
            <a:endParaRPr lang="en-CA" sz="900" dirty="0" smtClean="0"/>
          </a:p>
          <a:p>
            <a:r>
              <a:rPr lang="en-CA" sz="900" dirty="0" smtClean="0"/>
              <a:t>(n=283)</a:t>
            </a:r>
          </a:p>
        </p:txBody>
      </p:sp>
      <p:sp>
        <p:nvSpPr>
          <p:cNvPr id="20" name="Rectangle 2"/>
          <p:cNvSpPr>
            <a:spLocks noGrp="1" noChangeArrowheads="1"/>
          </p:cNvSpPr>
          <p:nvPr>
            <p:ph type="title"/>
            <p:custDataLst>
              <p:tags r:id="rId15"/>
            </p:custDataLst>
          </p:nvPr>
        </p:nvSpPr>
        <p:spPr bwMode="auto">
          <a:xfrm>
            <a:off x="838200" y="366432"/>
            <a:ext cx="8162925" cy="249299"/>
          </a:xfrm>
          <a:noFill/>
          <a:ln>
            <a:miter lim="800000"/>
            <a:headEnd/>
            <a:tailEnd/>
          </a:ln>
        </p:spPr>
        <p:txBody>
          <a:bodyPr vert="horz" numCol="1" compatLnSpc="1">
            <a:prstTxWarp prst="textNoShape">
              <a:avLst/>
            </a:prstTxWarp>
          </a:bodyPr>
          <a:lstStyle/>
          <a:p>
            <a:r>
              <a:rPr lang="fr-CA" sz="1800" noProof="0" dirty="0" smtClean="0"/>
              <a:t>Utilité d’un outil d’</a:t>
            </a:r>
            <a:r>
              <a:rPr lang="fr-CA" sz="1800" dirty="0" smtClean="0"/>
              <a:t>orientation de carrière au secondaire ou au CÉGEP</a:t>
            </a:r>
            <a:endParaRPr lang="fr-CA" sz="1800" noProof="0" dirty="0" smtClean="0"/>
          </a:p>
        </p:txBody>
      </p:sp>
      <p:sp>
        <p:nvSpPr>
          <p:cNvPr id="21" name="Content Placeholder 33"/>
          <p:cNvSpPr txBox="1">
            <a:spLocks/>
          </p:cNvSpPr>
          <p:nvPr>
            <p:custDataLst>
              <p:tags r:id="rId16"/>
            </p:custDataLst>
          </p:nvPr>
        </p:nvSpPr>
        <p:spPr>
          <a:xfrm>
            <a:off x="352424" y="726262"/>
            <a:ext cx="8479341"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neuf étudiants sur dix, soit la vaste majorité d’entre eux, pensent qu’il aurait été utile, au secondaire ou au CÉGEP, d’avoir un outil pour les aider à savoir s’ils avaient le profil pou faire des études en génie. </a:t>
            </a:r>
            <a:endParaRPr lang="fr-CA" sz="1400" b="0" dirty="0">
              <a:solidFill>
                <a:srgbClr val="1F497D"/>
              </a:solidFill>
              <a:latin typeface="Calibri"/>
            </a:endParaRPr>
          </a:p>
        </p:txBody>
      </p:sp>
    </p:spTree>
    <p:extLst>
      <p:ext uri="{BB962C8B-B14F-4D97-AF65-F5344CB8AC3E}">
        <p14:creationId xmlns:p14="http://schemas.microsoft.com/office/powerpoint/2010/main" val="29143417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Utilité d’un outil d’orientation de carrière à l’université</a:t>
            </a:r>
            <a:endParaRPr lang="fr-CA" noProof="0" dirty="0"/>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44</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fr-CA" sz="800" dirty="0">
                <a:solidFill>
                  <a:schemeClr val="tx1"/>
                </a:solidFill>
                <a:latin typeface="+mj-lt"/>
              </a:rPr>
              <a:t>Est-ce qu’un outil pour vous aider à décider vers quel genre de carrière vous diriger – par exemple, le génie-conseil, l’ingénierie technique,  l’ingénierie commerciale, la gestion de projets, le milieu universitaire, etc., vous serait utile</a:t>
            </a:r>
            <a:r>
              <a:rPr lang="en-CA" sz="800" dirty="0" smtClean="0">
                <a:solidFill>
                  <a:schemeClr val="tx1"/>
                </a:solidFill>
                <a:latin typeface="+mj-lt"/>
              </a:rPr>
              <a:t>? </a:t>
            </a:r>
            <a:r>
              <a:rPr lang="en-US" sz="800" dirty="0" smtClean="0">
                <a:solidFill>
                  <a:schemeClr val="tx1"/>
                </a:solidFill>
                <a:latin typeface="+mj-lt"/>
              </a:rPr>
              <a:t>Base : </a:t>
            </a:r>
            <a:r>
              <a:rPr lang="fr-CA" sz="800" dirty="0" smtClean="0">
                <a:solidFill>
                  <a:schemeClr val="tx1"/>
                </a:solidFill>
                <a:latin typeface="+mj-lt"/>
              </a:rPr>
              <a:t>Tous les répondants,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n=328)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1896604284"/>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7"/>
          </a:graphicData>
        </a:graphic>
      </p:graphicFrame>
      <p:sp>
        <p:nvSpPr>
          <p:cNvPr id="2" name="TextBox 1"/>
          <p:cNvSpPr txBox="1"/>
          <p:nvPr>
            <p:custDataLst>
              <p:tags r:id="rId5"/>
            </p:custDataLst>
          </p:nvPr>
        </p:nvSpPr>
        <p:spPr>
          <a:xfrm>
            <a:off x="1509823" y="5699051"/>
            <a:ext cx="925033" cy="230832"/>
          </a:xfrm>
          <a:prstGeom prst="rect">
            <a:avLst/>
          </a:prstGeom>
          <a:noFill/>
        </p:spPr>
        <p:txBody>
          <a:bodyPr wrap="square" rtlCol="0">
            <a:spAutoFit/>
          </a:bodyPr>
          <a:lstStyle/>
          <a:p>
            <a:r>
              <a:rPr lang="en-US" sz="900" dirty="0" smtClean="0"/>
              <a:t>(n=172)</a:t>
            </a:r>
            <a:endParaRPr lang="en-US" sz="900" dirty="0"/>
          </a:p>
        </p:txBody>
      </p:sp>
      <p:sp>
        <p:nvSpPr>
          <p:cNvPr id="8" name="TextBox 7"/>
          <p:cNvSpPr txBox="1"/>
          <p:nvPr>
            <p:custDataLst>
              <p:tags r:id="rId6"/>
            </p:custDataLst>
          </p:nvPr>
        </p:nvSpPr>
        <p:spPr>
          <a:xfrm>
            <a:off x="3331535" y="5699051"/>
            <a:ext cx="925033" cy="230832"/>
          </a:xfrm>
          <a:prstGeom prst="rect">
            <a:avLst/>
          </a:prstGeom>
          <a:noFill/>
        </p:spPr>
        <p:txBody>
          <a:bodyPr wrap="square" rtlCol="0">
            <a:spAutoFit/>
          </a:bodyPr>
          <a:lstStyle/>
          <a:p>
            <a:r>
              <a:rPr lang="en-US" sz="900" dirty="0" smtClean="0"/>
              <a:t>(n=110)</a:t>
            </a:r>
            <a:endParaRPr lang="en-US" sz="900" dirty="0"/>
          </a:p>
        </p:txBody>
      </p:sp>
      <p:sp>
        <p:nvSpPr>
          <p:cNvPr id="9" name="TextBox 8"/>
          <p:cNvSpPr txBox="1"/>
          <p:nvPr>
            <p:custDataLst>
              <p:tags r:id="rId7"/>
            </p:custDataLst>
          </p:nvPr>
        </p:nvSpPr>
        <p:spPr>
          <a:xfrm>
            <a:off x="5153247" y="5699051"/>
            <a:ext cx="925033" cy="230832"/>
          </a:xfrm>
          <a:prstGeom prst="rect">
            <a:avLst/>
          </a:prstGeom>
          <a:noFill/>
        </p:spPr>
        <p:txBody>
          <a:bodyPr wrap="square" rtlCol="0">
            <a:spAutoFit/>
          </a:bodyPr>
          <a:lstStyle/>
          <a:p>
            <a:r>
              <a:rPr lang="en-US" sz="900" dirty="0" smtClean="0"/>
              <a:t>(n=36)</a:t>
            </a:r>
            <a:endParaRPr lang="en-US" sz="900" dirty="0"/>
          </a:p>
        </p:txBody>
      </p:sp>
      <p:sp>
        <p:nvSpPr>
          <p:cNvPr id="10" name="TextBox 9"/>
          <p:cNvSpPr txBox="1"/>
          <p:nvPr>
            <p:custDataLst>
              <p:tags r:id="rId8"/>
            </p:custDataLst>
          </p:nvPr>
        </p:nvSpPr>
        <p:spPr>
          <a:xfrm>
            <a:off x="6974959" y="5699051"/>
            <a:ext cx="925033" cy="230832"/>
          </a:xfrm>
          <a:prstGeom prst="rect">
            <a:avLst/>
          </a:prstGeom>
          <a:noFill/>
        </p:spPr>
        <p:txBody>
          <a:bodyPr wrap="square" rtlCol="0">
            <a:spAutoFit/>
          </a:bodyPr>
          <a:lstStyle/>
          <a:p>
            <a:r>
              <a:rPr lang="en-US" sz="900" dirty="0" smtClean="0"/>
              <a:t>(n=10)</a:t>
            </a:r>
            <a:endParaRPr lang="en-US" sz="900" dirty="0"/>
          </a:p>
        </p:txBody>
      </p:sp>
      <p:sp>
        <p:nvSpPr>
          <p:cNvPr id="11" name="Content Placeholder 25"/>
          <p:cNvSpPr txBox="1">
            <a:spLocks/>
          </p:cNvSpPr>
          <p:nvPr>
            <p:custDataLst>
              <p:tags r:id="rId9"/>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Presque neuf étudiants sur dix pensent qu’un outil d’orientation de carrière aurait été utile. La moitié d’entre eux pense qu’un tel outil aurait été très utile.  </a:t>
            </a:r>
            <a:endParaRPr lang="fr-CA" sz="1400" b="0" dirty="0">
              <a:solidFill>
                <a:srgbClr val="1F497D"/>
              </a:solidFill>
              <a:latin typeface="Calibri"/>
            </a:endParaRPr>
          </a:p>
        </p:txBody>
      </p:sp>
      <p:sp>
        <p:nvSpPr>
          <p:cNvPr id="12" name="Right Brace 11"/>
          <p:cNvSpPr/>
          <p:nvPr>
            <p:custDataLst>
              <p:tags r:id="rId10"/>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custDataLst>
              <p:tags r:id="rId11"/>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custDataLst>
              <p:tags r:id="rId12"/>
            </p:custDataLst>
          </p:nvPr>
        </p:nvSpPr>
        <p:spPr bwMode="auto">
          <a:xfrm>
            <a:off x="2141316" y="2155214"/>
            <a:ext cx="1216058"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5" name="Text Box 14"/>
          <p:cNvSpPr txBox="1">
            <a:spLocks noChangeArrowheads="1"/>
          </p:cNvSpPr>
          <p:nvPr>
            <p:custDataLst>
              <p:tags r:id="rId13"/>
            </p:custDataLst>
          </p:nvPr>
        </p:nvSpPr>
        <p:spPr bwMode="auto">
          <a:xfrm>
            <a:off x="6080018" y="3101140"/>
            <a:ext cx="1269906"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
        <p:nvSpPr>
          <p:cNvPr id="16" name="Text Box 11"/>
          <p:cNvSpPr txBox="1">
            <a:spLocks noChangeArrowheads="1"/>
          </p:cNvSpPr>
          <p:nvPr>
            <p:custDataLst>
              <p:tags r:id="rId14"/>
            </p:custDataLst>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86 %</a:t>
            </a:r>
            <a:endParaRPr lang="en-CA" sz="900" dirty="0" smtClean="0"/>
          </a:p>
          <a:p>
            <a:r>
              <a:rPr lang="en-CA" sz="900" dirty="0" smtClean="0"/>
              <a:t>(n=282)</a:t>
            </a:r>
          </a:p>
        </p:txBody>
      </p:sp>
      <p:sp>
        <p:nvSpPr>
          <p:cNvPr id="17" name="Text Box 11"/>
          <p:cNvSpPr txBox="1">
            <a:spLocks noChangeArrowheads="1"/>
          </p:cNvSpPr>
          <p:nvPr>
            <p:custDataLst>
              <p:tags r:id="rId15"/>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14 %</a:t>
            </a:r>
            <a:endParaRPr lang="en-CA" sz="900" dirty="0" smtClean="0"/>
          </a:p>
          <a:p>
            <a:r>
              <a:rPr lang="en-CA" sz="900" dirty="0" smtClean="0"/>
              <a:t>(n=46)</a:t>
            </a:r>
          </a:p>
        </p:txBody>
      </p:sp>
    </p:spTree>
    <p:extLst>
      <p:ext uri="{BB962C8B-B14F-4D97-AF65-F5344CB8AC3E}">
        <p14:creationId xmlns:p14="http://schemas.microsoft.com/office/powerpoint/2010/main" val="12241924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Outil d’orientation de carrière – 2014 </a:t>
            </a:r>
            <a:endParaRPr lang="fr-CA" noProof="0" dirty="0"/>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45</a:t>
            </a:fld>
            <a:endParaRPr lang="en-US" dirty="0"/>
          </a:p>
        </p:txBody>
      </p:sp>
      <p:sp>
        <p:nvSpPr>
          <p:cNvPr id="2053" name="Text Box 3"/>
          <p:cNvSpPr txBox="1">
            <a:spLocks noChangeArrowheads="1"/>
          </p:cNvSpPr>
          <p:nvPr>
            <p:custDataLst>
              <p:tags r:id="rId3"/>
            </p:custDataLst>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fr-CA" sz="800" dirty="0">
                <a:solidFill>
                  <a:schemeClr val="tx1"/>
                </a:solidFill>
                <a:latin typeface="+mj-lt"/>
              </a:rPr>
              <a:t>Selon vous, à quelle étape de votre formation en génie ce genre d’outil d’orientation de carrière serait le plus utile</a:t>
            </a:r>
            <a:r>
              <a:rPr lang="en-CA" sz="800" dirty="0" smtClean="0">
                <a:solidFill>
                  <a:schemeClr val="tx1"/>
                </a:solidFill>
                <a:latin typeface="+mj-lt"/>
              </a:rPr>
              <a:t>? </a:t>
            </a:r>
            <a:r>
              <a:rPr lang="en-US" sz="800" dirty="0" smtClean="0">
                <a:solidFill>
                  <a:schemeClr val="tx1"/>
                </a:solidFill>
                <a:latin typeface="+mj-lt"/>
              </a:rPr>
              <a:t>Base : </a:t>
            </a:r>
            <a:r>
              <a:rPr lang="fr-CA" sz="800" dirty="0" smtClean="0">
                <a:solidFill>
                  <a:schemeClr val="tx1"/>
                </a:solidFill>
                <a:latin typeface="+mj-lt"/>
              </a:rPr>
              <a:t>Tous les répondants, 2014 </a:t>
            </a:r>
            <a:r>
              <a:rPr lang="en-US" sz="800" dirty="0" smtClean="0">
                <a:solidFill>
                  <a:schemeClr val="tx1"/>
                </a:solidFill>
                <a:latin typeface="+mj-lt"/>
              </a:rPr>
              <a:t>(n=328)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3544598456"/>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1"/>
          </a:graphicData>
        </a:graphic>
      </p:graphicFrame>
      <p:sp>
        <p:nvSpPr>
          <p:cNvPr id="7" name="TextBox 6"/>
          <p:cNvSpPr txBox="1"/>
          <p:nvPr>
            <p:custDataLst>
              <p:tags r:id="rId5"/>
            </p:custDataLst>
          </p:nvPr>
        </p:nvSpPr>
        <p:spPr>
          <a:xfrm>
            <a:off x="1509823" y="5699051"/>
            <a:ext cx="925033" cy="230832"/>
          </a:xfrm>
          <a:prstGeom prst="rect">
            <a:avLst/>
          </a:prstGeom>
          <a:noFill/>
        </p:spPr>
        <p:txBody>
          <a:bodyPr wrap="square" rtlCol="0">
            <a:spAutoFit/>
          </a:bodyPr>
          <a:lstStyle/>
          <a:p>
            <a:r>
              <a:rPr lang="en-US" sz="900" dirty="0" smtClean="0"/>
              <a:t>(n=42)</a:t>
            </a:r>
            <a:endParaRPr lang="en-US" sz="900" dirty="0"/>
          </a:p>
        </p:txBody>
      </p:sp>
      <p:sp>
        <p:nvSpPr>
          <p:cNvPr id="8" name="TextBox 7"/>
          <p:cNvSpPr txBox="1"/>
          <p:nvPr>
            <p:custDataLst>
              <p:tags r:id="rId6"/>
            </p:custDataLst>
          </p:nvPr>
        </p:nvSpPr>
        <p:spPr>
          <a:xfrm>
            <a:off x="3342167" y="5699051"/>
            <a:ext cx="925033" cy="230832"/>
          </a:xfrm>
          <a:prstGeom prst="rect">
            <a:avLst/>
          </a:prstGeom>
          <a:noFill/>
        </p:spPr>
        <p:txBody>
          <a:bodyPr wrap="square" rtlCol="0">
            <a:spAutoFit/>
          </a:bodyPr>
          <a:lstStyle/>
          <a:p>
            <a:r>
              <a:rPr lang="en-US" sz="900" dirty="0" smtClean="0"/>
              <a:t>(n=91)</a:t>
            </a:r>
            <a:endParaRPr lang="en-US" sz="900" dirty="0"/>
          </a:p>
        </p:txBody>
      </p:sp>
      <p:sp>
        <p:nvSpPr>
          <p:cNvPr id="9" name="TextBox 8"/>
          <p:cNvSpPr txBox="1"/>
          <p:nvPr>
            <p:custDataLst>
              <p:tags r:id="rId7"/>
            </p:custDataLst>
          </p:nvPr>
        </p:nvSpPr>
        <p:spPr>
          <a:xfrm>
            <a:off x="5174511" y="5699051"/>
            <a:ext cx="925033" cy="230832"/>
          </a:xfrm>
          <a:prstGeom prst="rect">
            <a:avLst/>
          </a:prstGeom>
          <a:noFill/>
        </p:spPr>
        <p:txBody>
          <a:bodyPr wrap="square" rtlCol="0">
            <a:spAutoFit/>
          </a:bodyPr>
          <a:lstStyle/>
          <a:p>
            <a:r>
              <a:rPr lang="en-US" sz="900" dirty="0" smtClean="0"/>
              <a:t>(n=114)</a:t>
            </a:r>
            <a:endParaRPr lang="en-US" sz="900" dirty="0"/>
          </a:p>
        </p:txBody>
      </p:sp>
      <p:sp>
        <p:nvSpPr>
          <p:cNvPr id="10" name="TextBox 9"/>
          <p:cNvSpPr txBox="1"/>
          <p:nvPr>
            <p:custDataLst>
              <p:tags r:id="rId8"/>
            </p:custDataLst>
          </p:nvPr>
        </p:nvSpPr>
        <p:spPr>
          <a:xfrm>
            <a:off x="7081283" y="5866383"/>
            <a:ext cx="925033" cy="230832"/>
          </a:xfrm>
          <a:prstGeom prst="rect">
            <a:avLst/>
          </a:prstGeom>
          <a:noFill/>
        </p:spPr>
        <p:txBody>
          <a:bodyPr wrap="square" rtlCol="0">
            <a:spAutoFit/>
          </a:bodyPr>
          <a:lstStyle/>
          <a:p>
            <a:r>
              <a:rPr lang="en-US" sz="900" dirty="0" smtClean="0"/>
              <a:t>(n=51)</a:t>
            </a:r>
            <a:endParaRPr lang="en-US" sz="900" dirty="0"/>
          </a:p>
        </p:txBody>
      </p:sp>
      <p:sp>
        <p:nvSpPr>
          <p:cNvPr id="11" name="Content Placeholder 25"/>
          <p:cNvSpPr txBox="1">
            <a:spLocks/>
          </p:cNvSpPr>
          <p:nvPr>
            <p:custDataLst>
              <p:tags r:id="rId9"/>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Plus de quatre étudiants sur dix estiment qu’un outil d’orientation de carrière aurait été plus utile en 3</a:t>
            </a:r>
            <a:r>
              <a:rPr lang="fr-CA" sz="1400" b="0" baseline="30000" dirty="0" smtClean="0">
                <a:solidFill>
                  <a:srgbClr val="1F497D"/>
                </a:solidFill>
                <a:latin typeface="Calibri"/>
              </a:rPr>
              <a:t>e</a:t>
            </a:r>
            <a:r>
              <a:rPr lang="fr-CA" sz="1400" b="0" dirty="0" smtClean="0">
                <a:solidFill>
                  <a:srgbClr val="1F497D"/>
                </a:solidFill>
                <a:latin typeface="Calibri"/>
              </a:rPr>
              <a:t> année. Ils sont trois sur dix à penser qu’un tel outil aurait été plus utile en 2</a:t>
            </a:r>
            <a:r>
              <a:rPr lang="fr-CA" sz="1400" b="0" baseline="30000" dirty="0" smtClean="0">
                <a:solidFill>
                  <a:srgbClr val="1F497D"/>
                </a:solidFill>
                <a:latin typeface="Calibri"/>
              </a:rPr>
              <a:t>e</a:t>
            </a:r>
            <a:r>
              <a:rPr lang="fr-CA" sz="1400" b="0" dirty="0" smtClean="0">
                <a:solidFill>
                  <a:srgbClr val="1F497D"/>
                </a:solidFill>
                <a:latin typeface="Calibri"/>
              </a:rPr>
              <a:t> année, et plus d’un sur dix indique la 1</a:t>
            </a:r>
            <a:r>
              <a:rPr lang="fr-CA" sz="1400" b="0" baseline="30000" dirty="0" smtClean="0">
                <a:solidFill>
                  <a:srgbClr val="1F497D"/>
                </a:solidFill>
                <a:latin typeface="Calibri"/>
              </a:rPr>
              <a:t>re</a:t>
            </a:r>
            <a:r>
              <a:rPr lang="fr-CA" sz="1400" b="0" dirty="0" smtClean="0">
                <a:solidFill>
                  <a:srgbClr val="1F497D"/>
                </a:solidFill>
                <a:latin typeface="Calibri"/>
              </a:rPr>
              <a:t> année ou la 4</a:t>
            </a:r>
            <a:r>
              <a:rPr lang="fr-CA" sz="1400" b="0" baseline="30000" dirty="0" smtClean="0">
                <a:solidFill>
                  <a:srgbClr val="1F497D"/>
                </a:solidFill>
                <a:latin typeface="Calibri"/>
              </a:rPr>
              <a:t>e</a:t>
            </a:r>
            <a:r>
              <a:rPr lang="fr-CA" sz="1400" b="0" dirty="0" smtClean="0">
                <a:solidFill>
                  <a:srgbClr val="1F497D"/>
                </a:solidFill>
                <a:latin typeface="Calibri"/>
              </a:rPr>
              <a:t> année.</a:t>
            </a:r>
            <a:endParaRPr lang="fr-CA" sz="1400" b="0" dirty="0">
              <a:solidFill>
                <a:srgbClr val="1F497D"/>
              </a:solidFill>
              <a:latin typeface="Calibri"/>
            </a:endParaRPr>
          </a:p>
        </p:txBody>
      </p:sp>
    </p:spTree>
    <p:extLst>
      <p:ext uri="{BB962C8B-B14F-4D97-AF65-F5344CB8AC3E}">
        <p14:creationId xmlns:p14="http://schemas.microsoft.com/office/powerpoint/2010/main" val="38890754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Connaissance du programme </a:t>
            </a:r>
            <a:r>
              <a:rPr lang="fr-CA" i="1" noProof="0" dirty="0" smtClean="0"/>
              <a:t>Cap sur la carrière</a:t>
            </a:r>
            <a:endParaRPr lang="fr-CA" i="1" noProof="0" dirty="0"/>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46</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fr-CA" sz="800" dirty="0">
                <a:solidFill>
                  <a:schemeClr val="tx1"/>
                </a:solidFill>
                <a:latin typeface="+mn-lt"/>
              </a:rPr>
              <a:t>Savez-vous qu’Ingénieurs Canada a mis au point un nouveau programme intitulé </a:t>
            </a:r>
            <a:r>
              <a:rPr lang="fr-CA" sz="800" i="1" dirty="0">
                <a:solidFill>
                  <a:schemeClr val="tx1"/>
                </a:solidFill>
                <a:latin typeface="+mn-lt"/>
              </a:rPr>
              <a:t>Cap sur la carrière </a:t>
            </a:r>
            <a:r>
              <a:rPr lang="fr-CA" sz="800" dirty="0">
                <a:solidFill>
                  <a:schemeClr val="tx1"/>
                </a:solidFill>
                <a:latin typeface="+mn-lt"/>
              </a:rPr>
              <a:t>qui comprend un outil capable d’évaluer vos chances de succès dans le domaine du génie</a:t>
            </a:r>
            <a:r>
              <a:rPr lang="en-CA" sz="800" dirty="0" smtClean="0">
                <a:solidFill>
                  <a:schemeClr val="tx1"/>
                </a:solidFill>
                <a:latin typeface="+mn-lt"/>
              </a:rPr>
              <a:t>?    </a:t>
            </a:r>
            <a:r>
              <a:rPr lang="en-US" sz="800" dirty="0" smtClean="0">
                <a:solidFill>
                  <a:schemeClr val="tx1"/>
                </a:solidFill>
                <a:latin typeface="+mn-lt"/>
              </a:rPr>
              <a:t>Base : </a:t>
            </a:r>
            <a:r>
              <a:rPr lang="fr-CA" sz="800" dirty="0" smtClean="0">
                <a:solidFill>
                  <a:schemeClr val="tx1"/>
                </a:solidFill>
                <a:latin typeface="+mn-lt"/>
              </a:rPr>
              <a:t>Tous les répondants</a:t>
            </a:r>
            <a:r>
              <a:rPr lang="en-US" sz="800" dirty="0" smtClean="0">
                <a:solidFill>
                  <a:schemeClr val="tx1"/>
                </a:solidFill>
                <a:latin typeface="+mn-lt"/>
              </a:rPr>
              <a:t>, </a:t>
            </a:r>
            <a:r>
              <a:rPr lang="en-US" sz="800" dirty="0">
                <a:solidFill>
                  <a:schemeClr val="tx1"/>
                </a:solidFill>
                <a:latin typeface="+mn-lt"/>
              </a:rPr>
              <a:t>2014 (</a:t>
            </a:r>
            <a:r>
              <a:rPr lang="en-US" sz="800" dirty="0" smtClean="0">
                <a:solidFill>
                  <a:schemeClr val="tx1"/>
                </a:solidFill>
                <a:latin typeface="+mn-lt"/>
              </a:rPr>
              <a:t>n=328)</a:t>
            </a:r>
            <a:endParaRPr lang="en-US" sz="800" dirty="0">
              <a:solidFill>
                <a:schemeClr val="tx1"/>
              </a:solidFill>
              <a:latin typeface="+mn-lt"/>
            </a:endParaRPr>
          </a:p>
        </p:txBody>
      </p:sp>
      <p:graphicFrame>
        <p:nvGraphicFramePr>
          <p:cNvPr id="8" name="Chart 7"/>
          <p:cNvGraphicFramePr/>
          <p:nvPr>
            <p:custDataLst>
              <p:tags r:id="rId4"/>
            </p:custDataLst>
            <p:extLst>
              <p:ext uri="{D42A27DB-BD31-4B8C-83A1-F6EECF244321}">
                <p14:modId xmlns:p14="http://schemas.microsoft.com/office/powerpoint/2010/main" val="3355344559"/>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p:cNvSpPr txBox="1"/>
          <p:nvPr>
            <p:custDataLst>
              <p:tags r:id="rId5"/>
            </p:custDataLst>
          </p:nvPr>
        </p:nvSpPr>
        <p:spPr>
          <a:xfrm>
            <a:off x="5208104" y="2965837"/>
            <a:ext cx="612251" cy="215444"/>
          </a:xfrm>
          <a:prstGeom prst="rect">
            <a:avLst/>
          </a:prstGeom>
          <a:noFill/>
        </p:spPr>
        <p:txBody>
          <a:bodyPr wrap="square" rtlCol="0">
            <a:spAutoFit/>
          </a:bodyPr>
          <a:lstStyle/>
          <a:p>
            <a:r>
              <a:rPr lang="en-US" sz="800" dirty="0" smtClean="0"/>
              <a:t>(n=10)</a:t>
            </a:r>
            <a:endParaRPr lang="en-US" sz="800" dirty="0"/>
          </a:p>
        </p:txBody>
      </p:sp>
      <p:sp>
        <p:nvSpPr>
          <p:cNvPr id="9" name="TextBox 8"/>
          <p:cNvSpPr txBox="1"/>
          <p:nvPr>
            <p:custDataLst>
              <p:tags r:id="rId6"/>
            </p:custDataLst>
          </p:nvPr>
        </p:nvSpPr>
        <p:spPr>
          <a:xfrm>
            <a:off x="3958315" y="4980166"/>
            <a:ext cx="612251" cy="215444"/>
          </a:xfrm>
          <a:prstGeom prst="rect">
            <a:avLst/>
          </a:prstGeom>
          <a:noFill/>
        </p:spPr>
        <p:txBody>
          <a:bodyPr wrap="square" rtlCol="0">
            <a:spAutoFit/>
          </a:bodyPr>
          <a:lstStyle/>
          <a:p>
            <a:r>
              <a:rPr lang="en-US" sz="800" dirty="0" smtClean="0">
                <a:solidFill>
                  <a:schemeClr val="bg1"/>
                </a:solidFill>
              </a:rPr>
              <a:t>(n=318)</a:t>
            </a:r>
            <a:endParaRPr lang="en-US" sz="800" dirty="0">
              <a:solidFill>
                <a:schemeClr val="bg1"/>
              </a:solidFill>
            </a:endParaRPr>
          </a:p>
        </p:txBody>
      </p:sp>
      <p:sp>
        <p:nvSpPr>
          <p:cNvPr id="10" name="Content Placeholder 25"/>
          <p:cNvSpPr txBox="1">
            <a:spLocks/>
          </p:cNvSpPr>
          <p:nvPr>
            <p:custDataLst>
              <p:tags r:id="rId7"/>
            </p:custDataLst>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Seulement 3 %</a:t>
            </a:r>
            <a:r>
              <a:rPr lang="fr-CA" sz="1400" b="0" dirty="0">
                <a:solidFill>
                  <a:srgbClr val="1F497D"/>
                </a:solidFill>
                <a:latin typeface="Calibri"/>
              </a:rPr>
              <a:t> </a:t>
            </a:r>
            <a:r>
              <a:rPr lang="fr-CA" sz="1400" b="0" dirty="0" smtClean="0">
                <a:solidFill>
                  <a:srgbClr val="1F497D"/>
                </a:solidFill>
                <a:latin typeface="Calibri"/>
              </a:rPr>
              <a:t>des étudiants connaissent le programme </a:t>
            </a:r>
            <a:r>
              <a:rPr lang="fr-CA" sz="1400" b="0" i="1" dirty="0" smtClean="0">
                <a:solidFill>
                  <a:srgbClr val="1F497D"/>
                </a:solidFill>
                <a:latin typeface="Calibri"/>
              </a:rPr>
              <a:t>Cap sur la c</a:t>
            </a:r>
            <a:r>
              <a:rPr lang="fr-CA" sz="1400" b="0" dirty="0" smtClean="0">
                <a:solidFill>
                  <a:srgbClr val="1F497D"/>
                </a:solidFill>
                <a:latin typeface="Calibri"/>
              </a:rPr>
              <a:t>arrière d’Ingénieurs Canada.</a:t>
            </a:r>
            <a:endParaRPr lang="fr-CA" sz="1400" b="0" dirty="0">
              <a:solidFill>
                <a:srgbClr val="1F497D"/>
              </a:solidFill>
              <a:latin typeface="Calibri"/>
            </a:endParaRPr>
          </a:p>
        </p:txBody>
      </p:sp>
    </p:spTree>
    <p:extLst>
      <p:ext uri="{BB962C8B-B14F-4D97-AF65-F5344CB8AC3E}">
        <p14:creationId xmlns:p14="http://schemas.microsoft.com/office/powerpoint/2010/main" val="42657854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noProof="0" dirty="0" smtClean="0">
                <a:solidFill>
                  <a:schemeClr val="accent6"/>
                </a:solidFill>
              </a:rPr>
              <a:t>Données démographiques</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Expérience de travail acquise avant l’obtention du diplôme</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48</a:t>
            </a:fld>
            <a:endParaRPr lang="en-US" dirty="0"/>
          </a:p>
        </p:txBody>
      </p:sp>
      <p:sp>
        <p:nvSpPr>
          <p:cNvPr id="2053" name="Text Box 3"/>
          <p:cNvSpPr txBox="1">
            <a:spLocks noChangeArrowheads="1"/>
          </p:cNvSpPr>
          <p:nvPr>
            <p:custDataLst>
              <p:tags r:id="rId3"/>
            </p:custDataLst>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fr-CA" sz="800" dirty="0">
                <a:solidFill>
                  <a:schemeClr val="tx1"/>
                </a:solidFill>
                <a:latin typeface="+mn-lt"/>
              </a:rPr>
              <a:t>Avez-vous acquis de l’expérience de travail en génie avant l’obtention de votre diplôme</a:t>
            </a:r>
            <a:r>
              <a:rPr lang="en-CA" sz="800" dirty="0" smtClean="0">
                <a:solidFill>
                  <a:schemeClr val="tx1"/>
                </a:solidFill>
                <a:latin typeface="+mn-lt"/>
              </a:rPr>
              <a:t>? </a:t>
            </a:r>
            <a:r>
              <a:rPr lang="en-US" sz="800" dirty="0" smtClean="0">
                <a:solidFill>
                  <a:schemeClr val="tx1"/>
                </a:solidFill>
                <a:latin typeface="+mn-lt"/>
              </a:rPr>
              <a:t>Base : </a:t>
            </a:r>
            <a:r>
              <a:rPr lang="fr-CA" sz="800" dirty="0" smtClean="0">
                <a:solidFill>
                  <a:schemeClr val="tx1"/>
                </a:solidFill>
                <a:latin typeface="+mn-lt"/>
              </a:rPr>
              <a:t>Les répondants qui ont fait une demande de permis ou qui sont incertains (n=26)	</a:t>
            </a:r>
            <a:endParaRPr lang="fr-CA" sz="800" dirty="0">
              <a:solidFill>
                <a:schemeClr val="tx1"/>
              </a:solidFill>
              <a:latin typeface="+mn-lt"/>
            </a:endParaRPr>
          </a:p>
        </p:txBody>
      </p:sp>
      <p:graphicFrame>
        <p:nvGraphicFramePr>
          <p:cNvPr id="7" name="Object 4"/>
          <p:cNvGraphicFramePr>
            <a:graphicFrameLocks noGrp="1" noChangeAspect="1"/>
          </p:cNvGraphicFramePr>
          <p:nvPr>
            <p:ph idx="1"/>
            <p:custDataLst>
              <p:tags r:id="rId4"/>
            </p:custDataLst>
            <p:extLst>
              <p:ext uri="{D42A27DB-BD31-4B8C-83A1-F6EECF244321}">
                <p14:modId xmlns:p14="http://schemas.microsoft.com/office/powerpoint/2010/main" val="2283297733"/>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Box 1"/>
          <p:cNvSpPr txBox="1"/>
          <p:nvPr>
            <p:custDataLst>
              <p:tags r:id="rId5"/>
            </p:custDataLst>
          </p:nvPr>
        </p:nvSpPr>
        <p:spPr>
          <a:xfrm>
            <a:off x="1924050" y="5105400"/>
            <a:ext cx="685800" cy="215444"/>
          </a:xfrm>
          <a:prstGeom prst="rect">
            <a:avLst/>
          </a:prstGeom>
          <a:noFill/>
        </p:spPr>
        <p:txBody>
          <a:bodyPr wrap="square" rtlCol="0">
            <a:spAutoFit/>
          </a:bodyPr>
          <a:lstStyle/>
          <a:p>
            <a:r>
              <a:rPr lang="en-US" sz="800" dirty="0" smtClean="0"/>
              <a:t>(n=17)</a:t>
            </a:r>
            <a:endParaRPr lang="en-US" sz="800" dirty="0"/>
          </a:p>
        </p:txBody>
      </p:sp>
      <p:sp>
        <p:nvSpPr>
          <p:cNvPr id="8" name="TextBox 7"/>
          <p:cNvSpPr txBox="1"/>
          <p:nvPr>
            <p:custDataLst>
              <p:tags r:id="rId6"/>
            </p:custDataLst>
          </p:nvPr>
        </p:nvSpPr>
        <p:spPr>
          <a:xfrm>
            <a:off x="4421187" y="5105400"/>
            <a:ext cx="685800" cy="215444"/>
          </a:xfrm>
          <a:prstGeom prst="rect">
            <a:avLst/>
          </a:prstGeom>
          <a:noFill/>
        </p:spPr>
        <p:txBody>
          <a:bodyPr wrap="square" rtlCol="0">
            <a:spAutoFit/>
          </a:bodyPr>
          <a:lstStyle/>
          <a:p>
            <a:r>
              <a:rPr lang="en-US" sz="800" dirty="0" smtClean="0"/>
              <a:t>(n=4)</a:t>
            </a:r>
            <a:endParaRPr lang="en-US" sz="800" dirty="0"/>
          </a:p>
        </p:txBody>
      </p:sp>
      <p:sp>
        <p:nvSpPr>
          <p:cNvPr id="9" name="TextBox 8"/>
          <p:cNvSpPr txBox="1"/>
          <p:nvPr>
            <p:custDataLst>
              <p:tags r:id="rId7"/>
            </p:custDataLst>
          </p:nvPr>
        </p:nvSpPr>
        <p:spPr>
          <a:xfrm>
            <a:off x="6918324" y="5326738"/>
            <a:ext cx="685800" cy="215444"/>
          </a:xfrm>
          <a:prstGeom prst="rect">
            <a:avLst/>
          </a:prstGeom>
          <a:noFill/>
        </p:spPr>
        <p:txBody>
          <a:bodyPr wrap="square" rtlCol="0">
            <a:spAutoFit/>
          </a:bodyPr>
          <a:lstStyle/>
          <a:p>
            <a:r>
              <a:rPr lang="en-US" sz="800" dirty="0" smtClean="0"/>
              <a:t>(n=5)</a:t>
            </a:r>
            <a:endParaRPr lang="en-US" sz="800" dirty="0"/>
          </a:p>
        </p:txBody>
      </p:sp>
      <p:sp>
        <p:nvSpPr>
          <p:cNvPr id="10" name="Content Placeholder 25"/>
          <p:cNvSpPr txBox="1">
            <a:spLocks/>
          </p:cNvSpPr>
          <p:nvPr>
            <p:custDataLst>
              <p:tags r:id="rId8"/>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Les deux tiers des étudiants indiquent avoir acquis de l’expérience de travail avant d’obtenir leur diplôme. Deux étudiants sur dix ne sont pas certains de l’admissibilité de l’expérience acquise et plus d’un sur dix n’en a pas. </a:t>
            </a:r>
            <a:endParaRPr lang="fr-CA" sz="1400" b="0" dirty="0">
              <a:solidFill>
                <a:srgbClr val="1F497D"/>
              </a:solidFill>
              <a:latin typeface="Calibri"/>
            </a:endParaRPr>
          </a:p>
        </p:txBody>
      </p:sp>
    </p:spTree>
    <p:extLst>
      <p:ext uri="{BB962C8B-B14F-4D97-AF65-F5344CB8AC3E}">
        <p14:creationId xmlns:p14="http://schemas.microsoft.com/office/powerpoint/2010/main" val="20288038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969418534"/>
              </p:ext>
            </p:extLst>
          </p:nvPr>
        </p:nvGraphicFramePr>
        <p:xfrm>
          <a:off x="323384" y="1569377"/>
          <a:ext cx="4080833" cy="4643083"/>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5" name="Table 24"/>
          <p:cNvGraphicFramePr>
            <a:graphicFrameLocks noGrp="1"/>
          </p:cNvGraphicFramePr>
          <p:nvPr>
            <p:custDataLst>
              <p:tags r:id="rId2"/>
            </p:custDataLst>
            <p:extLst>
              <p:ext uri="{D42A27DB-BD31-4B8C-83A1-F6EECF244321}">
                <p14:modId xmlns:p14="http://schemas.microsoft.com/office/powerpoint/2010/main" val="3053742082"/>
              </p:ext>
            </p:extLst>
          </p:nvPr>
        </p:nvGraphicFramePr>
        <p:xfrm>
          <a:off x="1940226" y="1708570"/>
          <a:ext cx="2800350" cy="4157839"/>
        </p:xfrm>
        <a:graphic>
          <a:graphicData uri="http://schemas.openxmlformats.org/drawingml/2006/table">
            <a:tbl>
              <a:tblPr/>
              <a:tblGrid>
                <a:gridCol w="2800350"/>
              </a:tblGrid>
              <a:tr h="442216">
                <a:tc>
                  <a:txBody>
                    <a:bodyPr/>
                    <a:lstStyle/>
                    <a:p>
                      <a:pPr algn="r" fontAlgn="b"/>
                      <a:r>
                        <a:rPr lang="fr-CA" sz="1100" b="1" i="0" u="none" strike="noStrike" kern="1200" noProof="0" dirty="0" smtClean="0">
                          <a:solidFill>
                            <a:schemeClr val="tx1"/>
                          </a:solidFill>
                          <a:latin typeface="+mn-lt"/>
                          <a:ea typeface="+mn-ea"/>
                          <a:cs typeface="+mn-cs"/>
                        </a:rPr>
                        <a:t>Parent</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solidFill>
                            <a:schemeClr val="tx2"/>
                          </a:solidFill>
                          <a:latin typeface="Arial Narrow" pitchFamily="34" charset="0"/>
                        </a:rPr>
                        <a:t>(n=78)</a:t>
                      </a:r>
                    </a:p>
                    <a:p>
                      <a:pPr algn="r" fontAlgn="b"/>
                      <a:r>
                        <a:rPr lang="fr-CA" sz="800" b="0" i="0" u="none" strike="noStrike" noProof="0" dirty="0" smtClean="0">
                          <a:solidFill>
                            <a:schemeClr val="tx2"/>
                          </a:solidFill>
                          <a:latin typeface="Arial Narrow" pitchFamily="34" charset="0"/>
                        </a:rPr>
                        <a:t>(n=141)</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576">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Autre membre de la famille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latin typeface="Arial Narrow" pitchFamily="34" charset="0"/>
                        </a:rPr>
                        <a:t> </a:t>
                      </a:r>
                      <a:r>
                        <a:rPr lang="fr-CA" sz="800" b="0" i="0" u="none" strike="noStrike" noProof="0" dirty="0" smtClean="0">
                          <a:solidFill>
                            <a:schemeClr val="tx2"/>
                          </a:solidFill>
                          <a:latin typeface="Arial Narrow" pitchFamily="34" charset="0"/>
                        </a:rPr>
                        <a:t>(n=49)</a:t>
                      </a:r>
                    </a:p>
                    <a:p>
                      <a:pPr algn="r" fontAlgn="b"/>
                      <a:r>
                        <a:rPr lang="fr-CA" sz="800" b="0" i="0" u="none" strike="noStrike" noProof="0" dirty="0" smtClean="0">
                          <a:solidFill>
                            <a:schemeClr val="tx2"/>
                          </a:solidFill>
                          <a:latin typeface="Arial Narrow" pitchFamily="34" charset="0"/>
                        </a:rPr>
                        <a:t>(n=92)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0934">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Ami ou connaissance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solidFill>
                            <a:schemeClr val="tx2"/>
                          </a:solidFill>
                          <a:latin typeface="Arial Narrow" pitchFamily="34" charset="0"/>
                        </a:rPr>
                        <a:t> (n=26)</a:t>
                      </a:r>
                    </a:p>
                    <a:p>
                      <a:pPr algn="r" fontAlgn="b"/>
                      <a:r>
                        <a:rPr lang="fr-CA" sz="800" b="0" i="0" u="none" strike="noStrike" noProof="0" dirty="0" smtClean="0">
                          <a:solidFill>
                            <a:schemeClr val="tx2"/>
                          </a:solidFill>
                          <a:latin typeface="Arial Narrow" pitchFamily="34" charset="0"/>
                        </a:rPr>
                        <a:t>(n=72)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1638">
                <a:tc>
                  <a:txBody>
                    <a:bodyPr/>
                    <a:lstStyle/>
                    <a:p>
                      <a:pPr marL="0" algn="r" defTabSz="914400" rtl="0" eaLnBrk="1" fontAlgn="b" latinLnBrk="0" hangingPunct="1"/>
                      <a:r>
                        <a:rPr lang="fr-CA" sz="1100" b="1" i="0" u="none" strike="noStrike" kern="1200" noProof="0" dirty="0" smtClean="0">
                          <a:solidFill>
                            <a:schemeClr val="tx1"/>
                          </a:solidFill>
                          <a:latin typeface="+mn-lt"/>
                          <a:ea typeface="+mn-ea"/>
                          <a:cs typeface="+mn-cs"/>
                        </a:rPr>
                        <a:t>Professeur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solidFill>
                            <a:schemeClr val="tx2"/>
                          </a:solidFill>
                          <a:latin typeface="Arial Narrow" pitchFamily="34" charset="0"/>
                        </a:rPr>
                        <a:t>(n=16)</a:t>
                      </a:r>
                    </a:p>
                    <a:p>
                      <a:pPr algn="r" fontAlgn="b"/>
                      <a:r>
                        <a:rPr lang="fr-CA" sz="800" b="0" i="0" u="none" strike="noStrike" noProof="0" dirty="0" smtClean="0">
                          <a:solidFill>
                            <a:schemeClr val="tx2"/>
                          </a:solidFill>
                          <a:latin typeface="Arial Narrow" pitchFamily="34" charset="0"/>
                        </a:rPr>
                        <a:t>(n=60)</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0230">
                <a:tc>
                  <a:txBody>
                    <a:bodyPr/>
                    <a:lstStyle/>
                    <a:p>
                      <a:pPr algn="r" fontAlgn="b"/>
                      <a:r>
                        <a:rPr lang="fr-CA" sz="1100" b="1" i="0" u="none" strike="noStrike" kern="1200" noProof="0" dirty="0" smtClean="0">
                          <a:solidFill>
                            <a:schemeClr val="tx1"/>
                          </a:solidFill>
                          <a:latin typeface="+mn-lt"/>
                          <a:ea typeface="+mn-ea"/>
                          <a:cs typeface="+mn-cs"/>
                        </a:rPr>
                        <a:t>Conseiller d’orientation</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72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(n=10)</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9" name="Pentagon 68"/>
          <p:cNvSpPr/>
          <p:nvPr>
            <p:custDataLst>
              <p:tags r:id="rId3"/>
            </p:custDataLst>
          </p:nvPr>
        </p:nvSpPr>
        <p:spPr>
          <a:xfrm>
            <a:off x="4767480" y="1898027"/>
            <a:ext cx="1362075" cy="59876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677" name="Rectangle 2"/>
          <p:cNvSpPr>
            <a:spLocks noGrp="1" noChangeArrowheads="1"/>
          </p:cNvSpPr>
          <p:nvPr>
            <p:ph type="title"/>
            <p:custDataLst>
              <p:tags r:id="rId4"/>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Incitation à faire des études en génie </a:t>
            </a:r>
            <a:endParaRPr lang="fr-CA" noProof="0" dirty="0" smtClean="0"/>
          </a:p>
        </p:txBody>
      </p:sp>
      <p:sp>
        <p:nvSpPr>
          <p:cNvPr id="28678" name="Slide Number Placeholder 4"/>
          <p:cNvSpPr>
            <a:spLocks noGrp="1"/>
          </p:cNvSpPr>
          <p:nvPr>
            <p:ph type="sldNum" sz="quarter" idx="11"/>
            <p:custDataLst>
              <p:tags r:id="rId5"/>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49</a:t>
            </a:fld>
            <a:endParaRPr lang="en-US" dirty="0"/>
          </a:p>
        </p:txBody>
      </p:sp>
      <p:graphicFrame>
        <p:nvGraphicFramePr>
          <p:cNvPr id="64" name="Object 7"/>
          <p:cNvGraphicFramePr>
            <a:graphicFrameLocks noGrp="1" noChangeAspect="1"/>
          </p:cNvGraphicFramePr>
          <p:nvPr>
            <p:ph sz="half" idx="4294967295"/>
            <p:custDataLst>
              <p:tags r:id="rId6"/>
            </p:custDataLst>
            <p:extLst>
              <p:ext uri="{D42A27DB-BD31-4B8C-83A1-F6EECF244321}">
                <p14:modId xmlns:p14="http://schemas.microsoft.com/office/powerpoint/2010/main" val="4142809025"/>
              </p:ext>
            </p:extLst>
          </p:nvPr>
        </p:nvGraphicFramePr>
        <p:xfrm>
          <a:off x="6364498" y="1590847"/>
          <a:ext cx="2251075" cy="4543425"/>
        </p:xfrm>
        <a:graphic>
          <a:graphicData uri="http://schemas.openxmlformats.org/drawingml/2006/chart">
            <c:chart xmlns:c="http://schemas.openxmlformats.org/drawingml/2006/chart" xmlns:r="http://schemas.openxmlformats.org/officeDocument/2006/relationships" r:id="rId22"/>
          </a:graphicData>
        </a:graphic>
      </p:graphicFrame>
      <p:sp>
        <p:nvSpPr>
          <p:cNvPr id="34" name="Pentagon 33"/>
          <p:cNvSpPr/>
          <p:nvPr>
            <p:custDataLst>
              <p:tags r:id="rId7"/>
            </p:custDataLst>
          </p:nvPr>
        </p:nvSpPr>
        <p:spPr>
          <a:xfrm>
            <a:off x="4777005" y="2724564"/>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Pentagon 35"/>
          <p:cNvSpPr/>
          <p:nvPr>
            <p:custDataLst>
              <p:tags r:id="rId8"/>
            </p:custDataLst>
          </p:nvPr>
        </p:nvSpPr>
        <p:spPr>
          <a:xfrm>
            <a:off x="4777005" y="3563178"/>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Pentagon 36"/>
          <p:cNvSpPr/>
          <p:nvPr>
            <p:custDataLst>
              <p:tags r:id="rId9"/>
            </p:custDataLst>
          </p:nvPr>
        </p:nvSpPr>
        <p:spPr>
          <a:xfrm>
            <a:off x="4777419" y="44005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Pentagon 37"/>
          <p:cNvSpPr/>
          <p:nvPr>
            <p:custDataLst>
              <p:tags r:id="rId10"/>
            </p:custDataLst>
          </p:nvPr>
        </p:nvSpPr>
        <p:spPr>
          <a:xfrm>
            <a:off x="4767894" y="52387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 Box 4"/>
          <p:cNvSpPr txBox="1">
            <a:spLocks noChangeArrowheads="1"/>
          </p:cNvSpPr>
          <p:nvPr>
            <p:custDataLst>
              <p:tags r:id="rId11"/>
            </p:custDataLst>
          </p:nvPr>
        </p:nvSpPr>
        <p:spPr bwMode="auto">
          <a:xfrm>
            <a:off x="4144496" y="5866410"/>
            <a:ext cx="1876302" cy="338554"/>
          </a:xfrm>
          <a:prstGeom prst="rect">
            <a:avLst/>
          </a:prstGeom>
          <a:noFill/>
          <a:ln w="25400" algn="ctr">
            <a:noFill/>
            <a:miter lim="800000"/>
            <a:headEnd/>
            <a:tailEnd/>
          </a:ln>
        </p:spPr>
        <p:txBody>
          <a:bodyPr wrap="square">
            <a:spAutoFit/>
          </a:bodyPr>
          <a:lstStyle/>
          <a:p>
            <a:pPr algn="r">
              <a:defRPr/>
            </a:pPr>
            <a:r>
              <a:rPr lang="fr-CA" sz="800" i="1" dirty="0" smtClean="0">
                <a:solidFill>
                  <a:schemeClr val="tx1"/>
                </a:solidFill>
                <a:latin typeface="+mj-lt"/>
              </a:rPr>
              <a:t>Les réponses totalisant moins de 5 % ne sont pas représentées</a:t>
            </a:r>
            <a:endParaRPr lang="en-CA" sz="800" i="1" dirty="0">
              <a:solidFill>
                <a:schemeClr val="tx1"/>
              </a:solidFill>
              <a:latin typeface="+mj-lt"/>
            </a:endParaRPr>
          </a:p>
        </p:txBody>
      </p:sp>
      <p:graphicFrame>
        <p:nvGraphicFramePr>
          <p:cNvPr id="57" name="Object 7"/>
          <p:cNvGraphicFramePr>
            <a:graphicFrameLocks noGrp="1" noChangeAspect="1"/>
          </p:cNvGraphicFramePr>
          <p:nvPr>
            <p:ph sz="half" idx="4294967295"/>
            <p:custDataLst>
              <p:tags r:id="rId12"/>
            </p:custDataLst>
            <p:extLst>
              <p:ext uri="{D42A27DB-BD31-4B8C-83A1-F6EECF244321}">
                <p14:modId xmlns:p14="http://schemas.microsoft.com/office/powerpoint/2010/main" val="3285120382"/>
              </p:ext>
            </p:extLst>
          </p:nvPr>
        </p:nvGraphicFramePr>
        <p:xfrm>
          <a:off x="4703980" y="1345937"/>
          <a:ext cx="1690056" cy="4869436"/>
        </p:xfrm>
        <a:graphic>
          <a:graphicData uri="http://schemas.openxmlformats.org/drawingml/2006/chart">
            <c:chart xmlns:c="http://schemas.openxmlformats.org/drawingml/2006/chart" xmlns:r="http://schemas.openxmlformats.org/officeDocument/2006/relationships" r:id="rId23"/>
          </a:graphicData>
        </a:graphic>
      </p:graphicFrame>
      <p:sp>
        <p:nvSpPr>
          <p:cNvPr id="18" name="Pentagon 17"/>
          <p:cNvSpPr/>
          <p:nvPr>
            <p:custDataLst>
              <p:tags r:id="rId13"/>
            </p:custDataLst>
          </p:nvPr>
        </p:nvSpPr>
        <p:spPr>
          <a:xfrm>
            <a:off x="324802" y="2073583"/>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extBox 1"/>
          <p:cNvSpPr txBox="1"/>
          <p:nvPr>
            <p:custDataLst>
              <p:tags r:id="rId14"/>
            </p:custDataLst>
          </p:nvPr>
        </p:nvSpPr>
        <p:spPr>
          <a:xfrm>
            <a:off x="829627" y="2277470"/>
            <a:ext cx="1590675" cy="307777"/>
          </a:xfrm>
          <a:prstGeom prst="rect">
            <a:avLst/>
          </a:prstGeom>
          <a:noFill/>
        </p:spPr>
        <p:txBody>
          <a:bodyPr wrap="square" rtlCol="0">
            <a:spAutoFit/>
          </a:bodyPr>
          <a:lstStyle/>
          <a:p>
            <a:r>
              <a:rPr lang="en-US" sz="1400" dirty="0" err="1" smtClean="0">
                <a:solidFill>
                  <a:schemeClr val="tx1"/>
                </a:solidFill>
                <a:latin typeface="+mn-lt"/>
              </a:rPr>
              <a:t>Oui</a:t>
            </a:r>
            <a:r>
              <a:rPr lang="en-US" sz="1400" dirty="0" smtClean="0">
                <a:solidFill>
                  <a:schemeClr val="tx1"/>
                </a:solidFill>
                <a:latin typeface="+mn-lt"/>
              </a:rPr>
              <a:t> %</a:t>
            </a:r>
            <a:endParaRPr lang="en-US" sz="1400" dirty="0">
              <a:solidFill>
                <a:schemeClr val="tx1"/>
              </a:solidFill>
              <a:latin typeface="+mn-lt"/>
            </a:endParaRPr>
          </a:p>
        </p:txBody>
      </p:sp>
      <p:graphicFrame>
        <p:nvGraphicFramePr>
          <p:cNvPr id="20" name="Chart 19"/>
          <p:cNvGraphicFramePr/>
          <p:nvPr>
            <p:custDataLst>
              <p:tags r:id="rId15"/>
            </p:custDataLst>
            <p:extLst>
              <p:ext uri="{D42A27DB-BD31-4B8C-83A1-F6EECF244321}">
                <p14:modId xmlns:p14="http://schemas.microsoft.com/office/powerpoint/2010/main" val="1403481942"/>
              </p:ext>
            </p:extLst>
          </p:nvPr>
        </p:nvGraphicFramePr>
        <p:xfrm>
          <a:off x="390524" y="2443956"/>
          <a:ext cx="2683382" cy="2741958"/>
        </p:xfrm>
        <a:graphic>
          <a:graphicData uri="http://schemas.openxmlformats.org/drawingml/2006/chart">
            <c:chart xmlns:c="http://schemas.openxmlformats.org/drawingml/2006/chart" xmlns:r="http://schemas.openxmlformats.org/officeDocument/2006/relationships" r:id="rId24"/>
          </a:graphicData>
        </a:graphic>
      </p:graphicFrame>
      <p:sp>
        <p:nvSpPr>
          <p:cNvPr id="21" name="Text Box 5"/>
          <p:cNvSpPr txBox="1">
            <a:spLocks noChangeArrowheads="1"/>
          </p:cNvSpPr>
          <p:nvPr>
            <p:custDataLst>
              <p:tags r:id="rId16"/>
            </p:custDataLst>
          </p:nvPr>
        </p:nvSpPr>
        <p:spPr bwMode="auto">
          <a:xfrm>
            <a:off x="323384" y="6139173"/>
            <a:ext cx="8597592"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a:t>
            </a:r>
            <a:r>
              <a:rPr lang="fr-CA" sz="800" dirty="0">
                <a:solidFill>
                  <a:schemeClr val="tx1"/>
                </a:solidFill>
                <a:latin typeface="+mj-lt"/>
              </a:rPr>
              <a:t>D’après vous, y a-t-il une personne ou un modèle de rôle en particulier qui vous a incité à faire des études en génie</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(n=743); 2014 (n=328)     Q33C. </a:t>
            </a:r>
            <a:r>
              <a:rPr lang="fr-CA" sz="800" dirty="0">
                <a:solidFill>
                  <a:schemeClr val="tx1"/>
                </a:solidFill>
                <a:latin typeface="+mj-lt"/>
              </a:rPr>
              <a:t>Quel est ou était votre lien avec cette personne (ou ces personnes)</a:t>
            </a:r>
            <a:r>
              <a:rPr lang="en-US" sz="800" dirty="0" smtClean="0">
                <a:solidFill>
                  <a:schemeClr val="tx1"/>
                </a:solidFill>
                <a:latin typeface="+mj-lt"/>
              </a:rPr>
              <a:t>?  </a:t>
            </a:r>
            <a:r>
              <a:rPr lang="fr-CA" sz="800" dirty="0" smtClean="0">
                <a:solidFill>
                  <a:schemeClr val="tx1"/>
                </a:solidFill>
                <a:latin typeface="+mj-lt"/>
              </a:rPr>
              <a:t>Base : Les répondants qui ont été incités par quelqu’un à faire des études en génie, </a:t>
            </a:r>
            <a:r>
              <a:rPr lang="en-US" sz="800" dirty="0" smtClean="0">
                <a:solidFill>
                  <a:schemeClr val="tx1"/>
                </a:solidFill>
                <a:latin typeface="+mj-lt"/>
              </a:rPr>
              <a:t>2013 (n=305 )2014 n=132 Q33D. </a:t>
            </a:r>
            <a:r>
              <a:rPr lang="fr-CA" sz="800" dirty="0">
                <a:solidFill>
                  <a:schemeClr val="tx1"/>
                </a:solidFill>
                <a:latin typeface="+mj-lt"/>
              </a:rPr>
              <a:t>Veuillez indiquer le sexe de chacune des personnes </a:t>
            </a:r>
            <a:r>
              <a:rPr lang="fr-CA" sz="800" dirty="0" smtClean="0">
                <a:solidFill>
                  <a:schemeClr val="tx1"/>
                </a:solidFill>
                <a:latin typeface="+mj-lt"/>
              </a:rPr>
              <a:t>indiquées.</a:t>
            </a:r>
            <a:r>
              <a:rPr lang="en-US" sz="800" dirty="0" smtClean="0">
                <a:solidFill>
                  <a:srgbClr val="1F497D"/>
                </a:solidFill>
                <a:latin typeface="Calibri"/>
              </a:rPr>
              <a:t> </a:t>
            </a:r>
            <a:r>
              <a:rPr lang="fr-CA" sz="800" dirty="0" smtClean="0">
                <a:solidFill>
                  <a:srgbClr val="1F497D"/>
                </a:solidFill>
                <a:latin typeface="Calibri"/>
              </a:rPr>
              <a:t>Base :  Les répondants qui ont été incités par quelqu’un à faire des études en génie</a:t>
            </a:r>
            <a:r>
              <a:rPr lang="en-US" sz="800" dirty="0" smtClean="0">
                <a:solidFill>
                  <a:srgbClr val="1F497D"/>
                </a:solidFill>
                <a:latin typeface="Calibri"/>
              </a:rPr>
              <a:t>.</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23" name="Isosceles Triangle 22"/>
          <p:cNvSpPr/>
          <p:nvPr>
            <p:custDataLst>
              <p:tags r:id="rId17"/>
            </p:custDataLst>
          </p:nvPr>
        </p:nvSpPr>
        <p:spPr>
          <a:xfrm rot="10800000">
            <a:off x="5313932" y="451215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Isosceles Triangle 23"/>
          <p:cNvSpPr/>
          <p:nvPr>
            <p:custDataLst>
              <p:tags r:id="rId18"/>
            </p:custDataLst>
          </p:nvPr>
        </p:nvSpPr>
        <p:spPr>
          <a:xfrm rot="10800000" flipV="1">
            <a:off x="5503130" y="198813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Content Placeholder 33"/>
          <p:cNvSpPr txBox="1">
            <a:spLocks/>
          </p:cNvSpPr>
          <p:nvPr>
            <p:custDataLst>
              <p:tags r:id="rId19"/>
            </p:custDataLst>
          </p:nvPr>
        </p:nvSpPr>
        <p:spPr>
          <a:xfrm>
            <a:off x="342899" y="70721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Quatre étudiants sur dix ont été incités par quelqu’un à faire des études en génie.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ceux qui y ont été encouragés, six étudiants sur dix l’ont été par un parent, près de quatre étudiants sur dix par un autre membre de la famille, deux sur dix par un ami ou une connaissance et un sur dix par un professeur.</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Ce sont majoritairement des hommes qui ont incité les étudiants à faire des études en génie. </a:t>
            </a:r>
            <a:endParaRPr lang="fr-CA" sz="1400" b="0" dirty="0">
              <a:solidFill>
                <a:schemeClr val="tx1"/>
              </a:solidFill>
              <a:latin typeface="+mj-lt"/>
            </a:endParaRPr>
          </a:p>
        </p:txBody>
      </p:sp>
    </p:spTree>
    <p:extLst>
      <p:ext uri="{BB962C8B-B14F-4D97-AF65-F5344CB8AC3E}">
        <p14:creationId xmlns:p14="http://schemas.microsoft.com/office/powerpoint/2010/main" val="25163957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Points saillants</a:t>
            </a:r>
            <a:endParaRPr lang="fr-CA" noProof="0" dirty="0"/>
          </a:p>
        </p:txBody>
      </p:sp>
      <p:sp>
        <p:nvSpPr>
          <p:cNvPr id="36868" name="Rectangle 3"/>
          <p:cNvSpPr>
            <a:spLocks noGrp="1" noChangeArrowheads="1"/>
          </p:cNvSpPr>
          <p:nvPr>
            <p:ph idx="1"/>
            <p:custDataLst>
              <p:tags r:id="rId2"/>
            </p:custDataLst>
          </p:nvPr>
        </p:nvSpPr>
        <p:spPr>
          <a:xfrm>
            <a:off x="417436" y="694482"/>
            <a:ext cx="8472564" cy="5672184"/>
          </a:xfrm>
        </p:spPr>
        <p:txBody>
          <a:bodyPr/>
          <a:lstStyle/>
          <a:p>
            <a:pPr marL="0" indent="0" fontAlgn="auto">
              <a:lnSpc>
                <a:spcPct val="100000"/>
              </a:lnSpc>
              <a:spcBef>
                <a:spcPts val="600"/>
              </a:spcBef>
              <a:spcAft>
                <a:spcPts val="0"/>
              </a:spcAft>
              <a:buFontTx/>
              <a:buNone/>
              <a:defRPr/>
            </a:pPr>
            <a:r>
              <a:rPr lang="fr-CA" sz="1600" noProof="0" dirty="0" smtClean="0"/>
              <a:t>Comparativement à 2013, le nombre d’étudiants qui ont l’intention de faire carrière en génie a diminué. Même si les intentions demeurent fortes à  cet égard, il faut toutefois en signaler la diminution et la surveiller de près.  </a:t>
            </a:r>
          </a:p>
          <a:p>
            <a:pPr fontAlgn="auto">
              <a:lnSpc>
                <a:spcPct val="100000"/>
              </a:lnSpc>
              <a:spcBef>
                <a:spcPts val="600"/>
              </a:spcBef>
              <a:spcAft>
                <a:spcPts val="0"/>
              </a:spcAft>
              <a:defRPr/>
            </a:pPr>
            <a:r>
              <a:rPr lang="fr-CA" sz="1600" noProof="0" dirty="0" smtClean="0"/>
              <a:t>Bien que la vaste majorité des étudiants continuent d’indiquer qu’ils ont</a:t>
            </a:r>
            <a:r>
              <a:rPr lang="fr-CA" sz="1600" i="1" dirty="0"/>
              <a:t> absolument</a:t>
            </a:r>
            <a:r>
              <a:rPr lang="fr-CA" sz="1600" noProof="0" dirty="0" smtClean="0"/>
              <a:t> ou</a:t>
            </a:r>
            <a:r>
              <a:rPr lang="fr-CA" sz="1600" i="1" dirty="0"/>
              <a:t> probablement</a:t>
            </a:r>
            <a:r>
              <a:rPr lang="fr-CA" sz="1600" noProof="0" dirty="0" smtClean="0"/>
              <a:t> l’intention d</a:t>
            </a:r>
            <a:r>
              <a:rPr lang="fr-CA" sz="1600" dirty="0" smtClean="0"/>
              <a:t>e faire carrière en génie (93 % par rapport à 97 % en 2013), le nombre d’étudiants qui en ont </a:t>
            </a:r>
            <a:r>
              <a:rPr lang="fr-CA" sz="1600" i="1" dirty="0" smtClean="0"/>
              <a:t>absolument </a:t>
            </a:r>
            <a:r>
              <a:rPr lang="fr-CA" sz="1600" dirty="0" smtClean="0"/>
              <a:t>l’intention a diminué (56 % par rapport à 68 % en 2013).</a:t>
            </a:r>
            <a:endParaRPr lang="fr-CA" sz="1600" noProof="0" dirty="0" smtClean="0"/>
          </a:p>
          <a:p>
            <a:pPr>
              <a:lnSpc>
                <a:spcPct val="100000"/>
              </a:lnSpc>
              <a:spcBef>
                <a:spcPts val="600"/>
              </a:spcBef>
            </a:pPr>
            <a:r>
              <a:rPr lang="fr-CA" sz="1600" noProof="0" dirty="0" smtClean="0"/>
              <a:t>Les deux tiers des finissants (66 %) ont l’intention d’entrer sur </a:t>
            </a:r>
            <a:r>
              <a:rPr lang="fr-CA" sz="1600" dirty="0" smtClean="0"/>
              <a:t>le marché du travail immédiatement après avoir obtenu leur baccalauréat en génie, ce qui représente une baisse par rapport à 2013 (76 %), tandis qu’ils sont plus nombreux à vouloir poursuivre leurs études (24 % par rapport à 18 % en 2013.)</a:t>
            </a:r>
            <a:r>
              <a:rPr lang="fr-CA" sz="1600" noProof="0" dirty="0" smtClean="0"/>
              <a:t>.   </a:t>
            </a:r>
          </a:p>
          <a:p>
            <a:pPr fontAlgn="auto">
              <a:lnSpc>
                <a:spcPct val="100000"/>
              </a:lnSpc>
              <a:spcBef>
                <a:spcPts val="600"/>
              </a:spcBef>
              <a:spcAft>
                <a:spcPts val="600"/>
              </a:spcAft>
              <a:defRPr/>
            </a:pPr>
            <a:r>
              <a:rPr lang="fr-CA" sz="1600" noProof="0" dirty="0" smtClean="0"/>
              <a:t>La proportion d’étudiants qui avaient </a:t>
            </a:r>
            <a:r>
              <a:rPr lang="fr-CA" sz="1600" i="1" noProof="0" dirty="0" smtClean="0"/>
              <a:t>absolument </a:t>
            </a:r>
            <a:r>
              <a:rPr lang="fr-CA" sz="1600" dirty="0" smtClean="0"/>
              <a:t>l’intention de faire carrière en génie quand ils ont commencé leurs études a diminué comparativement à 2013 (52 % par rapport à 62 %), tandis que le nombre d’étudiants qui en avaient </a:t>
            </a:r>
            <a:r>
              <a:rPr lang="fr-CA" sz="1600" i="1" dirty="0" smtClean="0"/>
              <a:t>probablement </a:t>
            </a:r>
            <a:r>
              <a:rPr lang="fr-CA" sz="1600" dirty="0" smtClean="0"/>
              <a:t>l’intention a augmenté (38 % par rapport à 26 %).</a:t>
            </a:r>
            <a:endParaRPr lang="fr-CA" sz="1600" noProof="0" dirty="0" smtClean="0"/>
          </a:p>
          <a:p>
            <a:pPr marL="0" fontAlgn="auto">
              <a:lnSpc>
                <a:spcPct val="100000"/>
              </a:lnSpc>
              <a:spcBef>
                <a:spcPts val="600"/>
              </a:spcBef>
              <a:spcAft>
                <a:spcPts val="0"/>
              </a:spcAft>
              <a:buNone/>
              <a:defRPr/>
            </a:pPr>
            <a:r>
              <a:rPr lang="fr-CA" sz="1600" noProof="0" dirty="0" smtClean="0"/>
              <a:t>Cependant, on constate que les étudiants possèdent un meilleur niveau de connaissance à l’égard de la profession d’ingénieur que </a:t>
            </a:r>
            <a:r>
              <a:rPr lang="fr-CA" sz="1600" dirty="0" smtClean="0"/>
              <a:t>l’année dernière. Comparativement à 2013, ils sont plus nombreux à connaître certains aspects de la profession. Par exemple :</a:t>
            </a:r>
            <a:endParaRPr lang="fr-CA" sz="1600" noProof="0" dirty="0" smtClean="0"/>
          </a:p>
          <a:p>
            <a:pPr>
              <a:lnSpc>
                <a:spcPct val="100000"/>
              </a:lnSpc>
              <a:spcBef>
                <a:spcPts val="600"/>
              </a:spcBef>
            </a:pPr>
            <a:r>
              <a:rPr lang="fr-CA" sz="1600" noProof="0" dirty="0" smtClean="0"/>
              <a:t>Plus de neuf étudiants sur dix savent qu’un permis est nécessaire pour utiliser le titre « ingénieur » (95 % par rapport à 90 % en 2013). </a:t>
            </a:r>
          </a:p>
          <a:p>
            <a:pPr>
              <a:lnSpc>
                <a:spcPct val="100000"/>
              </a:lnSpc>
              <a:spcBef>
                <a:spcPts val="600"/>
              </a:spcBef>
            </a:pPr>
            <a:r>
              <a:rPr lang="fr-CA" sz="1600" noProof="0" dirty="0" smtClean="0"/>
              <a:t>En ce qui concerne les responsabilités des organisations, les étudiants sont plus nombreux à savoir que c’est le Bureau d’agrément qui agrée les programmes universitaires de formation en génie (77 % par rapport à 67 % en 2013).</a:t>
            </a:r>
          </a:p>
          <a:p>
            <a:pPr fontAlgn="auto">
              <a:lnSpc>
                <a:spcPct val="100000"/>
              </a:lnSpc>
              <a:spcBef>
                <a:spcPts val="600"/>
              </a:spcBef>
              <a:spcAft>
                <a:spcPts val="0"/>
              </a:spcAft>
              <a:defRPr/>
            </a:pPr>
            <a:endParaRPr lang="fr-CA" sz="1600" noProof="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pPr/>
              <a:t>5</a:t>
            </a:fld>
            <a:endParaRPr lang="en-US" dirty="0"/>
          </a:p>
        </p:txBody>
      </p:sp>
    </p:spTree>
    <p:extLst>
      <p:ext uri="{BB962C8B-B14F-4D97-AF65-F5344CB8AC3E}">
        <p14:creationId xmlns:p14="http://schemas.microsoft.com/office/powerpoint/2010/main" val="2761523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3798620115"/>
              </p:ext>
            </p:extLst>
          </p:nvPr>
        </p:nvGraphicFramePr>
        <p:xfrm>
          <a:off x="5654675" y="1495890"/>
          <a:ext cx="3848100" cy="4527395"/>
        </p:xfrm>
        <a:graphic>
          <a:graphicData uri="http://schemas.openxmlformats.org/drawingml/2006/chart">
            <c:chart xmlns:c="http://schemas.openxmlformats.org/drawingml/2006/chart" xmlns:r="http://schemas.openxmlformats.org/officeDocument/2006/relationships" r:id="rId14"/>
          </a:graphicData>
        </a:graphic>
      </p:graphicFrame>
      <p:sp>
        <p:nvSpPr>
          <p:cNvPr id="28677"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Résidence permanente</a:t>
            </a:r>
          </a:p>
        </p:txBody>
      </p:sp>
      <p:graphicFrame>
        <p:nvGraphicFramePr>
          <p:cNvPr id="56" name="Object 26"/>
          <p:cNvGraphicFramePr>
            <a:graphicFrameLocks noGrp="1" noChangeAspect="1"/>
          </p:cNvGraphicFramePr>
          <p:nvPr>
            <p:ph idx="1"/>
            <p:custDataLst>
              <p:tags r:id="rId3"/>
            </p:custDataLst>
            <p:extLst>
              <p:ext uri="{D42A27DB-BD31-4B8C-83A1-F6EECF244321}">
                <p14:modId xmlns:p14="http://schemas.microsoft.com/office/powerpoint/2010/main" val="3938359602"/>
              </p:ext>
            </p:extLst>
          </p:nvPr>
        </p:nvGraphicFramePr>
        <p:xfrm>
          <a:off x="290938" y="1795258"/>
          <a:ext cx="5062111" cy="3329192"/>
        </p:xfrm>
        <a:graphic>
          <a:graphicData uri="http://schemas.openxmlformats.org/drawingml/2006/chart">
            <c:chart xmlns:c="http://schemas.openxmlformats.org/drawingml/2006/chart" xmlns:r="http://schemas.openxmlformats.org/officeDocument/2006/relationships" r:id="rId15"/>
          </a:graphicData>
        </a:graphic>
      </p:graphicFrame>
      <p:sp>
        <p:nvSpPr>
          <p:cNvPr id="28678" name="Slide Number Placeholder 4"/>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50</a:t>
            </a:fld>
            <a:endParaRPr lang="en-US" dirty="0"/>
          </a:p>
        </p:txBody>
      </p:sp>
      <p:sp>
        <p:nvSpPr>
          <p:cNvPr id="28681" name="Text Box 5"/>
          <p:cNvSpPr txBox="1">
            <a:spLocks noChangeArrowheads="1"/>
          </p:cNvSpPr>
          <p:nvPr>
            <p:custDataLst>
              <p:tags r:id="rId5"/>
            </p:custDataLst>
          </p:nvPr>
        </p:nvSpPr>
        <p:spPr bwMode="auto">
          <a:xfrm>
            <a:off x="323384" y="61105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a:t>
            </a:r>
            <a:r>
              <a:rPr lang="fr-CA" sz="800" dirty="0">
                <a:solidFill>
                  <a:schemeClr val="tx1"/>
                </a:solidFill>
                <a:latin typeface="+mj-lt"/>
              </a:rPr>
              <a:t>Nous désirons connaître votre lieu de résidence à des fins statistiques seulement. Veuillez sélectionner l’énoncé qui correspond le mieux à votre statut </a:t>
            </a:r>
            <a:r>
              <a:rPr lang="fr-CA" sz="800" dirty="0" smtClean="0">
                <a:solidFill>
                  <a:schemeClr val="tx1"/>
                </a:solidFill>
                <a:latin typeface="+mj-lt"/>
              </a:rPr>
              <a:t>actuel.</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a:t>
            </a:r>
            <a:r>
              <a:rPr lang="fr-CA" sz="800" dirty="0" smtClean="0">
                <a:solidFill>
                  <a:schemeClr val="tx1"/>
                </a:solidFill>
                <a:latin typeface="+mj-lt"/>
              </a:rPr>
              <a:t> : Tous les répondants, 2013 n=796</a:t>
            </a:r>
            <a:r>
              <a:rPr lang="en-US" sz="800" dirty="0" smtClean="0">
                <a:solidFill>
                  <a:schemeClr val="tx1"/>
                </a:solidFill>
                <a:latin typeface="+mj-lt"/>
              </a:rPr>
              <a:t>; 2014 (n=328)</a:t>
            </a:r>
            <a:br>
              <a:rPr lang="en-US" sz="800" dirty="0" smtClean="0">
                <a:solidFill>
                  <a:schemeClr val="tx1"/>
                </a:solidFill>
                <a:latin typeface="+mj-lt"/>
              </a:rPr>
            </a:br>
            <a:r>
              <a:rPr lang="en-US" sz="800" dirty="0" smtClean="0">
                <a:solidFill>
                  <a:schemeClr val="tx1"/>
                </a:solidFill>
                <a:latin typeface="+mj-lt"/>
              </a:rPr>
              <a:t>Q35</a:t>
            </a:r>
            <a:r>
              <a:rPr lang="fr-CA" sz="800" dirty="0">
                <a:solidFill>
                  <a:schemeClr val="tx1"/>
                </a:solidFill>
                <a:latin typeface="+mj-lt"/>
              </a:rPr>
              <a:t>. Vous étudiez dans une université du Québec, mais votre lieu de résidence principale est situé dans une autre province ou un autre territoire. Veuillez sélectionner votre province ou territoire de résidence.   </a:t>
            </a:r>
            <a:r>
              <a:rPr lang="fr-CA" sz="800" dirty="0" smtClean="0">
                <a:solidFill>
                  <a:schemeClr val="tx1"/>
                </a:solidFill>
                <a:latin typeface="+mj-lt"/>
              </a:rPr>
              <a:t>Base :  Les répondants qui ne résident pas en permanence au Québec, 2013 (n=31); 2014 (n=20)</a:t>
            </a:r>
            <a:endParaRPr lang="fr-CA" sz="800" dirty="0">
              <a:solidFill>
                <a:schemeClr val="tx1"/>
              </a:solidFill>
              <a:latin typeface="+mj-lt"/>
            </a:endParaRPr>
          </a:p>
        </p:txBody>
      </p:sp>
      <p:sp>
        <p:nvSpPr>
          <p:cNvPr id="59" name="Rectangle 58"/>
          <p:cNvSpPr/>
          <p:nvPr>
            <p:custDataLst>
              <p:tags r:id="rId6"/>
            </p:custDataLst>
          </p:nvPr>
        </p:nvSpPr>
        <p:spPr>
          <a:xfrm>
            <a:off x="2053682" y="2548982"/>
            <a:ext cx="1544541"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custDataLst>
              <p:tags r:id="rId7"/>
            </p:custDataLst>
          </p:nvPr>
        </p:nvCxnSpPr>
        <p:spPr>
          <a:xfrm flipV="1">
            <a:off x="2952053" y="2548697"/>
            <a:ext cx="2601022" cy="5807"/>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8"/>
            </p:custDataLst>
          </p:nvPr>
        </p:nvSpPr>
        <p:spPr>
          <a:xfrm>
            <a:off x="2053682" y="2137240"/>
            <a:ext cx="2865864" cy="461665"/>
          </a:xfrm>
          <a:prstGeom prst="rect">
            <a:avLst/>
          </a:prstGeom>
          <a:noFill/>
        </p:spPr>
        <p:txBody>
          <a:bodyPr wrap="square" rtlCol="0">
            <a:spAutoFit/>
          </a:bodyPr>
          <a:lstStyle/>
          <a:p>
            <a:pPr algn="r"/>
            <a:r>
              <a:rPr lang="fr-CA" sz="1200" i="1" dirty="0" smtClean="0">
                <a:latin typeface="+mn-lt"/>
              </a:rPr>
              <a:t>Résident d’une autre province ou d’un autre territoire </a:t>
            </a:r>
            <a:r>
              <a:rPr lang="en-US" sz="1200" i="1" dirty="0" smtClean="0">
                <a:latin typeface="+mn-lt"/>
              </a:rPr>
              <a:t>:</a:t>
            </a:r>
            <a:endParaRPr lang="en-US" sz="1200" i="1" dirty="0">
              <a:latin typeface="+mn-lt"/>
            </a:endParaRPr>
          </a:p>
        </p:txBody>
      </p:sp>
      <p:graphicFrame>
        <p:nvGraphicFramePr>
          <p:cNvPr id="22" name="Table 21"/>
          <p:cNvGraphicFramePr>
            <a:graphicFrameLocks noGrp="1"/>
          </p:cNvGraphicFramePr>
          <p:nvPr>
            <p:custDataLst>
              <p:tags r:id="rId9"/>
            </p:custDataLst>
            <p:extLst>
              <p:ext uri="{D42A27DB-BD31-4B8C-83A1-F6EECF244321}">
                <p14:modId xmlns:p14="http://schemas.microsoft.com/office/powerpoint/2010/main" val="2874440933"/>
              </p:ext>
            </p:extLst>
          </p:nvPr>
        </p:nvGraphicFramePr>
        <p:xfrm>
          <a:off x="523875" y="4749800"/>
          <a:ext cx="4543425" cy="1053465"/>
        </p:xfrm>
        <a:graphic>
          <a:graphicData uri="http://schemas.openxmlformats.org/drawingml/2006/table">
            <a:tbl>
              <a:tblPr/>
              <a:tblGrid>
                <a:gridCol w="1343025"/>
                <a:gridCol w="1828800"/>
                <a:gridCol w="1371600"/>
              </a:tblGrid>
              <a:tr h="596062">
                <a:tc>
                  <a:txBody>
                    <a:bodyPr/>
                    <a:lstStyle/>
                    <a:p>
                      <a:pPr algn="ctr" fontAlgn="ctr"/>
                      <a:r>
                        <a:rPr lang="fr-CA" sz="1000" b="1" i="0" u="none" strike="noStrike" kern="1200" noProof="0" dirty="0" smtClean="0">
                          <a:solidFill>
                            <a:schemeClr val="tx1"/>
                          </a:solidFill>
                          <a:latin typeface="+mn-lt"/>
                          <a:ea typeface="+mn-ea"/>
                          <a:cs typeface="+mn-cs"/>
                        </a:rPr>
                        <a:t>Mon lieu de résidence</a:t>
                      </a:r>
                      <a:r>
                        <a:rPr lang="fr-CA" sz="1000" b="1" i="0" u="none" strike="noStrike" kern="1200" baseline="0" noProof="0" dirty="0" smtClean="0">
                          <a:solidFill>
                            <a:schemeClr val="tx1"/>
                          </a:solidFill>
                          <a:latin typeface="+mn-lt"/>
                          <a:ea typeface="+mn-ea"/>
                          <a:cs typeface="+mn-cs"/>
                        </a:rPr>
                        <a:t> principale est le Québec</a:t>
                      </a:r>
                      <a:endParaRPr lang="fr-CA" sz="1000" b="1" i="0" u="none" strike="noStrike" kern="1200" noProof="0" dirty="0" smtClean="0">
                        <a:solidFill>
                          <a:schemeClr val="tx1"/>
                        </a:solidFill>
                        <a:latin typeface="+mn-lt"/>
                        <a:ea typeface="+mn-ea"/>
                        <a:cs typeface="+mn-cs"/>
                      </a:endParaRPr>
                    </a:p>
                    <a:p>
                      <a:pPr algn="l" fontAlgn="ctr"/>
                      <a:r>
                        <a:rPr lang="fr-CA" sz="800" b="0" i="0" u="none" strike="noStrike" kern="1200" noProof="0" dirty="0" smtClean="0">
                          <a:solidFill>
                            <a:schemeClr val="tx2"/>
                          </a:solidFill>
                          <a:latin typeface="Arial Narrow" pitchFamily="34" charset="0"/>
                          <a:ea typeface="+mn-ea"/>
                          <a:cs typeface="+mn-cs"/>
                        </a:rPr>
                        <a:t>       (n=274)               (n=661)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000" b="1" i="0" u="none" strike="noStrike" kern="1200" noProof="0" dirty="0" smtClean="0">
                          <a:solidFill>
                            <a:schemeClr val="tx1"/>
                          </a:solidFill>
                          <a:latin typeface="+mn-lt"/>
                          <a:ea typeface="+mn-ea"/>
                          <a:cs typeface="+mn-cs"/>
                        </a:rPr>
                        <a:t>J’étudie dans une université du Québec, mais mon lieu de résidence principal est situé dans</a:t>
                      </a:r>
                      <a:r>
                        <a:rPr lang="fr-CA" sz="1000" b="1" i="0" u="none" strike="noStrike" kern="1200" baseline="0" noProof="0" dirty="0" smtClean="0">
                          <a:solidFill>
                            <a:schemeClr val="tx1"/>
                          </a:solidFill>
                          <a:latin typeface="+mn-lt"/>
                          <a:ea typeface="+mn-ea"/>
                          <a:cs typeface="+mn-cs"/>
                        </a:rPr>
                        <a:t> une autre province ou un autre territoire</a:t>
                      </a:r>
                      <a:endParaRPr lang="fr-CA" sz="1050" b="1" i="0" u="none" strike="noStrike" kern="1200" noProof="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tx2"/>
                          </a:solidFill>
                          <a:latin typeface="Arial Narrow" pitchFamily="34" charset="0"/>
                          <a:ea typeface="+mn-ea"/>
                          <a:cs typeface="+mn-cs"/>
                        </a:rPr>
                        <a:t>                    (n=20)                (n=31)</a:t>
                      </a:r>
                      <a:endParaRPr lang="fr-CA" sz="900" b="0" i="0" u="none" strike="noStrike" kern="1200" noProof="0" dirty="0" smtClean="0">
                        <a:solidFill>
                          <a:schemeClr val="tx2"/>
                        </a:solidFill>
                        <a:latin typeface="Arial Narrow" pitchFamily="34" charset="0"/>
                        <a:ea typeface="+mn-ea"/>
                        <a:cs typeface="+mn-cs"/>
                      </a:endParaRPr>
                    </a:p>
                    <a:p>
                      <a:pPr algn="ctr" fontAlgn="ctr"/>
                      <a:endParaRPr lang="fr-CA" sz="1050" b="1" i="0" u="none" strike="noStrike" kern="1200" noProof="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00" b="1" i="0" u="none" strike="noStrike" kern="1200" noProof="0" dirty="0" smtClean="0">
                          <a:solidFill>
                            <a:schemeClr val="tx1"/>
                          </a:solidFill>
                          <a:latin typeface="+mn-lt"/>
                          <a:ea typeface="+mn-ea"/>
                          <a:cs typeface="+mn-cs"/>
                        </a:rPr>
                        <a:t>Je suis un étudiant étranger qui étudie dans une université</a:t>
                      </a:r>
                      <a:r>
                        <a:rPr lang="fr-CA" sz="1000" b="1" i="0" u="none" strike="noStrike" kern="1200" baseline="0" noProof="0" dirty="0" smtClean="0">
                          <a:solidFill>
                            <a:schemeClr val="tx1"/>
                          </a:solidFill>
                          <a:latin typeface="+mn-lt"/>
                          <a:ea typeface="+mn-ea"/>
                          <a:cs typeface="+mn-cs"/>
                        </a:rPr>
                        <a:t> du Québec</a:t>
                      </a:r>
                      <a:endParaRPr lang="fr-CA" sz="1000" b="1" i="0" u="none" strike="noStrike" kern="1200" noProof="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tx2"/>
                          </a:solidFill>
                          <a:latin typeface="Arial Narrow" pitchFamily="34" charset="0"/>
                          <a:ea typeface="+mn-ea"/>
                          <a:cs typeface="+mn-cs"/>
                        </a:rPr>
                        <a:t>            (n=34)                (n=51)</a:t>
                      </a:r>
                    </a:p>
                    <a:p>
                      <a:pPr algn="ctr" fontAlgn="ctr"/>
                      <a:endParaRPr lang="fr-CA" sz="1050" b="1" i="0" u="none" strike="noStrike" kern="1200" noProof="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custDataLst>
              <p:tags r:id="rId10"/>
            </p:custDataLst>
            <p:extLst>
              <p:ext uri="{D42A27DB-BD31-4B8C-83A1-F6EECF244321}">
                <p14:modId xmlns:p14="http://schemas.microsoft.com/office/powerpoint/2010/main" val="3486927439"/>
              </p:ext>
            </p:extLst>
          </p:nvPr>
        </p:nvGraphicFramePr>
        <p:xfrm>
          <a:off x="5238750" y="1943103"/>
          <a:ext cx="1600200" cy="3543296"/>
        </p:xfrm>
        <a:graphic>
          <a:graphicData uri="http://schemas.openxmlformats.org/drawingml/2006/table">
            <a:tbl>
              <a:tblPr/>
              <a:tblGrid>
                <a:gridCol w="1600200"/>
              </a:tblGrid>
              <a:tr h="885824">
                <a:tc>
                  <a:txBody>
                    <a:bodyPr/>
                    <a:lstStyle/>
                    <a:p>
                      <a:pPr algn="r" fontAlgn="ctr"/>
                      <a:r>
                        <a:rPr lang="fr-CA" sz="1000" b="1" i="0" u="none" strike="noStrike" noProof="0" dirty="0" smtClean="0">
                          <a:latin typeface="+mn-lt"/>
                        </a:rPr>
                        <a:t>Ontario</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(n=13)</a:t>
                      </a:r>
                    </a:p>
                    <a:p>
                      <a:pPr algn="r" fontAlgn="ctr"/>
                      <a:r>
                        <a:rPr lang="fr-CA" sz="700" b="1" i="0" u="none" strike="noStrike" noProof="0" dirty="0" smtClean="0">
                          <a:solidFill>
                            <a:srgbClr val="969696"/>
                          </a:solidFill>
                          <a:latin typeface="Arial Narrow" pitchFamily="34" charset="0"/>
                        </a:rPr>
                        <a:t>(n=19)</a:t>
                      </a:r>
                      <a:endParaRPr lang="fr-CA" sz="900" b="1" i="0" u="none" strike="noStrike" noProof="0" dirty="0">
                        <a:solidFill>
                          <a:srgbClr val="969696"/>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5824">
                <a:tc>
                  <a:txBody>
                    <a:bodyPr/>
                    <a:lstStyle/>
                    <a:p>
                      <a:pPr algn="r" fontAlgn="ctr"/>
                      <a:r>
                        <a:rPr lang="fr-CA" sz="1000" b="1" i="0" u="none" strike="noStrike" noProof="0" dirty="0" smtClean="0">
                          <a:latin typeface="+mn-lt"/>
                        </a:rPr>
                        <a:t>Colombie-Britannique</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(n=4)</a:t>
                      </a:r>
                    </a:p>
                    <a:p>
                      <a:pPr algn="r" fontAlgn="ctr"/>
                      <a:r>
                        <a:rPr lang="fr-CA" sz="700" b="1" i="0" u="none" strike="noStrike" kern="1200" noProof="0" dirty="0" smtClean="0">
                          <a:solidFill>
                            <a:srgbClr val="969696"/>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5824">
                <a:tc>
                  <a:txBody>
                    <a:bodyPr/>
                    <a:lstStyle/>
                    <a:p>
                      <a:pPr marL="0" algn="r" defTabSz="914400" rtl="0" eaLnBrk="1" fontAlgn="ctr" latinLnBrk="0" hangingPunct="1"/>
                      <a:r>
                        <a:rPr lang="fr-CA" sz="1000" b="1" i="0" u="none" strike="noStrike" noProof="0" dirty="0" smtClean="0">
                          <a:latin typeface="+mn-lt"/>
                        </a:rPr>
                        <a:t>Alberta</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(n=2)</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5824">
                <a:tc>
                  <a:txBody>
                    <a:bodyPr/>
                    <a:lstStyle/>
                    <a:p>
                      <a:pPr marL="0" algn="r" defTabSz="914400" rtl="0" eaLnBrk="1" fontAlgn="ctr" latinLnBrk="0" hangingPunct="1"/>
                      <a:r>
                        <a:rPr lang="fr-CA" sz="1000" b="1" i="0" u="none" strike="noStrike" noProof="0" dirty="0" smtClean="0">
                          <a:latin typeface="+mn-lt"/>
                        </a:rPr>
                        <a:t>Yukon</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(n=1)</a:t>
                      </a:r>
                    </a:p>
                    <a:p>
                      <a:pPr algn="r" fontAlgn="ctr"/>
                      <a:endParaRPr lang="fr-CA" sz="700" b="1" i="0" u="none" strike="noStrike" kern="1200" noProof="0" dirty="0" smtClean="0">
                        <a:solidFill>
                          <a:srgbClr val="969696"/>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custDataLst>
              <p:tags r:id="rId11"/>
            </p:custDataLst>
          </p:nvPr>
        </p:nvSpPr>
        <p:spPr>
          <a:xfrm rot="10800000">
            <a:off x="935244" y="204199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Content Placeholder 33"/>
          <p:cNvSpPr txBox="1">
            <a:spLocks/>
          </p:cNvSpPr>
          <p:nvPr>
            <p:custDataLst>
              <p:tags r:id="rId12"/>
            </p:custDataLst>
          </p:nvPr>
        </p:nvSpPr>
        <p:spPr>
          <a:xfrm>
            <a:off x="221628" y="718040"/>
            <a:ext cx="869934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Près de huit étudiants sur dix, soit moins qu’en 2013, résident en permanence dans la province où ils étudient. Un étudiant sur dix vient de l’étranger et moins d’un sur dix réside dans une autre province ou un autre territoire.</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ceux dont la résidence est située dans une autre province, la majorité vient de l’Ontario, suivi de la Colombie-Britannique et de l’Alberta. </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custDataLst>
              <p:tags r:id="rId1"/>
            </p:custDataLst>
            <p:extLst>
              <p:ext uri="{D42A27DB-BD31-4B8C-83A1-F6EECF244321}">
                <p14:modId xmlns:p14="http://schemas.microsoft.com/office/powerpoint/2010/main" val="2969381577"/>
              </p:ext>
            </p:extLst>
          </p:nvPr>
        </p:nvGraphicFramePr>
        <p:xfrm>
          <a:off x="1906684" y="1627957"/>
          <a:ext cx="7639050" cy="4699542"/>
        </p:xfrm>
        <a:graphic>
          <a:graphicData uri="http://schemas.openxmlformats.org/drawingml/2006/chart">
            <c:chart xmlns:c="http://schemas.openxmlformats.org/drawingml/2006/chart" xmlns:r="http://schemas.openxmlformats.org/officeDocument/2006/relationships" r:id="rId11"/>
          </a:graphicData>
        </a:graphic>
      </p:graphicFrame>
      <p:sp>
        <p:nvSpPr>
          <p:cNvPr id="29699" name="Rectangle 21"/>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Disciplines du génie </a:t>
            </a:r>
            <a:endParaRPr lang="fr-CA" noProof="0" dirty="0" smtClean="0"/>
          </a:p>
        </p:txBody>
      </p:sp>
      <p:sp>
        <p:nvSpPr>
          <p:cNvPr id="297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5DEC4A3A-46B0-4309-8933-7D5160487096}" type="slidenum">
              <a:rPr lang="en-US"/>
              <a:pPr/>
              <a:t>51</a:t>
            </a:fld>
            <a:endParaRPr lang="en-US" dirty="0"/>
          </a:p>
        </p:txBody>
      </p:sp>
      <p:sp>
        <p:nvSpPr>
          <p:cNvPr id="29713" name="Text Box 22"/>
          <p:cNvSpPr txBox="1">
            <a:spLocks noChangeArrowheads="1"/>
          </p:cNvSpPr>
          <p:nvPr>
            <p:custDataLst>
              <p:tags r:id="rId4"/>
            </p:custDataLst>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Q3/Q3B. </a:t>
            </a:r>
            <a:r>
              <a:rPr lang="fr-CA" sz="800" dirty="0">
                <a:solidFill>
                  <a:schemeClr val="tx1"/>
                </a:solidFill>
                <a:latin typeface="+mj-lt"/>
              </a:rPr>
              <a:t>Veuillez indiquer la discipline de votre programme d’études en génie en sélectionnant l’une des options </a:t>
            </a:r>
            <a:r>
              <a:rPr lang="fr-CA" sz="800" dirty="0" smtClean="0">
                <a:solidFill>
                  <a:schemeClr val="tx1"/>
                </a:solidFill>
                <a:latin typeface="+mj-lt"/>
              </a:rPr>
              <a:t>ci-dessous. </a:t>
            </a:r>
            <a:br>
              <a:rPr lang="fr-CA" sz="800" dirty="0" smtClean="0">
                <a:solidFill>
                  <a:schemeClr val="tx1"/>
                </a:solidFill>
                <a:latin typeface="+mj-lt"/>
              </a:rPr>
            </a:br>
            <a:r>
              <a:rPr lang="fr-CA" sz="800" dirty="0" smtClean="0">
                <a:solidFill>
                  <a:schemeClr val="tx1"/>
                </a:solidFill>
                <a:latin typeface="+mj-lt"/>
              </a:rPr>
              <a:t>Base : Tous les répondants, 2013 (n=743); 2014 (n=328)</a:t>
            </a:r>
            <a:endParaRPr lang="fr-CA" sz="800" dirty="0">
              <a:solidFill>
                <a:schemeClr val="tx1"/>
              </a:solidFill>
              <a:latin typeface="+mj-lt"/>
            </a:endParaRPr>
          </a:p>
        </p:txBody>
      </p:sp>
      <p:sp>
        <p:nvSpPr>
          <p:cNvPr id="29715" name="Text Box 25"/>
          <p:cNvSpPr txBox="1">
            <a:spLocks noChangeArrowheads="1"/>
          </p:cNvSpPr>
          <p:nvPr>
            <p:custDataLst>
              <p:tags r:id="rId5"/>
            </p:custDataLst>
          </p:nvPr>
        </p:nvSpPr>
        <p:spPr bwMode="auto">
          <a:xfrm>
            <a:off x="6124502" y="6184324"/>
            <a:ext cx="2925762" cy="215900"/>
          </a:xfrm>
          <a:prstGeom prst="rect">
            <a:avLst/>
          </a:prstGeom>
          <a:noFill/>
          <a:ln w="25400" algn="ctr">
            <a:noFill/>
            <a:miter lim="800000"/>
            <a:headEnd/>
            <a:tailEnd/>
          </a:ln>
        </p:spPr>
        <p:txBody>
          <a:bodyPr>
            <a:spAutoFit/>
          </a:bodyPr>
          <a:lstStyle/>
          <a:p>
            <a:pPr algn="r">
              <a:defRPr/>
            </a:pPr>
            <a:r>
              <a:rPr lang="fr-CA" sz="800" i="1" dirty="0" smtClean="0">
                <a:solidFill>
                  <a:schemeClr val="tx1"/>
                </a:solidFill>
                <a:latin typeface="+mj-lt"/>
              </a:rPr>
              <a:t>Les réponses totalisant moins de 5 % ne sont pas représentées.</a:t>
            </a:r>
            <a:endParaRPr lang="fr-CA" sz="800" i="1" dirty="0">
              <a:solidFill>
                <a:schemeClr val="tx1"/>
              </a:solidFill>
              <a:latin typeface="+mj-lt"/>
            </a:endParaRPr>
          </a:p>
        </p:txBody>
      </p:sp>
      <p:graphicFrame>
        <p:nvGraphicFramePr>
          <p:cNvPr id="17" name="Table 16"/>
          <p:cNvGraphicFramePr>
            <a:graphicFrameLocks noGrp="1"/>
          </p:cNvGraphicFramePr>
          <p:nvPr>
            <p:custDataLst>
              <p:tags r:id="rId6"/>
            </p:custDataLst>
            <p:extLst>
              <p:ext uri="{D42A27DB-BD31-4B8C-83A1-F6EECF244321}">
                <p14:modId xmlns:p14="http://schemas.microsoft.com/office/powerpoint/2010/main" val="719262872"/>
              </p:ext>
            </p:extLst>
          </p:nvPr>
        </p:nvGraphicFramePr>
        <p:xfrm>
          <a:off x="1577421" y="1736722"/>
          <a:ext cx="2066925" cy="4612704"/>
        </p:xfrm>
        <a:graphic>
          <a:graphicData uri="http://schemas.openxmlformats.org/drawingml/2006/table">
            <a:tbl>
              <a:tblPr/>
              <a:tblGrid>
                <a:gridCol w="2066925"/>
              </a:tblGrid>
              <a:tr h="768784">
                <a:tc>
                  <a:txBody>
                    <a:bodyPr/>
                    <a:lstStyle/>
                    <a:p>
                      <a:pPr algn="r" fontAlgn="b"/>
                      <a:r>
                        <a:rPr lang="fr-CA" sz="1200" b="1" i="0" u="none" strike="noStrike" noProof="0" dirty="0" smtClean="0">
                          <a:latin typeface="+mn-lt"/>
                        </a:rPr>
                        <a:t>Génie mécanique</a:t>
                      </a:r>
                    </a:p>
                    <a:p>
                      <a:pPr algn="r" fontAlgn="b"/>
                      <a:r>
                        <a:rPr lang="fr-CA" sz="900" b="1" i="0" u="none" strike="noStrike" kern="1200" noProof="0" dirty="0" smtClean="0">
                          <a:solidFill>
                            <a:srgbClr val="969696"/>
                          </a:solidFill>
                          <a:latin typeface="Arial Narrow" pitchFamily="34" charset="0"/>
                          <a:ea typeface="+mn-ea"/>
                          <a:cs typeface="+mn-cs"/>
                        </a:rPr>
                        <a:t>(n=85)</a:t>
                      </a:r>
                    </a:p>
                    <a:p>
                      <a:pPr algn="r" fontAlgn="b"/>
                      <a:r>
                        <a:rPr lang="fr-CA" sz="900" b="1" i="0" u="none" strike="noStrike" kern="1200" noProof="0" dirty="0" smtClean="0">
                          <a:solidFill>
                            <a:srgbClr val="969696"/>
                          </a:solidFill>
                          <a:latin typeface="Arial Narrow" pitchFamily="34" charset="0"/>
                          <a:ea typeface="+mn-ea"/>
                          <a:cs typeface="+mn-cs"/>
                        </a:rPr>
                        <a:t>(n=196)</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fr-CA" sz="1200" b="1" i="0" u="none" strike="noStrike" noProof="0" dirty="0" smtClean="0">
                          <a:latin typeface="+mn-lt"/>
                        </a:rPr>
                        <a:t>Génie civil</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(n=58)</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(n=79)</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fr-CA" sz="1200" b="1" i="0" u="none" strike="noStrike" noProof="0" dirty="0" smtClean="0">
                          <a:latin typeface="+mn-lt"/>
                        </a:rPr>
                        <a:t>Génie électrique</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(n=51)</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(n=110)</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fr-CA" sz="1200" b="1" i="0" u="none" strike="noStrike" noProof="0" dirty="0" smtClean="0">
                          <a:latin typeface="+mn-lt"/>
                        </a:rPr>
                        <a:t>Génie chimique</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(n=34)</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(n=42)</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fr-CA" sz="1200" b="1" i="0" u="none" strike="noStrike" noProof="0" dirty="0" smtClean="0">
                          <a:latin typeface="+mn-lt"/>
                        </a:rPr>
                        <a:t>Génie informatique</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(n=16)</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(n=53)</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fr-CA" sz="1200" b="1" i="0" u="none" strike="noStrike" noProof="0" dirty="0" smtClean="0">
                          <a:latin typeface="+mn-lt"/>
                        </a:rPr>
                        <a:t>Génie industriel</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(n=15)</a:t>
                      </a:r>
                    </a:p>
                    <a:p>
                      <a:pPr marL="0" algn="r" defTabSz="914400" rtl="0" eaLnBrk="1" fontAlgn="b" latinLnBrk="0" hangingPunct="1"/>
                      <a:endParaRPr lang="fr-CA" sz="900" b="1" i="0" u="none" strike="noStrike" kern="1200" noProof="0" dirty="0" smtClean="0">
                        <a:solidFill>
                          <a:srgbClr val="969696"/>
                        </a:solidFill>
                        <a:latin typeface="Arial Narrow" pitchFamily="34" charset="0"/>
                        <a:ea typeface="+mn-ea"/>
                        <a:cs typeface="+mn-cs"/>
                      </a:endParaRPr>
                    </a:p>
                  </a:txBody>
                  <a:tcPr marL="9525" marR="9525" marT="9525" marB="0">
                    <a:lnL>
                      <a:noFill/>
                    </a:lnL>
                    <a:lnR>
                      <a:noFill/>
                    </a:lnR>
                    <a:lnT>
                      <a:noFill/>
                    </a:lnT>
                    <a:lnB>
                      <a:noFill/>
                    </a:lnB>
                  </a:tcPr>
                </a:tc>
              </a:tr>
            </a:tbl>
          </a:graphicData>
        </a:graphic>
      </p:graphicFrame>
      <p:sp>
        <p:nvSpPr>
          <p:cNvPr id="10" name="Isosceles Triangle 9"/>
          <p:cNvSpPr/>
          <p:nvPr>
            <p:custDataLst>
              <p:tags r:id="rId7"/>
            </p:custDataLst>
          </p:nvPr>
        </p:nvSpPr>
        <p:spPr>
          <a:xfrm rot="10800000" flipV="1">
            <a:off x="5118328" y="26502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8"/>
            </p:custDataLst>
          </p:nvPr>
        </p:nvSpPr>
        <p:spPr>
          <a:xfrm rot="10800000" flipV="1">
            <a:off x="4680890" y="420364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custDataLst>
              <p:tags r:id="rId9"/>
            </p:custDataLst>
          </p:nvPr>
        </p:nvSpPr>
        <p:spPr>
          <a:xfrm>
            <a:off x="352425" y="739272"/>
            <a:ext cx="8546248"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disciplines les plus populaires sont toujours le génie mécanique, le génie civil, le génie électrique et le génie chimique.</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Comparativement à 2013, les étudiants sont plus nombreux à choisir des programmes de génie civil ou de génie chimique.</a:t>
            </a:r>
            <a:endParaRPr lang="fr-CA"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100"/>
          <p:cNvSpPr>
            <a:spLocks noGrp="1" noChangeArrowheads="1"/>
          </p:cNvSpPr>
          <p:nvPr>
            <p:ph type="sldNum" sz="quarter" idx="10"/>
            <p:custDataLst>
              <p:tags r:id="rId1"/>
            </p:custDataLst>
          </p:nvPr>
        </p:nvSpPr>
        <p:spPr bwMode="auto">
          <a:noFill/>
          <a:ln>
            <a:miter lim="800000"/>
            <a:headEnd/>
            <a:tailEnd/>
          </a:ln>
        </p:spPr>
        <p:txBody>
          <a:bodyPr vert="horz" numCol="1" compatLnSpc="1">
            <a:prstTxWarp prst="textNoShape">
              <a:avLst/>
            </a:prstTxWarp>
          </a:bodyPr>
          <a:lstStyle/>
          <a:p>
            <a:fld id="{1B292123-3730-4447-925E-23964817212C}" type="slidenum">
              <a:rPr lang="en-US"/>
              <a:pPr/>
              <a:t>52</a:t>
            </a:fld>
            <a:endParaRPr lang="en-US" dirty="0"/>
          </a:p>
        </p:txBody>
      </p:sp>
      <p:sp>
        <p:nvSpPr>
          <p:cNvPr id="5" name="Rectangle 4"/>
          <p:cNvSpPr>
            <a:spLocks noGrp="1" noChangeArrowheads="1"/>
          </p:cNvSpPr>
          <p:nvPr>
            <p:ph type="ctrTitle"/>
            <p:custDataLst>
              <p:tags r:id="rId2"/>
            </p:custDataLst>
          </p:nvPr>
        </p:nvSpPr>
        <p:spPr>
          <a:xfrm>
            <a:off x="144463" y="2833598"/>
            <a:ext cx="4416425" cy="1200329"/>
          </a:xfrm>
        </p:spPr>
        <p:txBody>
          <a:bodyPr/>
          <a:lstStyle/>
          <a:p>
            <a:pPr fontAlgn="auto">
              <a:lnSpc>
                <a:spcPct val="100000"/>
              </a:lnSpc>
              <a:spcAft>
                <a:spcPts val="0"/>
              </a:spcAft>
              <a:defRPr/>
            </a:pPr>
            <a:r>
              <a:rPr lang="fr-CA" sz="2600" noProof="0" dirty="0" smtClean="0">
                <a:solidFill>
                  <a:schemeClr val="accent6"/>
                </a:solidFill>
              </a:rPr>
              <a:t>Impact de la participation à un atelier ou un séminaire donné par l’OIQ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noProof="0" dirty="0" smtClean="0"/>
              <a:t>Participation à un atelier ou un séminaire de l’OIQ </a:t>
            </a:r>
            <a:br>
              <a:rPr lang="fr-CA" sz="2400" noProof="0" dirty="0" smtClean="0"/>
            </a:br>
            <a:r>
              <a:rPr lang="fr-CA" sz="2400" noProof="0" dirty="0" smtClean="0"/>
              <a:t>et intention de faire carrière en génie</a:t>
            </a:r>
          </a:p>
        </p:txBody>
      </p:sp>
      <p:sp>
        <p:nvSpPr>
          <p:cNvPr id="96260"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42EA3C5F-D7D7-4600-A92A-51AE72AC6B3A}" type="slidenum">
              <a:rPr lang="en-US"/>
              <a:pPr/>
              <a:t>53</a:t>
            </a:fld>
            <a:endParaRPr lang="en-US" dirty="0"/>
          </a:p>
        </p:txBody>
      </p:sp>
      <p:graphicFrame>
        <p:nvGraphicFramePr>
          <p:cNvPr id="1570955" name="Group 139"/>
          <p:cNvGraphicFramePr>
            <a:graphicFrameLocks noGrp="1"/>
          </p:cNvGraphicFramePr>
          <p:nvPr>
            <p:custDataLst>
              <p:tags r:id="rId3"/>
            </p:custDataLst>
            <p:extLst>
              <p:ext uri="{D42A27DB-BD31-4B8C-83A1-F6EECF244321}">
                <p14:modId xmlns:p14="http://schemas.microsoft.com/office/powerpoint/2010/main" val="2222645890"/>
              </p:ext>
            </p:extLst>
          </p:nvPr>
        </p:nvGraphicFramePr>
        <p:xfrm>
          <a:off x="240910" y="2030808"/>
          <a:ext cx="8576453" cy="4089120"/>
        </p:xfrm>
        <a:graphic>
          <a:graphicData uri="http://schemas.openxmlformats.org/drawingml/2006/table">
            <a:tbl>
              <a:tblPr/>
              <a:tblGrid>
                <a:gridCol w="3844109"/>
                <a:gridCol w="1183086"/>
                <a:gridCol w="1183086"/>
                <a:gridCol w="1183086"/>
                <a:gridCol w="1183086"/>
              </a:tblGrid>
              <a:tr h="36473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 DE L’OIQ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Arial" charset="0"/>
                        </a:rPr>
                        <a:t>N’A ASSISTÉ À AUCUN ATELIER OU SÉMINAIRE DE L’OIQ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kern="1200" cap="none" normalizeH="0" baseline="0" dirty="0" smtClean="0">
                          <a:ln>
                            <a:noFill/>
                          </a:ln>
                          <a:solidFill>
                            <a:srgbClr val="339999"/>
                          </a:solidFill>
                          <a:effectLst/>
                          <a:latin typeface="Arial" charset="0"/>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236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154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168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absolument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72 %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57 %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67 %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55 %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probablement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38 %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38 %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probablement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5 %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7 %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absolument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1 %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1 %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2 cotes supérieures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94 %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93 %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2 cotes inférieures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6 %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7 %</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custDataLst>
              <p:tags r:id="rId4"/>
            </p:custDataLst>
          </p:nvPr>
        </p:nvSpPr>
        <p:spPr bwMode="auto">
          <a:xfrm>
            <a:off x="0" y="6170034"/>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7" name="Isosceles Triangle 6"/>
          <p:cNvSpPr/>
          <p:nvPr>
            <p:custDataLst>
              <p:tags r:id="rId5"/>
            </p:custDataLst>
          </p:nvPr>
        </p:nvSpPr>
        <p:spPr>
          <a:xfrm rot="10800000">
            <a:off x="6153459" y="353837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custDataLst>
              <p:tags r:id="rId6"/>
            </p:custDataLst>
          </p:nvPr>
        </p:nvSpPr>
        <p:spPr>
          <a:xfrm rot="10800000" flipV="1">
            <a:off x="6175169" y="397256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7"/>
            </p:custDataLst>
          </p:nvPr>
        </p:nvSpPr>
        <p:spPr>
          <a:xfrm rot="10800000">
            <a:off x="8502734" y="353640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flipV="1">
            <a:off x="8524444" y="397059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6"/>
          <p:cNvSpPr>
            <a:spLocks noGrp="1"/>
          </p:cNvSpPr>
          <p:nvPr>
            <p:ph idx="1"/>
            <p:custDataLst>
              <p:tags r:id="rId9"/>
            </p:custDataLst>
          </p:nvPr>
        </p:nvSpPr>
        <p:spPr bwMode="auto">
          <a:xfrm>
            <a:off x="352424" y="838159"/>
            <a:ext cx="8501643"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l’ensemble, les intentions de faire carrière dans le domaine du génie sont les mêmes, que les </a:t>
            </a:r>
            <a:r>
              <a:rPr lang="fr-CA" sz="1400" noProof="0" smtClean="0"/>
              <a:t>étudiants aient </a:t>
            </a:r>
            <a:r>
              <a:rPr lang="fr-CA" sz="1400" noProof="0" dirty="0" smtClean="0"/>
              <a:t>assisté ou non à un atelier ou un séminaire donné par l’OIQ.   </a:t>
            </a:r>
          </a:p>
          <a:p>
            <a:pPr>
              <a:lnSpc>
                <a:spcPct val="100000"/>
              </a:lnSpc>
              <a:spcBef>
                <a:spcPts val="0"/>
              </a:spcBef>
            </a:pPr>
            <a:r>
              <a:rPr lang="fr-CA" sz="1400" noProof="0" dirty="0" smtClean="0"/>
              <a:t>Comparativement à 2013, les étudiants sont moins nombreux à avoir absolument l’intention de faire carrière en génie et plus nombreux à en avoir probablement l’intention, qu’ils aient assisté </a:t>
            </a:r>
            <a:r>
              <a:rPr lang="fr-CA" sz="1400" dirty="0" smtClean="0"/>
              <a:t>ou non à un atelier ou un séminaire de l’OIQ. </a:t>
            </a:r>
            <a:endParaRPr lang="fr-CA" sz="1400" noProof="0"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noProof="0" dirty="0" smtClean="0"/>
              <a:t>Participation à un atelier ou un séminaire de l’OIQ</a:t>
            </a:r>
            <a:br>
              <a:rPr lang="fr-CA" sz="2400" noProof="0" dirty="0" smtClean="0"/>
            </a:br>
            <a:r>
              <a:rPr lang="fr-CA" sz="2400" noProof="0" dirty="0" smtClean="0"/>
              <a:t>et intention de faire une demande de permis</a:t>
            </a:r>
          </a:p>
        </p:txBody>
      </p:sp>
      <p:sp>
        <p:nvSpPr>
          <p:cNvPr id="97284"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30FF391C-2842-4AE0-872C-C07E324D6FB4}" type="slidenum">
              <a:rPr lang="en-US"/>
              <a:pPr/>
              <a:t>54</a:t>
            </a:fld>
            <a:endParaRPr lang="en-US" dirty="0"/>
          </a:p>
        </p:txBody>
      </p:sp>
      <p:graphicFrame>
        <p:nvGraphicFramePr>
          <p:cNvPr id="55441" name="Group 145"/>
          <p:cNvGraphicFramePr>
            <a:graphicFrameLocks noGrp="1"/>
          </p:cNvGraphicFramePr>
          <p:nvPr>
            <p:custDataLst>
              <p:tags r:id="rId3"/>
            </p:custDataLst>
            <p:extLst>
              <p:ext uri="{D42A27DB-BD31-4B8C-83A1-F6EECF244321}">
                <p14:modId xmlns:p14="http://schemas.microsoft.com/office/powerpoint/2010/main" val="2342452100"/>
              </p:ext>
            </p:extLst>
          </p:nvPr>
        </p:nvGraphicFramePr>
        <p:xfrm>
          <a:off x="479503" y="2439159"/>
          <a:ext cx="8283499" cy="3791224"/>
        </p:xfrm>
        <a:graphic>
          <a:graphicData uri="http://schemas.openxmlformats.org/drawingml/2006/table">
            <a:tbl>
              <a:tblPr/>
              <a:tblGrid>
                <a:gridCol w="3750455"/>
                <a:gridCol w="1133261"/>
                <a:gridCol w="1133261"/>
                <a:gridCol w="1133261"/>
                <a:gridCol w="1133261"/>
              </a:tblGrid>
              <a:tr h="38392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 DE L’OIQ</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Arial" charset="0"/>
                        </a:rPr>
                        <a:t>N’A ASSISTÉ À AUCUN ATELIER OU SÉMINAIRE DE L’OIQ</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9196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36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36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71 % 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9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Ne sait pas / incertain(e)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78 %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626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131</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14 %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custDataLst>
              <p:tags r:id="rId4"/>
            </p:custDataLst>
          </p:nvPr>
        </p:nvSpPr>
        <p:spPr bwMode="auto">
          <a:xfrm>
            <a:off x="0" y="6242815"/>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7" name="Isosceles Triangle 6"/>
          <p:cNvSpPr/>
          <p:nvPr>
            <p:custDataLst>
              <p:tags r:id="rId5"/>
            </p:custDataLst>
          </p:nvPr>
        </p:nvSpPr>
        <p:spPr>
          <a:xfrm rot="10800000">
            <a:off x="6142826" y="359154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custDataLst>
              <p:tags r:id="rId6"/>
            </p:custDataLst>
          </p:nvPr>
        </p:nvSpPr>
        <p:spPr>
          <a:xfrm rot="10800000" flipV="1">
            <a:off x="6143270" y="3930036"/>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Content Placeholder 6"/>
          <p:cNvSpPr>
            <a:spLocks noGrp="1"/>
          </p:cNvSpPr>
          <p:nvPr>
            <p:ph idx="1"/>
            <p:custDataLst>
              <p:tags r:id="rId7"/>
            </p:custDataLst>
          </p:nvPr>
        </p:nvSpPr>
        <p:spPr bwMode="auto">
          <a:xfrm>
            <a:off x="274365" y="834522"/>
            <a:ext cx="8602005" cy="818686"/>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fr-CA" sz="1400" noProof="0" dirty="0" smtClean="0"/>
              <a:t>Dans l’ensemble, les intentions de faire une demande de permis d’exercice sont les mêmes, que les étudiants aient assisté </a:t>
            </a:r>
            <a:r>
              <a:rPr lang="fr-CA" sz="1400" dirty="0" smtClean="0"/>
              <a:t>ou non à un atelier ou un séminaire de l’OIQ. </a:t>
            </a:r>
            <a:r>
              <a:rPr lang="fr-CA" sz="1400" noProof="0" dirty="0" smtClean="0"/>
              <a:t>  </a:t>
            </a:r>
          </a:p>
          <a:p>
            <a:pPr>
              <a:lnSpc>
                <a:spcPct val="100000"/>
              </a:lnSpc>
              <a:spcBef>
                <a:spcPts val="0"/>
              </a:spcBef>
            </a:pPr>
            <a:r>
              <a:rPr lang="fr-CA" sz="1400" noProof="0" dirty="0" smtClean="0"/>
              <a:t>Comparativement à 2013, les étudiants qui ont assisté à un atelier ou un séminaire sont moins nombreux à avoir absolument l’intention de faire une demande de permis et plus nombreux à en avoir probablement l’intention. </a:t>
            </a:r>
            <a:endParaRPr lang="fr-CA" sz="1400" noProof="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100"/>
          <p:cNvSpPr>
            <a:spLocks noGrp="1" noChangeArrowheads="1"/>
          </p:cNvSpPr>
          <p:nvPr>
            <p:ph type="sldNum" sz="quarter" idx="10"/>
            <p:custDataLst>
              <p:tags r:id="rId1"/>
            </p:custDataLst>
          </p:nvPr>
        </p:nvSpPr>
        <p:spPr bwMode="auto">
          <a:noFill/>
          <a:ln>
            <a:miter lim="800000"/>
            <a:headEnd/>
            <a:tailEnd/>
          </a:ln>
        </p:spPr>
        <p:txBody>
          <a:bodyPr vert="horz" numCol="1" compatLnSpc="1">
            <a:prstTxWarp prst="textNoShape">
              <a:avLst/>
            </a:prstTxWarp>
          </a:bodyPr>
          <a:lstStyle/>
          <a:p>
            <a:fld id="{7E3B2C33-862B-4595-A215-E28E1E7C673A}" type="slidenum">
              <a:rPr lang="en-US"/>
              <a:pPr/>
              <a:t>55</a:t>
            </a:fld>
            <a:endParaRPr lang="en-US" dirty="0"/>
          </a:p>
        </p:txBody>
      </p:sp>
      <p:sp>
        <p:nvSpPr>
          <p:cNvPr id="5" name="Rectangle 2"/>
          <p:cNvSpPr>
            <a:spLocks noGrp="1" noChangeArrowheads="1"/>
          </p:cNvSpPr>
          <p:nvPr>
            <p:ph type="ctrTitle"/>
            <p:custDataLst>
              <p:tags r:id="rId2"/>
            </p:custDataLst>
          </p:nvPr>
        </p:nvSpPr>
        <p:spPr>
          <a:xfrm>
            <a:off x="144463" y="3049042"/>
            <a:ext cx="4416425" cy="769441"/>
          </a:xfrm>
        </p:spPr>
        <p:txBody>
          <a:bodyPr/>
          <a:lstStyle/>
          <a:p>
            <a:pPr fontAlgn="auto">
              <a:lnSpc>
                <a:spcPct val="100000"/>
              </a:lnSpc>
              <a:spcAft>
                <a:spcPts val="0"/>
              </a:spcAft>
              <a:defRPr/>
            </a:pPr>
            <a:r>
              <a:rPr lang="fr-CA" sz="2500" noProof="0" dirty="0" smtClean="0">
                <a:solidFill>
                  <a:schemeClr val="accent6"/>
                </a:solidFill>
              </a:rPr>
              <a:t>Impact de la connaissance de la </a:t>
            </a:r>
            <a:r>
              <a:rPr lang="fr-CA" sz="2500" i="1" noProof="0" dirty="0" smtClean="0">
                <a:solidFill>
                  <a:schemeClr val="accent6"/>
                </a:solidFill>
              </a:rPr>
              <a:t>Loi sur les ingénieurs </a:t>
            </a:r>
            <a:r>
              <a:rPr lang="fr-CA" sz="2500" noProof="0" dirty="0" smtClean="0">
                <a:solidFill>
                  <a:schemeClr val="accent6"/>
                </a:solidFill>
              </a:rPr>
              <a:t>du Québec</a:t>
            </a:r>
            <a:endParaRPr lang="fr-CA" sz="3000" noProof="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bwMode="auto">
          <a:xfrm>
            <a:off x="838200" y="91383"/>
            <a:ext cx="8162925" cy="609398"/>
          </a:xfrm>
          <a:noFill/>
          <a:ln>
            <a:miter lim="800000"/>
            <a:headEnd/>
            <a:tailEnd/>
          </a:ln>
        </p:spPr>
        <p:txBody>
          <a:bodyPr vert="horz" numCol="1" compatLnSpc="1">
            <a:prstTxWarp prst="textNoShape">
              <a:avLst/>
            </a:prstTxWarp>
          </a:bodyPr>
          <a:lstStyle/>
          <a:p>
            <a:pPr lvl="0"/>
            <a:r>
              <a:rPr lang="fr-CA" sz="2200" noProof="0" dirty="0" smtClean="0"/>
              <a:t>Connaissance de la </a:t>
            </a:r>
            <a:r>
              <a:rPr lang="fr-CA" sz="2200" i="1" dirty="0" smtClean="0"/>
              <a:t>Loi sur les ingénieurs </a:t>
            </a:r>
            <a:r>
              <a:rPr lang="fr-CA" sz="2200" dirty="0" smtClean="0"/>
              <a:t>du Québec</a:t>
            </a:r>
            <a:r>
              <a:rPr lang="fr-CA" sz="2200" noProof="0" dirty="0" smtClean="0"/>
              <a:t> </a:t>
            </a:r>
            <a:br>
              <a:rPr lang="fr-CA" sz="2200" noProof="0" dirty="0" smtClean="0"/>
            </a:br>
            <a:r>
              <a:rPr lang="fr-CA" sz="2200" noProof="0" dirty="0" smtClean="0"/>
              <a:t>et intention de faire carrière en génie</a:t>
            </a:r>
          </a:p>
        </p:txBody>
      </p:sp>
      <p:graphicFrame>
        <p:nvGraphicFramePr>
          <p:cNvPr id="57507" name="Group 163"/>
          <p:cNvGraphicFramePr>
            <a:graphicFrameLocks noGrp="1"/>
          </p:cNvGraphicFramePr>
          <p:nvPr>
            <p:ph idx="1"/>
            <p:custDataLst>
              <p:tags r:id="rId2"/>
            </p:custDataLst>
            <p:extLst>
              <p:ext uri="{D42A27DB-BD31-4B8C-83A1-F6EECF244321}">
                <p14:modId xmlns:p14="http://schemas.microsoft.com/office/powerpoint/2010/main" val="975363981"/>
              </p:ext>
            </p:extLst>
          </p:nvPr>
        </p:nvGraphicFramePr>
        <p:xfrm>
          <a:off x="237316" y="1989581"/>
          <a:ext cx="8540164" cy="4142998"/>
        </p:xfrm>
        <a:graphic>
          <a:graphicData uri="http://schemas.openxmlformats.org/drawingml/2006/table">
            <a:tbl>
              <a:tblPr/>
              <a:tblGrid>
                <a:gridCol w="2922350"/>
                <a:gridCol w="903619"/>
                <a:gridCol w="903619"/>
                <a:gridCol w="952644"/>
                <a:gridCol w="952644"/>
                <a:gridCol w="952644"/>
                <a:gridCol w="952644"/>
              </a:tblGrid>
              <a:tr h="60534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 TRÈS BIEN / ASSEZ BIEN</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UN PEU</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RIEN / N’EN A JAMAIS ENTENDU PARLER</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92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8649">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649">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a:ln>
                            <a:noFill/>
                          </a:ln>
                          <a:solidFill>
                            <a:schemeClr val="tx1"/>
                          </a:solidFill>
                          <a:effectLst/>
                          <a:latin typeface="+mn-lt"/>
                          <a:ea typeface="+mn-ea"/>
                          <a:cs typeface="+mn-cs"/>
                        </a:rPr>
                        <a:t>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108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a:ln>
                            <a:noFill/>
                          </a:ln>
                          <a:solidFill>
                            <a:schemeClr val="tx1"/>
                          </a:solidFill>
                          <a:effectLst/>
                          <a:latin typeface="+mn-lt"/>
                          <a:ea typeface="+mn-ea"/>
                          <a:cs typeface="+mn-cs"/>
                        </a:rPr>
                        <a:t>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100" b="1" i="0" u="none" strike="noStrike" kern="1200" cap="none" normalizeH="0" baseline="0" dirty="0" smtClean="0">
                          <a:ln>
                            <a:noFill/>
                          </a:ln>
                          <a:solidFill>
                            <a:schemeClr val="tx1"/>
                          </a:solidFill>
                          <a:effectLst/>
                          <a:latin typeface="+mn-lt"/>
                          <a:ea typeface="+mn-ea"/>
                          <a:cs typeface="Arial" pitchFamily="34" charset="0"/>
                        </a:rPr>
                        <a:t>74 % BC</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65 % 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100" b="1" i="0" u="none" strike="noStrike" kern="1200" cap="none" normalizeH="0" baseline="0" dirty="0" smtClean="0">
                          <a:ln>
                            <a:noFill/>
                          </a:ln>
                          <a:solidFill>
                            <a:schemeClr val="tx1"/>
                          </a:solidFill>
                          <a:effectLst/>
                          <a:latin typeface="+mn-lt"/>
                          <a:ea typeface="+mn-ea"/>
                          <a:cs typeface="Arial" pitchFamily="34" charset="0"/>
                        </a:rPr>
                        <a:t>66 %</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59 %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20">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Arial" pitchFamily="34" charset="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Arial" pitchFamily="34" charset="0"/>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24 %</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41 %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49 %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20">
                <a:tc vMerge="1">
                  <a:txBody>
                    <a:bodyPr/>
                    <a:lstStyle/>
                    <a:p>
                      <a:endParaRPr lang="en-US"/>
                    </a:p>
                  </a:txBody>
                  <a:tcPr/>
                </a:tc>
                <a:tc>
                  <a:txBody>
                    <a:bodyPr/>
                    <a:lstStyle/>
                    <a:p>
                      <a:pPr algn="ctr" fontAlgn="b"/>
                      <a:r>
                        <a:rPr lang="en-US" sz="900" b="0" i="0" u="none" strike="noStrike" dirty="0">
                          <a:effectLst/>
                          <a:latin typeface="Arial"/>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4950">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Arial"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définitivement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922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93 %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20">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51</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2786">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C00F832-EEDD-4AAD-B852-E63CB560EAF4}" type="slidenum">
              <a:rPr lang="en-US"/>
              <a:pPr/>
              <a:t>56</a:t>
            </a:fld>
            <a:endParaRPr lang="en-US" dirty="0"/>
          </a:p>
        </p:txBody>
      </p:sp>
      <p:sp>
        <p:nvSpPr>
          <p:cNvPr id="99487" name="Text Box 133"/>
          <p:cNvSpPr txBox="1">
            <a:spLocks noChangeArrowheads="1"/>
          </p:cNvSpPr>
          <p:nvPr>
            <p:custDataLst>
              <p:tags r:id="rId4"/>
            </p:custDataLst>
          </p:nvPr>
        </p:nvSpPr>
        <p:spPr bwMode="auto">
          <a:xfrm>
            <a:off x="0" y="6299924"/>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8" name="Isosceles Triangle 7"/>
          <p:cNvSpPr/>
          <p:nvPr>
            <p:custDataLst>
              <p:tags r:id="rId5"/>
            </p:custDataLst>
          </p:nvPr>
        </p:nvSpPr>
        <p:spPr>
          <a:xfrm rot="10800000">
            <a:off x="4718064" y="526085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6"/>
            </p:custDataLst>
          </p:nvPr>
        </p:nvSpPr>
        <p:spPr>
          <a:xfrm rot="10800000" flipV="1">
            <a:off x="4710095" y="571630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7"/>
            </p:custDataLst>
          </p:nvPr>
        </p:nvSpPr>
        <p:spPr>
          <a:xfrm rot="10800000">
            <a:off x="6578761" y="345658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8"/>
            </p:custDataLst>
          </p:nvPr>
        </p:nvSpPr>
        <p:spPr>
          <a:xfrm rot="10800000" flipV="1">
            <a:off x="6600489" y="391940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6"/>
          <p:cNvSpPr txBox="1">
            <a:spLocks/>
          </p:cNvSpPr>
          <p:nvPr>
            <p:custDataLst>
              <p:tags r:id="rId9"/>
            </p:custDataLst>
          </p:nvPr>
        </p:nvSpPr>
        <p:spPr>
          <a:xfrm>
            <a:off x="352425" y="786844"/>
            <a:ext cx="8523946" cy="107208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fr-CA" sz="1400" b="0" dirty="0">
                <a:solidFill>
                  <a:schemeClr val="tx1"/>
                </a:solidFill>
                <a:latin typeface="+mn-lt"/>
              </a:rPr>
              <a:t>Plus les étudiants ont un niveau de connaissance élevé de la </a:t>
            </a:r>
            <a:r>
              <a:rPr lang="fr-CA" sz="1400" b="0" i="1" dirty="0">
                <a:solidFill>
                  <a:schemeClr val="tx1"/>
                </a:solidFill>
                <a:latin typeface="+mn-lt"/>
              </a:rPr>
              <a:t>Loi sur les ingénieurs</a:t>
            </a:r>
            <a:r>
              <a:rPr lang="fr-CA" sz="1400" b="0" dirty="0">
                <a:solidFill>
                  <a:schemeClr val="tx1"/>
                </a:solidFill>
                <a:latin typeface="+mn-lt"/>
              </a:rPr>
              <a:t>, plus ils sont susceptibles d’avoir absolument l’intention de faire carrière en génie.  </a:t>
            </a:r>
            <a:endParaRPr lang="fr-CA" sz="1400" b="0" dirty="0" smtClean="0">
              <a:solidFill>
                <a:schemeClr val="tx1"/>
              </a:solidFill>
              <a:latin typeface="+mn-lt"/>
            </a:endParaRPr>
          </a:p>
          <a:p>
            <a:pPr marL="182563" indent="-182563" algn="l" fontAlgn="auto">
              <a:lnSpc>
                <a:spcPct val="90000"/>
              </a:lnSpc>
              <a:spcBef>
                <a:spcPts val="800"/>
              </a:spcBef>
              <a:spcAft>
                <a:spcPts val="0"/>
              </a:spcAft>
              <a:buFont typeface="Wingdings" pitchFamily="2" charset="2"/>
              <a:buChar char="§"/>
              <a:defRPr/>
            </a:pPr>
            <a:r>
              <a:rPr lang="fr-CA" sz="1400" b="0" dirty="0" smtClean="0">
                <a:solidFill>
                  <a:schemeClr val="tx1"/>
                </a:solidFill>
                <a:latin typeface="+mn-lt"/>
              </a:rPr>
              <a:t>Comparativement à 2013, les étudiants qui connaissent très bien ou assez bien la </a:t>
            </a:r>
            <a:r>
              <a:rPr lang="fr-CA" sz="1400" b="0" i="1" dirty="0" smtClean="0">
                <a:solidFill>
                  <a:schemeClr val="tx1"/>
                </a:solidFill>
                <a:latin typeface="+mn-lt"/>
              </a:rPr>
              <a:t>Loi </a:t>
            </a:r>
            <a:r>
              <a:rPr lang="fr-CA" sz="1400" b="0" dirty="0" smtClean="0">
                <a:solidFill>
                  <a:schemeClr val="tx1"/>
                </a:solidFill>
                <a:latin typeface="+mn-lt"/>
              </a:rPr>
              <a:t>sont moins susceptibles d’avoir l’intention de faire carrière en génie et ceux qui connaissent un peu la </a:t>
            </a:r>
            <a:r>
              <a:rPr lang="fr-CA" sz="1400" b="0" i="1" dirty="0" smtClean="0">
                <a:solidFill>
                  <a:schemeClr val="tx1"/>
                </a:solidFill>
                <a:latin typeface="+mn-lt"/>
              </a:rPr>
              <a:t>Loi </a:t>
            </a:r>
            <a:r>
              <a:rPr lang="fr-CA" sz="1400" b="0" dirty="0" smtClean="0">
                <a:solidFill>
                  <a:schemeClr val="tx1"/>
                </a:solidFill>
                <a:latin typeface="+mn-lt"/>
              </a:rPr>
              <a:t>sont moins susceptibles d’avoir absolument l’intention de faire carrière en génie.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bwMode="auto">
          <a:xfrm>
            <a:off x="838200" y="27700"/>
            <a:ext cx="8162925" cy="664797"/>
          </a:xfrm>
          <a:noFill/>
          <a:ln>
            <a:miter lim="800000"/>
            <a:headEnd/>
            <a:tailEnd/>
          </a:ln>
        </p:spPr>
        <p:txBody>
          <a:bodyPr vert="horz" numCol="1" compatLnSpc="1">
            <a:prstTxWarp prst="textNoShape">
              <a:avLst/>
            </a:prstTxWarp>
          </a:bodyPr>
          <a:lstStyle/>
          <a:p>
            <a:r>
              <a:rPr lang="fr-CA" sz="2400" noProof="0" dirty="0" smtClean="0"/>
              <a:t>Connaissance de la </a:t>
            </a:r>
            <a:r>
              <a:rPr lang="fr-CA" sz="2400" i="1" noProof="0" dirty="0" smtClean="0"/>
              <a:t>Loi sur les ingénieurs </a:t>
            </a:r>
            <a:r>
              <a:rPr lang="fr-CA" sz="2400" noProof="0" dirty="0" smtClean="0"/>
              <a:t>du Québec</a:t>
            </a:r>
            <a:r>
              <a:rPr lang="fr-CA" sz="2400" i="1" noProof="0" dirty="0" smtClean="0"/>
              <a:t> </a:t>
            </a:r>
            <a:br>
              <a:rPr lang="fr-CA" sz="2400" i="1" noProof="0" dirty="0" smtClean="0"/>
            </a:br>
            <a:r>
              <a:rPr lang="fr-CA" sz="2400" dirty="0" smtClean="0"/>
              <a:t>et intention de faire une demande de permis d’exercice</a:t>
            </a:r>
            <a:endParaRPr lang="fr-CA" sz="2400" noProof="0" dirty="0" smtClean="0"/>
          </a:p>
        </p:txBody>
      </p:sp>
      <p:sp>
        <p:nvSpPr>
          <p:cNvPr id="100356"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C1700D48-50E6-4A78-8D4A-6C2E0EFBD5BD}" type="slidenum">
              <a:rPr lang="en-US"/>
              <a:pPr/>
              <a:t>57</a:t>
            </a:fld>
            <a:endParaRPr lang="en-US" dirty="0"/>
          </a:p>
        </p:txBody>
      </p:sp>
      <p:graphicFrame>
        <p:nvGraphicFramePr>
          <p:cNvPr id="58550" name="Group 182"/>
          <p:cNvGraphicFramePr>
            <a:graphicFrameLocks noGrp="1"/>
          </p:cNvGraphicFramePr>
          <p:nvPr>
            <p:custDataLst>
              <p:tags r:id="rId3"/>
            </p:custDataLst>
            <p:extLst>
              <p:ext uri="{D42A27DB-BD31-4B8C-83A1-F6EECF244321}">
                <p14:modId xmlns:p14="http://schemas.microsoft.com/office/powerpoint/2010/main" val="31795963"/>
              </p:ext>
            </p:extLst>
          </p:nvPr>
        </p:nvGraphicFramePr>
        <p:xfrm>
          <a:off x="519685" y="1999488"/>
          <a:ext cx="7978141" cy="4139184"/>
        </p:xfrm>
        <a:graphic>
          <a:graphicData uri="http://schemas.openxmlformats.org/drawingml/2006/table">
            <a:tbl>
              <a:tblPr/>
              <a:tblGrid>
                <a:gridCol w="2585177"/>
                <a:gridCol w="939476"/>
                <a:gridCol w="939476"/>
                <a:gridCol w="878503"/>
                <a:gridCol w="878503"/>
                <a:gridCol w="878503"/>
                <a:gridCol w="878503"/>
              </a:tblGrid>
              <a:tr h="31237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mj-lt"/>
                        </a:rPr>
                        <a:t> TRÈS BIEN / ASSEZ BIEN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mj-lt"/>
                        </a:rPr>
                        <a:t>UN PEU</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969696"/>
                          </a:solidFill>
                          <a:effectLst/>
                          <a:latin typeface="+mj-lt"/>
                        </a:rPr>
                        <a:t>RIEN / N’EN A JAMAIS ENTENDU PARLER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4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9999"/>
                          </a:solidFill>
                          <a:effectLst/>
                          <a:latin typeface="+mj-lt"/>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969696"/>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4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74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295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108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Ne sait pas / incertain(e)</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89 %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83 %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82 %</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45</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 </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custDataLst>
              <p:tags r:id="rId4"/>
            </p:custDataLst>
          </p:nvPr>
        </p:nvSpPr>
        <p:spPr bwMode="auto">
          <a:xfrm>
            <a:off x="1141476" y="6233452"/>
            <a:ext cx="6502400" cy="246221"/>
          </a:xfrm>
          <a:prstGeom prst="rect">
            <a:avLst/>
          </a:prstGeom>
          <a:noFill/>
          <a:ln w="25400" algn="ctr">
            <a:noFill/>
            <a:miter lim="800000"/>
            <a:headEnd/>
            <a:tailEnd/>
          </a:ln>
        </p:spPr>
        <p:txBody>
          <a:bodyPr wrap="square">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7" name="Isosceles Triangle 6"/>
          <p:cNvSpPr/>
          <p:nvPr>
            <p:custDataLst>
              <p:tags r:id="rId5"/>
            </p:custDataLst>
          </p:nvPr>
        </p:nvSpPr>
        <p:spPr>
          <a:xfrm rot="10800000">
            <a:off x="4680920" y="333622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custDataLst>
              <p:tags r:id="rId6"/>
            </p:custDataLst>
          </p:nvPr>
        </p:nvSpPr>
        <p:spPr>
          <a:xfrm rot="10800000" flipV="1">
            <a:off x="4680919" y="576769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7"/>
            </p:custDataLst>
          </p:nvPr>
        </p:nvSpPr>
        <p:spPr>
          <a:xfrm rot="10800000">
            <a:off x="8217787" y="414739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flipV="1">
            <a:off x="4669045" y="413787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6"/>
          <p:cNvSpPr>
            <a:spLocks noGrp="1"/>
          </p:cNvSpPr>
          <p:nvPr>
            <p:ph idx="1"/>
            <p:custDataLst>
              <p:tags r:id="rId9"/>
            </p:custDataLst>
          </p:nvPr>
        </p:nvSpPr>
        <p:spPr bwMode="auto">
          <a:xfrm>
            <a:off x="274365" y="834522"/>
            <a:ext cx="8602005" cy="87818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fr-CA" sz="1400" noProof="0" dirty="0" smtClean="0"/>
              <a:t>Dans l’ensemble, les intentions de faire une demande de permis d’exercice sont les mêmes, peu importe le niveau de connaissance </a:t>
            </a:r>
            <a:r>
              <a:rPr lang="fr-CA" sz="1400" dirty="0" smtClean="0"/>
              <a:t>qu’ont les étudiants de la </a:t>
            </a:r>
            <a:r>
              <a:rPr lang="fr-CA" sz="1400" i="1" dirty="0" smtClean="0"/>
              <a:t>Loi sur les ingénieurs. </a:t>
            </a:r>
            <a:endParaRPr lang="fr-CA" sz="1400" noProof="0" dirty="0" smtClean="0"/>
          </a:p>
          <a:p>
            <a:r>
              <a:rPr lang="fr-CA" sz="1400" noProof="0" dirty="0" smtClean="0"/>
              <a:t>Comparativement à 2013, les étudiants qui connaissent très bien ou assez bien la </a:t>
            </a:r>
            <a:r>
              <a:rPr lang="fr-CA" sz="1400" i="1" noProof="0" dirty="0" smtClean="0"/>
              <a:t>Loi </a:t>
            </a:r>
            <a:r>
              <a:rPr lang="fr-CA" sz="1400" noProof="0" dirty="0" smtClean="0"/>
              <a:t>sont </a:t>
            </a:r>
            <a:r>
              <a:rPr lang="fr-CA" sz="1400" dirty="0" smtClean="0"/>
              <a:t>moins susceptibles d’avoir absolument l’intention de faire une demande de permis. </a:t>
            </a:r>
            <a:endParaRPr lang="fr-CA" sz="1400" noProof="0"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custDataLst>
              <p:tags r:id="rId1"/>
            </p:custDataLst>
          </p:nvPr>
        </p:nvSpPr>
        <p:spPr>
          <a:xfrm>
            <a:off x="144463" y="3064431"/>
            <a:ext cx="4416425" cy="738664"/>
          </a:xfrm>
        </p:spPr>
        <p:txBody>
          <a:bodyPr/>
          <a:lstStyle/>
          <a:p>
            <a:pPr fontAlgn="auto">
              <a:lnSpc>
                <a:spcPct val="100000"/>
              </a:lnSpc>
              <a:spcAft>
                <a:spcPts val="0"/>
              </a:spcAft>
              <a:defRPr/>
            </a:pPr>
            <a:r>
              <a:rPr lang="fr-CA" sz="2400" noProof="0" dirty="0" smtClean="0">
                <a:solidFill>
                  <a:schemeClr val="accent6"/>
                </a:solidFill>
              </a:rPr>
              <a:t>Impact de la connaissance du permis d’ingénieur et des rôles</a:t>
            </a:r>
            <a:endParaRPr lang="fr-CA" sz="2000" noProof="0" dirty="0" smtClean="0">
              <a:solidFill>
                <a:schemeClr val="accent6"/>
              </a:solidFill>
            </a:endParaRPr>
          </a:p>
        </p:txBody>
      </p:sp>
      <p:sp>
        <p:nvSpPr>
          <p:cNvPr id="10137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98F2EAB-44B4-45A2-A426-F66DB4D10C73}" type="slidenum">
              <a:rPr lang="en-US"/>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Slide Number Placeholder 2"/>
          <p:cNvSpPr>
            <a:spLocks noGrp="1"/>
          </p:cNvSpPr>
          <p:nvPr>
            <p:ph type="sldNum" sz="quarter" idx="11"/>
            <p:custDataLst>
              <p:tags r:id="rId1"/>
            </p:custDataLst>
          </p:nvPr>
        </p:nvSpPr>
        <p:spPr bwMode="auto">
          <a:noFill/>
          <a:ln>
            <a:miter lim="800000"/>
            <a:headEnd/>
            <a:tailEnd/>
          </a:ln>
        </p:spPr>
        <p:txBody>
          <a:bodyPr vert="horz" numCol="1" compatLnSpc="1">
            <a:prstTxWarp prst="textNoShape">
              <a:avLst/>
            </a:prstTxWarp>
          </a:bodyPr>
          <a:lstStyle/>
          <a:p>
            <a:fld id="{2BED8C0A-E867-4520-A9A2-97079A3B6546}" type="slidenum">
              <a:rPr lang="en-US"/>
              <a:pPr/>
              <a:t>59</a:t>
            </a:fld>
            <a:endParaRPr lang="en-US" dirty="0"/>
          </a:p>
        </p:txBody>
      </p:sp>
      <p:sp>
        <p:nvSpPr>
          <p:cNvPr id="105689" name="Text Box 165"/>
          <p:cNvSpPr txBox="1">
            <a:spLocks noChangeArrowheads="1"/>
          </p:cNvSpPr>
          <p:nvPr>
            <p:custDataLst>
              <p:tags r:id="rId2"/>
            </p:custDataLst>
          </p:nvPr>
        </p:nvSpPr>
        <p:spPr bwMode="auto">
          <a:xfrm>
            <a:off x="0" y="6294117"/>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graphicFrame>
        <p:nvGraphicFramePr>
          <p:cNvPr id="8" name="Group 206"/>
          <p:cNvGraphicFramePr>
            <a:graphicFrameLocks noGrp="1"/>
          </p:cNvGraphicFramePr>
          <p:nvPr>
            <p:custDataLst>
              <p:tags r:id="rId3"/>
            </p:custDataLst>
            <p:extLst>
              <p:ext uri="{D42A27DB-BD31-4B8C-83A1-F6EECF244321}">
                <p14:modId xmlns:p14="http://schemas.microsoft.com/office/powerpoint/2010/main" val="2584777898"/>
              </p:ext>
            </p:extLst>
          </p:nvPr>
        </p:nvGraphicFramePr>
        <p:xfrm>
          <a:off x="609424" y="2533407"/>
          <a:ext cx="8123861" cy="3684557"/>
        </p:xfrm>
        <a:graphic>
          <a:graphicData uri="http://schemas.openxmlformats.org/drawingml/2006/table">
            <a:tbl>
              <a:tblPr/>
              <a:tblGrid>
                <a:gridCol w="2217731"/>
                <a:gridCol w="791145"/>
                <a:gridCol w="791145"/>
                <a:gridCol w="720640"/>
                <a:gridCol w="720640"/>
                <a:gridCol w="720640"/>
                <a:gridCol w="720640"/>
                <a:gridCol w="720640"/>
                <a:gridCol w="720640"/>
              </a:tblGrid>
              <a:tr h="44627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15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19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71 %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64 %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43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374">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Isosceles Triangle 8"/>
          <p:cNvSpPr/>
          <p:nvPr>
            <p:custDataLst>
              <p:tags r:id="rId4"/>
            </p:custDataLst>
          </p:nvPr>
        </p:nvSpPr>
        <p:spPr>
          <a:xfrm rot="10800000" flipV="1">
            <a:off x="8571078" y="374679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5"/>
            </p:custDataLst>
          </p:nvPr>
        </p:nvSpPr>
        <p:spPr>
          <a:xfrm rot="10800000">
            <a:off x="5655683" y="550272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6"/>
            </p:custDataLst>
          </p:nvPr>
        </p:nvSpPr>
        <p:spPr>
          <a:xfrm rot="10800000">
            <a:off x="5669540" y="375532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7"/>
            </p:custDataLst>
          </p:nvPr>
        </p:nvSpPr>
        <p:spPr>
          <a:xfrm rot="10800000" flipV="1">
            <a:off x="5679432" y="589139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8"/>
            </p:custDataLst>
          </p:nvPr>
        </p:nvSpPr>
        <p:spPr>
          <a:xfrm rot="10800000" flipV="1">
            <a:off x="5667559" y="417937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 Box 9"/>
          <p:cNvSpPr txBox="1">
            <a:spLocks noChangeArrowheads="1"/>
          </p:cNvSpPr>
          <p:nvPr>
            <p:custDataLst>
              <p:tags r:id="rId9"/>
            </p:custDataLst>
          </p:nvPr>
        </p:nvSpPr>
        <p:spPr bwMode="auto">
          <a:xfrm>
            <a:off x="867663" y="2683861"/>
            <a:ext cx="1829238" cy="1015663"/>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smtClean="0"/>
              <a:t>*</a:t>
            </a: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a:t>
            </a:r>
            <a:r>
              <a:rPr lang="fr-CA" sz="1000" dirty="0" smtClean="0">
                <a:latin typeface="+mj-lt"/>
              </a:rPr>
              <a:t> Tous exacts </a:t>
            </a:r>
            <a:r>
              <a:rPr lang="en-CA" sz="1000" dirty="0" smtClean="0">
                <a:latin typeface="+mj-lt"/>
              </a:rPr>
              <a:t>(</a:t>
            </a:r>
            <a:r>
              <a:rPr lang="en-CA" sz="1000" dirty="0">
                <a:latin typeface="+mj-lt"/>
              </a:rPr>
              <a:t>3) </a:t>
            </a:r>
            <a:r>
              <a:rPr lang="en-CA" sz="1000" dirty="0" smtClean="0">
                <a:latin typeface="+mj-lt"/>
              </a:rPr>
              <a:t>à la Q8</a:t>
            </a:r>
            <a:r>
              <a:rPr lang="en-CA" sz="1000" dirty="0">
                <a:latin typeface="+mj-lt"/>
              </a:rPr>
              <a:t/>
            </a:r>
            <a:br>
              <a:rPr lang="en-CA" sz="1000" dirty="0">
                <a:latin typeface="+mj-lt"/>
              </a:rPr>
            </a:br>
            <a:r>
              <a:rPr lang="fr-CA" sz="1000" i="1" dirty="0" smtClean="0">
                <a:latin typeface="+mj-lt"/>
              </a:rPr>
              <a:t>Moyen</a:t>
            </a:r>
            <a:r>
              <a:rPr lang="en-CA" sz="1000" i="1" dirty="0" smtClean="0">
                <a:latin typeface="+mj-lt"/>
              </a:rPr>
              <a:t> </a:t>
            </a:r>
            <a:r>
              <a:rPr lang="en-CA" sz="1000" dirty="0" smtClean="0">
                <a:latin typeface="+mj-lt"/>
              </a:rPr>
              <a:t>: 2 exacts à la </a:t>
            </a:r>
            <a:r>
              <a:rPr lang="en-CA" sz="1000" dirty="0">
                <a:latin typeface="+mj-lt"/>
              </a:rPr>
              <a:t>Q8</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Q8</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Zéro (0) exact à la</a:t>
            </a:r>
            <a:r>
              <a:rPr lang="en-CA" sz="1000" dirty="0" smtClean="0">
                <a:latin typeface="+mj-lt"/>
              </a:rPr>
              <a:t> Q8</a:t>
            </a:r>
            <a:endParaRPr lang="en-CA" sz="1000" i="1" dirty="0">
              <a:latin typeface="+mj-lt"/>
            </a:endParaRPr>
          </a:p>
        </p:txBody>
      </p:sp>
      <p:sp>
        <p:nvSpPr>
          <p:cNvPr id="15" name="Content Placeholder 6"/>
          <p:cNvSpPr>
            <a:spLocks noGrp="1"/>
          </p:cNvSpPr>
          <p:nvPr>
            <p:ph idx="1"/>
            <p:custDataLst>
              <p:tags r:id="rId10"/>
            </p:custDataLst>
          </p:nvPr>
        </p:nvSpPr>
        <p:spPr bwMode="auto">
          <a:xfrm>
            <a:off x="162855" y="758888"/>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l’ensemble</a:t>
            </a:r>
            <a:r>
              <a:rPr lang="fr-CA" sz="1400" dirty="0" smtClean="0"/>
              <a:t>, la </a:t>
            </a:r>
            <a:r>
              <a:rPr lang="fr-CA" sz="1400" dirty="0"/>
              <a:t>connaissance des rôles dans l’exercice de la profession et des exigences en matière de permis n’influence pas l’intention de faire carrière dans le domaine du génie.   </a:t>
            </a:r>
            <a:endParaRPr lang="fr-CA" sz="1400" noProof="0" dirty="0" smtClean="0"/>
          </a:p>
          <a:p>
            <a:pPr>
              <a:lnSpc>
                <a:spcPct val="100000"/>
              </a:lnSpc>
              <a:spcBef>
                <a:spcPts val="0"/>
              </a:spcBef>
            </a:pPr>
            <a:r>
              <a:rPr lang="fr-CA" sz="1400" noProof="0" dirty="0" smtClean="0"/>
              <a:t>Les étudiants qui ont un niveau de connaissance moyen du permis d’ingénieur et des rôles sont moins susceptibles d’avoir absolument </a:t>
            </a:r>
            <a:r>
              <a:rPr lang="fr-CA" sz="1400" dirty="0" smtClean="0"/>
              <a:t>l’intention de faire carrière en génie qu’en 2013. </a:t>
            </a:r>
            <a:endParaRPr lang="fr-CA" sz="1400" noProof="0" dirty="0" smtClean="0"/>
          </a:p>
        </p:txBody>
      </p:sp>
      <p:sp>
        <p:nvSpPr>
          <p:cNvPr id="16" name="Rectangle 2"/>
          <p:cNvSpPr>
            <a:spLocks noGrp="1" noChangeArrowheads="1"/>
          </p:cNvSpPr>
          <p:nvPr>
            <p:ph type="title"/>
            <p:custDataLst>
              <p:tags r:id="rId1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noProof="0" dirty="0" smtClean="0"/>
              <a:t>Connaissance du </a:t>
            </a:r>
            <a:r>
              <a:rPr lang="fr-CA" dirty="0" smtClean="0"/>
              <a:t>permis d’ingénieur et des rôles</a:t>
            </a:r>
            <a:r>
              <a:rPr lang="fr-CA" noProof="0" dirty="0" smtClean="0"/>
              <a:t> </a:t>
            </a:r>
            <a:br>
              <a:rPr lang="fr-CA" noProof="0" dirty="0" smtClean="0"/>
            </a:br>
            <a:r>
              <a:rPr lang="fr-CA" noProof="0" dirty="0" smtClean="0"/>
              <a:t>et intention de faire carrière en génie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a:t>
            </a:r>
          </a:p>
        </p:txBody>
      </p:sp>
      <p:sp>
        <p:nvSpPr>
          <p:cNvPr id="80899" name="Rectangle 3"/>
          <p:cNvSpPr>
            <a:spLocks noGrp="1" noChangeArrowheads="1"/>
          </p:cNvSpPr>
          <p:nvPr>
            <p:ph idx="1"/>
            <p:custDataLst>
              <p:tags r:id="rId2"/>
            </p:custDataLst>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Poursuivre des études ou trouver un emploi</a:t>
            </a:r>
          </a:p>
          <a:p>
            <a:pPr>
              <a:lnSpc>
                <a:spcPct val="100000"/>
              </a:lnSpc>
              <a:spcBef>
                <a:spcPts val="600"/>
              </a:spcBef>
            </a:pPr>
            <a:r>
              <a:rPr lang="fr-CA" sz="1400" noProof="0" dirty="0" smtClean="0"/>
              <a:t>Les deux tiers des finissants (66 %) indiquent avoir l’intention d’entrer sur le marché du travail après avoir obtenu leur baccalauréat en génie, tandis que le </a:t>
            </a:r>
            <a:r>
              <a:rPr lang="fr-CA" sz="1400" dirty="0" smtClean="0"/>
              <a:t>quart</a:t>
            </a:r>
            <a:r>
              <a:rPr lang="fr-CA" sz="1400" noProof="0" dirty="0" smtClean="0"/>
              <a:t> (24 %) envisagent de poursuivre leurs études.  </a:t>
            </a:r>
          </a:p>
          <a:p>
            <a:pPr>
              <a:lnSpc>
                <a:spcPct val="100000"/>
              </a:lnSpc>
              <a:spcBef>
                <a:spcPts val="600"/>
              </a:spcBef>
            </a:pPr>
            <a:r>
              <a:rPr lang="fr-CA" sz="1400" noProof="0" dirty="0" smtClean="0"/>
              <a:t>Parmi ceux qui prévoient poursuivre leurs études, la vaste majorité indique vouloir obtenir un diplôme de cycles supérieurs en génie (79 %), tandis que moins d’un sur dix envisage de poursuivre des études de cycles supérieurs dans une discipline autre que le génie (7 %), de MBA (5 %) ou dans une autre discipline (4 %).</a:t>
            </a:r>
            <a:r>
              <a:rPr lang="fr-CA" sz="1400" noProof="0" dirty="0" smtClean="0">
                <a:solidFill>
                  <a:srgbClr val="1F497D"/>
                </a:solidFill>
              </a:rPr>
              <a:t> </a:t>
            </a:r>
          </a:p>
          <a:p>
            <a:pPr>
              <a:lnSpc>
                <a:spcPct val="100000"/>
              </a:lnSpc>
              <a:spcBef>
                <a:spcPts val="600"/>
              </a:spcBef>
            </a:pPr>
            <a:r>
              <a:rPr lang="fr-CA" sz="1400" noProof="0" dirty="0" smtClean="0">
                <a:solidFill>
                  <a:srgbClr val="1F497D"/>
                </a:solidFill>
              </a:rPr>
              <a:t>Parmi ceux qui prévoient poursuivre leurs études, les trois quarts ont l’intention d’étudier au Québec (73 %), un sur dix pense partir à l’étranger (12 %) et 4 % envisagent d’aller en Ontario.</a:t>
            </a:r>
          </a:p>
          <a:p>
            <a:pPr>
              <a:lnSpc>
                <a:spcPct val="100000"/>
              </a:lnSpc>
              <a:spcBef>
                <a:spcPts val="600"/>
              </a:spcBef>
            </a:pPr>
            <a:endParaRPr lang="fr-CA" sz="1400" noProof="0" dirty="0" smtClean="0"/>
          </a:p>
          <a:p>
            <a:pPr>
              <a:lnSpc>
                <a:spcPct val="100000"/>
              </a:lnSpc>
              <a:spcBef>
                <a:spcPts val="600"/>
              </a:spcBef>
              <a:buFontTx/>
              <a:buNone/>
            </a:pPr>
            <a:r>
              <a:rPr lang="fr-CA" sz="1600" b="1" noProof="0" dirty="0" smtClean="0"/>
              <a:t>Intentions futures : Faire carrière en génie</a:t>
            </a:r>
          </a:p>
          <a:p>
            <a:pPr>
              <a:lnSpc>
                <a:spcPct val="100000"/>
              </a:lnSpc>
              <a:spcBef>
                <a:spcPts val="600"/>
              </a:spcBef>
            </a:pPr>
            <a:r>
              <a:rPr lang="fr-CA" sz="1400" noProof="0" dirty="0" smtClean="0"/>
              <a:t>Plus de neuf étudiants sur dix (93 %) disent qu’ils sont susceptibles de faire carrière en génie. </a:t>
            </a:r>
            <a:r>
              <a:rPr lang="fr-CA" sz="1400" dirty="0" smtClean="0"/>
              <a:t>Parmi ce groupe, plus de la moitié fera (56 %) </a:t>
            </a:r>
            <a:r>
              <a:rPr lang="fr-CA" sz="1400" i="1" dirty="0" smtClean="0"/>
              <a:t>absolument </a:t>
            </a:r>
            <a:r>
              <a:rPr lang="fr-CA" sz="1400" dirty="0" smtClean="0"/>
              <a:t>carrière en génie, tandis que quatre sur dix (38 %) le feront </a:t>
            </a:r>
            <a:r>
              <a:rPr lang="fr-CA" sz="1400" i="1" dirty="0" smtClean="0"/>
              <a:t>probablement.</a:t>
            </a:r>
            <a:r>
              <a:rPr lang="fr-CA" sz="1400" dirty="0" smtClean="0"/>
              <a:t> Un peu moins d’un étudiant sur dix ne fera </a:t>
            </a:r>
            <a:r>
              <a:rPr lang="fr-CA" sz="1400" i="1" dirty="0" smtClean="0"/>
              <a:t>probablement </a:t>
            </a:r>
            <a:r>
              <a:rPr lang="fr-CA" sz="1400" i="1" u="sng" dirty="0" smtClean="0"/>
              <a:t>pas</a:t>
            </a:r>
            <a:r>
              <a:rPr lang="fr-CA" sz="1400" i="1" dirty="0" smtClean="0"/>
              <a:t> </a:t>
            </a:r>
            <a:r>
              <a:rPr lang="fr-CA" sz="1400" dirty="0" smtClean="0"/>
              <a:t>(6 %) ou </a:t>
            </a:r>
            <a:r>
              <a:rPr lang="fr-CA" sz="1400" i="1" dirty="0" smtClean="0"/>
              <a:t>absolument </a:t>
            </a:r>
            <a:r>
              <a:rPr lang="fr-CA" sz="1400" i="1" u="sng" dirty="0" smtClean="0"/>
              <a:t>pas</a:t>
            </a:r>
            <a:r>
              <a:rPr lang="fr-CA" sz="1400" i="1" dirty="0" smtClean="0"/>
              <a:t> </a:t>
            </a:r>
            <a:r>
              <a:rPr lang="fr-CA" sz="1400" dirty="0" smtClean="0"/>
              <a:t>(1 %) carrière en génie.</a:t>
            </a:r>
            <a:r>
              <a:rPr lang="fr-CA" sz="1400" noProof="0" dirty="0" smtClean="0"/>
              <a:t> </a:t>
            </a:r>
          </a:p>
          <a:p>
            <a:pPr>
              <a:lnSpc>
                <a:spcPct val="100000"/>
              </a:lnSpc>
              <a:spcBef>
                <a:spcPts val="600"/>
              </a:spcBef>
            </a:pPr>
            <a:r>
              <a:rPr lang="fr-CA" sz="1400" noProof="0" dirty="0" smtClean="0"/>
              <a:t>La principale raison de ne pas vouloir faire carrière en </a:t>
            </a:r>
            <a:r>
              <a:rPr lang="fr-CA" sz="1400" dirty="0" smtClean="0"/>
              <a:t>génie est que leurs attentes étaient différentes par rapport à la pratique du génie (64 %). Viennent ensuite de meilleures possibilités d’emploi dans une autre discipline (14 %) et une meilleure rémunération dans une autre discipline (14 %).</a:t>
            </a:r>
            <a:endParaRPr lang="fr-CA" sz="1400" noProof="0" dirty="0" smtClean="0"/>
          </a:p>
          <a:p>
            <a:pPr>
              <a:lnSpc>
                <a:spcPct val="100000"/>
              </a:lnSpc>
              <a:spcBef>
                <a:spcPts val="600"/>
              </a:spcBef>
            </a:pPr>
            <a:r>
              <a:rPr lang="fr-CA" sz="1400" noProof="0" dirty="0" smtClean="0"/>
              <a:t>Neuf étudiants sur dix (90 %), soit la vaste majorité d’entre eux, </a:t>
            </a:r>
            <a:r>
              <a:rPr lang="fr-CA" sz="1400" dirty="0" smtClean="0"/>
              <a:t>disent qu’au début de leurs études leur objectif était d’exercer le génie. La moitié des étudiants avaient </a:t>
            </a:r>
            <a:r>
              <a:rPr lang="fr-CA" sz="1400" i="1" dirty="0" smtClean="0"/>
              <a:t>absolument </a:t>
            </a:r>
            <a:r>
              <a:rPr lang="fr-CA" sz="1400" dirty="0" smtClean="0"/>
              <a:t>l’intention de faire carrière en génie au début de leurs études (52 %), tandis que quatre sur dix en avaient </a:t>
            </a:r>
            <a:r>
              <a:rPr lang="fr-CA" sz="1400" i="1" dirty="0" smtClean="0"/>
              <a:t>probablement </a:t>
            </a:r>
            <a:r>
              <a:rPr lang="fr-CA" sz="1400" dirty="0" smtClean="0"/>
              <a:t>l’intention (38 %). </a:t>
            </a:r>
            <a:r>
              <a:rPr lang="fr-CA" sz="1400" noProof="0" dirty="0" smtClean="0"/>
              <a:t>    </a:t>
            </a:r>
          </a:p>
          <a:p>
            <a:pPr>
              <a:lnSpc>
                <a:spcPct val="100000"/>
              </a:lnSpc>
              <a:spcBef>
                <a:spcPts val="600"/>
              </a:spcBef>
            </a:pPr>
            <a:endParaRPr lang="fr-CA" sz="1400" noProof="0" dirty="0" smtClean="0"/>
          </a:p>
          <a:p>
            <a:pPr>
              <a:lnSpc>
                <a:spcPct val="100000"/>
              </a:lnSpc>
              <a:spcBef>
                <a:spcPts val="600"/>
              </a:spcBef>
              <a:buFontTx/>
              <a:buNone/>
            </a:pPr>
            <a:endParaRPr lang="fr-CA" sz="1400" noProof="0" dirty="0" smtClean="0"/>
          </a:p>
        </p:txBody>
      </p:sp>
      <p:sp>
        <p:nvSpPr>
          <p:cNvPr id="809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E7D3903-9EDD-4C13-9FEF-5C30E627DE5A}" type="slidenum">
              <a:rPr lang="en-US"/>
              <a:pPr/>
              <a:t>6</a:t>
            </a:fld>
            <a:endParaRPr lang="en-US" dirty="0"/>
          </a:p>
        </p:txBody>
      </p:sp>
    </p:spTree>
    <p:extLst>
      <p:ext uri="{BB962C8B-B14F-4D97-AF65-F5344CB8AC3E}">
        <p14:creationId xmlns:p14="http://schemas.microsoft.com/office/powerpoint/2010/main" val="38605839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noProof="0" dirty="0" smtClean="0"/>
              <a:t>Connaissance du permis d’exercice et des rôles </a:t>
            </a:r>
            <a:br>
              <a:rPr lang="fr-CA" sz="2400" noProof="0" dirty="0" smtClean="0"/>
            </a:br>
            <a:r>
              <a:rPr lang="fr-CA" sz="2400" noProof="0" dirty="0" smtClean="0"/>
              <a:t>et intention de faire une demande de permis d’exercice</a:t>
            </a:r>
            <a:endParaRPr lang="fr-CA" noProof="0" dirty="0" smtClean="0"/>
          </a:p>
        </p:txBody>
      </p:sp>
      <p:sp>
        <p:nvSpPr>
          <p:cNvPr id="106500"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A3C6F4BD-BC60-40B0-93FA-4739289F3D9D}" type="slidenum">
              <a:rPr lang="en-US"/>
              <a:pPr/>
              <a:t>60</a:t>
            </a:fld>
            <a:endParaRPr lang="en-US" dirty="0"/>
          </a:p>
        </p:txBody>
      </p:sp>
      <p:sp>
        <p:nvSpPr>
          <p:cNvPr id="106700" name="Text Box 182"/>
          <p:cNvSpPr txBox="1">
            <a:spLocks noChangeArrowheads="1"/>
          </p:cNvSpPr>
          <p:nvPr>
            <p:custDataLst>
              <p:tags r:id="rId3"/>
            </p:custDataLst>
          </p:nvPr>
        </p:nvSpPr>
        <p:spPr bwMode="auto">
          <a:xfrm>
            <a:off x="0" y="6155167"/>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4"/>
            </p:custDataLst>
            <p:extLst>
              <p:ext uri="{D42A27DB-BD31-4B8C-83A1-F6EECF244321}">
                <p14:modId xmlns:p14="http://schemas.microsoft.com/office/powerpoint/2010/main" val="4259337155"/>
              </p:ext>
            </p:extLst>
          </p:nvPr>
        </p:nvGraphicFramePr>
        <p:xfrm>
          <a:off x="560656" y="2084957"/>
          <a:ext cx="8123861" cy="3997188"/>
        </p:xfrm>
        <a:graphic>
          <a:graphicData uri="http://schemas.openxmlformats.org/drawingml/2006/table">
            <a:tbl>
              <a:tblPr/>
              <a:tblGrid>
                <a:gridCol w="2217731"/>
                <a:gridCol w="791145"/>
                <a:gridCol w="791145"/>
                <a:gridCol w="720640"/>
                <a:gridCol w="720640"/>
                <a:gridCol w="720640"/>
                <a:gridCol w="720640"/>
                <a:gridCol w="720640"/>
                <a:gridCol w="720640"/>
              </a:tblGrid>
              <a:tr h="48913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457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379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57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321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60 %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62 % CD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61 %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4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2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55 %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83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38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93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38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93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32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214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24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936">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Isosceles Triangle 6"/>
          <p:cNvSpPr/>
          <p:nvPr>
            <p:custDataLst>
              <p:tags r:id="rId5"/>
            </p:custDataLst>
          </p:nvPr>
        </p:nvSpPr>
        <p:spPr>
          <a:xfrm rot="10800000">
            <a:off x="4127788" y="522743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6"/>
            </p:custDataLst>
          </p:nvPr>
        </p:nvSpPr>
        <p:spPr>
          <a:xfrm rot="10800000">
            <a:off x="4156426" y="339974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7"/>
            </p:custDataLst>
          </p:nvPr>
        </p:nvSpPr>
        <p:spPr>
          <a:xfrm rot="10800000" flipV="1">
            <a:off x="8521488" y="34003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Text Box 9"/>
          <p:cNvSpPr txBox="1">
            <a:spLocks noChangeArrowheads="1"/>
          </p:cNvSpPr>
          <p:nvPr>
            <p:custDataLst>
              <p:tags r:id="rId8"/>
            </p:custDataLst>
          </p:nvPr>
        </p:nvSpPr>
        <p:spPr bwMode="auto">
          <a:xfrm>
            <a:off x="713288" y="2268236"/>
            <a:ext cx="1856292" cy="1015663"/>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smtClean="0"/>
              <a:t>*</a:t>
            </a: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a:t>
            </a:r>
            <a:r>
              <a:rPr lang="fr-CA" sz="1000" dirty="0" smtClean="0">
                <a:latin typeface="+mj-lt"/>
              </a:rPr>
              <a:t> Tous exacts </a:t>
            </a:r>
            <a:r>
              <a:rPr lang="en-CA" sz="1000" dirty="0" smtClean="0">
                <a:latin typeface="+mj-lt"/>
              </a:rPr>
              <a:t>(</a:t>
            </a:r>
            <a:r>
              <a:rPr lang="en-CA" sz="1000" dirty="0">
                <a:latin typeface="+mj-lt"/>
              </a:rPr>
              <a:t>3) </a:t>
            </a:r>
            <a:r>
              <a:rPr lang="en-CA" sz="1000" dirty="0" smtClean="0">
                <a:latin typeface="+mj-lt"/>
              </a:rPr>
              <a:t>à la </a:t>
            </a:r>
            <a:r>
              <a:rPr lang="en-CA" sz="1000" dirty="0">
                <a:latin typeface="+mj-lt"/>
              </a:rPr>
              <a:t>Q8</a:t>
            </a:r>
            <a:br>
              <a:rPr lang="en-CA" sz="1000" dirty="0">
                <a:latin typeface="+mj-lt"/>
              </a:rPr>
            </a:br>
            <a:r>
              <a:rPr lang="fr-CA" sz="1000" i="1" dirty="0" smtClean="0">
                <a:latin typeface="+mj-lt"/>
              </a:rPr>
              <a:t>Moyen</a:t>
            </a:r>
            <a:r>
              <a:rPr lang="en-CA" sz="1000" i="1" dirty="0" smtClean="0">
                <a:latin typeface="+mj-lt"/>
              </a:rPr>
              <a:t> </a:t>
            </a:r>
            <a:r>
              <a:rPr lang="en-CA" sz="1000" dirty="0" smtClean="0">
                <a:latin typeface="+mj-lt"/>
              </a:rPr>
              <a:t>: 2 exacts à la </a:t>
            </a:r>
            <a:r>
              <a:rPr lang="en-CA" sz="1000" dirty="0">
                <a:latin typeface="+mj-lt"/>
              </a:rPr>
              <a:t>Q8</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Q8</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Zéro (0) exact à la</a:t>
            </a:r>
            <a:r>
              <a:rPr lang="en-CA" sz="1000" dirty="0" smtClean="0">
                <a:latin typeface="+mj-lt"/>
              </a:rPr>
              <a:t> Q8</a:t>
            </a:r>
            <a:endParaRPr lang="en-CA" sz="1000" i="1" dirty="0">
              <a:latin typeface="+mj-lt"/>
            </a:endParaRPr>
          </a:p>
        </p:txBody>
      </p:sp>
      <p:sp>
        <p:nvSpPr>
          <p:cNvPr id="12" name="Content Placeholder 6"/>
          <p:cNvSpPr>
            <a:spLocks noGrp="1"/>
          </p:cNvSpPr>
          <p:nvPr>
            <p:ph idx="1"/>
            <p:custDataLst>
              <p:tags r:id="rId9"/>
            </p:custDataLst>
          </p:nvPr>
        </p:nvSpPr>
        <p:spPr bwMode="auto">
          <a:xfrm>
            <a:off x="183530" y="834096"/>
            <a:ext cx="8691213"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Les étudiants qui ont un niveau de connaissance moyen </a:t>
            </a:r>
            <a:r>
              <a:rPr lang="fr-CA" sz="1400" dirty="0"/>
              <a:t>des rôles dans l’exercice de la profession et des exigences en matière de permis sont </a:t>
            </a:r>
            <a:r>
              <a:rPr lang="fr-CA" sz="1400" noProof="0" dirty="0" smtClean="0"/>
              <a:t>beaucoup plus susceptibles d’avoir l’intention de faire une demande de permis que</a:t>
            </a:r>
            <a:r>
              <a:rPr lang="fr-CA" sz="1400" dirty="0" smtClean="0"/>
              <a:t> ceux qui ont un niveau de connaissance élevé. </a:t>
            </a:r>
            <a:endParaRPr lang="fr-CA" sz="1400" noProof="0" dirty="0" smtClean="0"/>
          </a:p>
          <a:p>
            <a:pPr>
              <a:lnSpc>
                <a:spcPct val="100000"/>
              </a:lnSpc>
              <a:spcBef>
                <a:spcPts val="0"/>
              </a:spcBef>
            </a:pPr>
            <a:r>
              <a:rPr lang="fr-CA" sz="1400" noProof="0" dirty="0" smtClean="0"/>
              <a:t>Les étudiants qui ont un niveau de connaissance élevé du permis d’exercice et des rôles sont moins susceptibles d’avoir absolument l’intention de faire une demande </a:t>
            </a:r>
            <a:r>
              <a:rPr lang="fr-CA" sz="1400" dirty="0" smtClean="0"/>
              <a:t>de permis qu’en 2013. </a:t>
            </a:r>
            <a:endParaRPr lang="fr-CA" noProof="0"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custDataLst>
              <p:tags r:id="rId1"/>
            </p:custDataLst>
          </p:nvPr>
        </p:nvSpPr>
        <p:spPr>
          <a:xfrm>
            <a:off x="144463" y="2833598"/>
            <a:ext cx="4416425" cy="1200329"/>
          </a:xfrm>
        </p:spPr>
        <p:txBody>
          <a:bodyPr/>
          <a:lstStyle/>
          <a:p>
            <a:pPr fontAlgn="auto">
              <a:lnSpc>
                <a:spcPct val="100000"/>
              </a:lnSpc>
              <a:spcAft>
                <a:spcPts val="0"/>
              </a:spcAft>
              <a:defRPr/>
            </a:pPr>
            <a:r>
              <a:rPr lang="fr-CA" sz="2600" noProof="0" dirty="0" smtClean="0">
                <a:solidFill>
                  <a:schemeClr val="accent6"/>
                </a:solidFill>
              </a:rPr>
              <a:t>Impact de la connaissance des responsabilités des organisations</a:t>
            </a:r>
          </a:p>
        </p:txBody>
      </p:sp>
      <p:sp>
        <p:nvSpPr>
          <p:cNvPr id="10445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607B9BD-C907-4667-9B00-5B510A272E8F}" type="slidenum">
              <a:rPr lang="en-US"/>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Slide Number Placeholder 2"/>
          <p:cNvSpPr>
            <a:spLocks noGrp="1"/>
          </p:cNvSpPr>
          <p:nvPr>
            <p:ph type="sldNum" sz="quarter" idx="11"/>
            <p:custDataLst>
              <p:tags r:id="rId1"/>
            </p:custDataLst>
          </p:nvPr>
        </p:nvSpPr>
        <p:spPr bwMode="auto">
          <a:noFill/>
          <a:ln>
            <a:miter lim="800000"/>
            <a:headEnd/>
            <a:tailEnd/>
          </a:ln>
        </p:spPr>
        <p:txBody>
          <a:bodyPr vert="horz" numCol="1" compatLnSpc="1">
            <a:prstTxWarp prst="textNoShape">
              <a:avLst/>
            </a:prstTxWarp>
          </a:bodyPr>
          <a:lstStyle/>
          <a:p>
            <a:fld id="{F20632F7-63B8-4053-85E3-B0825035A091}" type="slidenum">
              <a:rPr lang="en-US"/>
              <a:pPr/>
              <a:t>62</a:t>
            </a:fld>
            <a:endParaRPr lang="en-US" dirty="0"/>
          </a:p>
        </p:txBody>
      </p:sp>
      <p:graphicFrame>
        <p:nvGraphicFramePr>
          <p:cNvPr id="60622" name="Group 206"/>
          <p:cNvGraphicFramePr>
            <a:graphicFrameLocks noGrp="1"/>
          </p:cNvGraphicFramePr>
          <p:nvPr>
            <p:custDataLst>
              <p:tags r:id="rId2"/>
            </p:custDataLst>
            <p:extLst>
              <p:ext uri="{D42A27DB-BD31-4B8C-83A1-F6EECF244321}">
                <p14:modId xmlns:p14="http://schemas.microsoft.com/office/powerpoint/2010/main" val="2689549744"/>
              </p:ext>
            </p:extLst>
          </p:nvPr>
        </p:nvGraphicFramePr>
        <p:xfrm>
          <a:off x="678070" y="2281881"/>
          <a:ext cx="8123861" cy="4018914"/>
        </p:xfrm>
        <a:graphic>
          <a:graphicData uri="http://schemas.openxmlformats.org/drawingml/2006/table">
            <a:tbl>
              <a:tblPr/>
              <a:tblGrid>
                <a:gridCol w="2217731"/>
                <a:gridCol w="791145"/>
                <a:gridCol w="791145"/>
                <a:gridCol w="720640"/>
                <a:gridCol w="720640"/>
                <a:gridCol w="720640"/>
                <a:gridCol w="720640"/>
                <a:gridCol w="720640"/>
                <a:gridCol w="720640"/>
              </a:tblGrid>
              <a:tr h="49073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536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459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536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02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81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custDataLst>
              <p:tags r:id="rId3"/>
            </p:custDataLst>
          </p:nvPr>
        </p:nvSpPr>
        <p:spPr bwMode="auto">
          <a:xfrm>
            <a:off x="19878" y="6369669"/>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7" name="Isosceles Triangle 6"/>
          <p:cNvSpPr/>
          <p:nvPr>
            <p:custDataLst>
              <p:tags r:id="rId4"/>
            </p:custDataLst>
          </p:nvPr>
        </p:nvSpPr>
        <p:spPr>
          <a:xfrm rot="10800000">
            <a:off x="4274314" y="357360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custDataLst>
              <p:tags r:id="rId5"/>
            </p:custDataLst>
          </p:nvPr>
        </p:nvSpPr>
        <p:spPr>
          <a:xfrm rot="10800000" flipV="1">
            <a:off x="5756626" y="404082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6"/>
            </p:custDataLst>
          </p:nvPr>
        </p:nvSpPr>
        <p:spPr>
          <a:xfrm rot="10800000">
            <a:off x="5742771" y="35790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7"/>
            </p:custDataLst>
          </p:nvPr>
        </p:nvSpPr>
        <p:spPr>
          <a:xfrm rot="10800000">
            <a:off x="4284210" y="542949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8"/>
            </p:custDataLst>
          </p:nvPr>
        </p:nvSpPr>
        <p:spPr>
          <a:xfrm rot="10800000" flipV="1">
            <a:off x="4284976" y="584389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9"/>
            </p:custDataLst>
          </p:nvPr>
        </p:nvSpPr>
        <p:spPr>
          <a:xfrm rot="10800000" flipV="1">
            <a:off x="4314826" y="450000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 Box 10"/>
          <p:cNvSpPr txBox="1">
            <a:spLocks noChangeArrowheads="1"/>
          </p:cNvSpPr>
          <p:nvPr>
            <p:custDataLst>
              <p:tags r:id="rId10"/>
            </p:custDataLst>
          </p:nvPr>
        </p:nvSpPr>
        <p:spPr bwMode="auto">
          <a:xfrm>
            <a:off x="710304" y="2433519"/>
            <a:ext cx="2006600" cy="1092607"/>
          </a:xfrm>
          <a:prstGeom prst="rect">
            <a:avLst/>
          </a:prstGeom>
          <a:noFill/>
          <a:ln w="3175" algn="ctr">
            <a:solidFill>
              <a:schemeClr val="accent1"/>
            </a:solidFill>
            <a:prstDash val="dash"/>
            <a:miter lim="800000"/>
            <a:headEnd/>
            <a:tailEnd/>
          </a:ln>
        </p:spPr>
        <p:txBody>
          <a:bodyPr>
            <a:spAutoFit/>
          </a:bodyPr>
          <a:lstStyle/>
          <a:p>
            <a:pPr algn="l"/>
            <a:r>
              <a:rPr lang="fr-CA" sz="1000" u="sng" dirty="0" smtClean="0">
                <a:latin typeface="+mj-lt"/>
              </a:rPr>
              <a:t>Définition des niveaux de connaissance</a:t>
            </a:r>
            <a:endParaRPr lang="en-CA" sz="1000" u="sng" dirty="0">
              <a:latin typeface="+mj-lt"/>
            </a:endParaRPr>
          </a:p>
          <a:p>
            <a:pPr algn="l"/>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 </a:t>
            </a:r>
            <a:r>
              <a:rPr lang="en-CA" sz="1000" dirty="0" smtClean="0">
                <a:latin typeface="+mj-lt"/>
              </a:rPr>
              <a:t>: 1 exact à la </a:t>
            </a:r>
            <a:r>
              <a:rPr lang="en-CA" sz="1000" dirty="0">
                <a:latin typeface="+mj-lt"/>
              </a:rPr>
              <a:t>Q9</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Tous inexacts (0) à la</a:t>
            </a:r>
            <a:r>
              <a:rPr lang="en-CA" sz="1000" dirty="0" smtClean="0">
                <a:latin typeface="+mj-lt"/>
              </a:rPr>
              <a:t> Q9</a:t>
            </a:r>
            <a:endParaRPr lang="en-CA" sz="1000" dirty="0">
              <a:latin typeface="+mj-lt"/>
            </a:endParaRPr>
          </a:p>
        </p:txBody>
      </p:sp>
      <p:sp>
        <p:nvSpPr>
          <p:cNvPr id="16" name="Rectangle 2"/>
          <p:cNvSpPr>
            <a:spLocks noGrp="1" noChangeArrowheads="1"/>
          </p:cNvSpPr>
          <p:nvPr>
            <p:ph type="title"/>
            <p:custDataLst>
              <p:tags r:id="rId11"/>
            </p:custDataLst>
          </p:nvPr>
        </p:nvSpPr>
        <p:spPr bwMode="auto">
          <a:xfrm>
            <a:off x="838200" y="119063"/>
            <a:ext cx="8162925" cy="554037"/>
          </a:xfrm>
          <a:noFill/>
          <a:ln>
            <a:miter lim="800000"/>
            <a:headEnd/>
            <a:tailEnd/>
          </a:ln>
        </p:spPr>
        <p:txBody>
          <a:bodyPr vert="horz" numCol="1" compatLnSpc="1">
            <a:prstTxWarp prst="textNoShape">
              <a:avLst/>
            </a:prstTxWarp>
          </a:bodyPr>
          <a:lstStyle/>
          <a:p>
            <a:r>
              <a:rPr lang="fr-CA" dirty="0"/>
              <a:t>Connaissance des responsabilités des organisations </a:t>
            </a:r>
            <a:br>
              <a:rPr lang="fr-CA" dirty="0"/>
            </a:br>
            <a:r>
              <a:rPr lang="fr-CA" dirty="0"/>
              <a:t>et intention de faire carrière en génie</a:t>
            </a:r>
            <a:endParaRPr lang="fr-CA" noProof="0" dirty="0" smtClean="0"/>
          </a:p>
        </p:txBody>
      </p:sp>
      <p:sp>
        <p:nvSpPr>
          <p:cNvPr id="18" name="Content Placeholder 6"/>
          <p:cNvSpPr>
            <a:spLocks noGrp="1"/>
          </p:cNvSpPr>
          <p:nvPr>
            <p:ph idx="1"/>
            <p:custDataLst>
              <p:tags r:id="rId12"/>
            </p:custDataLst>
          </p:nvPr>
        </p:nvSpPr>
        <p:spPr bwMode="auto">
          <a:xfrm>
            <a:off x="218610" y="767615"/>
            <a:ext cx="8702366"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Dans l’ensemble, </a:t>
            </a:r>
            <a:r>
              <a:rPr lang="fr-CA" sz="1400" dirty="0" smtClean="0"/>
              <a:t>la </a:t>
            </a:r>
            <a:r>
              <a:rPr lang="fr-CA" sz="1400" dirty="0"/>
              <a:t>connaissance des responsabilités respectives des organisations n’a pas beaucoup d’impact sur l’intention de faire carrière en </a:t>
            </a:r>
            <a:r>
              <a:rPr lang="fr-CA" sz="1400" dirty="0" smtClean="0"/>
              <a:t>génie. </a:t>
            </a:r>
            <a:r>
              <a:rPr lang="fr-CA" sz="1400" noProof="0" dirty="0" smtClean="0"/>
              <a:t> </a:t>
            </a:r>
          </a:p>
          <a:p>
            <a:pPr>
              <a:lnSpc>
                <a:spcPct val="100000"/>
              </a:lnSpc>
              <a:spcBef>
                <a:spcPts val="0"/>
              </a:spcBef>
            </a:pPr>
            <a:r>
              <a:rPr lang="fr-CA" sz="1400" noProof="0" dirty="0" smtClean="0"/>
              <a:t>Les étudiants qui ont un niveau de connaissance élevé ou moyen des responsabilités des organisations sont moins susceptibles d’avoir absolument l’intention de faire carrière en génie qu’en 2013. </a:t>
            </a:r>
            <a:endParaRPr lang="fr-CA" noProof="0" dirty="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bwMode="auto">
          <a:xfrm>
            <a:off x="838200" y="119063"/>
            <a:ext cx="8162925" cy="554037"/>
          </a:xfrm>
          <a:noFill/>
          <a:ln>
            <a:miter lim="800000"/>
            <a:headEnd/>
            <a:tailEnd/>
          </a:ln>
        </p:spPr>
        <p:txBody>
          <a:bodyPr vert="horz" numCol="1" compatLnSpc="1">
            <a:prstTxWarp prst="textNoShape">
              <a:avLst/>
            </a:prstTxWarp>
          </a:bodyPr>
          <a:lstStyle/>
          <a:p>
            <a:r>
              <a:rPr lang="fr-CA" dirty="0"/>
              <a:t>Connaissance des responsabilités des organisations </a:t>
            </a:r>
            <a:br>
              <a:rPr lang="fr-CA" dirty="0"/>
            </a:br>
            <a:r>
              <a:rPr lang="fr-CA" dirty="0"/>
              <a:t>et intention de faire une demande de permis d’exercice</a:t>
            </a:r>
            <a:endParaRPr lang="fr-CA" noProof="0" dirty="0" smtClean="0"/>
          </a:p>
        </p:txBody>
      </p:sp>
      <p:sp>
        <p:nvSpPr>
          <p:cNvPr id="103428" name="Slide Number Placeholder 2"/>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0944B58A-C114-4529-B954-5DAA2B4CD963}" type="slidenum">
              <a:rPr lang="en-US"/>
              <a:pPr/>
              <a:t>63</a:t>
            </a:fld>
            <a:endParaRPr lang="en-US" dirty="0"/>
          </a:p>
        </p:txBody>
      </p:sp>
      <p:sp>
        <p:nvSpPr>
          <p:cNvPr id="103654" name="Text Box 168"/>
          <p:cNvSpPr txBox="1">
            <a:spLocks noChangeArrowheads="1"/>
          </p:cNvSpPr>
          <p:nvPr>
            <p:custDataLst>
              <p:tags r:id="rId3"/>
            </p:custDataLst>
          </p:nvPr>
        </p:nvSpPr>
        <p:spPr bwMode="auto">
          <a:xfrm>
            <a:off x="85725" y="6281806"/>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4"/>
            </p:custDataLst>
            <p:extLst>
              <p:ext uri="{D42A27DB-BD31-4B8C-83A1-F6EECF244321}">
                <p14:modId xmlns:p14="http://schemas.microsoft.com/office/powerpoint/2010/main" val="4114679889"/>
              </p:ext>
            </p:extLst>
          </p:nvPr>
        </p:nvGraphicFramePr>
        <p:xfrm>
          <a:off x="621616" y="2540164"/>
          <a:ext cx="8123861" cy="3653374"/>
        </p:xfrm>
        <a:graphic>
          <a:graphicData uri="http://schemas.openxmlformats.org/drawingml/2006/table">
            <a:tbl>
              <a:tblPr/>
              <a:tblGrid>
                <a:gridCol w="2217731"/>
                <a:gridCol w="791145"/>
                <a:gridCol w="791145"/>
                <a:gridCol w="720640"/>
                <a:gridCol w="720640"/>
                <a:gridCol w="720640"/>
                <a:gridCol w="720640"/>
                <a:gridCol w="720640"/>
                <a:gridCol w="720640"/>
              </a:tblGrid>
              <a:tr h="45727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649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396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649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61 %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60 %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90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41 %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13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69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232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488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85 %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84 %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 ABD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7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4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 Box 10"/>
          <p:cNvSpPr txBox="1">
            <a:spLocks noChangeArrowheads="1"/>
          </p:cNvSpPr>
          <p:nvPr>
            <p:custDataLst>
              <p:tags r:id="rId5"/>
            </p:custDataLst>
          </p:nvPr>
        </p:nvSpPr>
        <p:spPr bwMode="auto">
          <a:xfrm>
            <a:off x="710304" y="2623519"/>
            <a:ext cx="2006600" cy="1092607"/>
          </a:xfrm>
          <a:prstGeom prst="rect">
            <a:avLst/>
          </a:prstGeom>
          <a:noFill/>
          <a:ln w="3175" algn="ctr">
            <a:solidFill>
              <a:schemeClr val="accent1"/>
            </a:solidFill>
            <a:prstDash val="dash"/>
            <a:miter lim="800000"/>
            <a:headEnd/>
            <a:tailEnd/>
          </a:ln>
        </p:spPr>
        <p:txBody>
          <a:bodyPr>
            <a:spAutoFit/>
          </a:bodyPr>
          <a:lstStyle/>
          <a:p>
            <a:pPr algn="l"/>
            <a:r>
              <a:rPr lang="fr-CA" sz="1000" u="sng" dirty="0" smtClean="0">
                <a:latin typeface="+mj-lt"/>
              </a:rPr>
              <a:t>Définition des niveaux de connaissance</a:t>
            </a:r>
            <a:endParaRPr lang="en-CA" sz="1000" u="sng" dirty="0">
              <a:latin typeface="+mj-lt"/>
            </a:endParaRPr>
          </a:p>
          <a:p>
            <a:pPr algn="l"/>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2ou 3 exacts à la Q9</a:t>
            </a:r>
            <a:br>
              <a:rPr lang="fr-CA" sz="1000" dirty="0" smtClean="0">
                <a:latin typeface="+mj-lt"/>
              </a:rPr>
            </a:br>
            <a:r>
              <a:rPr lang="fr-CA" sz="1000" i="1" dirty="0" smtClean="0">
                <a:latin typeface="+mj-lt"/>
              </a:rPr>
              <a:t>Limité </a:t>
            </a:r>
            <a:r>
              <a:rPr lang="fr-CA" sz="1000" dirty="0" smtClean="0">
                <a:latin typeface="+mj-lt"/>
              </a:rPr>
              <a:t>: 1 </a:t>
            </a:r>
            <a:r>
              <a:rPr lang="en-CA" sz="1000" dirty="0" smtClean="0">
                <a:latin typeface="+mj-lt"/>
              </a:rPr>
              <a:t>exact à la </a:t>
            </a:r>
            <a:r>
              <a:rPr lang="en-CA" sz="1000" dirty="0">
                <a:latin typeface="+mj-lt"/>
              </a:rPr>
              <a:t>Q9</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Tous inexacts (0) à la</a:t>
            </a:r>
            <a:r>
              <a:rPr lang="en-CA" sz="1000" dirty="0" smtClean="0">
                <a:latin typeface="+mj-lt"/>
              </a:rPr>
              <a:t> Q9</a:t>
            </a:r>
            <a:endParaRPr lang="en-CA" sz="1000" dirty="0">
              <a:latin typeface="+mj-lt"/>
            </a:endParaRPr>
          </a:p>
        </p:txBody>
      </p:sp>
      <p:sp>
        <p:nvSpPr>
          <p:cNvPr id="9" name="Content Placeholder 6"/>
          <p:cNvSpPr>
            <a:spLocks noGrp="1"/>
          </p:cNvSpPr>
          <p:nvPr>
            <p:ph idx="1"/>
            <p:custDataLst>
              <p:tags r:id="rId6"/>
            </p:custDataLst>
          </p:nvPr>
        </p:nvSpPr>
        <p:spPr bwMode="auto">
          <a:xfrm>
            <a:off x="229761" y="778766"/>
            <a:ext cx="8758122"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Dans l’ensemble</a:t>
            </a:r>
            <a:r>
              <a:rPr lang="fr-CA" sz="1400" dirty="0"/>
              <a:t>, </a:t>
            </a:r>
            <a:r>
              <a:rPr lang="fr-CA" sz="1400" dirty="0" smtClean="0"/>
              <a:t>la </a:t>
            </a:r>
            <a:r>
              <a:rPr lang="fr-CA" sz="1400" dirty="0"/>
              <a:t>connaissance des responsabilités respectives des organisations influence peu l’intention de faire une demande de permis </a:t>
            </a:r>
            <a:r>
              <a:rPr lang="fr-CA" sz="1400" dirty="0" smtClean="0"/>
              <a:t>d’exercice. </a:t>
            </a:r>
            <a:endParaRPr lang="fr-CA" sz="1400" noProof="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custDataLst>
              <p:tags r:id="rId1"/>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dirty="0" smtClean="0">
                <a:solidFill>
                  <a:schemeClr val="tx1"/>
                </a:solidFill>
              </a:rPr>
              <a:t>Mai 2014</a:t>
            </a:r>
            <a:endParaRPr lang="fr-CA" sz="1400" dirty="0">
              <a:solidFill>
                <a:schemeClr val="tx1"/>
              </a:solidFill>
            </a:endParaRPr>
          </a:p>
        </p:txBody>
      </p:sp>
      <p:sp>
        <p:nvSpPr>
          <p:cNvPr id="18" name="Content Placeholder 8"/>
          <p:cNvSpPr txBox="1">
            <a:spLocks/>
          </p:cNvSpPr>
          <p:nvPr>
            <p:custDataLst>
              <p:tags r:id="rId2"/>
            </p:custDataLst>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fr-CA" sz="1400" i="1" u="none" strike="noStrike" kern="1200" cap="none" spc="0" normalizeH="0" baseline="0" noProof="0" dirty="0" smtClean="0">
                <a:ln>
                  <a:noFill/>
                </a:ln>
                <a:solidFill>
                  <a:schemeClr val="tx1"/>
                </a:solidFill>
                <a:effectLst/>
                <a:uLnTx/>
                <a:uFillTx/>
                <a:latin typeface="+mn-lt"/>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160 Bloor Street East, Suite 300</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noProof="0" dirty="0" smtClean="0">
                <a:ln>
                  <a:noFill/>
                </a:ln>
                <a:solidFill>
                  <a:schemeClr val="tx1"/>
                </a:solidFill>
                <a:effectLst/>
                <a:uLnTx/>
                <a:uFillTx/>
                <a:latin typeface="+mn-lt"/>
              </a:rPr>
              <a:t>Sandra Guiry, vice</a:t>
            </a:r>
            <a:r>
              <a:rPr lang="fr-CA" sz="1400" b="0" noProof="0" dirty="0" smtClean="0">
                <a:solidFill>
                  <a:schemeClr val="tx1"/>
                </a:solidFill>
                <a:latin typeface="+mn-lt"/>
              </a:rPr>
              <a:t>-</a:t>
            </a:r>
            <a:r>
              <a:rPr lang="fr-CA" sz="1400" b="0" dirty="0" smtClean="0">
                <a:solidFill>
                  <a:schemeClr val="tx1"/>
                </a:solidFill>
                <a:latin typeface="+mn-lt"/>
              </a:rPr>
              <a:t>présidente</a:t>
            </a: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Téléphone :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Courriel :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noProof="0" dirty="0" smtClean="0">
                <a:ln>
                  <a:noFill/>
                </a:ln>
                <a:solidFill>
                  <a:schemeClr val="tx1"/>
                </a:solidFill>
                <a:effectLst/>
                <a:uLnTx/>
                <a:uFillTx/>
                <a:latin typeface="+mn-lt"/>
              </a:rPr>
              <a:t>Michael Howell, vice-président</a:t>
            </a:r>
            <a:r>
              <a:rPr kumimoji="0" lang="fr-CA" sz="1400" b="0" i="0" u="none" strike="noStrike" kern="1200" cap="none" spc="0" normalizeH="0" noProof="0" dirty="0" smtClean="0">
                <a:ln>
                  <a:noFill/>
                </a:ln>
                <a:solidFill>
                  <a:schemeClr val="tx1"/>
                </a:solidFill>
                <a:effectLst/>
                <a:uLnTx/>
                <a:uFillTx/>
                <a:latin typeface="+mn-lt"/>
              </a:rPr>
              <a:t> associé</a:t>
            </a: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Téléphone :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Courriel :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(suite)</a:t>
            </a:r>
          </a:p>
        </p:txBody>
      </p:sp>
      <p:sp>
        <p:nvSpPr>
          <p:cNvPr id="81923" name="Rectangle 3"/>
          <p:cNvSpPr>
            <a:spLocks noGrp="1" noChangeArrowheads="1"/>
          </p:cNvSpPr>
          <p:nvPr>
            <p:ph idx="1"/>
            <p:custDataLst>
              <p:tags r:id="rId2"/>
            </p:custDataLst>
          </p:nvPr>
        </p:nvSpPr>
        <p:spPr bwMode="auto">
          <a:xfrm>
            <a:off x="456335" y="901407"/>
            <a:ext cx="8136948" cy="5489575"/>
          </a:xfrm>
          <a:noFill/>
          <a:ln>
            <a:miter lim="800000"/>
            <a:headEnd/>
            <a:tailEnd/>
          </a:ln>
        </p:spPr>
        <p:txBody>
          <a:bodyPr vert="horz" wrap="square" numCol="1" anchor="t" anchorCtr="0" compatLnSpc="1">
            <a:prstTxWarp prst="textNoShape">
              <a:avLst/>
            </a:prstTxWarp>
            <a:normAutofit/>
          </a:bodyPr>
          <a:lstStyle/>
          <a:p>
            <a:pPr>
              <a:lnSpc>
                <a:spcPct val="100000"/>
              </a:lnSpc>
              <a:spcBef>
                <a:spcPts val="600"/>
              </a:spcBef>
              <a:buNone/>
            </a:pPr>
            <a:r>
              <a:rPr lang="fr-CA" sz="1600" b="1" noProof="0" dirty="0" smtClean="0"/>
              <a:t>Intentions futures : Faire carrière en génie (suite)</a:t>
            </a:r>
          </a:p>
          <a:p>
            <a:pPr>
              <a:lnSpc>
                <a:spcPct val="100000"/>
              </a:lnSpc>
              <a:spcBef>
                <a:spcPts val="600"/>
              </a:spcBef>
              <a:buSzPct val="90000"/>
            </a:pPr>
            <a:r>
              <a:rPr lang="fr-CA" sz="1400" noProof="0" dirty="0" smtClean="0"/>
              <a:t>Neuf étudiants sur dix (91 %) qui ont l’intention de faire carrière en génie après avoir obtenu leur diplôme disent qu’ils en avaient </a:t>
            </a:r>
            <a:r>
              <a:rPr lang="fr-CA" sz="1400" i="1" dirty="0" smtClean="0"/>
              <a:t>absolument </a:t>
            </a:r>
            <a:r>
              <a:rPr lang="fr-CA" sz="1400" dirty="0" smtClean="0"/>
              <a:t>(54 %) ou </a:t>
            </a:r>
            <a:r>
              <a:rPr lang="fr-CA" sz="1400" i="1" dirty="0" smtClean="0"/>
              <a:t>probablement </a:t>
            </a:r>
            <a:r>
              <a:rPr lang="fr-CA" sz="1400" dirty="0" smtClean="0"/>
              <a:t>(37 %) l’intention au début de leurs études.</a:t>
            </a:r>
            <a:r>
              <a:rPr lang="fr-CA" sz="1400" noProof="0" dirty="0" smtClean="0"/>
              <a:t> </a:t>
            </a:r>
          </a:p>
          <a:p>
            <a:pPr>
              <a:lnSpc>
                <a:spcPct val="100000"/>
              </a:lnSpc>
              <a:spcBef>
                <a:spcPts val="600"/>
              </a:spcBef>
              <a:buSzPct val="90000"/>
            </a:pPr>
            <a:r>
              <a:rPr lang="fr-CA" sz="1400" noProof="0" dirty="0" smtClean="0"/>
              <a:t>Parmi ceux qui n’ont </a:t>
            </a:r>
            <a:r>
              <a:rPr lang="fr-CA" sz="1400" u="sng" noProof="0" dirty="0" smtClean="0"/>
              <a:t>pas</a:t>
            </a:r>
            <a:r>
              <a:rPr lang="fr-CA" sz="1400" noProof="0" dirty="0" smtClean="0"/>
              <a:t> l’intention de faire carrière en génie, les trois quarts (77 %) indiquent qu’ils avaient </a:t>
            </a:r>
            <a:r>
              <a:rPr lang="fr-CA" sz="1400" i="1" noProof="0" dirty="0" smtClean="0"/>
              <a:t>absolument </a:t>
            </a:r>
            <a:r>
              <a:rPr lang="fr-CA" sz="1400" noProof="0" dirty="0" smtClean="0"/>
              <a:t>(27 %) ou </a:t>
            </a:r>
            <a:r>
              <a:rPr lang="fr-CA" sz="1400" i="1" noProof="0" dirty="0" smtClean="0"/>
              <a:t>probablement </a:t>
            </a:r>
            <a:r>
              <a:rPr lang="fr-CA" sz="1400" noProof="0" dirty="0" smtClean="0"/>
              <a:t>(50 %) l’intention de faire carrière en génie au début de leurs études, tandis </a:t>
            </a:r>
            <a:r>
              <a:rPr lang="fr-CA" sz="1400" noProof="0" dirty="0" err="1" smtClean="0"/>
              <a:t>qu</a:t>
            </a:r>
            <a:r>
              <a:rPr lang="fr-CA" sz="1400" dirty="0" smtClean="0"/>
              <a:t>e le quart indique n’en avoir jamais eu l’intention (23 %).</a:t>
            </a:r>
            <a:r>
              <a:rPr lang="fr-CA" sz="1400" noProof="0" dirty="0" smtClean="0"/>
              <a:t> </a:t>
            </a:r>
          </a:p>
          <a:p>
            <a:pPr lvl="1">
              <a:lnSpc>
                <a:spcPct val="100000"/>
              </a:lnSpc>
              <a:spcBef>
                <a:spcPts val="600"/>
              </a:spcBef>
            </a:pPr>
            <a:endParaRPr lang="fr-CA" sz="1400" noProof="0" dirty="0" smtClean="0"/>
          </a:p>
          <a:p>
            <a:pPr>
              <a:lnSpc>
                <a:spcPct val="100000"/>
              </a:lnSpc>
              <a:spcBef>
                <a:spcPts val="600"/>
              </a:spcBef>
              <a:buFontTx/>
              <a:buNone/>
            </a:pPr>
            <a:r>
              <a:rPr lang="fr-CA" sz="1600" b="1" noProof="0" dirty="0" smtClean="0"/>
              <a:t>Intentions futures : Faire une demande de permis d’exercice</a:t>
            </a:r>
          </a:p>
          <a:p>
            <a:pPr>
              <a:lnSpc>
                <a:spcPct val="100000"/>
              </a:lnSpc>
              <a:spcBef>
                <a:spcPts val="600"/>
              </a:spcBef>
            </a:pPr>
            <a:r>
              <a:rPr lang="fr-CA" sz="1400" noProof="0" dirty="0" smtClean="0"/>
              <a:t>Plus de la moitié de </a:t>
            </a:r>
            <a:r>
              <a:rPr lang="fr-CA" sz="1400" u="sng" noProof="0" dirty="0" smtClean="0"/>
              <a:t>tous</a:t>
            </a:r>
            <a:r>
              <a:rPr lang="fr-CA" sz="1400" noProof="0" dirty="0" smtClean="0"/>
              <a:t> les étudiants (53 %) indiquent qu’ils ont </a:t>
            </a:r>
            <a:r>
              <a:rPr lang="fr-CA" sz="1400" i="1" noProof="0" dirty="0" smtClean="0"/>
              <a:t>absolument </a:t>
            </a:r>
            <a:r>
              <a:rPr lang="fr-CA" sz="1400" noProof="0" dirty="0" smtClean="0"/>
              <a:t>l’intention de faire une demande de permis d’exercice, tandis que le quart (27 %) le fera </a:t>
            </a:r>
            <a:r>
              <a:rPr lang="fr-CA" sz="1400" i="1" noProof="0" dirty="0" smtClean="0"/>
              <a:t>probablement. </a:t>
            </a:r>
            <a:r>
              <a:rPr lang="fr-CA" sz="1400" noProof="0" dirty="0" smtClean="0"/>
              <a:t>Environ un étudiant sur dix ne fera </a:t>
            </a:r>
            <a:r>
              <a:rPr lang="fr-CA" sz="1400" i="1" dirty="0" smtClean="0"/>
              <a:t>probablement pas </a:t>
            </a:r>
            <a:r>
              <a:rPr lang="fr-CA" sz="1400" dirty="0" smtClean="0"/>
              <a:t>ou </a:t>
            </a:r>
            <a:r>
              <a:rPr lang="fr-CA" sz="1400" i="1" dirty="0" smtClean="0"/>
              <a:t>absolument pas </a:t>
            </a:r>
            <a:r>
              <a:rPr lang="fr-CA" sz="1400" dirty="0" smtClean="0"/>
              <a:t>de demande de permis (13 %) ou est incertain (8 %). </a:t>
            </a:r>
            <a:endParaRPr lang="fr-CA" sz="1400" noProof="0" dirty="0" smtClean="0"/>
          </a:p>
          <a:p>
            <a:pPr lvl="1">
              <a:lnSpc>
                <a:spcPct val="100000"/>
              </a:lnSpc>
              <a:spcBef>
                <a:spcPts val="600"/>
              </a:spcBef>
              <a:buFont typeface="Wingdings" pitchFamily="2" charset="2"/>
              <a:buChar char="Ø"/>
            </a:pPr>
            <a:r>
              <a:rPr lang="fr-CA" sz="1400" noProof="0" dirty="0" smtClean="0"/>
              <a:t>Parmi ceux qui prévoient faire carrière en génie, plus de la moitié des étudiants (56 %) </a:t>
            </a:r>
            <a:r>
              <a:rPr lang="fr-CA" sz="1400" dirty="0" smtClean="0"/>
              <a:t>disent avoir </a:t>
            </a:r>
            <a:r>
              <a:rPr lang="fr-CA" sz="1400" i="1" dirty="0" smtClean="0"/>
              <a:t>absolument </a:t>
            </a:r>
            <a:r>
              <a:rPr lang="fr-CA" sz="1400" dirty="0" smtClean="0"/>
              <a:t>l’intention de faire une demande de permis et 27 % le feront </a:t>
            </a:r>
            <a:r>
              <a:rPr lang="fr-CA" sz="1400" i="1" dirty="0" smtClean="0"/>
              <a:t>probablement.</a:t>
            </a:r>
            <a:endParaRPr lang="fr-CA" sz="1400" noProof="0" dirty="0" smtClean="0"/>
          </a:p>
          <a:p>
            <a:pPr>
              <a:lnSpc>
                <a:spcPct val="100000"/>
              </a:lnSpc>
              <a:spcBef>
                <a:spcPts val="600"/>
              </a:spcBef>
            </a:pPr>
            <a:r>
              <a:rPr lang="fr-CA" sz="1400" noProof="0" dirty="0" smtClean="0"/>
              <a:t>Parmi ceux qui n’ont </a:t>
            </a:r>
            <a:r>
              <a:rPr lang="fr-CA" sz="1400" u="sng" noProof="0" dirty="0" smtClean="0"/>
              <a:t>pas</a:t>
            </a:r>
            <a:r>
              <a:rPr lang="fr-CA" sz="1400" noProof="0" dirty="0" smtClean="0"/>
              <a:t> l’intention de faire immédiatement une demande de permis, sept étudiants sur dix indiquent qu’ils vont </a:t>
            </a:r>
            <a:r>
              <a:rPr lang="fr-CA" sz="1400" i="1" noProof="0" dirty="0" smtClean="0"/>
              <a:t>probablement </a:t>
            </a:r>
            <a:r>
              <a:rPr lang="fr-CA" sz="1400" noProof="0" dirty="0" smtClean="0"/>
              <a:t>ou </a:t>
            </a:r>
            <a:r>
              <a:rPr lang="fr-CA" sz="1400" i="1" noProof="0" dirty="0" smtClean="0"/>
              <a:t>absolument </a:t>
            </a:r>
            <a:r>
              <a:rPr lang="fr-CA" sz="1400" noProof="0" dirty="0" smtClean="0"/>
              <a:t>faire une demande de permis un jour (68 %), tandis que le quart n’envisage pas de faire une demande un jour (27 %).</a:t>
            </a:r>
            <a:endParaRPr lang="fr-CA" noProof="0" dirty="0" smtClean="0"/>
          </a:p>
          <a:p>
            <a:pPr>
              <a:lnSpc>
                <a:spcPct val="100000"/>
              </a:lnSpc>
              <a:spcBef>
                <a:spcPts val="600"/>
              </a:spcBef>
            </a:pPr>
            <a:r>
              <a:rPr lang="fr-CA" sz="1400" noProof="0" dirty="0" smtClean="0"/>
              <a:t>Les raisons de ne </a:t>
            </a:r>
            <a:r>
              <a:rPr lang="fr-CA" sz="1400" u="sng" noProof="0" dirty="0" smtClean="0"/>
              <a:t>jamais</a:t>
            </a:r>
            <a:r>
              <a:rPr lang="fr-CA" sz="1400" noProof="0" dirty="0" smtClean="0"/>
              <a:t> avoir l’intention de faire une demande de permis le plus souvent mentionnées sont qu’un permis n’est pas nécessaire pour leurs plans de carrière (46 %), un manque d’intérêt (18 %), l’intention de suivre un autre cheminement de carrière (18 %) et le désir de travailler à l’étranger (18 %).</a:t>
            </a:r>
          </a:p>
          <a:p>
            <a:pPr>
              <a:lnSpc>
                <a:spcPct val="100000"/>
              </a:lnSpc>
              <a:spcBef>
                <a:spcPts val="600"/>
              </a:spcBef>
            </a:pPr>
            <a:r>
              <a:rPr lang="fr-CA" sz="1400" noProof="0" dirty="0" smtClean="0"/>
              <a:t>Parmi ceux qui n’</a:t>
            </a:r>
            <a:r>
              <a:rPr lang="fr-CA" sz="1400" dirty="0" smtClean="0"/>
              <a:t>ont </a:t>
            </a:r>
            <a:r>
              <a:rPr lang="fr-CA" sz="1400" u="sng" dirty="0" smtClean="0"/>
              <a:t>pas</a:t>
            </a:r>
            <a:r>
              <a:rPr lang="fr-CA" sz="1400" dirty="0" smtClean="0"/>
              <a:t> l’intention de faire une demande de permis, </a:t>
            </a:r>
            <a:r>
              <a:rPr lang="fr-CA" sz="1400" noProof="0" dirty="0" smtClean="0"/>
              <a:t>pratiquement la moitié des étudiants (47 %) ont changé d’idée après avoir</a:t>
            </a:r>
            <a:r>
              <a:rPr lang="fr-CA" sz="1400" dirty="0" smtClean="0"/>
              <a:t> appris qu’il était nécessaire pour pouvoir exercer le génie et ont indiqué qu’ils feront </a:t>
            </a:r>
            <a:r>
              <a:rPr lang="fr-CA" sz="1400" i="1" dirty="0" smtClean="0"/>
              <a:t>probablement </a:t>
            </a:r>
            <a:r>
              <a:rPr lang="fr-CA" sz="1400" dirty="0" smtClean="0"/>
              <a:t>ou </a:t>
            </a:r>
            <a:r>
              <a:rPr lang="fr-CA" sz="1400" i="1" dirty="0" smtClean="0"/>
              <a:t>absolument </a:t>
            </a:r>
            <a:r>
              <a:rPr lang="fr-CA" sz="1400" dirty="0" smtClean="0"/>
              <a:t>une demande de permis. </a:t>
            </a:r>
            <a:r>
              <a:rPr lang="fr-CA" sz="1400" noProof="0" dirty="0" smtClean="0"/>
              <a:t> </a:t>
            </a:r>
          </a:p>
          <a:p>
            <a:pPr>
              <a:lnSpc>
                <a:spcPct val="100000"/>
              </a:lnSpc>
              <a:spcBef>
                <a:spcPts val="600"/>
              </a:spcBef>
            </a:pPr>
            <a:endParaRPr lang="fr-CA" sz="1400" noProof="0" dirty="0" smtClean="0"/>
          </a:p>
          <a:p>
            <a:pPr>
              <a:lnSpc>
                <a:spcPct val="100000"/>
              </a:lnSpc>
              <a:spcBef>
                <a:spcPts val="600"/>
              </a:spcBef>
            </a:pPr>
            <a:endParaRPr lang="fr-CA" sz="1400" noProof="0" dirty="0" smtClean="0"/>
          </a:p>
          <a:p>
            <a:pPr>
              <a:lnSpc>
                <a:spcPct val="100000"/>
              </a:lnSpc>
              <a:spcBef>
                <a:spcPts val="600"/>
              </a:spcBef>
              <a:buFontTx/>
              <a:buNone/>
            </a:pPr>
            <a:endParaRPr lang="fr-CA" sz="1600" noProof="0" dirty="0" smtClean="0"/>
          </a:p>
        </p:txBody>
      </p:sp>
      <p:sp>
        <p:nvSpPr>
          <p:cNvPr id="8192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854C0BE-1E28-446A-8F46-BC0E6F694244}" type="slidenum">
              <a:rPr lang="en-US"/>
              <a:pPr/>
              <a:t>7</a:t>
            </a:fld>
            <a:endParaRPr lang="en-US" dirty="0"/>
          </a:p>
        </p:txBody>
      </p:sp>
    </p:spTree>
    <p:extLst>
      <p:ext uri="{BB962C8B-B14F-4D97-AF65-F5344CB8AC3E}">
        <p14:creationId xmlns:p14="http://schemas.microsoft.com/office/powerpoint/2010/main" val="26280978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a:t>
            </a:r>
            <a:r>
              <a:rPr lang="fr-CA" noProof="0" dirty="0" smtClean="0"/>
              <a:t> (suite)</a:t>
            </a:r>
          </a:p>
        </p:txBody>
      </p:sp>
      <p:sp>
        <p:nvSpPr>
          <p:cNvPr id="82947" name="Rectangle 7"/>
          <p:cNvSpPr>
            <a:spLocks noGrp="1" noChangeArrowheads="1"/>
          </p:cNvSpPr>
          <p:nvPr>
            <p:ph idx="1"/>
            <p:custDataLst>
              <p:tags r:id="rId2"/>
            </p:custDataLst>
          </p:nvPr>
        </p:nvSpPr>
        <p:spPr bwMode="auto">
          <a:xfrm>
            <a:off x="378550" y="995817"/>
            <a:ext cx="8386627"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a:t>
            </a:r>
            <a:r>
              <a:rPr lang="fr-CA" sz="1600" b="1" dirty="0" smtClean="0"/>
              <a:t>Faire une demande de permis d’exercice </a:t>
            </a:r>
            <a:r>
              <a:rPr lang="fr-CA" sz="1600" b="1" noProof="0" dirty="0" smtClean="0"/>
              <a:t>(suite)</a:t>
            </a:r>
          </a:p>
          <a:p>
            <a:pPr>
              <a:lnSpc>
                <a:spcPct val="100000"/>
              </a:lnSpc>
              <a:spcBef>
                <a:spcPts val="600"/>
              </a:spcBef>
            </a:pPr>
            <a:r>
              <a:rPr lang="fr-CA" sz="1400" noProof="0" dirty="0" smtClean="0"/>
              <a:t>Parmi les étudiants qui ont l’intention de faire une demande de permis, la grande majorité prévoit le faire dans les douze mois qui suivent l’obtention de leur diplôme (76 %). Parmi ce groupe, six étudiants sur dix prévoient le faire dans les six mois (59 %). Un étudiant sur dix envisage d’attendre un an avant de faire une demande (8 %) </a:t>
            </a:r>
            <a:r>
              <a:rPr lang="fr-CA" sz="1400" dirty="0" smtClean="0"/>
              <a:t>et pratiquement deux sur dix sont incertains (17 %). </a:t>
            </a:r>
            <a:endParaRPr lang="fr-CA" sz="1400" noProof="0" dirty="0" smtClean="0"/>
          </a:p>
          <a:p>
            <a:pPr>
              <a:lnSpc>
                <a:spcPct val="100000"/>
              </a:lnSpc>
              <a:spcBef>
                <a:spcPts val="600"/>
              </a:spcBef>
            </a:pPr>
            <a:r>
              <a:rPr lang="fr-CA" sz="1400" noProof="0" dirty="0" smtClean="0"/>
              <a:t>Parmi les étudiants qui prévoient attendre au moins un an avant de faire une demande de permis ou qui sont incertains, une large majorité (69 %) indique comme raison le désir d’acquérir l’expérience requise. </a:t>
            </a:r>
          </a:p>
          <a:p>
            <a:pPr>
              <a:lnSpc>
                <a:spcPct val="100000"/>
              </a:lnSpc>
              <a:spcBef>
                <a:spcPts val="600"/>
              </a:spcBef>
            </a:pPr>
            <a:r>
              <a:rPr lang="fr-CA" sz="1400" noProof="0" dirty="0" smtClean="0"/>
              <a:t>Lorsqu’ils apprennent qu’en déposant une demande de permis dans les six mois qui suivent l’obtention de leur diplôme, ils peuvent être exemptés des frais de cotisation à titre d’</a:t>
            </a:r>
            <a:r>
              <a:rPr lang="fr-CA" sz="1400" dirty="0" smtClean="0"/>
              <a:t>ingénieur junior la première année, plus de huit étudiants sur dix (85 %) qui avaient l’intention d’attendre plus de six mois pour faire une demande indiquent maintenant qu’ils feront </a:t>
            </a:r>
            <a:r>
              <a:rPr lang="fr-CA" sz="1400" i="1" dirty="0" smtClean="0"/>
              <a:t>très probablement </a:t>
            </a:r>
            <a:r>
              <a:rPr lang="fr-CA" sz="1400" dirty="0" smtClean="0"/>
              <a:t>(52 %) ou </a:t>
            </a:r>
            <a:r>
              <a:rPr lang="fr-CA" sz="1400" i="1" dirty="0" smtClean="0"/>
              <a:t>assez probablement </a:t>
            </a:r>
            <a:r>
              <a:rPr lang="fr-CA" sz="1400" dirty="0" smtClean="0"/>
              <a:t>(33 %) une demande dans ce délai.</a:t>
            </a:r>
            <a:endParaRPr lang="fr-CA" sz="1400" noProof="0" dirty="0" smtClean="0"/>
          </a:p>
          <a:p>
            <a:pPr lvl="1">
              <a:lnSpc>
                <a:spcPct val="100000"/>
              </a:lnSpc>
              <a:spcBef>
                <a:spcPts val="600"/>
              </a:spcBef>
              <a:buFont typeface="Wingdings" pitchFamily="2" charset="2"/>
              <a:buChar char="Ø"/>
            </a:pPr>
            <a:endParaRPr lang="fr-CA" sz="1400" noProof="0" dirty="0" smtClean="0"/>
          </a:p>
          <a:p>
            <a:pPr>
              <a:lnSpc>
                <a:spcPct val="100000"/>
              </a:lnSpc>
              <a:spcBef>
                <a:spcPts val="600"/>
              </a:spcBef>
              <a:buFontTx/>
              <a:buNone/>
            </a:pPr>
            <a:r>
              <a:rPr lang="fr-CA" sz="1600" b="1" noProof="0" dirty="0" smtClean="0"/>
              <a:t>Connaissance de la profession d’ingénieur </a:t>
            </a:r>
          </a:p>
          <a:p>
            <a:pPr>
              <a:lnSpc>
                <a:spcPct val="100000"/>
              </a:lnSpc>
              <a:spcBef>
                <a:spcPts val="600"/>
              </a:spcBef>
            </a:pPr>
            <a:r>
              <a:rPr lang="fr-CA" sz="1400" noProof="0" dirty="0" smtClean="0"/>
              <a:t>Pratiquement tous les étudiants savent que le génie est réglementé par des lois et des règlements. Seuls quelques étudiants sont incertains (4 %). </a:t>
            </a:r>
          </a:p>
          <a:p>
            <a:pPr>
              <a:lnSpc>
                <a:spcPct val="100000"/>
              </a:lnSpc>
              <a:spcBef>
                <a:spcPts val="600"/>
              </a:spcBef>
            </a:pPr>
            <a:r>
              <a:rPr lang="fr-CA" sz="1400" noProof="0" dirty="0" smtClean="0"/>
              <a:t>Les niveaux de connaissance qu’ont les étudiants de la </a:t>
            </a:r>
            <a:r>
              <a:rPr lang="fr-CA" sz="1400" i="1" noProof="0" dirty="0" smtClean="0"/>
              <a:t>Loi sur les ingénieurs </a:t>
            </a:r>
            <a:r>
              <a:rPr lang="fr-CA" sz="1400" noProof="0" dirty="0" smtClean="0"/>
              <a:t>de leur province sont divers. Trois étudiants sur dix disent la connaître assez bien (29 %), la moitié indique la connaître un peu (50 %), tandis qu’un faible pourcentage la connaît très bien (4 %). Plus d’un étudiant sur dix </a:t>
            </a:r>
            <a:r>
              <a:rPr lang="fr-CA" sz="1400" dirty="0" smtClean="0"/>
              <a:t>dit avoir déjà entendu parler de la </a:t>
            </a:r>
            <a:r>
              <a:rPr lang="fr-CA" sz="1400" i="1" dirty="0" smtClean="0"/>
              <a:t>Loi, </a:t>
            </a:r>
            <a:r>
              <a:rPr lang="fr-CA" sz="1400" dirty="0" smtClean="0"/>
              <a:t>mais ne rien savoir à son sujet (15 %) et seulement 2 % n’en ont jamais entendu parler. </a:t>
            </a:r>
            <a:r>
              <a:rPr lang="fr-CA" sz="1400" noProof="0" dirty="0" smtClean="0"/>
              <a:t> </a:t>
            </a:r>
          </a:p>
          <a:p>
            <a:pPr>
              <a:lnSpc>
                <a:spcPct val="100000"/>
              </a:lnSpc>
              <a:spcBef>
                <a:spcPts val="600"/>
              </a:spcBef>
            </a:pPr>
            <a:r>
              <a:rPr lang="fr-CA" sz="1400" noProof="0" dirty="0" smtClean="0"/>
              <a:t>La vaste majorité des étudiants savent qu’un permis est nécessaire pour utiliser le titre « ingénieur » (95 %) et pour réaliser des travaux d’ingénierie de façon autonome (90 %). Six étudiants sur dix savent qu’un permis n’est </a:t>
            </a:r>
            <a:r>
              <a:rPr lang="fr-CA" sz="1400" u="sng" noProof="0" dirty="0" smtClean="0"/>
              <a:t>pas</a:t>
            </a:r>
            <a:r>
              <a:rPr lang="fr-CA" sz="1400" noProof="0" dirty="0" smtClean="0"/>
              <a:t> nécessaire pour réaliser des travaux d’ingénierie sous la direction d’un ingénieur titulaire de permis (60 %).</a:t>
            </a:r>
          </a:p>
          <a:p>
            <a:pPr>
              <a:lnSpc>
                <a:spcPct val="100000"/>
              </a:lnSpc>
              <a:spcBef>
                <a:spcPts val="600"/>
              </a:spcBef>
            </a:pPr>
            <a:endParaRPr lang="fr-CA" sz="1400" noProof="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8</a:t>
            </a:fld>
            <a:endParaRPr lang="en-US" dirty="0"/>
          </a:p>
        </p:txBody>
      </p:sp>
    </p:spTree>
    <p:extLst>
      <p:ext uri="{BB962C8B-B14F-4D97-AF65-F5344CB8AC3E}">
        <p14:creationId xmlns:p14="http://schemas.microsoft.com/office/powerpoint/2010/main" val="2804732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(suite)</a:t>
            </a:r>
          </a:p>
        </p:txBody>
      </p:sp>
      <p:sp>
        <p:nvSpPr>
          <p:cNvPr id="82947" name="Rectangle 7"/>
          <p:cNvSpPr>
            <a:spLocks noGrp="1" noChangeArrowheads="1"/>
          </p:cNvSpPr>
          <p:nvPr>
            <p:ph idx="1"/>
            <p:custDataLst>
              <p:tags r:id="rId2"/>
            </p:custDataLst>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fr-CA" sz="1600" b="1" noProof="0" dirty="0" smtClean="0">
                <a:solidFill>
                  <a:srgbClr val="1F497D"/>
                </a:solidFill>
              </a:rPr>
              <a:t>Connaissance de la profession d’ingénieur (suite)</a:t>
            </a:r>
          </a:p>
          <a:p>
            <a:pPr lvl="0">
              <a:lnSpc>
                <a:spcPct val="100000"/>
              </a:lnSpc>
              <a:spcBef>
                <a:spcPts val="600"/>
              </a:spcBef>
            </a:pPr>
            <a:r>
              <a:rPr lang="fr-CA" sz="1400" noProof="0" dirty="0" smtClean="0">
                <a:solidFill>
                  <a:srgbClr val="1F497D"/>
                </a:solidFill>
              </a:rPr>
              <a:t>Neuf étudiants sur dix savent que c’est l’OIQ qui est responsable de délivrer les permis d’exercice (88 %) et huit sur dix savent qu’il est également responsable de réglementer l’exercice du génie (81 %). Par ailleurs, près de huit étudiants sur dix savent que le Bureau d’agrément est l’organisation qui agrée les programmes universitaires de formation en génie (77 %).    </a:t>
            </a:r>
          </a:p>
          <a:p>
            <a:pPr lvl="0">
              <a:lnSpc>
                <a:spcPct val="100000"/>
              </a:lnSpc>
              <a:spcBef>
                <a:spcPts val="600"/>
              </a:spcBef>
            </a:pPr>
            <a:r>
              <a:rPr lang="fr-CA" sz="1400" noProof="0" dirty="0" smtClean="0">
                <a:solidFill>
                  <a:srgbClr val="1F497D"/>
                </a:solidFill>
              </a:rPr>
              <a:t>Les </a:t>
            </a:r>
            <a:r>
              <a:rPr lang="fr-CA" sz="1400" dirty="0" smtClean="0">
                <a:solidFill>
                  <a:srgbClr val="1F497D"/>
                </a:solidFill>
              </a:rPr>
              <a:t>étudiants sont plus hésitants quant à l’organisation qui délivre les permis aux entreprises qui offrent des services d’ingénierie. Seulement un peu plus de la moitié croit que c’est l’OIQ (52 %), tandis que le tiers pense que c’est le Bureau d’agrément (35 %) et le quart ne le sait pas (23 %).</a:t>
            </a:r>
            <a:endParaRPr lang="fr-CA" sz="1400" noProof="0" dirty="0" smtClean="0">
              <a:solidFill>
                <a:srgbClr val="1F497D"/>
              </a:solidFill>
            </a:endParaRPr>
          </a:p>
          <a:p>
            <a:pPr>
              <a:lnSpc>
                <a:spcPct val="100000"/>
              </a:lnSpc>
              <a:spcBef>
                <a:spcPts val="600"/>
              </a:spcBef>
              <a:buFontTx/>
              <a:buNone/>
            </a:pPr>
            <a:endParaRPr lang="fr-CA" sz="1600" b="1" noProof="0" dirty="0" smtClean="0"/>
          </a:p>
          <a:p>
            <a:pPr>
              <a:lnSpc>
                <a:spcPct val="100000"/>
              </a:lnSpc>
              <a:spcBef>
                <a:spcPts val="600"/>
              </a:spcBef>
              <a:buFontTx/>
              <a:buNone/>
            </a:pPr>
            <a:r>
              <a:rPr lang="fr-CA" sz="1600" b="1" noProof="0" dirty="0" smtClean="0"/>
              <a:t>Utilité d’un outil d’orientation de carrière</a:t>
            </a:r>
          </a:p>
          <a:p>
            <a:pPr lvl="0" fontAlgn="auto">
              <a:spcBef>
                <a:spcPts val="600"/>
              </a:spcBef>
              <a:spcAft>
                <a:spcPts val="0"/>
              </a:spcAft>
              <a:defRPr/>
            </a:pPr>
            <a:r>
              <a:rPr lang="fr-CA" sz="1400" noProof="0" dirty="0" smtClean="0">
                <a:solidFill>
                  <a:srgbClr val="1F497D"/>
                </a:solidFill>
              </a:rPr>
              <a:t>Près de neuf étudiants sur dix (86 %), soit la vaste majorité d’entre eux, pensent qu’il aurait été </a:t>
            </a:r>
            <a:r>
              <a:rPr lang="fr-CA" sz="1400" i="1" noProof="0" dirty="0" smtClean="0">
                <a:solidFill>
                  <a:srgbClr val="1F497D"/>
                </a:solidFill>
              </a:rPr>
              <a:t>très utile </a:t>
            </a:r>
            <a:r>
              <a:rPr lang="fr-CA" sz="1400" noProof="0" dirty="0" smtClean="0">
                <a:solidFill>
                  <a:srgbClr val="1F497D"/>
                </a:solidFill>
              </a:rPr>
              <a:t>(53 %) ou </a:t>
            </a:r>
            <a:r>
              <a:rPr lang="fr-CA" sz="1400" i="1" noProof="0" dirty="0" smtClean="0">
                <a:solidFill>
                  <a:srgbClr val="1F497D"/>
                </a:solidFill>
              </a:rPr>
              <a:t>assez utile </a:t>
            </a:r>
            <a:r>
              <a:rPr lang="fr-CA" sz="1400" noProof="0" dirty="0" smtClean="0">
                <a:solidFill>
                  <a:srgbClr val="1F497D"/>
                </a:solidFill>
              </a:rPr>
              <a:t>(33 %), au secondaire ou au CÉGEP, d’avoir un outil pour les aider à savoir s’ils avaient le profil pour faire des études en génie. </a:t>
            </a:r>
          </a:p>
          <a:p>
            <a:pPr fontAlgn="auto">
              <a:lnSpc>
                <a:spcPct val="100000"/>
              </a:lnSpc>
              <a:spcBef>
                <a:spcPts val="600"/>
              </a:spcBef>
              <a:spcAft>
                <a:spcPts val="0"/>
              </a:spcAft>
              <a:defRPr/>
            </a:pPr>
            <a:r>
              <a:rPr lang="fr-CA" sz="1400" noProof="0" dirty="0" smtClean="0">
                <a:solidFill>
                  <a:srgbClr val="1F497D"/>
                </a:solidFill>
              </a:rPr>
              <a:t>La même proportion d’étudiants (86 %) pense qu’un outil d’orientation de carrière serait utile. Parmi eux, la moitié indique qu’il serait </a:t>
            </a:r>
            <a:r>
              <a:rPr lang="fr-CA" sz="1400" i="1" noProof="0" dirty="0" smtClean="0">
                <a:solidFill>
                  <a:srgbClr val="1F497D"/>
                </a:solidFill>
              </a:rPr>
              <a:t>très utile </a:t>
            </a:r>
            <a:r>
              <a:rPr lang="fr-CA" sz="1400" noProof="0" dirty="0" smtClean="0">
                <a:solidFill>
                  <a:srgbClr val="1F497D"/>
                </a:solidFill>
              </a:rPr>
              <a:t>(52 %) et le tiers qu’il serait </a:t>
            </a:r>
            <a:r>
              <a:rPr lang="fr-CA" sz="1400" i="1" noProof="0" dirty="0" smtClean="0">
                <a:solidFill>
                  <a:srgbClr val="1F497D"/>
                </a:solidFill>
              </a:rPr>
              <a:t>assez utile </a:t>
            </a:r>
            <a:r>
              <a:rPr lang="fr-CA" sz="1400" noProof="0" dirty="0" smtClean="0">
                <a:solidFill>
                  <a:srgbClr val="1F497D"/>
                </a:solidFill>
              </a:rPr>
              <a:t>(34 %). </a:t>
            </a:r>
          </a:p>
          <a:p>
            <a:pPr fontAlgn="auto">
              <a:lnSpc>
                <a:spcPct val="100000"/>
              </a:lnSpc>
              <a:spcBef>
                <a:spcPts val="600"/>
              </a:spcBef>
              <a:spcAft>
                <a:spcPts val="0"/>
              </a:spcAft>
              <a:defRPr/>
            </a:pPr>
            <a:r>
              <a:rPr lang="fr-CA" sz="1400" noProof="0" dirty="0" smtClean="0">
                <a:solidFill>
                  <a:srgbClr val="1F497D"/>
                </a:solidFill>
              </a:rPr>
              <a:t>La plupart des étudiants pensent qu’un outil d’orientation serait plus utile en 3</a:t>
            </a:r>
            <a:r>
              <a:rPr lang="fr-CA" sz="1400" baseline="30000" noProof="0" dirty="0" smtClean="0">
                <a:solidFill>
                  <a:srgbClr val="1F497D"/>
                </a:solidFill>
              </a:rPr>
              <a:t>e</a:t>
            </a:r>
            <a:r>
              <a:rPr lang="fr-CA" sz="1400" noProof="0" dirty="0" smtClean="0">
                <a:solidFill>
                  <a:srgbClr val="1F497D"/>
                </a:solidFill>
              </a:rPr>
              <a:t> année (44 %), trois sur dix pensent qu’il serait plus utile en 2</a:t>
            </a:r>
            <a:r>
              <a:rPr lang="fr-CA" sz="1400" baseline="30000" noProof="0" dirty="0" smtClean="0">
                <a:solidFill>
                  <a:srgbClr val="1F497D"/>
                </a:solidFill>
              </a:rPr>
              <a:t>e</a:t>
            </a:r>
            <a:r>
              <a:rPr lang="fr-CA" sz="1400" noProof="0" dirty="0" smtClean="0">
                <a:solidFill>
                  <a:srgbClr val="1F497D"/>
                </a:solidFill>
              </a:rPr>
              <a:t> année (28 %) et un sur dix </a:t>
            </a:r>
            <a:r>
              <a:rPr lang="fr-CA" sz="1400" dirty="0" smtClean="0">
                <a:solidFill>
                  <a:srgbClr val="1F497D"/>
                </a:solidFill>
              </a:rPr>
              <a:t>indique la 1</a:t>
            </a:r>
            <a:r>
              <a:rPr lang="fr-CA" sz="1400" baseline="30000" dirty="0" smtClean="0">
                <a:solidFill>
                  <a:srgbClr val="1F497D"/>
                </a:solidFill>
              </a:rPr>
              <a:t>re</a:t>
            </a:r>
            <a:r>
              <a:rPr lang="fr-CA" sz="1400" dirty="0">
                <a:solidFill>
                  <a:srgbClr val="1F497D"/>
                </a:solidFill>
              </a:rPr>
              <a:t> </a:t>
            </a:r>
            <a:r>
              <a:rPr lang="fr-CA" sz="1400" dirty="0" smtClean="0">
                <a:solidFill>
                  <a:srgbClr val="1F497D"/>
                </a:solidFill>
              </a:rPr>
              <a:t>année (13 %) ou la 4</a:t>
            </a:r>
            <a:r>
              <a:rPr lang="fr-CA" sz="1400" baseline="30000" dirty="0" smtClean="0">
                <a:solidFill>
                  <a:srgbClr val="1F497D"/>
                </a:solidFill>
              </a:rPr>
              <a:t>e</a:t>
            </a:r>
            <a:r>
              <a:rPr lang="fr-CA" sz="1400" dirty="0" smtClean="0">
                <a:solidFill>
                  <a:srgbClr val="1F497D"/>
                </a:solidFill>
              </a:rPr>
              <a:t> année (16 %). </a:t>
            </a:r>
            <a:endParaRPr lang="fr-CA" sz="1400" noProof="0" dirty="0" smtClean="0">
              <a:solidFill>
                <a:srgbClr val="1F497D"/>
              </a:solidFill>
            </a:endParaRPr>
          </a:p>
          <a:p>
            <a:pPr fontAlgn="auto">
              <a:lnSpc>
                <a:spcPct val="100000"/>
              </a:lnSpc>
              <a:spcBef>
                <a:spcPts val="600"/>
              </a:spcBef>
              <a:spcAft>
                <a:spcPts val="0"/>
              </a:spcAft>
              <a:defRPr/>
            </a:pPr>
            <a:r>
              <a:rPr lang="fr-CA" sz="1400" noProof="0" dirty="0" smtClean="0">
                <a:solidFill>
                  <a:srgbClr val="1F497D"/>
                </a:solidFill>
              </a:rPr>
              <a:t>Seulement 3 % des étudiants indiquent connaître le programme </a:t>
            </a:r>
            <a:r>
              <a:rPr lang="fr-CA" sz="1400" i="1" noProof="0" dirty="0" smtClean="0">
                <a:solidFill>
                  <a:srgbClr val="1F497D"/>
                </a:solidFill>
              </a:rPr>
              <a:t>Cap sur la carrière </a:t>
            </a:r>
            <a:r>
              <a:rPr lang="fr-CA" sz="1400" noProof="0" dirty="0" smtClean="0">
                <a:solidFill>
                  <a:srgbClr val="1F497D"/>
                </a:solidFill>
              </a:rPr>
              <a:t>d’Ingénieurs Canada.</a:t>
            </a:r>
          </a:p>
          <a:p>
            <a:pPr lvl="0" fontAlgn="auto">
              <a:lnSpc>
                <a:spcPct val="100000"/>
              </a:lnSpc>
              <a:spcBef>
                <a:spcPts val="600"/>
              </a:spcBef>
              <a:spcAft>
                <a:spcPts val="0"/>
              </a:spcAft>
              <a:defRPr/>
            </a:pPr>
            <a:endParaRPr lang="fr-CA" sz="1400" noProof="0" dirty="0" smtClean="0">
              <a:solidFill>
                <a:srgbClr val="1F497D"/>
              </a:solidFill>
            </a:endParaRPr>
          </a:p>
          <a:p>
            <a:pPr>
              <a:lnSpc>
                <a:spcPct val="100000"/>
              </a:lnSpc>
              <a:spcBef>
                <a:spcPts val="600"/>
              </a:spcBef>
              <a:buFontTx/>
              <a:buNone/>
            </a:pPr>
            <a:endParaRPr lang="fr-CA" sz="1600" b="1" noProof="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230458918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0"/>
</p:tagLst>
</file>

<file path=ppt/tags/tag122.xml><?xml version="1.0" encoding="utf-8"?>
<p:tagLst xmlns:a="http://schemas.openxmlformats.org/drawingml/2006/main" xmlns:r="http://schemas.openxmlformats.org/officeDocument/2006/relationships" xmlns:p="http://schemas.openxmlformats.org/presentationml/2006/main">
  <p:tag name="NUM" val="11"/>
</p:tagLst>
</file>

<file path=ppt/tags/tag123.xml><?xml version="1.0" encoding="utf-8"?>
<p:tagLst xmlns:a="http://schemas.openxmlformats.org/drawingml/2006/main" xmlns:r="http://schemas.openxmlformats.org/officeDocument/2006/relationships" xmlns:p="http://schemas.openxmlformats.org/presentationml/2006/main">
  <p:tag name="NUM" val="1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0"/>
</p:tagLst>
</file>

<file path=ppt/tags/tag136.xml><?xml version="1.0" encoding="utf-8"?>
<p:tagLst xmlns:a="http://schemas.openxmlformats.org/drawingml/2006/main" xmlns:r="http://schemas.openxmlformats.org/officeDocument/2006/relationships" xmlns:p="http://schemas.openxmlformats.org/presentationml/2006/main">
  <p:tag name="NUM" val="11"/>
</p:tagLst>
</file>

<file path=ppt/tags/tag137.xml><?xml version="1.0" encoding="utf-8"?>
<p:tagLst xmlns:a="http://schemas.openxmlformats.org/drawingml/2006/main" xmlns:r="http://schemas.openxmlformats.org/officeDocument/2006/relationships" xmlns:p="http://schemas.openxmlformats.org/presentationml/2006/main">
  <p:tag name="NUM" val="12"/>
</p:tagLst>
</file>

<file path=ppt/tags/tag138.xml><?xml version="1.0" encoding="utf-8"?>
<p:tagLst xmlns:a="http://schemas.openxmlformats.org/drawingml/2006/main" xmlns:r="http://schemas.openxmlformats.org/officeDocument/2006/relationships" xmlns:p="http://schemas.openxmlformats.org/presentationml/2006/main">
  <p:tag name="NUM" val="1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9"/>
</p:tagLst>
</file>

<file path=ppt/tags/tag148.xml><?xml version="1.0" encoding="utf-8"?>
<p:tagLst xmlns:a="http://schemas.openxmlformats.org/drawingml/2006/main" xmlns:r="http://schemas.openxmlformats.org/officeDocument/2006/relationships" xmlns:p="http://schemas.openxmlformats.org/presentationml/2006/main">
  <p:tag name="NUM" val="10"/>
</p:tagLst>
</file>

<file path=ppt/tags/tag149.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2"/>
</p:tagLst>
</file>

<file path=ppt/tags/tag151.xml><?xml version="1.0" encoding="utf-8"?>
<p:tagLst xmlns:a="http://schemas.openxmlformats.org/drawingml/2006/main" xmlns:r="http://schemas.openxmlformats.org/officeDocument/2006/relationships" xmlns:p="http://schemas.openxmlformats.org/presentationml/2006/main">
  <p:tag name="NUM" val="1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2"/>
</p:tagLst>
</file>

<file path=ppt/tags/tag164.xml><?xml version="1.0" encoding="utf-8"?>
<p:tagLst xmlns:a="http://schemas.openxmlformats.org/drawingml/2006/main" xmlns:r="http://schemas.openxmlformats.org/officeDocument/2006/relationships" xmlns:p="http://schemas.openxmlformats.org/presentationml/2006/main">
  <p:tag name="NUM" val="1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NUM" val="11"/>
</p:tagLst>
</file>

<file path=ppt/tags/tag183.xml><?xml version="1.0" encoding="utf-8"?>
<p:tagLst xmlns:a="http://schemas.openxmlformats.org/drawingml/2006/main" xmlns:r="http://schemas.openxmlformats.org/officeDocument/2006/relationships" xmlns:p="http://schemas.openxmlformats.org/presentationml/2006/main">
  <p:tag name="NUM" val="12"/>
</p:tagLst>
</file>

<file path=ppt/tags/tag184.xml><?xml version="1.0" encoding="utf-8"?>
<p:tagLst xmlns:a="http://schemas.openxmlformats.org/drawingml/2006/main" xmlns:r="http://schemas.openxmlformats.org/officeDocument/2006/relationships" xmlns:p="http://schemas.openxmlformats.org/presentationml/2006/main">
  <p:tag name="NUM" val="13"/>
</p:tagLst>
</file>

<file path=ppt/tags/tag185.xml><?xml version="1.0" encoding="utf-8"?>
<p:tagLst xmlns:a="http://schemas.openxmlformats.org/drawingml/2006/main" xmlns:r="http://schemas.openxmlformats.org/officeDocument/2006/relationships" xmlns:p="http://schemas.openxmlformats.org/presentationml/2006/main">
  <p:tag name="NUM" val="14"/>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02.xml><?xml version="1.0" encoding="utf-8"?>
<p:tagLst xmlns:a="http://schemas.openxmlformats.org/drawingml/2006/main" xmlns:r="http://schemas.openxmlformats.org/officeDocument/2006/relationships" xmlns:p="http://schemas.openxmlformats.org/presentationml/2006/main">
  <p:tag name="NUM" val="8"/>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9"/>
</p:tagLst>
</file>

<file path=ppt/tags/tag212.xml><?xml version="1.0" encoding="utf-8"?>
<p:tagLst xmlns:a="http://schemas.openxmlformats.org/drawingml/2006/main" xmlns:r="http://schemas.openxmlformats.org/officeDocument/2006/relationships" xmlns:p="http://schemas.openxmlformats.org/presentationml/2006/main">
  <p:tag name="NUM" val="10"/>
</p:tagLst>
</file>

<file path=ppt/tags/tag213.xml><?xml version="1.0" encoding="utf-8"?>
<p:tagLst xmlns:a="http://schemas.openxmlformats.org/drawingml/2006/main" xmlns:r="http://schemas.openxmlformats.org/officeDocument/2006/relationships" xmlns:p="http://schemas.openxmlformats.org/presentationml/2006/main">
  <p:tag name="NUM" val="11"/>
</p:tagLst>
</file>

<file path=ppt/tags/tag214.xml><?xml version="1.0" encoding="utf-8"?>
<p:tagLst xmlns:a="http://schemas.openxmlformats.org/drawingml/2006/main" xmlns:r="http://schemas.openxmlformats.org/officeDocument/2006/relationships" xmlns:p="http://schemas.openxmlformats.org/presentationml/2006/main">
  <p:tag name="NUM" val="12"/>
</p:tagLst>
</file>

<file path=ppt/tags/tag215.xml><?xml version="1.0" encoding="utf-8"?>
<p:tagLst xmlns:a="http://schemas.openxmlformats.org/drawingml/2006/main" xmlns:r="http://schemas.openxmlformats.org/officeDocument/2006/relationships" xmlns:p="http://schemas.openxmlformats.org/presentationml/2006/main">
  <p:tag name="NUM" val="13"/>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8"/>
</p:tagLst>
</file>

<file path=ppt/tags/tag224.xml><?xml version="1.0" encoding="utf-8"?>
<p:tagLst xmlns:a="http://schemas.openxmlformats.org/drawingml/2006/main" xmlns:r="http://schemas.openxmlformats.org/officeDocument/2006/relationships" xmlns:p="http://schemas.openxmlformats.org/presentationml/2006/main">
  <p:tag name="NUM" val="9"/>
</p:tagLst>
</file>

<file path=ppt/tags/tag225.xml><?xml version="1.0" encoding="utf-8"?>
<p:tagLst xmlns:a="http://schemas.openxmlformats.org/drawingml/2006/main" xmlns:r="http://schemas.openxmlformats.org/officeDocument/2006/relationships" xmlns:p="http://schemas.openxmlformats.org/presentationml/2006/main">
  <p:tag name="NUM" val="10"/>
</p:tagLst>
</file>

<file path=ppt/tags/tag226.xml><?xml version="1.0" encoding="utf-8"?>
<p:tagLst xmlns:a="http://schemas.openxmlformats.org/drawingml/2006/main" xmlns:r="http://schemas.openxmlformats.org/officeDocument/2006/relationships" xmlns:p="http://schemas.openxmlformats.org/presentationml/2006/main">
  <p:tag name="NUM" val="11"/>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5"/>
</p:tagLst>
</file>

<file path=ppt/tags/tag248.xml><?xml version="1.0" encoding="utf-8"?>
<p:tagLst xmlns:a="http://schemas.openxmlformats.org/drawingml/2006/main" xmlns:r="http://schemas.openxmlformats.org/officeDocument/2006/relationships" xmlns:p="http://schemas.openxmlformats.org/presentationml/2006/main">
  <p:tag name="NUM" val="6"/>
</p:tagLst>
</file>

<file path=ppt/tags/tag249.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8"/>
</p:tagLst>
</file>

<file path=ppt/tags/tag251.xml><?xml version="1.0" encoding="utf-8"?>
<p:tagLst xmlns:a="http://schemas.openxmlformats.org/drawingml/2006/main" xmlns:r="http://schemas.openxmlformats.org/officeDocument/2006/relationships" xmlns:p="http://schemas.openxmlformats.org/presentationml/2006/main">
  <p:tag name="NUM" val="9"/>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5"/>
</p:tagLst>
</file>

<file path=ppt/tags/tag257.xml><?xml version="1.0" encoding="utf-8"?>
<p:tagLst xmlns:a="http://schemas.openxmlformats.org/drawingml/2006/main" xmlns:r="http://schemas.openxmlformats.org/officeDocument/2006/relationships" xmlns:p="http://schemas.openxmlformats.org/presentationml/2006/main">
  <p:tag name="NUM" val="6"/>
</p:tagLst>
</file>

<file path=ppt/tags/tag258.xml><?xml version="1.0" encoding="utf-8"?>
<p:tagLst xmlns:a="http://schemas.openxmlformats.org/drawingml/2006/main" xmlns:r="http://schemas.openxmlformats.org/officeDocument/2006/relationships" xmlns:p="http://schemas.openxmlformats.org/presentationml/2006/main">
  <p:tag name="NUM" val="7"/>
</p:tagLst>
</file>

<file path=ppt/tags/tag259.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9"/>
</p:tagLst>
</file>

<file path=ppt/tags/tag261.xml><?xml version="1.0" encoding="utf-8"?>
<p:tagLst xmlns:a="http://schemas.openxmlformats.org/drawingml/2006/main" xmlns:r="http://schemas.openxmlformats.org/officeDocument/2006/relationships" xmlns:p="http://schemas.openxmlformats.org/presentationml/2006/main">
  <p:tag name="NUM" val="10"/>
</p:tagLst>
</file>

<file path=ppt/tags/tag262.xml><?xml version="1.0" encoding="utf-8"?>
<p:tagLst xmlns:a="http://schemas.openxmlformats.org/drawingml/2006/main" xmlns:r="http://schemas.openxmlformats.org/officeDocument/2006/relationships" xmlns:p="http://schemas.openxmlformats.org/presentationml/2006/main">
  <p:tag name="NUM" val="11"/>
</p:tagLst>
</file>

<file path=ppt/tags/tag263.xml><?xml version="1.0" encoding="utf-8"?>
<p:tagLst xmlns:a="http://schemas.openxmlformats.org/drawingml/2006/main" xmlns:r="http://schemas.openxmlformats.org/officeDocument/2006/relationships" xmlns:p="http://schemas.openxmlformats.org/presentationml/2006/main">
  <p:tag name="NUM" val="12"/>
</p:tagLst>
</file>

<file path=ppt/tags/tag264.xml><?xml version="1.0" encoding="utf-8"?>
<p:tagLst xmlns:a="http://schemas.openxmlformats.org/drawingml/2006/main" xmlns:r="http://schemas.openxmlformats.org/officeDocument/2006/relationships" xmlns:p="http://schemas.openxmlformats.org/presentationml/2006/main">
  <p:tag name="NUM" val="13"/>
</p:tagLst>
</file>

<file path=ppt/tags/tag265.xml><?xml version="1.0" encoding="utf-8"?>
<p:tagLst xmlns:a="http://schemas.openxmlformats.org/drawingml/2006/main" xmlns:r="http://schemas.openxmlformats.org/officeDocument/2006/relationships" xmlns:p="http://schemas.openxmlformats.org/presentationml/2006/main">
  <p:tag name="NUM" val="14"/>
</p:tagLst>
</file>

<file path=ppt/tags/tag266.xml><?xml version="1.0" encoding="utf-8"?>
<p:tagLst xmlns:a="http://schemas.openxmlformats.org/drawingml/2006/main" xmlns:r="http://schemas.openxmlformats.org/officeDocument/2006/relationships" xmlns:p="http://schemas.openxmlformats.org/presentationml/2006/main">
  <p:tag name="NUM" val="15"/>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5"/>
</p:tagLst>
</file>

<file path=ppt/tags/tag272.xml><?xml version="1.0" encoding="utf-8"?>
<p:tagLst xmlns:a="http://schemas.openxmlformats.org/drawingml/2006/main" xmlns:r="http://schemas.openxmlformats.org/officeDocument/2006/relationships" xmlns:p="http://schemas.openxmlformats.org/presentationml/2006/main">
  <p:tag name="NUM" val="6"/>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8"/>
</p:tagLst>
</file>

<file path=ppt/tags/tag275.xml><?xml version="1.0" encoding="utf-8"?>
<p:tagLst xmlns:a="http://schemas.openxmlformats.org/drawingml/2006/main" xmlns:r="http://schemas.openxmlformats.org/officeDocument/2006/relationships" xmlns:p="http://schemas.openxmlformats.org/presentationml/2006/main">
  <p:tag name="NUM" val="9"/>
</p:tagLst>
</file>

<file path=ppt/tags/tag276.xml><?xml version="1.0" encoding="utf-8"?>
<p:tagLst xmlns:a="http://schemas.openxmlformats.org/drawingml/2006/main" xmlns:r="http://schemas.openxmlformats.org/officeDocument/2006/relationships" xmlns:p="http://schemas.openxmlformats.org/presentationml/2006/main">
  <p:tag name="NUM" val="10"/>
</p:tagLst>
</file>

<file path=ppt/tags/tag277.xml><?xml version="1.0" encoding="utf-8"?>
<p:tagLst xmlns:a="http://schemas.openxmlformats.org/drawingml/2006/main" xmlns:r="http://schemas.openxmlformats.org/officeDocument/2006/relationships" xmlns:p="http://schemas.openxmlformats.org/presentationml/2006/main">
  <p:tag name="NUM" val="11"/>
</p:tagLst>
</file>

<file path=ppt/tags/tag278.xml><?xml version="1.0" encoding="utf-8"?>
<p:tagLst xmlns:a="http://schemas.openxmlformats.org/drawingml/2006/main" xmlns:r="http://schemas.openxmlformats.org/officeDocument/2006/relationships" xmlns:p="http://schemas.openxmlformats.org/presentationml/2006/main">
  <p:tag name="NUM" val="12"/>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NUM" val="10"/>
</p:tagLst>
</file>

<file path=ppt/tags/tag289.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12"/>
</p:tagLst>
</file>

<file path=ppt/tags/tag291.xml><?xml version="1.0" encoding="utf-8"?>
<p:tagLst xmlns:a="http://schemas.openxmlformats.org/drawingml/2006/main" xmlns:r="http://schemas.openxmlformats.org/officeDocument/2006/relationships" xmlns:p="http://schemas.openxmlformats.org/presentationml/2006/main">
  <p:tag name="NUM" val="13"/>
</p:tagLst>
</file>

<file path=ppt/tags/tag292.xml><?xml version="1.0" encoding="utf-8"?>
<p:tagLst xmlns:a="http://schemas.openxmlformats.org/drawingml/2006/main" xmlns:r="http://schemas.openxmlformats.org/officeDocument/2006/relationships" xmlns:p="http://schemas.openxmlformats.org/presentationml/2006/main">
  <p:tag name="NUM" val="14"/>
</p:tagLst>
</file>

<file path=ppt/tags/tag293.xml><?xml version="1.0" encoding="utf-8"?>
<p:tagLst xmlns:a="http://schemas.openxmlformats.org/drawingml/2006/main" xmlns:r="http://schemas.openxmlformats.org/officeDocument/2006/relationships" xmlns:p="http://schemas.openxmlformats.org/presentationml/2006/main">
  <p:tag name="NUM" val="15"/>
</p:tagLst>
</file>

<file path=ppt/tags/tag294.xml><?xml version="1.0" encoding="utf-8"?>
<p:tagLst xmlns:a="http://schemas.openxmlformats.org/drawingml/2006/main" xmlns:r="http://schemas.openxmlformats.org/officeDocument/2006/relationships" xmlns:p="http://schemas.openxmlformats.org/presentationml/2006/main">
  <p:tag name="NUM" val="16"/>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3"/>
</p:tagLst>
</file>

<file path=ppt/tags/tag301.xml><?xml version="1.0" encoding="utf-8"?>
<p:tagLst xmlns:a="http://schemas.openxmlformats.org/drawingml/2006/main" xmlns:r="http://schemas.openxmlformats.org/officeDocument/2006/relationships" xmlns:p="http://schemas.openxmlformats.org/presentationml/2006/main">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5"/>
</p:tagLst>
</file>

<file path=ppt/tags/tag303.xml><?xml version="1.0" encoding="utf-8"?>
<p:tagLst xmlns:a="http://schemas.openxmlformats.org/drawingml/2006/main" xmlns:r="http://schemas.openxmlformats.org/officeDocument/2006/relationships" xmlns:p="http://schemas.openxmlformats.org/presentationml/2006/main">
  <p:tag name="NUM" val="6"/>
</p:tagLst>
</file>

<file path=ppt/tags/tag304.xml><?xml version="1.0" encoding="utf-8"?>
<p:tagLst xmlns:a="http://schemas.openxmlformats.org/drawingml/2006/main" xmlns:r="http://schemas.openxmlformats.org/officeDocument/2006/relationships" xmlns:p="http://schemas.openxmlformats.org/presentationml/2006/main">
  <p:tag name="NUM" val="7"/>
</p:tagLst>
</file>

<file path=ppt/tags/tag305.xml><?xml version="1.0" encoding="utf-8"?>
<p:tagLst xmlns:a="http://schemas.openxmlformats.org/drawingml/2006/main" xmlns:r="http://schemas.openxmlformats.org/officeDocument/2006/relationships" xmlns:p="http://schemas.openxmlformats.org/presentationml/2006/main">
  <p:tag name="NUM" val="8"/>
</p:tagLst>
</file>

<file path=ppt/tags/tag306.xml><?xml version="1.0" encoding="utf-8"?>
<p:tagLst xmlns:a="http://schemas.openxmlformats.org/drawingml/2006/main" xmlns:r="http://schemas.openxmlformats.org/officeDocument/2006/relationships" xmlns:p="http://schemas.openxmlformats.org/presentationml/2006/main">
  <p:tag name="NUM" val="9"/>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4"/>
</p:tagLst>
</file>

<file path=ppt/tags/tag311.xml><?xml version="1.0" encoding="utf-8"?>
<p:tagLst xmlns:a="http://schemas.openxmlformats.org/drawingml/2006/main" xmlns:r="http://schemas.openxmlformats.org/officeDocument/2006/relationships" xmlns:p="http://schemas.openxmlformats.org/presentationml/2006/main">
  <p:tag name="NUM" val="5"/>
</p:tagLst>
</file>

<file path=ppt/tags/tag312.xml><?xml version="1.0" encoding="utf-8"?>
<p:tagLst xmlns:a="http://schemas.openxmlformats.org/drawingml/2006/main" xmlns:r="http://schemas.openxmlformats.org/officeDocument/2006/relationships" xmlns:p="http://schemas.openxmlformats.org/presentationml/2006/main">
  <p:tag name="NUM" val="6"/>
</p:tagLst>
</file>

<file path=ppt/tags/tag313.xml><?xml version="1.0" encoding="utf-8"?>
<p:tagLst xmlns:a="http://schemas.openxmlformats.org/drawingml/2006/main" xmlns:r="http://schemas.openxmlformats.org/officeDocument/2006/relationships" xmlns:p="http://schemas.openxmlformats.org/presentationml/2006/main">
  <p:tag name="NUM" val="7"/>
</p:tagLst>
</file>

<file path=ppt/tags/tag314.xml><?xml version="1.0" encoding="utf-8"?>
<p:tagLst xmlns:a="http://schemas.openxmlformats.org/drawingml/2006/main" xmlns:r="http://schemas.openxmlformats.org/officeDocument/2006/relationships" xmlns:p="http://schemas.openxmlformats.org/presentationml/2006/main">
  <p:tag name="NUM" val="8"/>
</p:tagLst>
</file>

<file path=ppt/tags/tag315.xml><?xml version="1.0" encoding="utf-8"?>
<p:tagLst xmlns:a="http://schemas.openxmlformats.org/drawingml/2006/main" xmlns:r="http://schemas.openxmlformats.org/officeDocument/2006/relationships" xmlns:p="http://schemas.openxmlformats.org/presentationml/2006/main">
  <p:tag name="NUM" val="9"/>
</p:tagLst>
</file>

<file path=ppt/tags/tag316.xml><?xml version="1.0" encoding="utf-8"?>
<p:tagLst xmlns:a="http://schemas.openxmlformats.org/drawingml/2006/main" xmlns:r="http://schemas.openxmlformats.org/officeDocument/2006/relationships" xmlns:p="http://schemas.openxmlformats.org/presentationml/2006/main">
  <p:tag name="NUM" val="10"/>
</p:tagLst>
</file>

<file path=ppt/tags/tag317.xml><?xml version="1.0" encoding="utf-8"?>
<p:tagLst xmlns:a="http://schemas.openxmlformats.org/drawingml/2006/main" xmlns:r="http://schemas.openxmlformats.org/officeDocument/2006/relationships" xmlns:p="http://schemas.openxmlformats.org/presentationml/2006/main">
  <p:tag name="NUM" val="11"/>
</p:tagLst>
</file>

<file path=ppt/tags/tag318.xml><?xml version="1.0" encoding="utf-8"?>
<p:tagLst xmlns:a="http://schemas.openxmlformats.org/drawingml/2006/main" xmlns:r="http://schemas.openxmlformats.org/officeDocument/2006/relationships" xmlns:p="http://schemas.openxmlformats.org/presentationml/2006/main">
  <p:tag name="NUM" val="12"/>
</p:tagLst>
</file>

<file path=ppt/tags/tag319.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20.xml><?xml version="1.0" encoding="utf-8"?>
<p:tagLst xmlns:a="http://schemas.openxmlformats.org/drawingml/2006/main" xmlns:r="http://schemas.openxmlformats.org/officeDocument/2006/relationships" xmlns:p="http://schemas.openxmlformats.org/presentationml/2006/main">
  <p:tag name="NUM" val="1"/>
</p:tagLst>
</file>

<file path=ppt/tags/tag321.xml><?xml version="1.0" encoding="utf-8"?>
<p:tagLst xmlns:a="http://schemas.openxmlformats.org/drawingml/2006/main" xmlns:r="http://schemas.openxmlformats.org/officeDocument/2006/relationships" xmlns:p="http://schemas.openxmlformats.org/presentationml/2006/main">
  <p:tag name="NUM" val="2"/>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4"/>
</p:tagLst>
</file>

<file path=ppt/tags/tag326.xml><?xml version="1.0" encoding="utf-8"?>
<p:tagLst xmlns:a="http://schemas.openxmlformats.org/drawingml/2006/main" xmlns:r="http://schemas.openxmlformats.org/officeDocument/2006/relationships" xmlns:p="http://schemas.openxmlformats.org/presentationml/2006/main">
  <p:tag name="NUM" val="5"/>
</p:tagLst>
</file>

<file path=ppt/tags/tag327.xml><?xml version="1.0" encoding="utf-8"?>
<p:tagLst xmlns:a="http://schemas.openxmlformats.org/drawingml/2006/main" xmlns:r="http://schemas.openxmlformats.org/officeDocument/2006/relationships" xmlns:p="http://schemas.openxmlformats.org/presentationml/2006/main">
  <p:tag name="NUM" val="6"/>
</p:tagLst>
</file>

<file path=ppt/tags/tag328.xml><?xml version="1.0" encoding="utf-8"?>
<p:tagLst xmlns:a="http://schemas.openxmlformats.org/drawingml/2006/main" xmlns:r="http://schemas.openxmlformats.org/officeDocument/2006/relationships" xmlns:p="http://schemas.openxmlformats.org/presentationml/2006/main">
  <p:tag name="NUM" val="7"/>
</p:tagLst>
</file>

<file path=ppt/tags/tag329.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30.xml><?xml version="1.0" encoding="utf-8"?>
<p:tagLst xmlns:a="http://schemas.openxmlformats.org/drawingml/2006/main" xmlns:r="http://schemas.openxmlformats.org/officeDocument/2006/relationships" xmlns:p="http://schemas.openxmlformats.org/presentationml/2006/main">
  <p:tag name="NUM" val="9"/>
</p:tagLst>
</file>

<file path=ppt/tags/tag331.xml><?xml version="1.0" encoding="utf-8"?>
<p:tagLst xmlns:a="http://schemas.openxmlformats.org/drawingml/2006/main" xmlns:r="http://schemas.openxmlformats.org/officeDocument/2006/relationships" xmlns:p="http://schemas.openxmlformats.org/presentationml/2006/main">
  <p:tag name="NUM" val="10"/>
</p:tagLst>
</file>

<file path=ppt/tags/tag332.xml><?xml version="1.0" encoding="utf-8"?>
<p:tagLst xmlns:a="http://schemas.openxmlformats.org/drawingml/2006/main" xmlns:r="http://schemas.openxmlformats.org/officeDocument/2006/relationships" xmlns:p="http://schemas.openxmlformats.org/presentationml/2006/main">
  <p:tag name="NUM" val="11"/>
</p:tagLst>
</file>

<file path=ppt/tags/tag333.xml><?xml version="1.0" encoding="utf-8"?>
<p:tagLst xmlns:a="http://schemas.openxmlformats.org/drawingml/2006/main" xmlns:r="http://schemas.openxmlformats.org/officeDocument/2006/relationships" xmlns:p="http://schemas.openxmlformats.org/presentationml/2006/main">
  <p:tag name="NUM" val="1"/>
</p:tagLst>
</file>

<file path=ppt/tags/tag334.xml><?xml version="1.0" encoding="utf-8"?>
<p:tagLst xmlns:a="http://schemas.openxmlformats.org/drawingml/2006/main" xmlns:r="http://schemas.openxmlformats.org/officeDocument/2006/relationships" xmlns:p="http://schemas.openxmlformats.org/presentationml/2006/main">
  <p:tag name="NUM" val="2"/>
</p:tagLst>
</file>

<file path=ppt/tags/tag335.xml><?xml version="1.0" encoding="utf-8"?>
<p:tagLst xmlns:a="http://schemas.openxmlformats.org/drawingml/2006/main" xmlns:r="http://schemas.openxmlformats.org/officeDocument/2006/relationships" xmlns:p="http://schemas.openxmlformats.org/presentationml/2006/main">
  <p:tag name="NUM" val="3"/>
</p:tagLst>
</file>

<file path=ppt/tags/tag336.xml><?xml version="1.0" encoding="utf-8"?>
<p:tagLst xmlns:a="http://schemas.openxmlformats.org/drawingml/2006/main" xmlns:r="http://schemas.openxmlformats.org/officeDocument/2006/relationships" xmlns:p="http://schemas.openxmlformats.org/presentationml/2006/main">
  <p:tag name="NUM" val="4"/>
</p:tagLst>
</file>

<file path=ppt/tags/tag337.xml><?xml version="1.0" encoding="utf-8"?>
<p:tagLst xmlns:a="http://schemas.openxmlformats.org/drawingml/2006/main" xmlns:r="http://schemas.openxmlformats.org/officeDocument/2006/relationships" xmlns:p="http://schemas.openxmlformats.org/presentationml/2006/main">
  <p:tag name="NUM" val="5"/>
</p:tagLst>
</file>

<file path=ppt/tags/tag338.xml><?xml version="1.0" encoding="utf-8"?>
<p:tagLst xmlns:a="http://schemas.openxmlformats.org/drawingml/2006/main" xmlns:r="http://schemas.openxmlformats.org/officeDocument/2006/relationships" xmlns:p="http://schemas.openxmlformats.org/presentationml/2006/main">
  <p:tag name="NUM" val="6"/>
</p:tagLst>
</file>

<file path=ppt/tags/tag339.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40.xml><?xml version="1.0" encoding="utf-8"?>
<p:tagLst xmlns:a="http://schemas.openxmlformats.org/drawingml/2006/main" xmlns:r="http://schemas.openxmlformats.org/officeDocument/2006/relationships" xmlns:p="http://schemas.openxmlformats.org/presentationml/2006/main">
  <p:tag name="NUM" val="8"/>
</p:tagLst>
</file>

<file path=ppt/tags/tag341.xml><?xml version="1.0" encoding="utf-8"?>
<p:tagLst xmlns:a="http://schemas.openxmlformats.org/drawingml/2006/main" xmlns:r="http://schemas.openxmlformats.org/officeDocument/2006/relationships" xmlns:p="http://schemas.openxmlformats.org/presentationml/2006/main">
  <p:tag name="NUM" val="9"/>
</p:tagLst>
</file>

<file path=ppt/tags/tag342.xml><?xml version="1.0" encoding="utf-8"?>
<p:tagLst xmlns:a="http://schemas.openxmlformats.org/drawingml/2006/main" xmlns:r="http://schemas.openxmlformats.org/officeDocument/2006/relationships" xmlns:p="http://schemas.openxmlformats.org/presentationml/2006/main">
  <p:tag name="NUM" val="10"/>
</p:tagLst>
</file>

<file path=ppt/tags/tag343.xml><?xml version="1.0" encoding="utf-8"?>
<p:tagLst xmlns:a="http://schemas.openxmlformats.org/drawingml/2006/main" xmlns:r="http://schemas.openxmlformats.org/officeDocument/2006/relationships" xmlns:p="http://schemas.openxmlformats.org/presentationml/2006/main">
  <p:tag name="NUM" val="11"/>
</p:tagLst>
</file>

<file path=ppt/tags/tag344.xml><?xml version="1.0" encoding="utf-8"?>
<p:tagLst xmlns:a="http://schemas.openxmlformats.org/drawingml/2006/main" xmlns:r="http://schemas.openxmlformats.org/officeDocument/2006/relationships" xmlns:p="http://schemas.openxmlformats.org/presentationml/2006/main">
  <p:tag name="NUM" val="1"/>
</p:tagLst>
</file>

<file path=ppt/tags/tag345.xml><?xml version="1.0" encoding="utf-8"?>
<p:tagLst xmlns:a="http://schemas.openxmlformats.org/drawingml/2006/main" xmlns:r="http://schemas.openxmlformats.org/officeDocument/2006/relationships" xmlns:p="http://schemas.openxmlformats.org/presentationml/2006/main">
  <p:tag name="NUM" val="2"/>
</p:tagLst>
</file>

<file path=ppt/tags/tag346.xml><?xml version="1.0" encoding="utf-8"?>
<p:tagLst xmlns:a="http://schemas.openxmlformats.org/drawingml/2006/main" xmlns:r="http://schemas.openxmlformats.org/officeDocument/2006/relationships" xmlns:p="http://schemas.openxmlformats.org/presentationml/2006/main">
  <p:tag name="NUM" val="1"/>
</p:tagLst>
</file>

<file path=ppt/tags/tag347.xml><?xml version="1.0" encoding="utf-8"?>
<p:tagLst xmlns:a="http://schemas.openxmlformats.org/drawingml/2006/main" xmlns:r="http://schemas.openxmlformats.org/officeDocument/2006/relationships" xmlns:p="http://schemas.openxmlformats.org/presentationml/2006/main">
  <p:tag name="NUM" val="2"/>
</p:tagLst>
</file>

<file path=ppt/tags/tag348.xml><?xml version="1.0" encoding="utf-8"?>
<p:tagLst xmlns:a="http://schemas.openxmlformats.org/drawingml/2006/main" xmlns:r="http://schemas.openxmlformats.org/officeDocument/2006/relationships" xmlns:p="http://schemas.openxmlformats.org/presentationml/2006/main">
  <p:tag name="NUM" val="3"/>
</p:tagLst>
</file>

<file path=ppt/tags/tag349.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50.xml><?xml version="1.0" encoding="utf-8"?>
<p:tagLst xmlns:a="http://schemas.openxmlformats.org/drawingml/2006/main" xmlns:r="http://schemas.openxmlformats.org/officeDocument/2006/relationships" xmlns:p="http://schemas.openxmlformats.org/presentationml/2006/main">
  <p:tag name="NUM" val="5"/>
</p:tagLst>
</file>

<file path=ppt/tags/tag351.xml><?xml version="1.0" encoding="utf-8"?>
<p:tagLst xmlns:a="http://schemas.openxmlformats.org/drawingml/2006/main" xmlns:r="http://schemas.openxmlformats.org/officeDocument/2006/relationships" xmlns:p="http://schemas.openxmlformats.org/presentationml/2006/main">
  <p:tag name="NUM" val="6"/>
</p:tagLst>
</file>

<file path=ppt/tags/tag352.xml><?xml version="1.0" encoding="utf-8"?>
<p:tagLst xmlns:a="http://schemas.openxmlformats.org/drawingml/2006/main" xmlns:r="http://schemas.openxmlformats.org/officeDocument/2006/relationships" xmlns:p="http://schemas.openxmlformats.org/presentationml/2006/main">
  <p:tag name="NUM" val="7"/>
</p:tagLst>
</file>

<file path=ppt/tags/tag353.xml><?xml version="1.0" encoding="utf-8"?>
<p:tagLst xmlns:a="http://schemas.openxmlformats.org/drawingml/2006/main" xmlns:r="http://schemas.openxmlformats.org/officeDocument/2006/relationships" xmlns:p="http://schemas.openxmlformats.org/presentationml/2006/main">
  <p:tag name="NUM" val="8"/>
</p:tagLst>
</file>

<file path=ppt/tags/tag354.xml><?xml version="1.0" encoding="utf-8"?>
<p:tagLst xmlns:a="http://schemas.openxmlformats.org/drawingml/2006/main" xmlns:r="http://schemas.openxmlformats.org/officeDocument/2006/relationships" xmlns:p="http://schemas.openxmlformats.org/presentationml/2006/main">
  <p:tag name="NUM" val="9"/>
</p:tagLst>
</file>

<file path=ppt/tags/tag355.xml><?xml version="1.0" encoding="utf-8"?>
<p:tagLst xmlns:a="http://schemas.openxmlformats.org/drawingml/2006/main" xmlns:r="http://schemas.openxmlformats.org/officeDocument/2006/relationships" xmlns:p="http://schemas.openxmlformats.org/presentationml/2006/main">
  <p:tag name="NUM" val="10"/>
</p:tagLst>
</file>

<file path=ppt/tags/tag356.xml><?xml version="1.0" encoding="utf-8"?>
<p:tagLst xmlns:a="http://schemas.openxmlformats.org/drawingml/2006/main" xmlns:r="http://schemas.openxmlformats.org/officeDocument/2006/relationships" xmlns:p="http://schemas.openxmlformats.org/presentationml/2006/main">
  <p:tag name="NUM" val="11"/>
</p:tagLst>
</file>

<file path=ppt/tags/tag357.xml><?xml version="1.0" encoding="utf-8"?>
<p:tagLst xmlns:a="http://schemas.openxmlformats.org/drawingml/2006/main" xmlns:r="http://schemas.openxmlformats.org/officeDocument/2006/relationships" xmlns:p="http://schemas.openxmlformats.org/presentationml/2006/main">
  <p:tag name="NUM" val="12"/>
</p:tagLst>
</file>

<file path=ppt/tags/tag358.xml><?xml version="1.0" encoding="utf-8"?>
<p:tagLst xmlns:a="http://schemas.openxmlformats.org/drawingml/2006/main" xmlns:r="http://schemas.openxmlformats.org/officeDocument/2006/relationships" xmlns:p="http://schemas.openxmlformats.org/presentationml/2006/main">
  <p:tag name="NUM" val="13"/>
</p:tagLst>
</file>

<file path=ppt/tags/tag359.xml><?xml version="1.0" encoding="utf-8"?>
<p:tagLst xmlns:a="http://schemas.openxmlformats.org/drawingml/2006/main" xmlns:r="http://schemas.openxmlformats.org/officeDocument/2006/relationships" xmlns:p="http://schemas.openxmlformats.org/presentationml/2006/main">
  <p:tag name="NUM" val="14"/>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60.xml><?xml version="1.0" encoding="utf-8"?>
<p:tagLst xmlns:a="http://schemas.openxmlformats.org/drawingml/2006/main" xmlns:r="http://schemas.openxmlformats.org/officeDocument/2006/relationships" xmlns:p="http://schemas.openxmlformats.org/presentationml/2006/main">
  <p:tag name="NUM" val="15"/>
</p:tagLst>
</file>

<file path=ppt/tags/tag361.xml><?xml version="1.0" encoding="utf-8"?>
<p:tagLst xmlns:a="http://schemas.openxmlformats.org/drawingml/2006/main" xmlns:r="http://schemas.openxmlformats.org/officeDocument/2006/relationships" xmlns:p="http://schemas.openxmlformats.org/presentationml/2006/main">
  <p:tag name="NUM" val="16"/>
</p:tagLst>
</file>

<file path=ppt/tags/tag362.xml><?xml version="1.0" encoding="utf-8"?>
<p:tagLst xmlns:a="http://schemas.openxmlformats.org/drawingml/2006/main" xmlns:r="http://schemas.openxmlformats.org/officeDocument/2006/relationships" xmlns:p="http://schemas.openxmlformats.org/presentationml/2006/main">
  <p:tag name="NUM" val="1"/>
</p:tagLst>
</file>

<file path=ppt/tags/tag363.xml><?xml version="1.0" encoding="utf-8"?>
<p:tagLst xmlns:a="http://schemas.openxmlformats.org/drawingml/2006/main" xmlns:r="http://schemas.openxmlformats.org/officeDocument/2006/relationships" xmlns:p="http://schemas.openxmlformats.org/presentationml/2006/main">
  <p:tag name="NUM" val="2"/>
</p:tagLst>
</file>

<file path=ppt/tags/tag364.xml><?xml version="1.0" encoding="utf-8"?>
<p:tagLst xmlns:a="http://schemas.openxmlformats.org/drawingml/2006/main" xmlns:r="http://schemas.openxmlformats.org/officeDocument/2006/relationships" xmlns:p="http://schemas.openxmlformats.org/presentationml/2006/main">
  <p:tag name="NUM" val="3"/>
</p:tagLst>
</file>

<file path=ppt/tags/tag365.xml><?xml version="1.0" encoding="utf-8"?>
<p:tagLst xmlns:a="http://schemas.openxmlformats.org/drawingml/2006/main" xmlns:r="http://schemas.openxmlformats.org/officeDocument/2006/relationships" xmlns:p="http://schemas.openxmlformats.org/presentationml/2006/main">
  <p:tag name="NUM" val="4"/>
</p:tagLst>
</file>

<file path=ppt/tags/tag366.xml><?xml version="1.0" encoding="utf-8"?>
<p:tagLst xmlns:a="http://schemas.openxmlformats.org/drawingml/2006/main" xmlns:r="http://schemas.openxmlformats.org/officeDocument/2006/relationships" xmlns:p="http://schemas.openxmlformats.org/presentationml/2006/main">
  <p:tag name="NUM" val="5"/>
</p:tagLst>
</file>

<file path=ppt/tags/tag367.xml><?xml version="1.0" encoding="utf-8"?>
<p:tagLst xmlns:a="http://schemas.openxmlformats.org/drawingml/2006/main" xmlns:r="http://schemas.openxmlformats.org/officeDocument/2006/relationships" xmlns:p="http://schemas.openxmlformats.org/presentationml/2006/main">
  <p:tag name="NUM" val="6"/>
</p:tagLst>
</file>

<file path=ppt/tags/tag368.xml><?xml version="1.0" encoding="utf-8"?>
<p:tagLst xmlns:a="http://schemas.openxmlformats.org/drawingml/2006/main" xmlns:r="http://schemas.openxmlformats.org/officeDocument/2006/relationships" xmlns:p="http://schemas.openxmlformats.org/presentationml/2006/main">
  <p:tag name="NUM" val="7"/>
</p:tagLst>
</file>

<file path=ppt/tags/tag369.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70.xml><?xml version="1.0" encoding="utf-8"?>
<p:tagLst xmlns:a="http://schemas.openxmlformats.org/drawingml/2006/main" xmlns:r="http://schemas.openxmlformats.org/officeDocument/2006/relationships" xmlns:p="http://schemas.openxmlformats.org/presentationml/2006/main">
  <p:tag name="NUM" val="9"/>
</p:tagLst>
</file>

<file path=ppt/tags/tag371.xml><?xml version="1.0" encoding="utf-8"?>
<p:tagLst xmlns:a="http://schemas.openxmlformats.org/drawingml/2006/main" xmlns:r="http://schemas.openxmlformats.org/officeDocument/2006/relationships" xmlns:p="http://schemas.openxmlformats.org/presentationml/2006/main">
  <p:tag name="NUM" val="10"/>
</p:tagLst>
</file>

<file path=ppt/tags/tag372.xml><?xml version="1.0" encoding="utf-8"?>
<p:tagLst xmlns:a="http://schemas.openxmlformats.org/drawingml/2006/main" xmlns:r="http://schemas.openxmlformats.org/officeDocument/2006/relationships" xmlns:p="http://schemas.openxmlformats.org/presentationml/2006/main">
  <p:tag name="NUM" val="11"/>
</p:tagLst>
</file>

<file path=ppt/tags/tag373.xml><?xml version="1.0" encoding="utf-8"?>
<p:tagLst xmlns:a="http://schemas.openxmlformats.org/drawingml/2006/main" xmlns:r="http://schemas.openxmlformats.org/officeDocument/2006/relationships" xmlns:p="http://schemas.openxmlformats.org/presentationml/2006/main">
  <p:tag name="NUM" val="12"/>
</p:tagLst>
</file>

<file path=ppt/tags/tag374.xml><?xml version="1.0" encoding="utf-8"?>
<p:tagLst xmlns:a="http://schemas.openxmlformats.org/drawingml/2006/main" xmlns:r="http://schemas.openxmlformats.org/officeDocument/2006/relationships" xmlns:p="http://schemas.openxmlformats.org/presentationml/2006/main">
  <p:tag name="NUM" val="13"/>
</p:tagLst>
</file>

<file path=ppt/tags/tag375.xml><?xml version="1.0" encoding="utf-8"?>
<p:tagLst xmlns:a="http://schemas.openxmlformats.org/drawingml/2006/main" xmlns:r="http://schemas.openxmlformats.org/officeDocument/2006/relationships" xmlns:p="http://schemas.openxmlformats.org/presentationml/2006/main">
  <p:tag name="NUM" val="14"/>
</p:tagLst>
</file>

<file path=ppt/tags/tag376.xml><?xml version="1.0" encoding="utf-8"?>
<p:tagLst xmlns:a="http://schemas.openxmlformats.org/drawingml/2006/main" xmlns:r="http://schemas.openxmlformats.org/officeDocument/2006/relationships" xmlns:p="http://schemas.openxmlformats.org/presentationml/2006/main">
  <p:tag name="NUM" val="15"/>
</p:tagLst>
</file>

<file path=ppt/tags/tag377.xml><?xml version="1.0" encoding="utf-8"?>
<p:tagLst xmlns:a="http://schemas.openxmlformats.org/drawingml/2006/main" xmlns:r="http://schemas.openxmlformats.org/officeDocument/2006/relationships" xmlns:p="http://schemas.openxmlformats.org/presentationml/2006/main">
  <p:tag name="NUM" val="1"/>
</p:tagLst>
</file>

<file path=ppt/tags/tag378.xml><?xml version="1.0" encoding="utf-8"?>
<p:tagLst xmlns:a="http://schemas.openxmlformats.org/drawingml/2006/main" xmlns:r="http://schemas.openxmlformats.org/officeDocument/2006/relationships" xmlns:p="http://schemas.openxmlformats.org/presentationml/2006/main">
  <p:tag name="NUM" val="2"/>
</p:tagLst>
</file>

<file path=ppt/tags/tag379.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80.xml><?xml version="1.0" encoding="utf-8"?>
<p:tagLst xmlns:a="http://schemas.openxmlformats.org/drawingml/2006/main" xmlns:r="http://schemas.openxmlformats.org/officeDocument/2006/relationships" xmlns:p="http://schemas.openxmlformats.org/presentationml/2006/main">
  <p:tag name="NUM" val="4"/>
</p:tagLst>
</file>

<file path=ppt/tags/tag381.xml><?xml version="1.0" encoding="utf-8"?>
<p:tagLst xmlns:a="http://schemas.openxmlformats.org/drawingml/2006/main" xmlns:r="http://schemas.openxmlformats.org/officeDocument/2006/relationships" xmlns:p="http://schemas.openxmlformats.org/presentationml/2006/main">
  <p:tag name="NUM" val="5"/>
</p:tagLst>
</file>

<file path=ppt/tags/tag382.xml><?xml version="1.0" encoding="utf-8"?>
<p:tagLst xmlns:a="http://schemas.openxmlformats.org/drawingml/2006/main" xmlns:r="http://schemas.openxmlformats.org/officeDocument/2006/relationships" xmlns:p="http://schemas.openxmlformats.org/presentationml/2006/main">
  <p:tag name="NUM" val="6"/>
</p:tagLst>
</file>

<file path=ppt/tags/tag383.xml><?xml version="1.0" encoding="utf-8"?>
<p:tagLst xmlns:a="http://schemas.openxmlformats.org/drawingml/2006/main" xmlns:r="http://schemas.openxmlformats.org/officeDocument/2006/relationships" xmlns:p="http://schemas.openxmlformats.org/presentationml/2006/main">
  <p:tag name="NUM" val="7"/>
</p:tagLst>
</file>

<file path=ppt/tags/tag384.xml><?xml version="1.0" encoding="utf-8"?>
<p:tagLst xmlns:a="http://schemas.openxmlformats.org/drawingml/2006/main" xmlns:r="http://schemas.openxmlformats.org/officeDocument/2006/relationships" xmlns:p="http://schemas.openxmlformats.org/presentationml/2006/main">
  <p:tag name="NUM" val="8"/>
</p:tagLst>
</file>

<file path=ppt/tags/tag385.xml><?xml version="1.0" encoding="utf-8"?>
<p:tagLst xmlns:a="http://schemas.openxmlformats.org/drawingml/2006/main" xmlns:r="http://schemas.openxmlformats.org/officeDocument/2006/relationships" xmlns:p="http://schemas.openxmlformats.org/presentationml/2006/main">
  <p:tag name="NUM" val="9"/>
</p:tagLst>
</file>

<file path=ppt/tags/tag386.xml><?xml version="1.0" encoding="utf-8"?>
<p:tagLst xmlns:a="http://schemas.openxmlformats.org/drawingml/2006/main" xmlns:r="http://schemas.openxmlformats.org/officeDocument/2006/relationships" xmlns:p="http://schemas.openxmlformats.org/presentationml/2006/main">
  <p:tag name="NUM" val="1"/>
</p:tagLst>
</file>

<file path=ppt/tags/tag387.xml><?xml version="1.0" encoding="utf-8"?>
<p:tagLst xmlns:a="http://schemas.openxmlformats.org/drawingml/2006/main" xmlns:r="http://schemas.openxmlformats.org/officeDocument/2006/relationships" xmlns:p="http://schemas.openxmlformats.org/presentationml/2006/main">
  <p:tag name="NUM" val="2"/>
</p:tagLst>
</file>

<file path=ppt/tags/tag388.xml><?xml version="1.0" encoding="utf-8"?>
<p:tagLst xmlns:a="http://schemas.openxmlformats.org/drawingml/2006/main" xmlns:r="http://schemas.openxmlformats.org/officeDocument/2006/relationships" xmlns:p="http://schemas.openxmlformats.org/presentationml/2006/main">
  <p:tag name="NUM" val="3"/>
</p:tagLst>
</file>

<file path=ppt/tags/tag389.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390.xml><?xml version="1.0" encoding="utf-8"?>
<p:tagLst xmlns:a="http://schemas.openxmlformats.org/drawingml/2006/main" xmlns:r="http://schemas.openxmlformats.org/officeDocument/2006/relationships" xmlns:p="http://schemas.openxmlformats.org/presentationml/2006/main">
  <p:tag name="NUM" val="5"/>
</p:tagLst>
</file>

<file path=ppt/tags/tag391.xml><?xml version="1.0" encoding="utf-8"?>
<p:tagLst xmlns:a="http://schemas.openxmlformats.org/drawingml/2006/main" xmlns:r="http://schemas.openxmlformats.org/officeDocument/2006/relationships" xmlns:p="http://schemas.openxmlformats.org/presentationml/2006/main">
  <p:tag name="NUM" val="6"/>
</p:tagLst>
</file>

<file path=ppt/tags/tag392.xml><?xml version="1.0" encoding="utf-8"?>
<p:tagLst xmlns:a="http://schemas.openxmlformats.org/drawingml/2006/main" xmlns:r="http://schemas.openxmlformats.org/officeDocument/2006/relationships" xmlns:p="http://schemas.openxmlformats.org/presentationml/2006/main">
  <p:tag name="NUM" val="7"/>
</p:tagLst>
</file>

<file path=ppt/tags/tag393.xml><?xml version="1.0" encoding="utf-8"?>
<p:tagLst xmlns:a="http://schemas.openxmlformats.org/drawingml/2006/main" xmlns:r="http://schemas.openxmlformats.org/officeDocument/2006/relationships" xmlns:p="http://schemas.openxmlformats.org/presentationml/2006/main">
  <p:tag name="NUM" val="1"/>
</p:tagLst>
</file>

<file path=ppt/tags/tag394.xml><?xml version="1.0" encoding="utf-8"?>
<p:tagLst xmlns:a="http://schemas.openxmlformats.org/drawingml/2006/main" xmlns:r="http://schemas.openxmlformats.org/officeDocument/2006/relationships" xmlns:p="http://schemas.openxmlformats.org/presentationml/2006/main">
  <p:tag name="NUM" val="2"/>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4"/>
</p:tagLst>
</file>

<file path=ppt/tags/tag39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00.xml><?xml version="1.0" encoding="utf-8"?>
<p:tagLst xmlns:a="http://schemas.openxmlformats.org/drawingml/2006/main" xmlns:r="http://schemas.openxmlformats.org/officeDocument/2006/relationships" xmlns:p="http://schemas.openxmlformats.org/presentationml/2006/main">
  <p:tag name="NUM" val="6"/>
</p:tagLst>
</file>

<file path=ppt/tags/tag401.xml><?xml version="1.0" encoding="utf-8"?>
<p:tagLst xmlns:a="http://schemas.openxmlformats.org/drawingml/2006/main" xmlns:r="http://schemas.openxmlformats.org/officeDocument/2006/relationships" xmlns:p="http://schemas.openxmlformats.org/presentationml/2006/main">
  <p:tag name="NUM" val="7"/>
</p:tagLst>
</file>

<file path=ppt/tags/tag402.xml><?xml version="1.0" encoding="utf-8"?>
<p:tagLst xmlns:a="http://schemas.openxmlformats.org/drawingml/2006/main" xmlns:r="http://schemas.openxmlformats.org/officeDocument/2006/relationships" xmlns:p="http://schemas.openxmlformats.org/presentationml/2006/main">
  <p:tag name="NUM" val="8"/>
</p:tagLst>
</file>

<file path=ppt/tags/tag403.xml><?xml version="1.0" encoding="utf-8"?>
<p:tagLst xmlns:a="http://schemas.openxmlformats.org/drawingml/2006/main" xmlns:r="http://schemas.openxmlformats.org/officeDocument/2006/relationships" xmlns:p="http://schemas.openxmlformats.org/presentationml/2006/main">
  <p:tag name="NUM" val="1"/>
</p:tagLst>
</file>

<file path=ppt/tags/tag404.xml><?xml version="1.0" encoding="utf-8"?>
<p:tagLst xmlns:a="http://schemas.openxmlformats.org/drawingml/2006/main" xmlns:r="http://schemas.openxmlformats.org/officeDocument/2006/relationships" xmlns:p="http://schemas.openxmlformats.org/presentationml/2006/main">
  <p:tag name="NUM" val="2"/>
</p:tagLst>
</file>

<file path=ppt/tags/tag405.xml><?xml version="1.0" encoding="utf-8"?>
<p:tagLst xmlns:a="http://schemas.openxmlformats.org/drawingml/2006/main" xmlns:r="http://schemas.openxmlformats.org/officeDocument/2006/relationships" xmlns:p="http://schemas.openxmlformats.org/presentationml/2006/main">
  <p:tag name="NUM" val="3"/>
</p:tagLst>
</file>

<file path=ppt/tags/tag406.xml><?xml version="1.0" encoding="utf-8"?>
<p:tagLst xmlns:a="http://schemas.openxmlformats.org/drawingml/2006/main" xmlns:r="http://schemas.openxmlformats.org/officeDocument/2006/relationships" xmlns:p="http://schemas.openxmlformats.org/presentationml/2006/main">
  <p:tag name="NUM" val="4"/>
</p:tagLst>
</file>

<file path=ppt/tags/tag407.xml><?xml version="1.0" encoding="utf-8"?>
<p:tagLst xmlns:a="http://schemas.openxmlformats.org/drawingml/2006/main" xmlns:r="http://schemas.openxmlformats.org/officeDocument/2006/relationships" xmlns:p="http://schemas.openxmlformats.org/presentationml/2006/main">
  <p:tag name="NUM" val="5"/>
</p:tagLst>
</file>

<file path=ppt/tags/tag408.xml><?xml version="1.0" encoding="utf-8"?>
<p:tagLst xmlns:a="http://schemas.openxmlformats.org/drawingml/2006/main" xmlns:r="http://schemas.openxmlformats.org/officeDocument/2006/relationships" xmlns:p="http://schemas.openxmlformats.org/presentationml/2006/main">
  <p:tag name="NUM" val="6"/>
</p:tagLst>
</file>

<file path=ppt/tags/tag409.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10.xml><?xml version="1.0" encoding="utf-8"?>
<p:tagLst xmlns:a="http://schemas.openxmlformats.org/drawingml/2006/main" xmlns:r="http://schemas.openxmlformats.org/officeDocument/2006/relationships" xmlns:p="http://schemas.openxmlformats.org/presentationml/2006/main">
  <p:tag name="NUM" val="8"/>
</p:tagLst>
</file>

<file path=ppt/tags/tag411.xml><?xml version="1.0" encoding="utf-8"?>
<p:tagLst xmlns:a="http://schemas.openxmlformats.org/drawingml/2006/main" xmlns:r="http://schemas.openxmlformats.org/officeDocument/2006/relationships" xmlns:p="http://schemas.openxmlformats.org/presentationml/2006/main">
  <p:tag name="NUM" val="9"/>
</p:tagLst>
</file>

<file path=ppt/tags/tag412.xml><?xml version="1.0" encoding="utf-8"?>
<p:tagLst xmlns:a="http://schemas.openxmlformats.org/drawingml/2006/main" xmlns:r="http://schemas.openxmlformats.org/officeDocument/2006/relationships" xmlns:p="http://schemas.openxmlformats.org/presentationml/2006/main">
  <p:tag name="NUM" val="10"/>
</p:tagLst>
</file>

<file path=ppt/tags/tag413.xml><?xml version="1.0" encoding="utf-8"?>
<p:tagLst xmlns:a="http://schemas.openxmlformats.org/drawingml/2006/main" xmlns:r="http://schemas.openxmlformats.org/officeDocument/2006/relationships" xmlns:p="http://schemas.openxmlformats.org/presentationml/2006/main">
  <p:tag name="NUM" val="11"/>
</p:tagLst>
</file>

<file path=ppt/tags/tag414.xml><?xml version="1.0" encoding="utf-8"?>
<p:tagLst xmlns:a="http://schemas.openxmlformats.org/drawingml/2006/main" xmlns:r="http://schemas.openxmlformats.org/officeDocument/2006/relationships" xmlns:p="http://schemas.openxmlformats.org/presentationml/2006/main">
  <p:tag name="NUM" val="12"/>
</p:tagLst>
</file>

<file path=ppt/tags/tag415.xml><?xml version="1.0" encoding="utf-8"?>
<p:tagLst xmlns:a="http://schemas.openxmlformats.org/drawingml/2006/main" xmlns:r="http://schemas.openxmlformats.org/officeDocument/2006/relationships" xmlns:p="http://schemas.openxmlformats.org/presentationml/2006/main">
  <p:tag name="NUM" val="13"/>
</p:tagLst>
</file>

<file path=ppt/tags/tag416.xml><?xml version="1.0" encoding="utf-8"?>
<p:tagLst xmlns:a="http://schemas.openxmlformats.org/drawingml/2006/main" xmlns:r="http://schemas.openxmlformats.org/officeDocument/2006/relationships" xmlns:p="http://schemas.openxmlformats.org/presentationml/2006/main">
  <p:tag name="NUM" val="14"/>
</p:tagLst>
</file>

<file path=ppt/tags/tag417.xml><?xml version="1.0" encoding="utf-8"?>
<p:tagLst xmlns:a="http://schemas.openxmlformats.org/drawingml/2006/main" xmlns:r="http://schemas.openxmlformats.org/officeDocument/2006/relationships" xmlns:p="http://schemas.openxmlformats.org/presentationml/2006/main">
  <p:tag name="NUM" val="15"/>
</p:tagLst>
</file>

<file path=ppt/tags/tag418.xml><?xml version="1.0" encoding="utf-8"?>
<p:tagLst xmlns:a="http://schemas.openxmlformats.org/drawingml/2006/main" xmlns:r="http://schemas.openxmlformats.org/officeDocument/2006/relationships" xmlns:p="http://schemas.openxmlformats.org/presentationml/2006/main">
  <p:tag name="NUM" val="16"/>
</p:tagLst>
</file>

<file path=ppt/tags/tag419.xml><?xml version="1.0" encoding="utf-8"?>
<p:tagLst xmlns:a="http://schemas.openxmlformats.org/drawingml/2006/main" xmlns:r="http://schemas.openxmlformats.org/officeDocument/2006/relationships" xmlns:p="http://schemas.openxmlformats.org/presentationml/2006/main">
  <p:tag name="NUM" val="17"/>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18"/>
</p:tagLst>
</file>

<file path=ppt/tags/tag421.xml><?xml version="1.0" encoding="utf-8"?>
<p:tagLst xmlns:a="http://schemas.openxmlformats.org/drawingml/2006/main" xmlns:r="http://schemas.openxmlformats.org/officeDocument/2006/relationships" xmlns:p="http://schemas.openxmlformats.org/presentationml/2006/main">
  <p:tag name="NUM" val="19"/>
</p:tagLst>
</file>

<file path=ppt/tags/tag422.xml><?xml version="1.0" encoding="utf-8"?>
<p:tagLst xmlns:a="http://schemas.openxmlformats.org/drawingml/2006/main" xmlns:r="http://schemas.openxmlformats.org/officeDocument/2006/relationships" xmlns:p="http://schemas.openxmlformats.org/presentationml/2006/main">
  <p:tag name="NUM" val="1"/>
</p:tagLst>
</file>

<file path=ppt/tags/tag423.xml><?xml version="1.0" encoding="utf-8"?>
<p:tagLst xmlns:a="http://schemas.openxmlformats.org/drawingml/2006/main" xmlns:r="http://schemas.openxmlformats.org/officeDocument/2006/relationships" xmlns:p="http://schemas.openxmlformats.org/presentationml/2006/main">
  <p:tag name="NUM" val="2"/>
</p:tagLst>
</file>

<file path=ppt/tags/tag424.xml><?xml version="1.0" encoding="utf-8"?>
<p:tagLst xmlns:a="http://schemas.openxmlformats.org/drawingml/2006/main" xmlns:r="http://schemas.openxmlformats.org/officeDocument/2006/relationships" xmlns:p="http://schemas.openxmlformats.org/presentationml/2006/main">
  <p:tag name="NUM" val="3"/>
</p:tagLst>
</file>

<file path=ppt/tags/tag425.xml><?xml version="1.0" encoding="utf-8"?>
<p:tagLst xmlns:a="http://schemas.openxmlformats.org/drawingml/2006/main" xmlns:r="http://schemas.openxmlformats.org/officeDocument/2006/relationships" xmlns:p="http://schemas.openxmlformats.org/presentationml/2006/main">
  <p:tag name="NUM" val="4"/>
</p:tagLst>
</file>

<file path=ppt/tags/tag426.xml><?xml version="1.0" encoding="utf-8"?>
<p:tagLst xmlns:a="http://schemas.openxmlformats.org/drawingml/2006/main" xmlns:r="http://schemas.openxmlformats.org/officeDocument/2006/relationships" xmlns:p="http://schemas.openxmlformats.org/presentationml/2006/main">
  <p:tag name="NUM" val="5"/>
</p:tagLst>
</file>

<file path=ppt/tags/tag427.xml><?xml version="1.0" encoding="utf-8"?>
<p:tagLst xmlns:a="http://schemas.openxmlformats.org/drawingml/2006/main" xmlns:r="http://schemas.openxmlformats.org/officeDocument/2006/relationships" xmlns:p="http://schemas.openxmlformats.org/presentationml/2006/main">
  <p:tag name="NUM" val="6"/>
</p:tagLst>
</file>

<file path=ppt/tags/tag428.xml><?xml version="1.0" encoding="utf-8"?>
<p:tagLst xmlns:a="http://schemas.openxmlformats.org/drawingml/2006/main" xmlns:r="http://schemas.openxmlformats.org/officeDocument/2006/relationships" xmlns:p="http://schemas.openxmlformats.org/presentationml/2006/main">
  <p:tag name="NUM" val="7"/>
</p:tagLst>
</file>

<file path=ppt/tags/tag429.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30.xml><?xml version="1.0" encoding="utf-8"?>
<p:tagLst xmlns:a="http://schemas.openxmlformats.org/drawingml/2006/main" xmlns:r="http://schemas.openxmlformats.org/officeDocument/2006/relationships" xmlns:p="http://schemas.openxmlformats.org/presentationml/2006/main">
  <p:tag name="NUM" val="9"/>
</p:tagLst>
</file>

<file path=ppt/tags/tag431.xml><?xml version="1.0" encoding="utf-8"?>
<p:tagLst xmlns:a="http://schemas.openxmlformats.org/drawingml/2006/main" xmlns:r="http://schemas.openxmlformats.org/officeDocument/2006/relationships" xmlns:p="http://schemas.openxmlformats.org/presentationml/2006/main">
  <p:tag name="NUM" val="10"/>
</p:tagLst>
</file>

<file path=ppt/tags/tag432.xml><?xml version="1.0" encoding="utf-8"?>
<p:tagLst xmlns:a="http://schemas.openxmlformats.org/drawingml/2006/main" xmlns:r="http://schemas.openxmlformats.org/officeDocument/2006/relationships" xmlns:p="http://schemas.openxmlformats.org/presentationml/2006/main">
  <p:tag name="NUM" val="11"/>
</p:tagLst>
</file>

<file path=ppt/tags/tag433.xml><?xml version="1.0" encoding="utf-8"?>
<p:tagLst xmlns:a="http://schemas.openxmlformats.org/drawingml/2006/main" xmlns:r="http://schemas.openxmlformats.org/officeDocument/2006/relationships" xmlns:p="http://schemas.openxmlformats.org/presentationml/2006/main">
  <p:tag name="NUM" val="12"/>
</p:tagLst>
</file>

<file path=ppt/tags/tag434.xml><?xml version="1.0" encoding="utf-8"?>
<p:tagLst xmlns:a="http://schemas.openxmlformats.org/drawingml/2006/main" xmlns:r="http://schemas.openxmlformats.org/officeDocument/2006/relationships" xmlns:p="http://schemas.openxmlformats.org/presentationml/2006/main">
  <p:tag name="NUM" val="1"/>
</p:tagLst>
</file>

<file path=ppt/tags/tag435.xml><?xml version="1.0" encoding="utf-8"?>
<p:tagLst xmlns:a="http://schemas.openxmlformats.org/drawingml/2006/main" xmlns:r="http://schemas.openxmlformats.org/officeDocument/2006/relationships" xmlns:p="http://schemas.openxmlformats.org/presentationml/2006/main">
  <p:tag name="NUM" val="2"/>
</p:tagLst>
</file>

<file path=ppt/tags/tag436.xml><?xml version="1.0" encoding="utf-8"?>
<p:tagLst xmlns:a="http://schemas.openxmlformats.org/drawingml/2006/main" xmlns:r="http://schemas.openxmlformats.org/officeDocument/2006/relationships" xmlns:p="http://schemas.openxmlformats.org/presentationml/2006/main">
  <p:tag name="NUM" val="3"/>
</p:tagLst>
</file>

<file path=ppt/tags/tag437.xml><?xml version="1.0" encoding="utf-8"?>
<p:tagLst xmlns:a="http://schemas.openxmlformats.org/drawingml/2006/main" xmlns:r="http://schemas.openxmlformats.org/officeDocument/2006/relationships" xmlns:p="http://schemas.openxmlformats.org/presentationml/2006/main">
  <p:tag name="NUM" val="4"/>
</p:tagLst>
</file>

<file path=ppt/tags/tag438.xml><?xml version="1.0" encoding="utf-8"?>
<p:tagLst xmlns:a="http://schemas.openxmlformats.org/drawingml/2006/main" xmlns:r="http://schemas.openxmlformats.org/officeDocument/2006/relationships" xmlns:p="http://schemas.openxmlformats.org/presentationml/2006/main">
  <p:tag name="NUM" val="5"/>
</p:tagLst>
</file>

<file path=ppt/tags/tag439.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40.xml><?xml version="1.0" encoding="utf-8"?>
<p:tagLst xmlns:a="http://schemas.openxmlformats.org/drawingml/2006/main" xmlns:r="http://schemas.openxmlformats.org/officeDocument/2006/relationships" xmlns:p="http://schemas.openxmlformats.org/presentationml/2006/main">
  <p:tag name="NUM" val="7"/>
</p:tagLst>
</file>

<file path=ppt/tags/tag441.xml><?xml version="1.0" encoding="utf-8"?>
<p:tagLst xmlns:a="http://schemas.openxmlformats.org/drawingml/2006/main" xmlns:r="http://schemas.openxmlformats.org/officeDocument/2006/relationships" xmlns:p="http://schemas.openxmlformats.org/presentationml/2006/main">
  <p:tag name="NUM" val="8"/>
</p:tagLst>
</file>

<file path=ppt/tags/tag442.xml><?xml version="1.0" encoding="utf-8"?>
<p:tagLst xmlns:a="http://schemas.openxmlformats.org/drawingml/2006/main" xmlns:r="http://schemas.openxmlformats.org/officeDocument/2006/relationships" xmlns:p="http://schemas.openxmlformats.org/presentationml/2006/main">
  <p:tag name="NUM" val="9"/>
</p:tagLst>
</file>

<file path=ppt/tags/tag443.xml><?xml version="1.0" encoding="utf-8"?>
<p:tagLst xmlns:a="http://schemas.openxmlformats.org/drawingml/2006/main" xmlns:r="http://schemas.openxmlformats.org/officeDocument/2006/relationships" xmlns:p="http://schemas.openxmlformats.org/presentationml/2006/main">
  <p:tag name="NUM" val="1"/>
</p:tagLst>
</file>

<file path=ppt/tags/tag444.xml><?xml version="1.0" encoding="utf-8"?>
<p:tagLst xmlns:a="http://schemas.openxmlformats.org/drawingml/2006/main" xmlns:r="http://schemas.openxmlformats.org/officeDocument/2006/relationships" xmlns:p="http://schemas.openxmlformats.org/presentationml/2006/main">
  <p:tag name="NUM" val="2"/>
</p:tagLst>
</file>

<file path=ppt/tags/tag445.xml><?xml version="1.0" encoding="utf-8"?>
<p:tagLst xmlns:a="http://schemas.openxmlformats.org/drawingml/2006/main" xmlns:r="http://schemas.openxmlformats.org/officeDocument/2006/relationships" xmlns:p="http://schemas.openxmlformats.org/presentationml/2006/main">
  <p:tag name="NUM" val="1"/>
</p:tagLst>
</file>

<file path=ppt/tags/tag446.xml><?xml version="1.0" encoding="utf-8"?>
<p:tagLst xmlns:a="http://schemas.openxmlformats.org/drawingml/2006/main" xmlns:r="http://schemas.openxmlformats.org/officeDocument/2006/relationships" xmlns:p="http://schemas.openxmlformats.org/presentationml/2006/main">
  <p:tag name="NUM" val="2"/>
</p:tagLst>
</file>

<file path=ppt/tags/tag447.xml><?xml version="1.0" encoding="utf-8"?>
<p:tagLst xmlns:a="http://schemas.openxmlformats.org/drawingml/2006/main" xmlns:r="http://schemas.openxmlformats.org/officeDocument/2006/relationships" xmlns:p="http://schemas.openxmlformats.org/presentationml/2006/main">
  <p:tag name="NUM" val="3"/>
</p:tagLst>
</file>

<file path=ppt/tags/tag448.xml><?xml version="1.0" encoding="utf-8"?>
<p:tagLst xmlns:a="http://schemas.openxmlformats.org/drawingml/2006/main" xmlns:r="http://schemas.openxmlformats.org/officeDocument/2006/relationships" xmlns:p="http://schemas.openxmlformats.org/presentationml/2006/main">
  <p:tag name="NUM" val="4"/>
</p:tagLst>
</file>

<file path=ppt/tags/tag449.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50.xml><?xml version="1.0" encoding="utf-8"?>
<p:tagLst xmlns:a="http://schemas.openxmlformats.org/drawingml/2006/main" xmlns:r="http://schemas.openxmlformats.org/officeDocument/2006/relationships" xmlns:p="http://schemas.openxmlformats.org/presentationml/2006/main">
  <p:tag name="NUM" val="6"/>
</p:tagLst>
</file>

<file path=ppt/tags/tag451.xml><?xml version="1.0" encoding="utf-8"?>
<p:tagLst xmlns:a="http://schemas.openxmlformats.org/drawingml/2006/main" xmlns:r="http://schemas.openxmlformats.org/officeDocument/2006/relationships" xmlns:p="http://schemas.openxmlformats.org/presentationml/2006/main">
  <p:tag name="NUM" val="7"/>
</p:tagLst>
</file>

<file path=ppt/tags/tag452.xml><?xml version="1.0" encoding="utf-8"?>
<p:tagLst xmlns:a="http://schemas.openxmlformats.org/drawingml/2006/main" xmlns:r="http://schemas.openxmlformats.org/officeDocument/2006/relationships" xmlns:p="http://schemas.openxmlformats.org/presentationml/2006/main">
  <p:tag name="NUM" val="8"/>
</p:tagLst>
</file>

<file path=ppt/tags/tag453.xml><?xml version="1.0" encoding="utf-8"?>
<p:tagLst xmlns:a="http://schemas.openxmlformats.org/drawingml/2006/main" xmlns:r="http://schemas.openxmlformats.org/officeDocument/2006/relationships" xmlns:p="http://schemas.openxmlformats.org/presentationml/2006/main">
  <p:tag name="NUM" val="9"/>
</p:tagLst>
</file>

<file path=ppt/tags/tag454.xml><?xml version="1.0" encoding="utf-8"?>
<p:tagLst xmlns:a="http://schemas.openxmlformats.org/drawingml/2006/main" xmlns:r="http://schemas.openxmlformats.org/officeDocument/2006/relationships" xmlns:p="http://schemas.openxmlformats.org/presentationml/2006/main">
  <p:tag name="NUM" val="1"/>
</p:tagLst>
</file>

<file path=ppt/tags/tag455.xml><?xml version="1.0" encoding="utf-8"?>
<p:tagLst xmlns:a="http://schemas.openxmlformats.org/drawingml/2006/main" xmlns:r="http://schemas.openxmlformats.org/officeDocument/2006/relationships" xmlns:p="http://schemas.openxmlformats.org/presentationml/2006/main">
  <p:tag name="NUM" val="2"/>
</p:tagLst>
</file>

<file path=ppt/tags/tag456.xml><?xml version="1.0" encoding="utf-8"?>
<p:tagLst xmlns:a="http://schemas.openxmlformats.org/drawingml/2006/main" xmlns:r="http://schemas.openxmlformats.org/officeDocument/2006/relationships" xmlns:p="http://schemas.openxmlformats.org/presentationml/2006/main">
  <p:tag name="NUM" val="3"/>
</p:tagLst>
</file>

<file path=ppt/tags/tag457.xml><?xml version="1.0" encoding="utf-8"?>
<p:tagLst xmlns:a="http://schemas.openxmlformats.org/drawingml/2006/main" xmlns:r="http://schemas.openxmlformats.org/officeDocument/2006/relationships" xmlns:p="http://schemas.openxmlformats.org/presentationml/2006/main">
  <p:tag name="NUM" val="4"/>
</p:tagLst>
</file>

<file path=ppt/tags/tag458.xml><?xml version="1.0" encoding="utf-8"?>
<p:tagLst xmlns:a="http://schemas.openxmlformats.org/drawingml/2006/main" xmlns:r="http://schemas.openxmlformats.org/officeDocument/2006/relationships" xmlns:p="http://schemas.openxmlformats.org/presentationml/2006/main">
  <p:tag name="NUM" val="5"/>
</p:tagLst>
</file>

<file path=ppt/tags/tag459.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60.xml><?xml version="1.0" encoding="utf-8"?>
<p:tagLst xmlns:a="http://schemas.openxmlformats.org/drawingml/2006/main" xmlns:r="http://schemas.openxmlformats.org/officeDocument/2006/relationships" xmlns:p="http://schemas.openxmlformats.org/presentationml/2006/main">
  <p:tag name="NUM" val="7"/>
</p:tagLst>
</file>

<file path=ppt/tags/tag461.xml><?xml version="1.0" encoding="utf-8"?>
<p:tagLst xmlns:a="http://schemas.openxmlformats.org/drawingml/2006/main" xmlns:r="http://schemas.openxmlformats.org/officeDocument/2006/relationships" xmlns:p="http://schemas.openxmlformats.org/presentationml/2006/main">
  <p:tag name="NUM" val="1"/>
</p:tagLst>
</file>

<file path=ppt/tags/tag462.xml><?xml version="1.0" encoding="utf-8"?>
<p:tagLst xmlns:a="http://schemas.openxmlformats.org/drawingml/2006/main" xmlns:r="http://schemas.openxmlformats.org/officeDocument/2006/relationships" xmlns:p="http://schemas.openxmlformats.org/presentationml/2006/main">
  <p:tag name="NUM" val="2"/>
</p:tagLst>
</file>

<file path=ppt/tags/tag463.xml><?xml version="1.0" encoding="utf-8"?>
<p:tagLst xmlns:a="http://schemas.openxmlformats.org/drawingml/2006/main" xmlns:r="http://schemas.openxmlformats.org/officeDocument/2006/relationships" xmlns:p="http://schemas.openxmlformats.org/presentationml/2006/main">
  <p:tag name="NUM" val="1"/>
</p:tagLst>
</file>

<file path=ppt/tags/tag464.xml><?xml version="1.0" encoding="utf-8"?>
<p:tagLst xmlns:a="http://schemas.openxmlformats.org/drawingml/2006/main" xmlns:r="http://schemas.openxmlformats.org/officeDocument/2006/relationships" xmlns:p="http://schemas.openxmlformats.org/presentationml/2006/main">
  <p:tag name="NUM" val="2"/>
</p:tagLst>
</file>

<file path=ppt/tags/tag465.xml><?xml version="1.0" encoding="utf-8"?>
<p:tagLst xmlns:a="http://schemas.openxmlformats.org/drawingml/2006/main" xmlns:r="http://schemas.openxmlformats.org/officeDocument/2006/relationships" xmlns:p="http://schemas.openxmlformats.org/presentationml/2006/main">
  <p:tag name="NUM" val="3"/>
</p:tagLst>
</file>

<file path=ppt/tags/tag466.xml><?xml version="1.0" encoding="utf-8"?>
<p:tagLst xmlns:a="http://schemas.openxmlformats.org/drawingml/2006/main" xmlns:r="http://schemas.openxmlformats.org/officeDocument/2006/relationships" xmlns:p="http://schemas.openxmlformats.org/presentationml/2006/main">
  <p:tag name="NUM" val="4"/>
</p:tagLst>
</file>

<file path=ppt/tags/tag467.xml><?xml version="1.0" encoding="utf-8"?>
<p:tagLst xmlns:a="http://schemas.openxmlformats.org/drawingml/2006/main" xmlns:r="http://schemas.openxmlformats.org/officeDocument/2006/relationships" xmlns:p="http://schemas.openxmlformats.org/presentationml/2006/main">
  <p:tag name="NUM" val="5"/>
</p:tagLst>
</file>

<file path=ppt/tags/tag468.xml><?xml version="1.0" encoding="utf-8"?>
<p:tagLst xmlns:a="http://schemas.openxmlformats.org/drawingml/2006/main" xmlns:r="http://schemas.openxmlformats.org/officeDocument/2006/relationships" xmlns:p="http://schemas.openxmlformats.org/presentationml/2006/main">
  <p:tag name="NUM" val="6"/>
</p:tagLst>
</file>

<file path=ppt/tags/tag469.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70.xml><?xml version="1.0" encoding="utf-8"?>
<p:tagLst xmlns:a="http://schemas.openxmlformats.org/drawingml/2006/main" xmlns:r="http://schemas.openxmlformats.org/officeDocument/2006/relationships" xmlns:p="http://schemas.openxmlformats.org/presentationml/2006/main">
  <p:tag name="NUM" val="8"/>
</p:tagLst>
</file>

<file path=ppt/tags/tag471.xml><?xml version="1.0" encoding="utf-8"?>
<p:tagLst xmlns:a="http://schemas.openxmlformats.org/drawingml/2006/main" xmlns:r="http://schemas.openxmlformats.org/officeDocument/2006/relationships" xmlns:p="http://schemas.openxmlformats.org/presentationml/2006/main">
  <p:tag name="NUM" val="9"/>
</p:tagLst>
</file>

<file path=ppt/tags/tag472.xml><?xml version="1.0" encoding="utf-8"?>
<p:tagLst xmlns:a="http://schemas.openxmlformats.org/drawingml/2006/main" xmlns:r="http://schemas.openxmlformats.org/officeDocument/2006/relationships" xmlns:p="http://schemas.openxmlformats.org/presentationml/2006/main">
  <p:tag name="NUM" val="1"/>
</p:tagLst>
</file>

<file path=ppt/tags/tag473.xml><?xml version="1.0" encoding="utf-8"?>
<p:tagLst xmlns:a="http://schemas.openxmlformats.org/drawingml/2006/main" xmlns:r="http://schemas.openxmlformats.org/officeDocument/2006/relationships" xmlns:p="http://schemas.openxmlformats.org/presentationml/2006/main">
  <p:tag name="NUM" val="2"/>
</p:tagLst>
</file>

<file path=ppt/tags/tag474.xml><?xml version="1.0" encoding="utf-8"?>
<p:tagLst xmlns:a="http://schemas.openxmlformats.org/drawingml/2006/main" xmlns:r="http://schemas.openxmlformats.org/officeDocument/2006/relationships" xmlns:p="http://schemas.openxmlformats.org/presentationml/2006/main">
  <p:tag name="NUM" val="3"/>
</p:tagLst>
</file>

<file path=ppt/tags/tag475.xml><?xml version="1.0" encoding="utf-8"?>
<p:tagLst xmlns:a="http://schemas.openxmlformats.org/drawingml/2006/main" xmlns:r="http://schemas.openxmlformats.org/officeDocument/2006/relationships" xmlns:p="http://schemas.openxmlformats.org/presentationml/2006/main">
  <p:tag name="NUM" val="4"/>
</p:tagLst>
</file>

<file path=ppt/tags/tag476.xml><?xml version="1.0" encoding="utf-8"?>
<p:tagLst xmlns:a="http://schemas.openxmlformats.org/drawingml/2006/main" xmlns:r="http://schemas.openxmlformats.org/officeDocument/2006/relationships" xmlns:p="http://schemas.openxmlformats.org/presentationml/2006/main">
  <p:tag name="NUM" val="5"/>
</p:tagLst>
</file>

<file path=ppt/tags/tag477.xml><?xml version="1.0" encoding="utf-8"?>
<p:tagLst xmlns:a="http://schemas.openxmlformats.org/drawingml/2006/main" xmlns:r="http://schemas.openxmlformats.org/officeDocument/2006/relationships" xmlns:p="http://schemas.openxmlformats.org/presentationml/2006/main">
  <p:tag name="NUM" val="6"/>
</p:tagLst>
</file>

<file path=ppt/tags/tag478.xml><?xml version="1.0" encoding="utf-8"?>
<p:tagLst xmlns:a="http://schemas.openxmlformats.org/drawingml/2006/main" xmlns:r="http://schemas.openxmlformats.org/officeDocument/2006/relationships" xmlns:p="http://schemas.openxmlformats.org/presentationml/2006/main">
  <p:tag name="NUM" val="7"/>
</p:tagLst>
</file>

<file path=ppt/tags/tag479.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80.xml><?xml version="1.0" encoding="utf-8"?>
<p:tagLst xmlns:a="http://schemas.openxmlformats.org/drawingml/2006/main" xmlns:r="http://schemas.openxmlformats.org/officeDocument/2006/relationships" xmlns:p="http://schemas.openxmlformats.org/presentationml/2006/main">
  <p:tag name="NUM" val="9"/>
</p:tagLst>
</file>

<file path=ppt/tags/tag481.xml><?xml version="1.0" encoding="utf-8"?>
<p:tagLst xmlns:a="http://schemas.openxmlformats.org/drawingml/2006/main" xmlns:r="http://schemas.openxmlformats.org/officeDocument/2006/relationships" xmlns:p="http://schemas.openxmlformats.org/presentationml/2006/main">
  <p:tag name="NUM" val="1"/>
</p:tagLst>
</file>

<file path=ppt/tags/tag482.xml><?xml version="1.0" encoding="utf-8"?>
<p:tagLst xmlns:a="http://schemas.openxmlformats.org/drawingml/2006/main" xmlns:r="http://schemas.openxmlformats.org/officeDocument/2006/relationships" xmlns:p="http://schemas.openxmlformats.org/presentationml/2006/main">
  <p:tag name="NUM" val="2"/>
</p:tagLst>
</file>

<file path=ppt/tags/tag483.xml><?xml version="1.0" encoding="utf-8"?>
<p:tagLst xmlns:a="http://schemas.openxmlformats.org/drawingml/2006/main" xmlns:r="http://schemas.openxmlformats.org/officeDocument/2006/relationships" xmlns:p="http://schemas.openxmlformats.org/presentationml/2006/main">
  <p:tag name="NUM" val="1"/>
</p:tagLst>
</file>

<file path=ppt/tags/tag484.xml><?xml version="1.0" encoding="utf-8"?>
<p:tagLst xmlns:a="http://schemas.openxmlformats.org/drawingml/2006/main" xmlns:r="http://schemas.openxmlformats.org/officeDocument/2006/relationships" xmlns:p="http://schemas.openxmlformats.org/presentationml/2006/main">
  <p:tag name="NUM" val="2"/>
</p:tagLst>
</file>

<file path=ppt/tags/tag485.xml><?xml version="1.0" encoding="utf-8"?>
<p:tagLst xmlns:a="http://schemas.openxmlformats.org/drawingml/2006/main" xmlns:r="http://schemas.openxmlformats.org/officeDocument/2006/relationships" xmlns:p="http://schemas.openxmlformats.org/presentationml/2006/main">
  <p:tag name="NUM" val="3"/>
</p:tagLst>
</file>

<file path=ppt/tags/tag486.xml><?xml version="1.0" encoding="utf-8"?>
<p:tagLst xmlns:a="http://schemas.openxmlformats.org/drawingml/2006/main" xmlns:r="http://schemas.openxmlformats.org/officeDocument/2006/relationships" xmlns:p="http://schemas.openxmlformats.org/presentationml/2006/main">
  <p:tag name="NUM" val="4"/>
</p:tagLst>
</file>

<file path=ppt/tags/tag487.xml><?xml version="1.0" encoding="utf-8"?>
<p:tagLst xmlns:a="http://schemas.openxmlformats.org/drawingml/2006/main" xmlns:r="http://schemas.openxmlformats.org/officeDocument/2006/relationships" xmlns:p="http://schemas.openxmlformats.org/presentationml/2006/main">
  <p:tag name="NUM" val="5"/>
</p:tagLst>
</file>

<file path=ppt/tags/tag488.xml><?xml version="1.0" encoding="utf-8"?>
<p:tagLst xmlns:a="http://schemas.openxmlformats.org/drawingml/2006/main" xmlns:r="http://schemas.openxmlformats.org/officeDocument/2006/relationships" xmlns:p="http://schemas.openxmlformats.org/presentationml/2006/main">
  <p:tag name="NUM" val="6"/>
</p:tagLst>
</file>

<file path=ppt/tags/tag489.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490.xml><?xml version="1.0" encoding="utf-8"?>
<p:tagLst xmlns:a="http://schemas.openxmlformats.org/drawingml/2006/main" xmlns:r="http://schemas.openxmlformats.org/officeDocument/2006/relationships" xmlns:p="http://schemas.openxmlformats.org/presentationml/2006/main">
  <p:tag name="NUM" val="8"/>
</p:tagLst>
</file>

<file path=ppt/tags/tag491.xml><?xml version="1.0" encoding="utf-8"?>
<p:tagLst xmlns:a="http://schemas.openxmlformats.org/drawingml/2006/main" xmlns:r="http://schemas.openxmlformats.org/officeDocument/2006/relationships" xmlns:p="http://schemas.openxmlformats.org/presentationml/2006/main">
  <p:tag name="NUM" val="9"/>
</p:tagLst>
</file>

<file path=ppt/tags/tag492.xml><?xml version="1.0" encoding="utf-8"?>
<p:tagLst xmlns:a="http://schemas.openxmlformats.org/drawingml/2006/main" xmlns:r="http://schemas.openxmlformats.org/officeDocument/2006/relationships" xmlns:p="http://schemas.openxmlformats.org/presentationml/2006/main">
  <p:tag name="NUM" val="10"/>
</p:tagLst>
</file>

<file path=ppt/tags/tag493.xml><?xml version="1.0" encoding="utf-8"?>
<p:tagLst xmlns:a="http://schemas.openxmlformats.org/drawingml/2006/main" xmlns:r="http://schemas.openxmlformats.org/officeDocument/2006/relationships" xmlns:p="http://schemas.openxmlformats.org/presentationml/2006/main">
  <p:tag name="NUM" val="11"/>
</p:tagLst>
</file>

<file path=ppt/tags/tag494.xml><?xml version="1.0" encoding="utf-8"?>
<p:tagLst xmlns:a="http://schemas.openxmlformats.org/drawingml/2006/main" xmlns:r="http://schemas.openxmlformats.org/officeDocument/2006/relationships" xmlns:p="http://schemas.openxmlformats.org/presentationml/2006/main">
  <p:tag name="NUM" val="1"/>
</p:tagLst>
</file>

<file path=ppt/tags/tag495.xml><?xml version="1.0" encoding="utf-8"?>
<p:tagLst xmlns:a="http://schemas.openxmlformats.org/drawingml/2006/main" xmlns:r="http://schemas.openxmlformats.org/officeDocument/2006/relationships" xmlns:p="http://schemas.openxmlformats.org/presentationml/2006/main">
  <p:tag name="NUM" val="2"/>
</p:tagLst>
</file>

<file path=ppt/tags/tag496.xml><?xml version="1.0" encoding="utf-8"?>
<p:tagLst xmlns:a="http://schemas.openxmlformats.org/drawingml/2006/main" xmlns:r="http://schemas.openxmlformats.org/officeDocument/2006/relationships" xmlns:p="http://schemas.openxmlformats.org/presentationml/2006/main">
  <p:tag name="NUM" val="3"/>
</p:tagLst>
</file>

<file path=ppt/tags/tag497.xml><?xml version="1.0" encoding="utf-8"?>
<p:tagLst xmlns:a="http://schemas.openxmlformats.org/drawingml/2006/main" xmlns:r="http://schemas.openxmlformats.org/officeDocument/2006/relationships" xmlns:p="http://schemas.openxmlformats.org/presentationml/2006/main">
  <p:tag name="NUM" val="4"/>
</p:tagLst>
</file>

<file path=ppt/tags/tag498.xml><?xml version="1.0" encoding="utf-8"?>
<p:tagLst xmlns:a="http://schemas.openxmlformats.org/drawingml/2006/main" xmlns:r="http://schemas.openxmlformats.org/officeDocument/2006/relationships" xmlns:p="http://schemas.openxmlformats.org/presentationml/2006/main">
  <p:tag name="NUM" val="5"/>
</p:tagLst>
</file>

<file path=ppt/tags/tag49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00.xml><?xml version="1.0" encoding="utf-8"?>
<p:tagLst xmlns:a="http://schemas.openxmlformats.org/drawingml/2006/main" xmlns:r="http://schemas.openxmlformats.org/officeDocument/2006/relationships" xmlns:p="http://schemas.openxmlformats.org/presentationml/2006/main">
  <p:tag name="NUM" val="7"/>
</p:tagLst>
</file>

<file path=ppt/tags/tag501.xml><?xml version="1.0" encoding="utf-8"?>
<p:tagLst xmlns:a="http://schemas.openxmlformats.org/drawingml/2006/main" xmlns:r="http://schemas.openxmlformats.org/officeDocument/2006/relationships" xmlns:p="http://schemas.openxmlformats.org/presentationml/2006/main">
  <p:tag name="NUM" val="8"/>
</p:tagLst>
</file>

<file path=ppt/tags/tag502.xml><?xml version="1.0" encoding="utf-8"?>
<p:tagLst xmlns:a="http://schemas.openxmlformats.org/drawingml/2006/main" xmlns:r="http://schemas.openxmlformats.org/officeDocument/2006/relationships" xmlns:p="http://schemas.openxmlformats.org/presentationml/2006/main">
  <p:tag name="NUM" val="9"/>
</p:tagLst>
</file>

<file path=ppt/tags/tag503.xml><?xml version="1.0" encoding="utf-8"?>
<p:tagLst xmlns:a="http://schemas.openxmlformats.org/drawingml/2006/main" xmlns:r="http://schemas.openxmlformats.org/officeDocument/2006/relationships" xmlns:p="http://schemas.openxmlformats.org/presentationml/2006/main">
  <p:tag name="NUM" val="1"/>
</p:tagLst>
</file>

<file path=ppt/tags/tag504.xml><?xml version="1.0" encoding="utf-8"?>
<p:tagLst xmlns:a="http://schemas.openxmlformats.org/drawingml/2006/main" xmlns:r="http://schemas.openxmlformats.org/officeDocument/2006/relationships" xmlns:p="http://schemas.openxmlformats.org/presentationml/2006/main">
  <p:tag name="NUM" val="2"/>
</p:tagLst>
</file>

<file path=ppt/tags/tag505.xml><?xml version="1.0" encoding="utf-8"?>
<p:tagLst xmlns:a="http://schemas.openxmlformats.org/drawingml/2006/main" xmlns:r="http://schemas.openxmlformats.org/officeDocument/2006/relationships" xmlns:p="http://schemas.openxmlformats.org/presentationml/2006/main">
  <p:tag name="NUM" val="1"/>
</p:tagLst>
</file>

<file path=ppt/tags/tag506.xml><?xml version="1.0" encoding="utf-8"?>
<p:tagLst xmlns:a="http://schemas.openxmlformats.org/drawingml/2006/main" xmlns:r="http://schemas.openxmlformats.org/officeDocument/2006/relationships" xmlns:p="http://schemas.openxmlformats.org/presentationml/2006/main">
  <p:tag name="NUM" val="2"/>
</p:tagLst>
</file>

<file path=ppt/tags/tag507.xml><?xml version="1.0" encoding="utf-8"?>
<p:tagLst xmlns:a="http://schemas.openxmlformats.org/drawingml/2006/main" xmlns:r="http://schemas.openxmlformats.org/officeDocument/2006/relationships" xmlns:p="http://schemas.openxmlformats.org/presentationml/2006/main">
  <p:tag name="NUM" val="3"/>
</p:tagLst>
</file>

<file path=ppt/tags/tag508.xml><?xml version="1.0" encoding="utf-8"?>
<p:tagLst xmlns:a="http://schemas.openxmlformats.org/drawingml/2006/main" xmlns:r="http://schemas.openxmlformats.org/officeDocument/2006/relationships" xmlns:p="http://schemas.openxmlformats.org/presentationml/2006/main">
  <p:tag name="NUM" val="4"/>
</p:tagLst>
</file>

<file path=ppt/tags/tag509.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10.xml><?xml version="1.0" encoding="utf-8"?>
<p:tagLst xmlns:a="http://schemas.openxmlformats.org/drawingml/2006/main" xmlns:r="http://schemas.openxmlformats.org/officeDocument/2006/relationships" xmlns:p="http://schemas.openxmlformats.org/presentationml/2006/main">
  <p:tag name="NUM" val="6"/>
</p:tagLst>
</file>

<file path=ppt/tags/tag511.xml><?xml version="1.0" encoding="utf-8"?>
<p:tagLst xmlns:a="http://schemas.openxmlformats.org/drawingml/2006/main" xmlns:r="http://schemas.openxmlformats.org/officeDocument/2006/relationships" xmlns:p="http://schemas.openxmlformats.org/presentationml/2006/main">
  <p:tag name="NUM" val="7"/>
</p:tagLst>
</file>

<file path=ppt/tags/tag512.xml><?xml version="1.0" encoding="utf-8"?>
<p:tagLst xmlns:a="http://schemas.openxmlformats.org/drawingml/2006/main" xmlns:r="http://schemas.openxmlformats.org/officeDocument/2006/relationships" xmlns:p="http://schemas.openxmlformats.org/presentationml/2006/main">
  <p:tag name="NUM" val="8"/>
</p:tagLst>
</file>

<file path=ppt/tags/tag513.xml><?xml version="1.0" encoding="utf-8"?>
<p:tagLst xmlns:a="http://schemas.openxmlformats.org/drawingml/2006/main" xmlns:r="http://schemas.openxmlformats.org/officeDocument/2006/relationships" xmlns:p="http://schemas.openxmlformats.org/presentationml/2006/main">
  <p:tag name="NUM" val="9"/>
</p:tagLst>
</file>

<file path=ppt/tags/tag514.xml><?xml version="1.0" encoding="utf-8"?>
<p:tagLst xmlns:a="http://schemas.openxmlformats.org/drawingml/2006/main" xmlns:r="http://schemas.openxmlformats.org/officeDocument/2006/relationships" xmlns:p="http://schemas.openxmlformats.org/presentationml/2006/main">
  <p:tag name="NUM" val="10"/>
</p:tagLst>
</file>

<file path=ppt/tags/tag515.xml><?xml version="1.0" encoding="utf-8"?>
<p:tagLst xmlns:a="http://schemas.openxmlformats.org/drawingml/2006/main" xmlns:r="http://schemas.openxmlformats.org/officeDocument/2006/relationships" xmlns:p="http://schemas.openxmlformats.org/presentationml/2006/main">
  <p:tag name="NUM" val="11"/>
</p:tagLst>
</file>

<file path=ppt/tags/tag516.xml><?xml version="1.0" encoding="utf-8"?>
<p:tagLst xmlns:a="http://schemas.openxmlformats.org/drawingml/2006/main" xmlns:r="http://schemas.openxmlformats.org/officeDocument/2006/relationships" xmlns:p="http://schemas.openxmlformats.org/presentationml/2006/main">
  <p:tag name="NUM" val="12"/>
</p:tagLst>
</file>

<file path=ppt/tags/tag517.xml><?xml version="1.0" encoding="utf-8"?>
<p:tagLst xmlns:a="http://schemas.openxmlformats.org/drawingml/2006/main" xmlns:r="http://schemas.openxmlformats.org/officeDocument/2006/relationships" xmlns:p="http://schemas.openxmlformats.org/presentationml/2006/main">
  <p:tag name="NUM" val="1"/>
</p:tagLst>
</file>

<file path=ppt/tags/tag518.xml><?xml version="1.0" encoding="utf-8"?>
<p:tagLst xmlns:a="http://schemas.openxmlformats.org/drawingml/2006/main" xmlns:r="http://schemas.openxmlformats.org/officeDocument/2006/relationships" xmlns:p="http://schemas.openxmlformats.org/presentationml/2006/main">
  <p:tag name="NUM" val="2"/>
</p:tagLst>
</file>

<file path=ppt/tags/tag519.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20.xml><?xml version="1.0" encoding="utf-8"?>
<p:tagLst xmlns:a="http://schemas.openxmlformats.org/drawingml/2006/main" xmlns:r="http://schemas.openxmlformats.org/officeDocument/2006/relationships" xmlns:p="http://schemas.openxmlformats.org/presentationml/2006/main">
  <p:tag name="NUM" val="4"/>
</p:tagLst>
</file>

<file path=ppt/tags/tag521.xml><?xml version="1.0" encoding="utf-8"?>
<p:tagLst xmlns:a="http://schemas.openxmlformats.org/drawingml/2006/main" xmlns:r="http://schemas.openxmlformats.org/officeDocument/2006/relationships" xmlns:p="http://schemas.openxmlformats.org/presentationml/2006/main">
  <p:tag name="NUM" val="5"/>
</p:tagLst>
</file>

<file path=ppt/tags/tag522.xml><?xml version="1.0" encoding="utf-8"?>
<p:tagLst xmlns:a="http://schemas.openxmlformats.org/drawingml/2006/main" xmlns:r="http://schemas.openxmlformats.org/officeDocument/2006/relationships" xmlns:p="http://schemas.openxmlformats.org/presentationml/2006/main">
  <p:tag name="NUM" val="6"/>
</p:tagLst>
</file>

<file path=ppt/tags/tag523.xml><?xml version="1.0" encoding="utf-8"?>
<p:tagLst xmlns:a="http://schemas.openxmlformats.org/drawingml/2006/main" xmlns:r="http://schemas.openxmlformats.org/officeDocument/2006/relationships" xmlns:p="http://schemas.openxmlformats.org/presentationml/2006/main">
  <p:tag name="NUM" val="1"/>
</p:tagLst>
</file>

<file path=ppt/tags/tag524.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2"/>
</p:tagLst>
</file>

<file path=ppt/tags/tag61.xml><?xml version="1.0" encoding="utf-8"?>
<p:tagLst xmlns:a="http://schemas.openxmlformats.org/drawingml/2006/main" xmlns:r="http://schemas.openxmlformats.org/officeDocument/2006/relationships" xmlns:p="http://schemas.openxmlformats.org/presentationml/2006/main">
  <p:tag name="NUM" val="13"/>
</p:tagLst>
</file>

<file path=ppt/tags/tag62.xml><?xml version="1.0" encoding="utf-8"?>
<p:tagLst xmlns:a="http://schemas.openxmlformats.org/drawingml/2006/main" xmlns:r="http://schemas.openxmlformats.org/officeDocument/2006/relationships" xmlns:p="http://schemas.openxmlformats.org/presentationml/2006/main">
  <p:tag name="NUM" val="14"/>
</p:tagLst>
</file>

<file path=ppt/tags/tag63.xml><?xml version="1.0" encoding="utf-8"?>
<p:tagLst xmlns:a="http://schemas.openxmlformats.org/drawingml/2006/main" xmlns:r="http://schemas.openxmlformats.org/officeDocument/2006/relationships" xmlns:p="http://schemas.openxmlformats.org/presentationml/2006/main">
  <p:tag name="NUM" val="15"/>
</p:tagLst>
</file>

<file path=ppt/tags/tag64.xml><?xml version="1.0" encoding="utf-8"?>
<p:tagLst xmlns:a="http://schemas.openxmlformats.org/drawingml/2006/main" xmlns:r="http://schemas.openxmlformats.org/officeDocument/2006/relationships" xmlns:p="http://schemas.openxmlformats.org/presentationml/2006/main">
  <p:tag name="NUM" val="16"/>
</p:tagLst>
</file>

<file path=ppt/tags/tag65.xml><?xml version="1.0" encoding="utf-8"?>
<p:tagLst xmlns:a="http://schemas.openxmlformats.org/drawingml/2006/main" xmlns:r="http://schemas.openxmlformats.org/officeDocument/2006/relationships" xmlns:p="http://schemas.openxmlformats.org/presentationml/2006/main">
  <p:tag name="NUM" val="17"/>
</p:tagLst>
</file>

<file path=ppt/tags/tag66.xml><?xml version="1.0" encoding="utf-8"?>
<p:tagLst xmlns:a="http://schemas.openxmlformats.org/drawingml/2006/main" xmlns:r="http://schemas.openxmlformats.org/officeDocument/2006/relationships" xmlns:p="http://schemas.openxmlformats.org/presentationml/2006/main">
  <p:tag name="NUM" val="1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10"/>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2"/>
</p:tagLst>
</file>

<file path=ppt/tags/tag95.xml><?xml version="1.0" encoding="utf-8"?>
<p:tagLst xmlns:a="http://schemas.openxmlformats.org/drawingml/2006/main" xmlns:r="http://schemas.openxmlformats.org/officeDocument/2006/relationships" xmlns:p="http://schemas.openxmlformats.org/presentationml/2006/main">
  <p:tag name="NUM" val="13"/>
</p:tagLst>
</file>

<file path=ppt/tags/tag96.xml><?xml version="1.0" encoding="utf-8"?>
<p:tagLst xmlns:a="http://schemas.openxmlformats.org/drawingml/2006/main" xmlns:r="http://schemas.openxmlformats.org/officeDocument/2006/relationships" xmlns:p="http://schemas.openxmlformats.org/presentationml/2006/main">
  <p:tag name="NUM" val="14"/>
</p:tagLst>
</file>

<file path=ppt/tags/tag97.xml><?xml version="1.0" encoding="utf-8"?>
<p:tagLst xmlns:a="http://schemas.openxmlformats.org/drawingml/2006/main" xmlns:r="http://schemas.openxmlformats.org/officeDocument/2006/relationships" xmlns:p="http://schemas.openxmlformats.org/presentationml/2006/main">
  <p:tag name="NUM" val="1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1808F-0B2A-48AA-A291-4B2C6D75AB18}">
  <ds:schemaRef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5106176d-df31-4215-906b-feee93fdf1b0"/>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E0DB7E3-AC16-4B4D-B9F3-7F0486355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68226B-B9BB-4979-A49C-52C451448F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47178</TotalTime>
  <Words>6988</Words>
  <Application>Microsoft Office PowerPoint</Application>
  <PresentationFormat>On-screen Show (4:3)</PresentationFormat>
  <Paragraphs>1720</Paragraphs>
  <Slides>64</Slides>
  <Notes>5</Notes>
  <HiddenSlides>0</HiddenSlides>
  <MMClips>0</MMClips>
  <ScaleCrop>false</ScaleCrop>
  <HeadingPairs>
    <vt:vector size="4" baseType="variant">
      <vt:variant>
        <vt:lpstr>Theme</vt:lpstr>
      </vt:variant>
      <vt:variant>
        <vt:i4>8</vt:i4>
      </vt:variant>
      <vt:variant>
        <vt:lpstr>Slide Titles</vt:lpstr>
      </vt:variant>
      <vt:variant>
        <vt:i4>64</vt:i4>
      </vt:variant>
    </vt:vector>
  </HeadingPairs>
  <TitlesOfParts>
    <vt:vector size="72" baseType="lpstr">
      <vt:lpstr>Ipsos Template 2012</vt:lpstr>
      <vt:lpstr>8_blank</vt:lpstr>
      <vt:lpstr>9_blank</vt:lpstr>
      <vt:lpstr>10_blank</vt:lpstr>
      <vt:lpstr>11_blank</vt:lpstr>
      <vt:lpstr>12_blank</vt:lpstr>
      <vt:lpstr>13_blank</vt:lpstr>
      <vt:lpstr>14_blank</vt:lpstr>
      <vt:lpstr>Sondage 2014 auprès des finissants en génie - Rapport sur le Québec Réalisé par Ipsos Reid pour Ingénieurs Canada</vt:lpstr>
      <vt:lpstr>Table des matières</vt:lpstr>
      <vt:lpstr>Objectifs de recherche</vt:lpstr>
      <vt:lpstr>Méthodologie</vt:lpstr>
      <vt:lpstr>Points saillants</vt:lpstr>
      <vt:lpstr>Résumé</vt:lpstr>
      <vt:lpstr>Résumé (suite)</vt:lpstr>
      <vt:lpstr>Résumé (suite)</vt:lpstr>
      <vt:lpstr>Résumé (suite)</vt:lpstr>
      <vt:lpstr>Plans d’avenir</vt:lpstr>
      <vt:lpstr>Plans après l’obtention du diplôme</vt:lpstr>
      <vt:lpstr>Lieu des études supérieures projetées</vt:lpstr>
      <vt:lpstr>Intention de faire carrière en génie</vt:lpstr>
      <vt:lpstr>Raisons de ne pas faire carrière en génie</vt:lpstr>
      <vt:lpstr>Carrière envisagée dans un autre domaine que le génie</vt:lpstr>
      <vt:lpstr>Plans de carrière au début des études</vt:lpstr>
      <vt:lpstr>Intentions de carrière actuelles et antérieures  (parmi les étudiants qui ont l’intention de faire carrière en génie)</vt:lpstr>
      <vt:lpstr>Intentions de carrière actuelles et antérieures  (parmi les étudiants qui n’ont pas l’intention de faire carrière en génie) </vt:lpstr>
      <vt:lpstr>Intention quant à la demande de permis d’exercice</vt:lpstr>
      <vt:lpstr>Intention de faire une demande de permis</vt:lpstr>
      <vt:lpstr>Intention de faire une demande de permis - Faire carrière en génie</vt:lpstr>
      <vt:lpstr>Intention de faire un jour une demande de permis</vt:lpstr>
      <vt:lpstr>Raisons de ne pas faire une demande de permis</vt:lpstr>
      <vt:lpstr>Intérêt après avoir appris qu’il faut un permis (ing.) pour pouvoir  exercer le génie</vt:lpstr>
      <vt:lpstr>Délais quant à la demande de permis</vt:lpstr>
      <vt:lpstr>Raisons de l’attente avant de faire une demande de permis</vt:lpstr>
      <vt:lpstr>Impact de l’exemption des frais de cotisation à titre d’ingénieur stagiaire sur la probabilité de faire une demande de permis dans les six mois</vt:lpstr>
      <vt:lpstr>Pays envisagé pour la demande de permis</vt:lpstr>
      <vt:lpstr>Province envisagée pour la demande de permis</vt:lpstr>
      <vt:lpstr>Connaissance du permis d’exercice</vt:lpstr>
      <vt:lpstr>Réglementation du génie</vt:lpstr>
      <vt:lpstr>Nécessité du permis au sein de la profession</vt:lpstr>
      <vt:lpstr>Connaissance du permis d’ingénieur et des rôles</vt:lpstr>
      <vt:lpstr>Responsabilités des organisations</vt:lpstr>
      <vt:lpstr>Connaissance des responsabilités des organisations</vt:lpstr>
      <vt:lpstr>PowerPoint Presentation</vt:lpstr>
      <vt:lpstr>Participation à un séminaire de l’OIQ</vt:lpstr>
      <vt:lpstr>Connaissance de la Section étudiante de l’OIQ</vt:lpstr>
      <vt:lpstr>Loi sur les ingénieurs du Québec</vt:lpstr>
      <vt:lpstr>Loi sur les ingénieurs du Québec </vt:lpstr>
      <vt:lpstr>Loi sur les ingénieurs du Québec </vt:lpstr>
      <vt:lpstr>Outil d’orientation de carrière</vt:lpstr>
      <vt:lpstr>Utilité d’un outil d’orientation de carrière au secondaire ou au CÉGEP</vt:lpstr>
      <vt:lpstr>Utilité d’un outil d’orientation de carrière à l’université</vt:lpstr>
      <vt:lpstr>Outil d’orientation de carrière – 2014 </vt:lpstr>
      <vt:lpstr>Connaissance du programme Cap sur la carrière</vt:lpstr>
      <vt:lpstr>Données démographiques</vt:lpstr>
      <vt:lpstr>Expérience de travail acquise avant l’obtention du diplôme</vt:lpstr>
      <vt:lpstr>Incitation à faire des études en génie </vt:lpstr>
      <vt:lpstr>Résidence permanente</vt:lpstr>
      <vt:lpstr>Disciplines du génie </vt:lpstr>
      <vt:lpstr>Impact de la participation à un atelier ou un séminaire donné par l’OIQ </vt:lpstr>
      <vt:lpstr>Participation à un atelier ou un séminaire de l’OIQ  et intention de faire carrière en génie</vt:lpstr>
      <vt:lpstr>Participation à un atelier ou un séminaire de l’OIQ et intention de faire une demande de permis</vt:lpstr>
      <vt:lpstr>Impact de la connaissance de la Loi sur les ingénieurs du Québec</vt:lpstr>
      <vt:lpstr>Connaissance de la Loi sur les ingénieurs du Québec  et intention de faire carrière en génie</vt:lpstr>
      <vt:lpstr>Connaissance de la Loi sur les ingénieurs du Québec  et intention de faire une demande de permis d’exercice</vt:lpstr>
      <vt:lpstr>Impact de la connaissance du permis d’ingénieur et des rôles</vt:lpstr>
      <vt:lpstr>Connaissance du permis d’ingénieur et des rôles  et intention de faire carrière en génie</vt:lpstr>
      <vt:lpstr>Connaissance du permis d’exercice et des rôles  et intention de faire une demande de permis d’exercice</vt:lpstr>
      <vt:lpstr>Impact de la connaissance des responsabilités des organisations</vt:lpstr>
      <vt:lpstr>Connaissance des responsabilités des organisations  et intention de faire carrière en génie</vt:lpstr>
      <vt:lpstr>Connaissance des responsabilités des organisations  et intention de faire une demande de permis d’exercice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Ana Dursun</dc:creator>
  <cp:lastModifiedBy>Will Meyer</cp:lastModifiedBy>
  <cp:revision>2808</cp:revision>
  <cp:lastPrinted>2014-06-18T16:33:11Z</cp:lastPrinted>
  <dcterms:modified xsi:type="dcterms:W3CDTF">2014-07-18T13:59:48Z</dcterms:modified>
  <cp:category>French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