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3.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charts/chart4.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charts/chart5.xml" ContentType="application/vnd.openxmlformats-officedocument.drawingml.chart+xml"/>
  <Override PartName="/ppt/theme/themeOverride1.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charts/chart7.xml" ContentType="application/vnd.openxmlformats-officedocument.drawingml.chart+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charts/chart8.xml" ContentType="application/vnd.openxmlformats-officedocument.drawingml.chart+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charts/chart9.xml" ContentType="application/vnd.openxmlformats-officedocument.drawingml.chart+xml"/>
  <Override PartName="/ppt/tags/tag434.xml" ContentType="application/vnd.openxmlformats-officedocument.presentationml.tags+xml"/>
  <Override PartName="/ppt/tags/tag435.xml" ContentType="application/vnd.openxmlformats-officedocument.presentationml.tags+xml"/>
  <Override PartName="/ppt/notesSlides/notesSlide10.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charts/chart10.xml" ContentType="application/vnd.openxmlformats-officedocument.drawingml.chart+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charts/chart11.xml" ContentType="application/vnd.openxmlformats-officedocument.drawingml.chart+xml"/>
  <Override PartName="/ppt/theme/themeOverride3.xml" ContentType="application/vnd.openxmlformats-officedocument.themeOverr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charts/chart12.xml" ContentType="application/vnd.openxmlformats-officedocument.drawingml.chart+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charts/chart13.xml" ContentType="application/vnd.openxmlformats-officedocument.drawingml.chart+xml"/>
  <Override PartName="/ppt/drawings/drawing2.xml" ContentType="application/vnd.openxmlformats-officedocument.drawingml.chartshape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charts/chart14.xml" ContentType="application/vnd.openxmlformats-officedocument.drawingml.chart+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charts/chart15.xml" ContentType="application/vnd.openxmlformats-officedocument.drawingml.chart+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charts/chart16.xml" ContentType="application/vnd.openxmlformats-officedocument.drawingml.chart+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charts/chart17.xml" ContentType="application/vnd.openxmlformats-officedocument.drawingml.chart+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charts/chart18.xml" ContentType="application/vnd.openxmlformats-officedocument.drawingml.chart+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charts/chart19.xml" ContentType="application/vnd.openxmlformats-officedocument.drawingml.chart+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charts/chart20.xml" ContentType="application/vnd.openxmlformats-officedocument.drawingml.chart+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charts/chart21.xml" ContentType="application/vnd.openxmlformats-officedocument.drawingml.chart+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charts/chart22.xml" ContentType="application/vnd.openxmlformats-officedocument.drawingml.chart+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charts/chart23.xml" ContentType="application/vnd.openxmlformats-officedocument.drawingml.chart+xml"/>
  <Override PartName="/ppt/drawings/drawing3.xml" ContentType="application/vnd.openxmlformats-officedocument.drawingml.chartshape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charts/chart24.xml" ContentType="application/vnd.openxmlformats-officedocument.drawingml.chart+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charts/chart25.xml" ContentType="application/vnd.openxmlformats-officedocument.drawingml.chart+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charts/chart26.xml" ContentType="application/vnd.openxmlformats-officedocument.drawingml.chart+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charts/chart27.xml" ContentType="application/vnd.openxmlformats-officedocument.drawingml.chart+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charts/chart28.xml" ContentType="application/vnd.openxmlformats-officedocument.drawingml.chart+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charts/chart29.xml" ContentType="application/vnd.openxmlformats-officedocument.drawingml.chart+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charts/chart30.xml" ContentType="application/vnd.openxmlformats-officedocument.drawingml.chart+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charts/chart31.xml" ContentType="application/vnd.openxmlformats-officedocument.drawingml.chart+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charts/chart32.xml" ContentType="application/vnd.openxmlformats-officedocument.drawingml.chart+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charts/chart33.xml" ContentType="application/vnd.openxmlformats-officedocument.drawingml.chart+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charts/chart34.xml" ContentType="application/vnd.openxmlformats-officedocument.drawingml.chart+xml"/>
  <Override PartName="/ppt/theme/themeOverride4.xml" ContentType="application/vnd.openxmlformats-officedocument.themeOverride+xml"/>
  <Override PartName="/ppt/charts/chart35.xml" ContentType="application/vnd.openxmlformats-officedocument.drawingml.chart+xml"/>
  <Override PartName="/ppt/theme/themeOverride5.xml" ContentType="application/vnd.openxmlformats-officedocument.themeOverride+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charts/chart36.xml" ContentType="application/vnd.openxmlformats-officedocument.drawingml.chart+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charts/chart37.xml" ContentType="application/vnd.openxmlformats-officedocument.drawingml.chart+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charts/chart38.xml" ContentType="application/vnd.openxmlformats-officedocument.drawingml.chart+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charts/chart39.xml" ContentType="application/vnd.openxmlformats-officedocument.drawingml.chart+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charts/chart43.xml" ContentType="application/vnd.openxmlformats-officedocument.drawingml.chart+xml"/>
  <Override PartName="/ppt/charts/chart44.xml" ContentType="application/vnd.openxmlformats-officedocument.drawingml.chart+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charts/chart45.xml" ContentType="application/vnd.openxmlformats-officedocument.drawingml.chart+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notesSlides/notesSlide11.xml" ContentType="application/vnd.openxmlformats-officedocument.presentationml.notesSlide+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86"/>
  </p:notesMasterIdLst>
  <p:handoutMasterIdLst>
    <p:handoutMasterId r:id="rId87"/>
  </p:handoutMasterIdLst>
  <p:sldIdLst>
    <p:sldId id="698" r:id="rId12"/>
    <p:sldId id="701" r:id="rId13"/>
    <p:sldId id="699" r:id="rId14"/>
    <p:sldId id="700" r:id="rId15"/>
    <p:sldId id="702"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23" r:id="rId29"/>
    <p:sldId id="716" r:id="rId30"/>
    <p:sldId id="717" r:id="rId31"/>
    <p:sldId id="718" r:id="rId32"/>
    <p:sldId id="719" r:id="rId33"/>
    <p:sldId id="720" r:id="rId34"/>
    <p:sldId id="661" r:id="rId35"/>
    <p:sldId id="674" r:id="rId36"/>
    <p:sldId id="663" r:id="rId37"/>
    <p:sldId id="596" r:id="rId38"/>
    <p:sldId id="597" r:id="rId39"/>
    <p:sldId id="598" r:id="rId40"/>
    <p:sldId id="599" r:id="rId41"/>
    <p:sldId id="600" r:id="rId42"/>
    <p:sldId id="568" r:id="rId43"/>
    <p:sldId id="601" r:id="rId44"/>
    <p:sldId id="664" r:id="rId45"/>
    <p:sldId id="644" r:id="rId46"/>
    <p:sldId id="681" r:id="rId47"/>
    <p:sldId id="682" r:id="rId48"/>
    <p:sldId id="672" r:id="rId49"/>
    <p:sldId id="650" r:id="rId50"/>
    <p:sldId id="604" r:id="rId51"/>
    <p:sldId id="500" r:id="rId52"/>
    <p:sldId id="605" r:id="rId53"/>
    <p:sldId id="675" r:id="rId54"/>
    <p:sldId id="569" r:id="rId55"/>
    <p:sldId id="607" r:id="rId56"/>
    <p:sldId id="608" r:id="rId57"/>
    <p:sldId id="570" r:id="rId58"/>
    <p:sldId id="611" r:id="rId59"/>
    <p:sldId id="721" r:id="rId60"/>
    <p:sldId id="683" r:id="rId61"/>
    <p:sldId id="687" r:id="rId62"/>
    <p:sldId id="722" r:id="rId63"/>
    <p:sldId id="685" r:id="rId64"/>
    <p:sldId id="686" r:id="rId65"/>
    <p:sldId id="571" r:id="rId66"/>
    <p:sldId id="670" r:id="rId67"/>
    <p:sldId id="613" r:id="rId68"/>
    <p:sldId id="676" r:id="rId69"/>
    <p:sldId id="572" r:id="rId70"/>
    <p:sldId id="630" r:id="rId71"/>
    <p:sldId id="631" r:id="rId72"/>
    <p:sldId id="574" r:id="rId73"/>
    <p:sldId id="634" r:id="rId74"/>
    <p:sldId id="635" r:id="rId75"/>
    <p:sldId id="645" r:id="rId76"/>
    <p:sldId id="646" r:id="rId77"/>
    <p:sldId id="647" r:id="rId78"/>
    <p:sldId id="577" r:id="rId79"/>
    <p:sldId id="640" r:id="rId80"/>
    <p:sldId id="641" r:id="rId81"/>
    <p:sldId id="578" r:id="rId82"/>
    <p:sldId id="642" r:id="rId83"/>
    <p:sldId id="643" r:id="rId84"/>
    <p:sldId id="697" r:id="rId85"/>
  </p:sldIdLst>
  <p:sldSz cx="9144000" cy="6858000" type="screen4x3"/>
  <p:notesSz cx="9388475" cy="7102475"/>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66"/>
    <a:srgbClr val="006A6F"/>
    <a:srgbClr val="00DBE6"/>
    <a:srgbClr val="009AA2"/>
    <a:srgbClr val="2A65AC"/>
    <a:srgbClr val="535455"/>
    <a:srgbClr val="00585C"/>
    <a:srgbClr val="2860A4"/>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78" autoAdjust="0"/>
    <p:restoredTop sz="98210" autoAdjust="0"/>
  </p:normalViewPr>
  <p:slideViewPr>
    <p:cSldViewPr snapToGrid="0">
      <p:cViewPr>
        <p:scale>
          <a:sx n="77" d="100"/>
          <a:sy n="77" d="100"/>
        </p:scale>
        <p:origin x="-3288" y="-960"/>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2.4154589371980567E-3"/>
          <c:w val="0.75933609958506221"/>
          <c:h val="0.9975845410627963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875">
              <a:solidFill>
                <a:schemeClr val="bg1"/>
              </a:solidFill>
            </a:ln>
          </c:spPr>
          <c:invertIfNegative val="0"/>
          <c:dLbls>
            <c:dLbl>
              <c:idx val="0"/>
              <c:layout/>
              <c:tx>
                <c:rich>
                  <a:bodyPr/>
                  <a:lstStyle/>
                  <a:p>
                    <a:r>
                      <a:rPr lang="en-US" smtClean="0"/>
                      <a:t>72 %</a:t>
                    </a:r>
                    <a:endParaRPr lang="en-US"/>
                  </a:p>
                </c:rich>
              </c:tx>
              <c:showLegendKey val="0"/>
              <c:showVal val="1"/>
              <c:showCatName val="0"/>
              <c:showSerName val="0"/>
              <c:showPercent val="0"/>
              <c:showBubbleSize val="0"/>
            </c:dLbl>
            <c:dLbl>
              <c:idx val="1"/>
              <c:layout/>
              <c:tx>
                <c:rich>
                  <a:bodyPr/>
                  <a:lstStyle/>
                  <a:p>
                    <a:r>
                      <a:rPr lang="en-US" smtClean="0"/>
                      <a:t>21 %</a:t>
                    </a:r>
                    <a:endParaRPr lang="en-US"/>
                  </a:p>
                </c:rich>
              </c:tx>
              <c:showLegendKey val="0"/>
              <c:showVal val="1"/>
              <c:showCatName val="0"/>
              <c:showSerName val="0"/>
              <c:showPercent val="0"/>
              <c:showBubbleSize val="0"/>
            </c:dLbl>
            <c:dLbl>
              <c:idx val="2"/>
              <c:layout/>
              <c:tx>
                <c:rich>
                  <a:bodyPr/>
                  <a:lstStyle/>
                  <a:p>
                    <a:r>
                      <a:rPr lang="en-US" smtClean="0"/>
                      <a:t>4 %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Sheet1!$B$2:$B$8</c:f>
              <c:numCache>
                <c:formatCode>0%</c:formatCode>
                <c:ptCount val="3"/>
                <c:pt idx="0">
                  <c:v>0.72</c:v>
                </c:pt>
                <c:pt idx="1">
                  <c:v>0.21</c:v>
                </c:pt>
                <c:pt idx="2">
                  <c:v>0.04</c:v>
                </c:pt>
              </c:numCache>
            </c:numRef>
          </c:val>
        </c:ser>
        <c:ser>
          <c:idx val="1"/>
          <c:order val="1"/>
          <c:tx>
            <c:strRef>
              <c:f>Sheet1!$C$1</c:f>
              <c:strCache>
                <c:ptCount val="1"/>
                <c:pt idx="0">
                  <c:v>2013</c:v>
                </c:pt>
              </c:strCache>
            </c:strRef>
          </c:tx>
          <c:spPr>
            <a:solidFill>
              <a:schemeClr val="tx1"/>
            </a:solidFill>
            <a:ln w="12700">
              <a:solidFill>
                <a:schemeClr val="bg1"/>
              </a:solidFill>
            </a:ln>
          </c:spPr>
          <c:invertIfNegative val="0"/>
          <c:dLbls>
            <c:dLbl>
              <c:idx val="0"/>
              <c:layout/>
              <c:tx>
                <c:rich>
                  <a:bodyPr/>
                  <a:lstStyle/>
                  <a:p>
                    <a:r>
                      <a:rPr lang="en-US" smtClean="0"/>
                      <a:t>75 %</a:t>
                    </a:r>
                    <a:endParaRPr lang="en-US"/>
                  </a:p>
                </c:rich>
              </c:tx>
              <c:showLegendKey val="0"/>
              <c:showVal val="1"/>
              <c:showCatName val="0"/>
              <c:showSerName val="0"/>
              <c:showPercent val="0"/>
              <c:showBubbleSize val="0"/>
            </c:dLbl>
            <c:dLbl>
              <c:idx val="1"/>
              <c:layout/>
              <c:tx>
                <c:rich>
                  <a:bodyPr/>
                  <a:lstStyle/>
                  <a:p>
                    <a:r>
                      <a:rPr lang="en-US" smtClean="0"/>
                      <a:t>18 %</a:t>
                    </a:r>
                    <a:endParaRPr lang="en-US"/>
                  </a:p>
                </c:rich>
              </c:tx>
              <c:showLegendKey val="0"/>
              <c:showVal val="1"/>
              <c:showCatName val="0"/>
              <c:showSerName val="0"/>
              <c:showPercent val="0"/>
              <c:showBubbleSize val="0"/>
            </c:dLbl>
            <c:dLbl>
              <c:idx val="2"/>
              <c:layout/>
              <c:tx>
                <c:rich>
                  <a:bodyPr/>
                  <a:lstStyle/>
                  <a:p>
                    <a:r>
                      <a:rPr lang="en-US" smtClean="0"/>
                      <a:t>5 %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Sheet1!$C$2:$C$8</c:f>
              <c:numCache>
                <c:formatCode>0%</c:formatCode>
                <c:ptCount val="3"/>
                <c:pt idx="0">
                  <c:v>0.75</c:v>
                </c:pt>
                <c:pt idx="1">
                  <c:v>0.18</c:v>
                </c:pt>
                <c:pt idx="2">
                  <c:v>0.05</c:v>
                </c:pt>
              </c:numCache>
            </c:numRef>
          </c:val>
        </c:ser>
        <c:ser>
          <c:idx val="0"/>
          <c:order val="2"/>
          <c:tx>
            <c:strRef>
              <c:f>Sheet1!$D$1</c:f>
              <c:strCache>
                <c:ptCount val="1"/>
                <c:pt idx="0">
                  <c:v>2012</c:v>
                </c:pt>
              </c:strCache>
            </c:strRef>
          </c:tx>
          <c:spPr>
            <a:solidFill>
              <a:schemeClr val="tx1">
                <a:lumMod val="60000"/>
                <a:lumOff val="40000"/>
              </a:schemeClr>
            </a:solidFill>
            <a:ln w="12700">
              <a:solidFill>
                <a:schemeClr val="bg1"/>
              </a:solidFill>
            </a:ln>
          </c:spPr>
          <c:invertIfNegative val="0"/>
          <c:dLbls>
            <c:dLbl>
              <c:idx val="0"/>
              <c:layout/>
              <c:tx>
                <c:rich>
                  <a:bodyPr/>
                  <a:lstStyle/>
                  <a:p>
                    <a:r>
                      <a:rPr lang="en-US" smtClean="0"/>
                      <a:t>74 %</a:t>
                    </a:r>
                    <a:endParaRPr lang="en-US"/>
                  </a:p>
                </c:rich>
              </c:tx>
              <c:showLegendKey val="0"/>
              <c:showVal val="1"/>
              <c:showCatName val="0"/>
              <c:showSerName val="0"/>
              <c:showPercent val="0"/>
              <c:showBubbleSize val="0"/>
            </c:dLbl>
            <c:dLbl>
              <c:idx val="1"/>
              <c:layout/>
              <c:tx>
                <c:rich>
                  <a:bodyPr/>
                  <a:lstStyle/>
                  <a:p>
                    <a:r>
                      <a:rPr lang="en-US" smtClean="0"/>
                      <a:t>20 %</a:t>
                    </a:r>
                    <a:endParaRPr lang="en-US"/>
                  </a:p>
                </c:rich>
              </c:tx>
              <c:showLegendKey val="0"/>
              <c:showVal val="1"/>
              <c:showCatName val="0"/>
              <c:showSerName val="0"/>
              <c:showPercent val="0"/>
              <c:showBubbleSize val="0"/>
            </c:dLbl>
            <c:dLbl>
              <c:idx val="2"/>
              <c:layout/>
              <c:tx>
                <c:rich>
                  <a:bodyPr/>
                  <a:lstStyle/>
                  <a:p>
                    <a:r>
                      <a:rPr lang="en-US" smtClean="0"/>
                      <a:t>4 %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Sheet1!$D$2:$D$8</c:f>
              <c:numCache>
                <c:formatCode>0%</c:formatCode>
                <c:ptCount val="3"/>
                <c:pt idx="0">
                  <c:v>0.74</c:v>
                </c:pt>
                <c:pt idx="1">
                  <c:v>0.2</c:v>
                </c:pt>
                <c:pt idx="2">
                  <c:v>0.04</c:v>
                </c:pt>
              </c:numCache>
            </c:numRef>
          </c:val>
        </c:ser>
        <c:ser>
          <c:idx val="2"/>
          <c:order val="3"/>
          <c:tx>
            <c:strRef>
              <c:f>Sheet1!$E$1</c:f>
              <c:strCache>
                <c:ptCount val="1"/>
                <c:pt idx="0">
                  <c:v>2011</c:v>
                </c:pt>
              </c:strCache>
            </c:strRef>
          </c:tx>
          <c:spPr>
            <a:solidFill>
              <a:schemeClr val="tx1">
                <a:lumMod val="40000"/>
                <a:lumOff val="60000"/>
              </a:schemeClr>
            </a:solidFill>
            <a:ln w="12700">
              <a:solidFill>
                <a:schemeClr val="bg1"/>
              </a:solidFill>
            </a:ln>
          </c:spPr>
          <c:invertIfNegative val="0"/>
          <c:dLbls>
            <c:dLbl>
              <c:idx val="0"/>
              <c:layout/>
              <c:tx>
                <c:rich>
                  <a:bodyPr/>
                  <a:lstStyle/>
                  <a:p>
                    <a:r>
                      <a:rPr lang="en-US" smtClean="0"/>
                      <a:t>70 %</a:t>
                    </a:r>
                    <a:endParaRPr lang="en-US"/>
                  </a:p>
                </c:rich>
              </c:tx>
              <c:showLegendKey val="0"/>
              <c:showVal val="1"/>
              <c:showCatName val="0"/>
              <c:showSerName val="0"/>
              <c:showPercent val="0"/>
              <c:showBubbleSize val="0"/>
            </c:dLbl>
            <c:dLbl>
              <c:idx val="1"/>
              <c:layout/>
              <c:tx>
                <c:rich>
                  <a:bodyPr/>
                  <a:lstStyle/>
                  <a:p>
                    <a:r>
                      <a:rPr lang="en-US" smtClean="0"/>
                      <a:t>23 %</a:t>
                    </a:r>
                    <a:endParaRPr lang="en-US"/>
                  </a:p>
                </c:rich>
              </c:tx>
              <c:showLegendKey val="0"/>
              <c:showVal val="1"/>
              <c:showCatName val="0"/>
              <c:showSerName val="0"/>
              <c:showPercent val="0"/>
              <c:showBubbleSize val="0"/>
            </c:dLbl>
            <c:dLbl>
              <c:idx val="2"/>
              <c:layout/>
              <c:tx>
                <c:rich>
                  <a:bodyPr/>
                  <a:lstStyle/>
                  <a:p>
                    <a:r>
                      <a:rPr lang="en-US" smtClean="0"/>
                      <a:t>5 %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Sheet1!$E$2:$E$8</c:f>
              <c:numCache>
                <c:formatCode>0%</c:formatCode>
                <c:ptCount val="3"/>
                <c:pt idx="0">
                  <c:v>0.7</c:v>
                </c:pt>
                <c:pt idx="1">
                  <c:v>0.23</c:v>
                </c:pt>
                <c:pt idx="2">
                  <c:v>0.05</c:v>
                </c:pt>
              </c:numCache>
            </c:numRef>
          </c:val>
        </c:ser>
        <c:ser>
          <c:idx val="4"/>
          <c:order val="4"/>
          <c:tx>
            <c:strRef>
              <c:f>Sheet1!$F$1</c:f>
              <c:strCache>
                <c:ptCount val="1"/>
                <c:pt idx="0">
                  <c:v>2010</c:v>
                </c:pt>
              </c:strCache>
            </c:strRef>
          </c:tx>
          <c:spPr>
            <a:solidFill>
              <a:schemeClr val="tx1">
                <a:lumMod val="20000"/>
                <a:lumOff val="80000"/>
              </a:schemeClr>
            </a:solidFill>
            <a:ln w="12700">
              <a:solidFill>
                <a:schemeClr val="bg1"/>
              </a:solidFill>
            </a:ln>
          </c:spPr>
          <c:invertIfNegative val="0"/>
          <c:dLbls>
            <c:dLbl>
              <c:idx val="0"/>
              <c:layout/>
              <c:tx>
                <c:rich>
                  <a:bodyPr/>
                  <a:lstStyle/>
                  <a:p>
                    <a:r>
                      <a:rPr lang="en-US" smtClean="0"/>
                      <a:t>71 %</a:t>
                    </a:r>
                    <a:endParaRPr lang="en-US"/>
                  </a:p>
                </c:rich>
              </c:tx>
              <c:showLegendKey val="0"/>
              <c:showVal val="1"/>
              <c:showCatName val="0"/>
              <c:showSerName val="0"/>
              <c:showPercent val="0"/>
              <c:showBubbleSize val="0"/>
            </c:dLbl>
            <c:dLbl>
              <c:idx val="1"/>
              <c:layout/>
              <c:tx>
                <c:rich>
                  <a:bodyPr/>
                  <a:lstStyle/>
                  <a:p>
                    <a:r>
                      <a:rPr lang="en-US" dirty="0" smtClean="0"/>
                      <a:t>23 %</a:t>
                    </a:r>
                    <a:endParaRPr lang="en-US" dirty="0"/>
                  </a:p>
                </c:rich>
              </c:tx>
              <c:showLegendKey val="0"/>
              <c:showVal val="1"/>
              <c:showCatName val="0"/>
              <c:showSerName val="0"/>
              <c:showPercent val="0"/>
              <c:showBubbleSize val="0"/>
            </c:dLbl>
            <c:dLbl>
              <c:idx val="2"/>
              <c:layout/>
              <c:tx>
                <c:rich>
                  <a:bodyPr/>
                  <a:lstStyle/>
                  <a:p>
                    <a:r>
                      <a:rPr lang="en-US" dirty="0" smtClean="0"/>
                      <a:t>5 %</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Sheet1!$F$2:$F$8</c:f>
              <c:numCache>
                <c:formatCode>0%</c:formatCode>
                <c:ptCount val="3"/>
                <c:pt idx="0">
                  <c:v>0.71</c:v>
                </c:pt>
                <c:pt idx="1">
                  <c:v>0.23</c:v>
                </c:pt>
                <c:pt idx="2">
                  <c:v>0.05</c:v>
                </c:pt>
              </c:numCache>
            </c:numRef>
          </c:val>
        </c:ser>
        <c:ser>
          <c:idx val="5"/>
          <c:order val="5"/>
          <c:tx>
            <c:strRef>
              <c:f>Sheet1!$G$1</c:f>
              <c:strCache>
                <c:ptCount val="1"/>
                <c:pt idx="0">
                  <c:v>2009</c:v>
                </c:pt>
              </c:strCache>
            </c:strRef>
          </c:tx>
          <c:spPr>
            <a:ln>
              <a:solidFill>
                <a:schemeClr val="bg1"/>
              </a:solidFill>
            </a:ln>
          </c:spPr>
          <c:invertIfNegative val="0"/>
          <c:dPt>
            <c:idx val="0"/>
            <c:invertIfNegative val="0"/>
            <c:bubble3D val="0"/>
            <c:spPr>
              <a:ln w="12700">
                <a:solidFill>
                  <a:schemeClr val="bg1"/>
                </a:solidFill>
              </a:ln>
            </c:spPr>
          </c:dPt>
          <c:dLbls>
            <c:dLbl>
              <c:idx val="0"/>
              <c:layout/>
              <c:tx>
                <c:rich>
                  <a:bodyPr/>
                  <a:lstStyle/>
                  <a:p>
                    <a:r>
                      <a:rPr lang="en-US" dirty="0" smtClean="0"/>
                      <a:t> 66</a:t>
                    </a:r>
                    <a:r>
                      <a:rPr lang="en-US" dirty="0"/>
                      <a:t>%</a:t>
                    </a:r>
                  </a:p>
                </c:rich>
              </c:tx>
              <c:dLblPos val="outEnd"/>
              <c:showLegendKey val="0"/>
              <c:showVal val="1"/>
              <c:showCatName val="0"/>
              <c:showSerName val="0"/>
              <c:showPercent val="0"/>
              <c:showBubbleSize val="0"/>
            </c:dLbl>
            <c:dLbl>
              <c:idx val="1"/>
              <c:layout/>
              <c:tx>
                <c:rich>
                  <a:bodyPr/>
                  <a:lstStyle/>
                  <a:p>
                    <a:r>
                      <a:rPr lang="en-US" dirty="0" smtClean="0"/>
                      <a:t>26 %</a:t>
                    </a:r>
                    <a:endParaRPr lang="en-US" dirty="0"/>
                  </a:p>
                </c:rich>
              </c:tx>
              <c:dLblPos val="outEnd"/>
              <c:showLegendKey val="0"/>
              <c:showVal val="1"/>
              <c:showCatName val="0"/>
              <c:showSerName val="0"/>
              <c:showPercent val="0"/>
              <c:showBubbleSize val="0"/>
            </c:dLbl>
            <c:dLbl>
              <c:idx val="2"/>
              <c:layout/>
              <c:tx>
                <c:rich>
                  <a:bodyPr/>
                  <a:lstStyle/>
                  <a:p>
                    <a:r>
                      <a:rPr lang="en-US" dirty="0" smtClean="0"/>
                      <a:t>7 %</a:t>
                    </a:r>
                    <a:endParaRPr lang="en-US" dirty="0"/>
                  </a:p>
                </c:rich>
              </c:tx>
              <c:dLblPos val="outEnd"/>
              <c:showLegendKey val="0"/>
              <c:showVal val="1"/>
              <c:showCatName val="0"/>
              <c:showSerName val="0"/>
              <c:showPercent val="0"/>
              <c:showBubbleSize val="0"/>
            </c:dLbl>
            <c:showLegendKey val="0"/>
            <c:showVal val="0"/>
            <c:showCatName val="0"/>
            <c:showSerName val="0"/>
            <c:showPercent val="0"/>
            <c:showBubbleSize val="0"/>
          </c:dLbls>
          <c:cat>
            <c:strRef>
              <c:f>Sheet1!$A$2:$A$8</c:f>
              <c:strCache>
                <c:ptCount val="3"/>
                <c:pt idx="0">
                  <c:v>Entrer sur le marché du travail</c:v>
                </c:pt>
                <c:pt idx="1">
                  <c:v>Poursuivre des études</c:v>
                </c:pt>
                <c:pt idx="2">
                  <c:v>Ne sait pas / Incertain(e)</c:v>
                </c:pt>
              </c:strCache>
            </c:strRef>
          </c:cat>
          <c:val>
            <c:numRef>
              <c:f>Sheet1!$G$2:$G$8</c:f>
              <c:numCache>
                <c:formatCode>0%</c:formatCode>
                <c:ptCount val="3"/>
                <c:pt idx="0">
                  <c:v>0.66</c:v>
                </c:pt>
                <c:pt idx="1">
                  <c:v>0.26</c:v>
                </c:pt>
                <c:pt idx="2">
                  <c:v>7.0000000000000007E-2</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dLbl>
              <c:idx val="0"/>
              <c:layout/>
              <c:tx>
                <c:rich>
                  <a:bodyPr/>
                  <a:lstStyle/>
                  <a:p>
                    <a:r>
                      <a:rPr lang="en-US" smtClean="0"/>
                      <a:t>75 %</a:t>
                    </a:r>
                    <a:endParaRPr lang="en-US"/>
                  </a:p>
                </c:rich>
              </c:tx>
              <c:showLegendKey val="0"/>
              <c:showVal val="1"/>
              <c:showCatName val="0"/>
              <c:showSerName val="0"/>
              <c:showPercent val="0"/>
              <c:showBubbleSize val="0"/>
            </c:dLbl>
            <c:dLbl>
              <c:idx val="1"/>
              <c:layout/>
              <c:tx>
                <c:rich>
                  <a:bodyPr/>
                  <a:lstStyle/>
                  <a:p>
                    <a:r>
                      <a:rPr lang="en-US" smtClean="0"/>
                      <a:t>20 %</a:t>
                    </a:r>
                    <a:endParaRPr lang="en-US"/>
                  </a:p>
                </c:rich>
              </c:tx>
              <c:showLegendKey val="0"/>
              <c:showVal val="1"/>
              <c:showCatName val="0"/>
              <c:showSerName val="0"/>
              <c:showPercent val="0"/>
              <c:showBubbleSize val="0"/>
            </c:dLbl>
            <c:dLbl>
              <c:idx val="2"/>
              <c:layout/>
              <c:tx>
                <c:rich>
                  <a:bodyPr/>
                  <a:lstStyle/>
                  <a:p>
                    <a:r>
                      <a:rPr lang="en-US" smtClean="0"/>
                      <a:t>4 %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Sheet1!$A$2:$A$8</c:f>
              <c:strCache>
                <c:ptCount val="3"/>
                <c:pt idx="0">
                  <c:v>Entrer sur le marché du travail</c:v>
                </c:pt>
                <c:pt idx="1">
                  <c:v>Poursuivre des études</c:v>
                </c:pt>
                <c:pt idx="2">
                  <c:v>Ne sait pas / Incertain(e)</c:v>
                </c:pt>
              </c:strCache>
            </c:strRef>
          </c:cat>
          <c:val>
            <c:numRef>
              <c:f>Sheet1!$H$2:$H$8</c:f>
              <c:numCache>
                <c:formatCode>0%</c:formatCode>
                <c:ptCount val="3"/>
                <c:pt idx="0">
                  <c:v>0.75</c:v>
                </c:pt>
                <c:pt idx="1">
                  <c:v>0.2</c:v>
                </c:pt>
                <c:pt idx="2">
                  <c:v>0.04</c:v>
                </c:pt>
              </c:numCache>
            </c:numRef>
          </c:val>
        </c:ser>
        <c:dLbls>
          <c:showLegendKey val="0"/>
          <c:showVal val="0"/>
          <c:showCatName val="0"/>
          <c:showSerName val="0"/>
          <c:showPercent val="0"/>
          <c:showBubbleSize val="0"/>
        </c:dLbls>
        <c:gapWidth val="70"/>
        <c:overlap val="-3"/>
        <c:axId val="37163776"/>
        <c:axId val="37164928"/>
      </c:barChart>
      <c:catAx>
        <c:axId val="37163776"/>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a:pPr>
            <a:endParaRPr lang="en-US"/>
          </a:p>
        </c:txPr>
        <c:crossAx val="37164928"/>
        <c:crosses val="autoZero"/>
        <c:auto val="1"/>
        <c:lblAlgn val="ctr"/>
        <c:lblOffset val="100"/>
        <c:tickLblSkip val="1"/>
        <c:tickMarkSkip val="1"/>
        <c:noMultiLvlLbl val="0"/>
      </c:catAx>
      <c:valAx>
        <c:axId val="37164928"/>
        <c:scaling>
          <c:orientation val="minMax"/>
          <c:max val="1"/>
          <c:min val="0"/>
        </c:scaling>
        <c:delete val="1"/>
        <c:axPos val="t"/>
        <c:numFmt formatCode="0%" sourceLinked="1"/>
        <c:majorTickMark val="out"/>
        <c:minorTickMark val="none"/>
        <c:tickLblPos val="none"/>
        <c:crossAx val="37163776"/>
        <c:crosses val="autoZero"/>
        <c:crossBetween val="between"/>
        <c:majorUnit val="0.2"/>
        <c:minorUnit val="0.1"/>
      </c:valAx>
      <c:spPr>
        <a:noFill/>
        <a:ln w="25401">
          <a:noFill/>
        </a:ln>
      </c:spPr>
    </c:plotArea>
    <c:legend>
      <c:legendPos val="r"/>
      <c:layout>
        <c:manualLayout>
          <c:xMode val="edge"/>
          <c:yMode val="edge"/>
          <c:x val="0.54984753637097306"/>
          <c:y val="0.72334696469392934"/>
          <c:w val="0.37813030296420702"/>
          <c:h val="0.18878968757937517"/>
        </c:manualLayout>
      </c:layout>
      <c:overlay val="1"/>
      <c:spPr>
        <a:noFill/>
        <a:ln w="25401">
          <a:noFill/>
        </a:ln>
      </c:spPr>
      <c:txPr>
        <a:bodyPr/>
        <a:lstStyle/>
        <a:p>
          <a:pPr>
            <a:defRPr sz="105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57E-2"/>
          <c:w val="1"/>
          <c:h val="0.92636579572446143"/>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noFill/>
            </a:ln>
          </c:spPr>
          <c:invertIfNegative val="0"/>
          <c:dLbls>
            <c:spPr>
              <a:noFill/>
              <a:ln w="26701">
                <a:noFill/>
              </a:ln>
            </c:sp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Sheet1!$B$2:$B$6</c:f>
              <c:numCache>
                <c:formatCode>0%</c:formatCode>
                <c:ptCount val="5"/>
                <c:pt idx="0">
                  <c:v>0.45</c:v>
                </c:pt>
                <c:pt idx="1">
                  <c:v>0.33</c:v>
                </c:pt>
                <c:pt idx="2">
                  <c:v>0.1</c:v>
                </c:pt>
                <c:pt idx="3">
                  <c:v>0.03</c:v>
                </c:pt>
                <c:pt idx="4">
                  <c:v>0.09</c:v>
                </c:pt>
              </c:numCache>
            </c:numRef>
          </c:val>
        </c:ser>
        <c:ser>
          <c:idx val="2"/>
          <c:order val="1"/>
          <c:tx>
            <c:strRef>
              <c:f>Sheet1!$C$1</c:f>
              <c:strCache>
                <c:ptCount val="1"/>
                <c:pt idx="0">
                  <c:v>2013</c:v>
                </c:pt>
              </c:strCache>
            </c:strRef>
          </c:tx>
          <c:spPr>
            <a:solidFill>
              <a:schemeClr val="tx1"/>
            </a:solidFill>
            <a:ln w="26701">
              <a:noFill/>
            </a:ln>
          </c:spPr>
          <c:invertIfNegative val="0"/>
          <c:dLbls>
            <c:spPr>
              <a:noFill/>
              <a:ln w="26701">
                <a:noFill/>
              </a:ln>
            </c:sp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Sheet1!$C$2:$C$6</c:f>
              <c:numCache>
                <c:formatCode>0%</c:formatCode>
                <c:ptCount val="5"/>
                <c:pt idx="0">
                  <c:v>0.48</c:v>
                </c:pt>
                <c:pt idx="1">
                  <c:v>0.32</c:v>
                </c:pt>
                <c:pt idx="2">
                  <c:v>0.09</c:v>
                </c:pt>
                <c:pt idx="3">
                  <c:v>0.02</c:v>
                </c:pt>
                <c:pt idx="4">
                  <c:v>0.09</c:v>
                </c:pt>
              </c:numCache>
            </c:numRef>
          </c:val>
        </c:ser>
        <c:ser>
          <c:idx val="0"/>
          <c:order val="2"/>
          <c:tx>
            <c:strRef>
              <c:f>Sheet1!$D$1</c:f>
              <c:strCache>
                <c:ptCount val="1"/>
                <c:pt idx="0">
                  <c:v>2012</c:v>
                </c:pt>
              </c:strCache>
            </c:strRef>
          </c:tx>
          <c:spPr>
            <a:solidFill>
              <a:schemeClr val="tx1">
                <a:lumMod val="60000"/>
                <a:lumOff val="40000"/>
              </a:schemeClr>
            </a:solidFill>
            <a:ln w="26701">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Sheet1!$D$2:$D$6</c:f>
              <c:numCache>
                <c:formatCode>0%</c:formatCode>
                <c:ptCount val="5"/>
                <c:pt idx="0">
                  <c:v>0.47</c:v>
                </c:pt>
                <c:pt idx="1">
                  <c:v>0.32</c:v>
                </c:pt>
                <c:pt idx="2">
                  <c:v>0.1</c:v>
                </c:pt>
                <c:pt idx="3">
                  <c:v>0.03</c:v>
                </c:pt>
                <c:pt idx="4">
                  <c:v>7.0000000000000007E-2</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Sheet1!$E$2:$E$6</c:f>
              <c:numCache>
                <c:formatCode>0%</c:formatCode>
                <c:ptCount val="5"/>
                <c:pt idx="0">
                  <c:v>0.46</c:v>
                </c:pt>
                <c:pt idx="1">
                  <c:v>0.31</c:v>
                </c:pt>
                <c:pt idx="2">
                  <c:v>0.1</c:v>
                </c:pt>
                <c:pt idx="3">
                  <c:v>0.03</c:v>
                </c:pt>
                <c:pt idx="4">
                  <c:v>0.09</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Sheet1!$F$2:$F$6</c:f>
              <c:numCache>
                <c:formatCode>0%</c:formatCode>
                <c:ptCount val="5"/>
                <c:pt idx="0">
                  <c:v>0.46</c:v>
                </c:pt>
                <c:pt idx="1">
                  <c:v>0.31</c:v>
                </c:pt>
                <c:pt idx="2">
                  <c:v>0.1</c:v>
                </c:pt>
                <c:pt idx="3">
                  <c:v>0.03</c:v>
                </c:pt>
                <c:pt idx="4">
                  <c:v>0.1</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Sheet1!$G$2:$G$6</c:f>
              <c:numCache>
                <c:formatCode>0%</c:formatCode>
                <c:ptCount val="5"/>
                <c:pt idx="0">
                  <c:v>0.43</c:v>
                </c:pt>
                <c:pt idx="1">
                  <c:v>0.37</c:v>
                </c:pt>
                <c:pt idx="2">
                  <c:v>0.08</c:v>
                </c:pt>
                <c:pt idx="3">
                  <c:v>0.02</c:v>
                </c:pt>
                <c:pt idx="4">
                  <c:v>0.09</c:v>
                </c:pt>
              </c:numCache>
            </c:numRef>
          </c:val>
        </c:ser>
        <c:dLbls>
          <c:showLegendKey val="0"/>
          <c:showVal val="0"/>
          <c:showCatName val="0"/>
          <c:showSerName val="0"/>
          <c:showPercent val="0"/>
          <c:showBubbleSize val="0"/>
        </c:dLbls>
        <c:gapWidth val="70"/>
        <c:overlap val="-3"/>
        <c:axId val="47708800"/>
        <c:axId val="142549376"/>
      </c:barChart>
      <c:catAx>
        <c:axId val="47708800"/>
        <c:scaling>
          <c:orientation val="minMax"/>
        </c:scaling>
        <c:delete val="0"/>
        <c:axPos val="b"/>
        <c:numFmt formatCode="General" sourceLinked="1"/>
        <c:majorTickMark val="out"/>
        <c:minorTickMark val="none"/>
        <c:tickLblPos val="nextTo"/>
        <c:spPr>
          <a:ln w="3338">
            <a:solidFill>
              <a:schemeClr val="tx1"/>
            </a:solidFill>
            <a:prstDash val="solid"/>
          </a:ln>
        </c:spPr>
        <c:txPr>
          <a:bodyPr rot="0" vert="horz"/>
          <a:lstStyle/>
          <a:p>
            <a:pPr>
              <a:defRPr/>
            </a:pPr>
            <a:endParaRPr lang="en-US"/>
          </a:p>
        </c:txPr>
        <c:crossAx val="142549376"/>
        <c:crosses val="autoZero"/>
        <c:auto val="1"/>
        <c:lblAlgn val="ctr"/>
        <c:lblOffset val="100"/>
        <c:tickLblSkip val="1"/>
        <c:tickMarkSkip val="1"/>
        <c:noMultiLvlLbl val="0"/>
      </c:catAx>
      <c:valAx>
        <c:axId val="142549376"/>
        <c:scaling>
          <c:orientation val="minMax"/>
          <c:max val="1"/>
          <c:min val="0"/>
        </c:scaling>
        <c:delete val="1"/>
        <c:axPos val="l"/>
        <c:numFmt formatCode="0%" sourceLinked="1"/>
        <c:majorTickMark val="out"/>
        <c:minorTickMark val="none"/>
        <c:tickLblPos val="none"/>
        <c:crossAx val="47708800"/>
        <c:crosses val="autoZero"/>
        <c:crossBetween val="between"/>
        <c:majorUnit val="0.2"/>
        <c:minorUnit val="0.1"/>
      </c:valAx>
      <c:spPr>
        <a:noFill/>
        <a:ln w="26701">
          <a:noFill/>
        </a:ln>
      </c:spPr>
    </c:plotArea>
    <c:legend>
      <c:legendPos val="t"/>
      <c:layout>
        <c:manualLayout>
          <c:xMode val="edge"/>
          <c:yMode val="edge"/>
          <c:x val="0.26982652985523264"/>
          <c:y val="0.10137581462708183"/>
          <c:w val="0.43185186728214026"/>
          <c:h val="5.5831732112414253E-2"/>
        </c:manualLayout>
      </c:layout>
      <c:overlay val="0"/>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3752217358567651E-3"/>
          <c:w val="1"/>
          <c:h val="0.92636579572446132"/>
        </c:manualLayout>
      </c:layout>
      <c:barChart>
        <c:barDir val="col"/>
        <c:grouping val="clustered"/>
        <c:varyColors val="0"/>
        <c:ser>
          <c:idx val="3"/>
          <c:order val="0"/>
          <c:tx>
            <c:strRef>
              <c:f>Sheet1!$B$1</c:f>
              <c:strCache>
                <c:ptCount val="1"/>
                <c:pt idx="0">
                  <c:v>2014</c:v>
                </c:pt>
              </c:strCache>
            </c:strRef>
          </c:tx>
          <c:spPr>
            <a:solidFill>
              <a:srgbClr val="1F497D">
                <a:lumMod val="50000"/>
              </a:srgbClr>
            </a:solidFill>
            <a:ln w="6350">
              <a:solidFill>
                <a:srgbClr val="FFFFFF"/>
              </a:solidFill>
            </a:ln>
          </c:spPr>
          <c:invertIfNegative val="0"/>
          <c:dLbls>
            <c:spPr>
              <a:noFill/>
              <a:ln w="24869">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Sheet1!$B$2:$B$7</c:f>
              <c:numCache>
                <c:formatCode>0%</c:formatCode>
                <c:ptCount val="6"/>
                <c:pt idx="0">
                  <c:v>0.49</c:v>
                </c:pt>
                <c:pt idx="1">
                  <c:v>0.34</c:v>
                </c:pt>
                <c:pt idx="3">
                  <c:v>7.0000000000000007E-2</c:v>
                </c:pt>
                <c:pt idx="4">
                  <c:v>0.02</c:v>
                </c:pt>
                <c:pt idx="5">
                  <c:v>0.08</c:v>
                </c:pt>
              </c:numCache>
            </c:numRef>
          </c:val>
        </c:ser>
        <c:ser>
          <c:idx val="2"/>
          <c:order val="1"/>
          <c:tx>
            <c:strRef>
              <c:f>Sheet1!$C$1</c:f>
              <c:strCache>
                <c:ptCount val="1"/>
                <c:pt idx="0">
                  <c:v>2013</c:v>
                </c:pt>
              </c:strCache>
            </c:strRef>
          </c:tx>
          <c:spPr>
            <a:solidFill>
              <a:srgbClr val="1F497D"/>
            </a:solidFill>
            <a:ln w="6350">
              <a:solidFill>
                <a:srgbClr val="FFFFFF"/>
              </a:solidFill>
            </a:ln>
          </c:spPr>
          <c:invertIfNegative val="0"/>
          <c:dLbls>
            <c:dLbl>
              <c:idx val="1"/>
              <c:layout>
                <c:manualLayout>
                  <c:x val="0"/>
                  <c:y val="-9.7244732576985422E-3"/>
                </c:manualLayout>
              </c:layout>
              <c:showLegendKey val="0"/>
              <c:showVal val="1"/>
              <c:showCatName val="0"/>
              <c:showSerName val="0"/>
              <c:showPercent val="0"/>
              <c:showBubbleSize val="0"/>
            </c:dLbl>
            <c:spPr>
              <a:noFill/>
              <a:ln w="24869">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Sheet1!$C$2:$C$7</c:f>
              <c:numCache>
                <c:formatCode>0%</c:formatCode>
                <c:ptCount val="6"/>
                <c:pt idx="0">
                  <c:v>0.51</c:v>
                </c:pt>
                <c:pt idx="1">
                  <c:v>0.32</c:v>
                </c:pt>
                <c:pt idx="3">
                  <c:v>7.0000000000000007E-2</c:v>
                </c:pt>
                <c:pt idx="4">
                  <c:v>0.01</c:v>
                </c:pt>
                <c:pt idx="5">
                  <c:v>0.08</c:v>
                </c:pt>
              </c:numCache>
            </c:numRef>
          </c:val>
        </c:ser>
        <c:ser>
          <c:idx val="0"/>
          <c:order val="2"/>
          <c:tx>
            <c:strRef>
              <c:f>Sheet1!$D$1</c:f>
              <c:strCache>
                <c:ptCount val="1"/>
                <c:pt idx="0">
                  <c:v>2012</c:v>
                </c:pt>
              </c:strCache>
            </c:strRef>
          </c:tx>
          <c:spPr>
            <a:solidFill>
              <a:srgbClr val="1F497D">
                <a:lumMod val="60000"/>
                <a:lumOff val="40000"/>
              </a:srgbClr>
            </a:solidFill>
            <a:ln w="6350">
              <a:solidFill>
                <a:srgbClr val="FFFFFF"/>
              </a:solidFill>
            </a:ln>
          </c:spPr>
          <c:invertIfNegative val="0"/>
          <c:dLbls>
            <c:dLbl>
              <c:idx val="1"/>
              <c:layout>
                <c:manualLayout>
                  <c:x val="1.4861296129697222E-3"/>
                  <c:y val="-6.4829821717990272E-3"/>
                </c:manualLayout>
              </c:layout>
              <c:showLegendKey val="0"/>
              <c:showVal val="1"/>
              <c:showCatName val="0"/>
              <c:showSerName val="0"/>
              <c:showPercent val="0"/>
              <c:showBubbleSize val="0"/>
            </c:dLbl>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Sheet1!$D$2:$D$7</c:f>
              <c:numCache>
                <c:formatCode>0%</c:formatCode>
                <c:ptCount val="6"/>
                <c:pt idx="0">
                  <c:v>0.52</c:v>
                </c:pt>
                <c:pt idx="1">
                  <c:v>0.34</c:v>
                </c:pt>
                <c:pt idx="3">
                  <c:v>0.06</c:v>
                </c:pt>
                <c:pt idx="4">
                  <c:v>0.02</c:v>
                </c:pt>
                <c:pt idx="5">
                  <c:v>7.0000000000000007E-2</c:v>
                </c:pt>
              </c:numCache>
            </c:numRef>
          </c:val>
        </c:ser>
        <c:ser>
          <c:idx val="1"/>
          <c:order val="3"/>
          <c:tx>
            <c:strRef>
              <c:f>Sheet1!$E$1</c:f>
              <c:strCache>
                <c:ptCount val="1"/>
                <c:pt idx="0">
                  <c:v>2011</c:v>
                </c:pt>
              </c:strCache>
            </c:strRef>
          </c:tx>
          <c:spPr>
            <a:solidFill>
              <a:srgbClr val="1F497D">
                <a:lumMod val="40000"/>
                <a:lumOff val="60000"/>
              </a:srgbClr>
            </a:solidFill>
            <a:ln w="6350">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Sheet1!$E$2:$E$7</c:f>
              <c:numCache>
                <c:formatCode>0%</c:formatCode>
                <c:ptCount val="6"/>
                <c:pt idx="0">
                  <c:v>0.51</c:v>
                </c:pt>
                <c:pt idx="1">
                  <c:v>0.33</c:v>
                </c:pt>
                <c:pt idx="3">
                  <c:v>0.06</c:v>
                </c:pt>
                <c:pt idx="4">
                  <c:v>0.02</c:v>
                </c:pt>
                <c:pt idx="5">
                  <c:v>0.08</c:v>
                </c:pt>
              </c:numCache>
            </c:numRef>
          </c:val>
        </c:ser>
        <c:ser>
          <c:idx val="4"/>
          <c:order val="4"/>
          <c:tx>
            <c:strRef>
              <c:f>Sheet1!$F$1</c:f>
              <c:strCache>
                <c:ptCount val="1"/>
                <c:pt idx="0">
                  <c:v>2010</c:v>
                </c:pt>
              </c:strCache>
            </c:strRef>
          </c:tx>
          <c:spPr>
            <a:solidFill>
              <a:srgbClr val="1F497D">
                <a:lumMod val="20000"/>
                <a:lumOff val="80000"/>
              </a:srgbClr>
            </a:solidFill>
            <a:ln w="6350">
              <a:solidFill>
                <a:srgbClr val="FFFFFF"/>
              </a:solidFill>
            </a:ln>
          </c:spPr>
          <c:invertIfNegative val="0"/>
          <c:dLbls>
            <c:txPr>
              <a:bodyPr anchor="t" anchorCtr="0"/>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Sheet1!$F$2:$F$7</c:f>
              <c:numCache>
                <c:formatCode>0%</c:formatCode>
                <c:ptCount val="6"/>
                <c:pt idx="0">
                  <c:v>0.51</c:v>
                </c:pt>
                <c:pt idx="1">
                  <c:v>0.33</c:v>
                </c:pt>
                <c:pt idx="3">
                  <c:v>7.0000000000000007E-2</c:v>
                </c:pt>
                <c:pt idx="4">
                  <c:v>0.02</c:v>
                </c:pt>
                <c:pt idx="5">
                  <c:v>0.08</c:v>
                </c:pt>
              </c:numCache>
            </c:numRef>
          </c:val>
        </c:ser>
        <c:ser>
          <c:idx val="5"/>
          <c:order val="5"/>
          <c:tx>
            <c:strRef>
              <c:f>Sheet1!$G$1</c:f>
              <c:strCache>
                <c:ptCount val="1"/>
                <c:pt idx="0">
                  <c:v>2009</c:v>
                </c:pt>
              </c:strCache>
            </c:strRef>
          </c:tx>
          <c:spPr>
            <a:solidFill>
              <a:srgbClr val="281051"/>
            </a:solidFill>
            <a:ln w="6350">
              <a:solidFill>
                <a:srgbClr val="FFFFFF"/>
              </a:solidFill>
            </a:ln>
          </c:spPr>
          <c:invertIfNegative val="0"/>
          <c:dLbls>
            <c:txPr>
              <a:bodyPr/>
              <a:lstStyle/>
              <a:p>
                <a:pPr>
                  <a:defRPr sz="900">
                    <a:latin typeface="+mn-lt"/>
                  </a:defRPr>
                </a:pPr>
                <a:endParaRPr lang="en-US"/>
              </a:p>
            </c:txPr>
            <c:dLblPos val="outEnd"/>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Sheet1!$G$2:$G$7</c:f>
              <c:numCache>
                <c:formatCode>0%</c:formatCode>
                <c:ptCount val="6"/>
                <c:pt idx="0">
                  <c:v>0.47</c:v>
                </c:pt>
                <c:pt idx="1">
                  <c:v>0.39</c:v>
                </c:pt>
                <c:pt idx="3">
                  <c:v>0.05</c:v>
                </c:pt>
                <c:pt idx="4">
                  <c:v>0.01</c:v>
                </c:pt>
                <c:pt idx="5">
                  <c:v>0.08</c:v>
                </c:pt>
              </c:numCache>
            </c:numRef>
          </c:val>
        </c:ser>
        <c:ser>
          <c:idx val="6"/>
          <c:order val="6"/>
          <c:tx>
            <c:strRef>
              <c:f>Sheet1!$H$1</c:f>
              <c:strCache>
                <c:ptCount val="1"/>
                <c:pt idx="0">
                  <c:v>2008</c:v>
                </c:pt>
              </c:strCache>
            </c:strRef>
          </c:tx>
          <c:spPr>
            <a:solidFill>
              <a:srgbClr val="281051">
                <a:lumMod val="90000"/>
                <a:lumOff val="10000"/>
              </a:srgbClr>
            </a:solidFill>
            <a:ln w="6350">
              <a:solidFill>
                <a:srgbClr val="FFFFFF"/>
              </a:solidFill>
            </a:ln>
          </c:spPr>
          <c:invertIfNegative val="0"/>
          <c:dLbls>
            <c:txPr>
              <a:bodyPr/>
              <a:lstStyle/>
              <a:p>
                <a:pPr>
                  <a:defRPr sz="900">
                    <a:latin typeface="+mn-lt"/>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 / incertain(e)</c:v>
                </c:pt>
              </c:strCache>
            </c:strRef>
          </c:cat>
          <c:val>
            <c:numRef>
              <c:f>Sheet1!$H$2:$H$7</c:f>
              <c:numCache>
                <c:formatCode>0%</c:formatCode>
                <c:ptCount val="6"/>
                <c:pt idx="0">
                  <c:v>0.5</c:v>
                </c:pt>
                <c:pt idx="1">
                  <c:v>0.26</c:v>
                </c:pt>
                <c:pt idx="2">
                  <c:v>0.17</c:v>
                </c:pt>
                <c:pt idx="3">
                  <c:v>0.04</c:v>
                </c:pt>
                <c:pt idx="4">
                  <c:v>0.02</c:v>
                </c:pt>
                <c:pt idx="5" formatCode="General">
                  <c:v>0</c:v>
                </c:pt>
              </c:numCache>
            </c:numRef>
          </c:val>
        </c:ser>
        <c:dLbls>
          <c:showLegendKey val="0"/>
          <c:showVal val="0"/>
          <c:showCatName val="0"/>
          <c:showSerName val="0"/>
          <c:showPercent val="0"/>
          <c:showBubbleSize val="0"/>
        </c:dLbls>
        <c:gapWidth val="71"/>
        <c:overlap val="-3"/>
        <c:axId val="142447360"/>
        <c:axId val="142448896"/>
      </c:barChart>
      <c:catAx>
        <c:axId val="142447360"/>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2448896"/>
        <c:crosses val="autoZero"/>
        <c:auto val="1"/>
        <c:lblAlgn val="ctr"/>
        <c:lblOffset val="100"/>
        <c:tickLblSkip val="1"/>
        <c:tickMarkSkip val="1"/>
        <c:noMultiLvlLbl val="0"/>
      </c:catAx>
      <c:valAx>
        <c:axId val="142448896"/>
        <c:scaling>
          <c:orientation val="minMax"/>
          <c:max val="1"/>
          <c:min val="0"/>
        </c:scaling>
        <c:delete val="1"/>
        <c:axPos val="l"/>
        <c:numFmt formatCode="0%" sourceLinked="1"/>
        <c:majorTickMark val="out"/>
        <c:minorTickMark val="none"/>
        <c:tickLblPos val="none"/>
        <c:crossAx val="142447360"/>
        <c:crosses val="autoZero"/>
        <c:crossBetween val="between"/>
        <c:majorUnit val="0.2"/>
        <c:minorUnit val="0.1"/>
      </c:valAx>
      <c:spPr>
        <a:noFill/>
        <a:ln w="24869">
          <a:noFill/>
        </a:ln>
      </c:spPr>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sz="1567" b="1" i="0" u="none" strike="noStrike" baseline="0">
          <a:solidFill>
            <a:schemeClr val="tx1"/>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44712013039185"/>
          <c:w val="1"/>
          <c:h val="0.81623931623932033"/>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700">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Sheet1!$B$2:$B$6</c:f>
              <c:numCache>
                <c:formatCode>0%</c:formatCode>
                <c:ptCount val="5"/>
                <c:pt idx="0">
                  <c:v>0.12</c:v>
                </c:pt>
                <c:pt idx="1">
                  <c:v>0.16</c:v>
                </c:pt>
                <c:pt idx="2">
                  <c:v>0.54</c:v>
                </c:pt>
                <c:pt idx="3">
                  <c:v>0.08</c:v>
                </c:pt>
                <c:pt idx="4">
                  <c:v>0.09</c:v>
                </c:pt>
              </c:numCache>
            </c:numRef>
          </c:val>
        </c:ser>
        <c:ser>
          <c:idx val="0"/>
          <c:order val="1"/>
          <c:tx>
            <c:strRef>
              <c:f>Sheet1!$C$1</c:f>
              <c:strCache>
                <c:ptCount val="1"/>
                <c:pt idx="0">
                  <c:v>2013</c:v>
                </c:pt>
              </c:strCache>
            </c:strRef>
          </c:tx>
          <c:spPr>
            <a:solidFill>
              <a:schemeClr val="tx1"/>
            </a:solidFill>
            <a:ln w="12700">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Sheet1!$C$2:$C$6</c:f>
              <c:numCache>
                <c:formatCode>0%</c:formatCode>
                <c:ptCount val="5"/>
                <c:pt idx="0">
                  <c:v>0.15</c:v>
                </c:pt>
                <c:pt idx="1">
                  <c:v>0.18</c:v>
                </c:pt>
                <c:pt idx="2">
                  <c:v>0.5</c:v>
                </c:pt>
                <c:pt idx="3">
                  <c:v>0.06</c:v>
                </c:pt>
                <c:pt idx="4">
                  <c:v>0.11</c:v>
                </c:pt>
              </c:numCache>
            </c:numRef>
          </c:val>
        </c:ser>
        <c:ser>
          <c:idx val="2"/>
          <c:order val="2"/>
          <c:tx>
            <c:strRef>
              <c:f>Sheet1!$D$1</c:f>
              <c:strCache>
                <c:ptCount val="1"/>
                <c:pt idx="0">
                  <c:v>2012</c:v>
                </c:pt>
              </c:strCache>
            </c:strRef>
          </c:tx>
          <c:spPr>
            <a:solidFill>
              <a:schemeClr val="tx1">
                <a:lumMod val="60000"/>
                <a:lumOff val="40000"/>
              </a:schemeClr>
            </a:solidFill>
            <a:ln w="12700">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Sheet1!$D$2:$D$6</c:f>
              <c:numCache>
                <c:formatCode>0%</c:formatCode>
                <c:ptCount val="5"/>
                <c:pt idx="0">
                  <c:v>0.1</c:v>
                </c:pt>
                <c:pt idx="1">
                  <c:v>0.12</c:v>
                </c:pt>
                <c:pt idx="2">
                  <c:v>0.54</c:v>
                </c:pt>
                <c:pt idx="3">
                  <c:v>0.11</c:v>
                </c:pt>
                <c:pt idx="4">
                  <c:v>0.12</c:v>
                </c:pt>
              </c:numCache>
            </c:numRef>
          </c:val>
        </c:ser>
        <c:ser>
          <c:idx val="3"/>
          <c:order val="3"/>
          <c:tx>
            <c:strRef>
              <c:f>Sheet1!$E$1</c:f>
              <c:strCache>
                <c:ptCount val="1"/>
                <c:pt idx="0">
                  <c:v>2011</c:v>
                </c:pt>
              </c:strCache>
            </c:strRef>
          </c:tx>
          <c:spPr>
            <a:solidFill>
              <a:schemeClr val="tx1">
                <a:lumMod val="40000"/>
                <a:lumOff val="60000"/>
              </a:schemeClr>
            </a:solidFill>
            <a:ln w="12700">
              <a:solidFill>
                <a:srgbClr val="FFFFFF"/>
              </a:solid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Sheet1!$E$2:$E$6</c:f>
              <c:numCache>
                <c:formatCode>0%</c:formatCode>
                <c:ptCount val="5"/>
                <c:pt idx="0">
                  <c:v>0.11</c:v>
                </c:pt>
                <c:pt idx="1">
                  <c:v>0.16</c:v>
                </c:pt>
                <c:pt idx="2">
                  <c:v>0.54</c:v>
                </c:pt>
                <c:pt idx="3">
                  <c:v>0.08</c:v>
                </c:pt>
                <c:pt idx="4">
                  <c:v>0.12</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Sheet1!$F$2:$F$6</c:f>
              <c:numCache>
                <c:formatCode>0%</c:formatCode>
                <c:ptCount val="5"/>
                <c:pt idx="0">
                  <c:v>0.12</c:v>
                </c:pt>
                <c:pt idx="1">
                  <c:v>0.22</c:v>
                </c:pt>
                <c:pt idx="2">
                  <c:v>0.53</c:v>
                </c:pt>
                <c:pt idx="3">
                  <c:v>0.05</c:v>
                </c:pt>
                <c:pt idx="4">
                  <c:v>0.08</c:v>
                </c:pt>
              </c:numCache>
            </c:numRef>
          </c:val>
        </c:ser>
        <c:ser>
          <c:idx val="5"/>
          <c:order val="5"/>
          <c:tx>
            <c:strRef>
              <c:f>Sheet1!$G$1</c:f>
              <c:strCache>
                <c:ptCount val="1"/>
                <c:pt idx="0">
                  <c:v>2009</c:v>
                </c:pt>
              </c:strCache>
            </c:strRef>
          </c:tx>
          <c:invertIfNegative val="0"/>
          <c:dLbls>
            <c:dLbl>
              <c:idx val="0"/>
              <c:delete val="1"/>
            </c:dLbl>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Sheet1!$G$2:$G$6</c:f>
              <c:numCache>
                <c:formatCode>0%</c:formatCode>
                <c:ptCount val="5"/>
                <c:pt idx="0" formatCode="General">
                  <c:v>0</c:v>
                </c:pt>
                <c:pt idx="1">
                  <c:v>0.16</c:v>
                </c:pt>
                <c:pt idx="2">
                  <c:v>0.56999999999999995</c:v>
                </c:pt>
                <c:pt idx="3">
                  <c:v>0.15</c:v>
                </c:pt>
                <c:pt idx="4">
                  <c:v>0.11</c:v>
                </c:pt>
              </c:numCache>
            </c:numRef>
          </c:val>
        </c:ser>
        <c:dLbls>
          <c:showLegendKey val="0"/>
          <c:showVal val="0"/>
          <c:showCatName val="0"/>
          <c:showSerName val="0"/>
          <c:showPercent val="0"/>
          <c:showBubbleSize val="0"/>
        </c:dLbls>
        <c:gapWidth val="70"/>
        <c:overlap val="-3"/>
        <c:axId val="145437056"/>
        <c:axId val="142451456"/>
      </c:barChart>
      <c:catAx>
        <c:axId val="145437056"/>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a:pPr>
            <a:endParaRPr lang="en-US"/>
          </a:p>
        </c:txPr>
        <c:crossAx val="142451456"/>
        <c:crosses val="autoZero"/>
        <c:auto val="1"/>
        <c:lblAlgn val="ctr"/>
        <c:lblOffset val="100"/>
        <c:tickLblSkip val="1"/>
        <c:tickMarkSkip val="1"/>
        <c:noMultiLvlLbl val="0"/>
      </c:catAx>
      <c:valAx>
        <c:axId val="142451456"/>
        <c:scaling>
          <c:orientation val="minMax"/>
          <c:max val="1"/>
          <c:min val="0"/>
        </c:scaling>
        <c:delete val="1"/>
        <c:axPos val="l"/>
        <c:numFmt formatCode="0%" sourceLinked="1"/>
        <c:majorTickMark val="out"/>
        <c:minorTickMark val="none"/>
        <c:tickLblPos val="none"/>
        <c:crossAx val="145437056"/>
        <c:crosses val="autoZero"/>
        <c:crossBetween val="between"/>
        <c:majorUnit val="0.2"/>
        <c:minorUnit val="0.1"/>
      </c:valAx>
      <c:spPr>
        <a:noFill/>
        <a:ln w="24869">
          <a:noFill/>
        </a:ln>
      </c:spPr>
    </c:plotArea>
    <c:legend>
      <c:legendPos val="t"/>
      <c:layout>
        <c:manualLayout>
          <c:xMode val="edge"/>
          <c:yMode val="edge"/>
          <c:x val="0.20514232739190488"/>
          <c:y val="6.1920512900314334E-2"/>
          <c:w val="0.58462142548573459"/>
          <c:h val="6.1013974043758364E-2"/>
        </c:manualLayout>
      </c:layout>
      <c:overlay val="0"/>
      <c:txPr>
        <a:bodyPr/>
        <a:lstStyle/>
        <a:p>
          <a:pPr>
            <a:defRPr sz="1400"/>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mn-lt"/>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5921561983777"/>
          <c:y val="8.5201695446651439E-3"/>
          <c:w val="0.74939759036144582"/>
          <c:h val="0.97159943485111788"/>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noFill/>
            </a:ln>
          </c:spPr>
          <c:invertIfNegative val="0"/>
          <c:dLbls>
            <c:spPr>
              <a:noFill/>
              <a:ln w="22811">
                <a:noFill/>
              </a:ln>
            </c:spPr>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Sheet1!$B$2:$B$13</c:f>
              <c:numCache>
                <c:formatCode>0\ %</c:formatCode>
                <c:ptCount val="12"/>
                <c:pt idx="0">
                  <c:v>0.49</c:v>
                </c:pt>
                <c:pt idx="1">
                  <c:v>0.22</c:v>
                </c:pt>
                <c:pt idx="2">
                  <c:v>0.11</c:v>
                </c:pt>
                <c:pt idx="3">
                  <c:v>7.0000000000000007E-2</c:v>
                </c:pt>
                <c:pt idx="4">
                  <c:v>0.12</c:v>
                </c:pt>
                <c:pt idx="5">
                  <c:v>7.0000000000000007E-2</c:v>
                </c:pt>
                <c:pt idx="6">
                  <c:v>0.01</c:v>
                </c:pt>
                <c:pt idx="7">
                  <c:v>0.04</c:v>
                </c:pt>
                <c:pt idx="8">
                  <c:v>0.04</c:v>
                </c:pt>
                <c:pt idx="9">
                  <c:v>0.04</c:v>
                </c:pt>
                <c:pt idx="10">
                  <c:v>0.03</c:v>
                </c:pt>
              </c:numCache>
            </c:numRef>
          </c:val>
        </c:ser>
        <c:ser>
          <c:idx val="0"/>
          <c:order val="1"/>
          <c:tx>
            <c:strRef>
              <c:f>Sheet1!$C$1</c:f>
              <c:strCache>
                <c:ptCount val="1"/>
                <c:pt idx="0">
                  <c:v>2013</c:v>
                </c:pt>
              </c:strCache>
            </c:strRef>
          </c:tx>
          <c:spPr>
            <a:solidFill>
              <a:schemeClr val="tx1"/>
            </a:solidFill>
            <a:ln w="22811">
              <a:noFill/>
            </a:ln>
          </c:spPr>
          <c:invertIfNegative val="0"/>
          <c:dLbls>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Sheet1!$C$2:$C$13</c:f>
              <c:numCache>
                <c:formatCode>0\ %</c:formatCode>
                <c:ptCount val="12"/>
                <c:pt idx="0">
                  <c:v>0.3</c:v>
                </c:pt>
                <c:pt idx="1">
                  <c:v>0.3</c:v>
                </c:pt>
                <c:pt idx="2">
                  <c:v>0.15</c:v>
                </c:pt>
                <c:pt idx="3">
                  <c:v>0.12</c:v>
                </c:pt>
                <c:pt idx="4">
                  <c:v>0.12</c:v>
                </c:pt>
                <c:pt idx="5">
                  <c:v>7.0000000000000007E-2</c:v>
                </c:pt>
                <c:pt idx="6">
                  <c:v>0.03</c:v>
                </c:pt>
                <c:pt idx="7">
                  <c:v>0.03</c:v>
                </c:pt>
                <c:pt idx="8">
                  <c:v>0.03</c:v>
                </c:pt>
                <c:pt idx="9">
                  <c:v>0.01</c:v>
                </c:pt>
                <c:pt idx="10">
                  <c:v>0.04</c:v>
                </c:pt>
              </c:numCache>
            </c:numRef>
          </c:val>
        </c:ser>
        <c:ser>
          <c:idx val="2"/>
          <c:order val="2"/>
          <c:tx>
            <c:strRef>
              <c:f>Sheet1!$D$1</c:f>
              <c:strCache>
                <c:ptCount val="1"/>
                <c:pt idx="0">
                  <c:v>2012</c:v>
                </c:pt>
              </c:strCache>
            </c:strRef>
          </c:tx>
          <c:spPr>
            <a:solidFill>
              <a:schemeClr val="tx1">
                <a:lumMod val="60000"/>
                <a:lumOff val="40000"/>
              </a:schemeClr>
            </a:solidFill>
            <a:ln w="22811">
              <a:noFill/>
            </a:ln>
          </c:spPr>
          <c:invertIfNegative val="0"/>
          <c:dLbls>
            <c:spPr>
              <a:noFill/>
              <a:ln w="22811">
                <a:noFill/>
              </a:ln>
            </c:spPr>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Sheet1!$D$2:$D$13</c:f>
              <c:numCache>
                <c:formatCode>0\ %</c:formatCode>
                <c:ptCount val="12"/>
                <c:pt idx="0">
                  <c:v>0.3</c:v>
                </c:pt>
                <c:pt idx="1">
                  <c:v>0.18</c:v>
                </c:pt>
                <c:pt idx="2">
                  <c:v>0.18</c:v>
                </c:pt>
                <c:pt idx="3">
                  <c:v>0.13</c:v>
                </c:pt>
                <c:pt idx="4">
                  <c:v>0.12</c:v>
                </c:pt>
                <c:pt idx="5">
                  <c:v>0.11</c:v>
                </c:pt>
                <c:pt idx="6">
                  <c:v>7.0000000000000007E-2</c:v>
                </c:pt>
                <c:pt idx="7">
                  <c:v>0.06</c:v>
                </c:pt>
                <c:pt idx="8">
                  <c:v>0.02</c:v>
                </c:pt>
                <c:pt idx="9">
                  <c:v>0.15</c:v>
                </c:pt>
                <c:pt idx="10">
                  <c:v>0.03</c:v>
                </c:pt>
              </c:numCache>
            </c:numRef>
          </c:val>
        </c:ser>
        <c:ser>
          <c:idx val="3"/>
          <c:order val="3"/>
          <c:tx>
            <c:strRef>
              <c:f>Sheet1!$E$1</c:f>
              <c:strCache>
                <c:ptCount val="1"/>
                <c:pt idx="0">
                  <c:v>2011</c:v>
                </c:pt>
              </c:strCache>
            </c:strRef>
          </c:tx>
          <c:spPr>
            <a:solidFill>
              <a:schemeClr val="tx1">
                <a:lumMod val="40000"/>
                <a:lumOff val="60000"/>
              </a:schemeClr>
            </a:solidFill>
          </c:spPr>
          <c:invertIfNegative val="0"/>
          <c:dLbls>
            <c:dLbl>
              <c:idx val="11"/>
              <c:layout>
                <c:manualLayout>
                  <c:x val="-2.9613131905816166E-17"/>
                  <c:y val="5.680113029776762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Sheet1!$E$2:$E$13</c:f>
              <c:numCache>
                <c:formatCode>0\ %</c:formatCode>
                <c:ptCount val="12"/>
                <c:pt idx="0">
                  <c:v>0.47</c:v>
                </c:pt>
                <c:pt idx="1">
                  <c:v>0.23</c:v>
                </c:pt>
                <c:pt idx="2">
                  <c:v>0.17</c:v>
                </c:pt>
                <c:pt idx="7">
                  <c:v>0.08</c:v>
                </c:pt>
                <c:pt idx="8">
                  <c:v>0.05</c:v>
                </c:pt>
                <c:pt idx="10">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
              <c:idx val="11"/>
              <c:layout>
                <c:manualLayout>
                  <c:x val="-1.6155347748248261E-3"/>
                  <c:y val="8.9450598894122744E-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Sheet1!$F$2:$F$13</c:f>
              <c:numCache>
                <c:formatCode>0\ %</c:formatCode>
                <c:ptCount val="12"/>
                <c:pt idx="0">
                  <c:v>0.51</c:v>
                </c:pt>
                <c:pt idx="1">
                  <c:v>0.31</c:v>
                </c:pt>
                <c:pt idx="2">
                  <c:v>0.15</c:v>
                </c:pt>
                <c:pt idx="8">
                  <c:v>0.1</c:v>
                </c:pt>
                <c:pt idx="10">
                  <c:v>0.03</c:v>
                </c:pt>
                <c:pt idx="11">
                  <c:v>0.01</c:v>
                </c:pt>
              </c:numCache>
            </c:numRef>
          </c:val>
        </c:ser>
        <c:ser>
          <c:idx val="5"/>
          <c:order val="5"/>
          <c:tx>
            <c:strRef>
              <c:f>Sheet1!$G$1</c:f>
              <c:strCache>
                <c:ptCount val="1"/>
                <c:pt idx="0">
                  <c:v>2009</c:v>
                </c:pt>
              </c:strCache>
            </c:strRef>
          </c:tx>
          <c:invertIfNegative val="0"/>
          <c:dLbls>
            <c:showLegendKey val="0"/>
            <c:showVal val="1"/>
            <c:showCatName val="0"/>
            <c:showSerName val="0"/>
            <c:showPercent val="0"/>
            <c:showBubbleSize val="0"/>
            <c:showLeaderLines val="0"/>
          </c:dLbls>
          <c:cat>
            <c:strRef>
              <c:f>Sheet1!$A$2:$A$13</c:f>
              <c:strCache>
                <c:ptCount val="12"/>
                <c:pt idx="0">
                  <c:v>Inutile (pour mes plans/objectifs de carrière)</c:v>
                </c:pt>
                <c:pt idx="1">
                  <c:v>Aucun intérêt (pour une carrière en génie)</c:v>
                </c:pt>
                <c:pt idx="2">
                  <c:v>Je prévois suivre un autre cheminement de carrière</c:v>
                </c:pt>
                <c:pt idx="3">
                  <c:v>Pour faire carrière en informatique (ingénieur/développeur)</c:v>
                </c:pt>
                <c:pt idx="4">
                  <c:v>Je travaillerai à l'étranger</c:v>
                </c:pt>
                <c:pt idx="5">
                  <c:v>Ne fera pas avancer ma carrière / peu d'avantages à le faire</c:v>
                </c:pt>
                <c:pt idx="6">
                  <c:v>Dépend de la disponibilité d'un ingénieur superviseur</c:v>
                </c:pt>
                <c:pt idx="7">
                  <c:v>Strict / difficile</c:v>
                </c:pt>
                <c:pt idx="8">
                  <c:v>Coût / frais</c:v>
                </c:pt>
                <c:pt idx="9">
                  <c:v>Je n'ai pas les qualifications requises</c:v>
                </c:pt>
                <c:pt idx="10">
                  <c:v>Autre</c:v>
                </c:pt>
                <c:pt idx="11">
                  <c:v>Ne sait pas</c:v>
                </c:pt>
              </c:strCache>
            </c:strRef>
          </c:cat>
          <c:val>
            <c:numRef>
              <c:f>Sheet1!$G$2:$G$13</c:f>
              <c:numCache>
                <c:formatCode>0%</c:formatCode>
                <c:ptCount val="12"/>
                <c:pt idx="0">
                  <c:v>0.61</c:v>
                </c:pt>
                <c:pt idx="1">
                  <c:v>0.23</c:v>
                </c:pt>
                <c:pt idx="2">
                  <c:v>0.17</c:v>
                </c:pt>
                <c:pt idx="7">
                  <c:v>0.13</c:v>
                </c:pt>
                <c:pt idx="10">
                  <c:v>0.06</c:v>
                </c:pt>
                <c:pt idx="11">
                  <c:v>0.01</c:v>
                </c:pt>
              </c:numCache>
            </c:numRef>
          </c:val>
        </c:ser>
        <c:dLbls>
          <c:showLegendKey val="0"/>
          <c:showVal val="0"/>
          <c:showCatName val="0"/>
          <c:showSerName val="0"/>
          <c:showPercent val="0"/>
          <c:showBubbleSize val="0"/>
        </c:dLbls>
        <c:gapWidth val="70"/>
        <c:overlap val="-3"/>
        <c:axId val="145589376"/>
        <c:axId val="145590912"/>
      </c:barChart>
      <c:catAx>
        <c:axId val="145589376"/>
        <c:scaling>
          <c:orientation val="maxMin"/>
        </c:scaling>
        <c:delete val="0"/>
        <c:axPos val="l"/>
        <c:numFmt formatCode="General" sourceLinked="1"/>
        <c:majorTickMark val="out"/>
        <c:minorTickMark val="none"/>
        <c:tickLblPos val="nextTo"/>
        <c:spPr>
          <a:ln w="2851">
            <a:solidFill>
              <a:schemeClr val="tx1"/>
            </a:solidFill>
            <a:prstDash val="solid"/>
          </a:ln>
        </c:spPr>
        <c:txPr>
          <a:bodyPr rot="0" vert="horz"/>
          <a:lstStyle/>
          <a:p>
            <a:pPr>
              <a:defRPr sz="800"/>
            </a:pPr>
            <a:endParaRPr lang="en-US"/>
          </a:p>
        </c:txPr>
        <c:crossAx val="145590912"/>
        <c:crosses val="autoZero"/>
        <c:auto val="1"/>
        <c:lblAlgn val="ctr"/>
        <c:lblOffset val="100"/>
        <c:tickLblSkip val="1"/>
        <c:tickMarkSkip val="1"/>
        <c:noMultiLvlLbl val="0"/>
      </c:catAx>
      <c:valAx>
        <c:axId val="145590912"/>
        <c:scaling>
          <c:orientation val="minMax"/>
          <c:max val="1"/>
          <c:min val="0"/>
        </c:scaling>
        <c:delete val="1"/>
        <c:axPos val="t"/>
        <c:numFmt formatCode="0\ %" sourceLinked="1"/>
        <c:majorTickMark val="out"/>
        <c:minorTickMark val="none"/>
        <c:tickLblPos val="none"/>
        <c:crossAx val="145589376"/>
        <c:crosses val="autoZero"/>
        <c:crossBetween val="between"/>
        <c:majorUnit val="0.2"/>
        <c:minorUnit val="0.1"/>
      </c:valAx>
      <c:spPr>
        <a:noFill/>
        <a:ln w="22811">
          <a:noFill/>
        </a:ln>
      </c:spPr>
    </c:plotArea>
    <c:legend>
      <c:legendPos val="r"/>
      <c:layout>
        <c:manualLayout>
          <c:xMode val="edge"/>
          <c:yMode val="edge"/>
          <c:x val="0.75035392382483812"/>
          <c:y val="0.31163791853291289"/>
          <c:w val="7.6122569002998061E-2"/>
          <c:h val="0.28755773477092372"/>
        </c:manualLayout>
      </c:layout>
      <c:overlay val="0"/>
      <c:spPr>
        <a:noFill/>
        <a:ln w="22811">
          <a:noFill/>
        </a:ln>
      </c:spPr>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60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869">
              <a:noFill/>
            </a:ln>
          </c:spPr>
          <c:invertIfNegative val="0"/>
          <c:dLbls>
            <c:spPr>
              <a:noFill/>
              <a:ln w="24869">
                <a:noFill/>
              </a:ln>
            </c:sp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Sheet1!$B$2:$B$6</c:f>
              <c:numCache>
                <c:formatCode>0%</c:formatCode>
                <c:ptCount val="5"/>
                <c:pt idx="0">
                  <c:v>0.04</c:v>
                </c:pt>
                <c:pt idx="1">
                  <c:v>0.15</c:v>
                </c:pt>
                <c:pt idx="2">
                  <c:v>0.36</c:v>
                </c:pt>
                <c:pt idx="3">
                  <c:v>7.0000000000000007E-2</c:v>
                </c:pt>
                <c:pt idx="4">
                  <c:v>0.38</c:v>
                </c:pt>
              </c:numCache>
            </c:numRef>
          </c:val>
        </c:ser>
        <c:ser>
          <c:idx val="0"/>
          <c:order val="1"/>
          <c:tx>
            <c:strRef>
              <c:f>Sheet1!$C$1</c:f>
              <c:strCache>
                <c:ptCount val="1"/>
                <c:pt idx="0">
                  <c:v>2013</c:v>
                </c:pt>
              </c:strCache>
            </c:strRef>
          </c:tx>
          <c:spPr>
            <a:solidFill>
              <a:schemeClr val="tx1"/>
            </a:solidFill>
            <a:ln w="24869">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Sheet1!$C$2:$C$6</c:f>
              <c:numCache>
                <c:formatCode>0%</c:formatCode>
                <c:ptCount val="5"/>
                <c:pt idx="0">
                  <c:v>0.05</c:v>
                </c:pt>
                <c:pt idx="1">
                  <c:v>0.27</c:v>
                </c:pt>
                <c:pt idx="2">
                  <c:v>0.32</c:v>
                </c:pt>
                <c:pt idx="3">
                  <c:v>0.05</c:v>
                </c:pt>
                <c:pt idx="4">
                  <c:v>0.31</c:v>
                </c:pt>
              </c:numCache>
            </c:numRef>
          </c:val>
        </c:ser>
        <c:ser>
          <c:idx val="2"/>
          <c:order val="2"/>
          <c:tx>
            <c:strRef>
              <c:f>Sheet1!$D$1</c:f>
              <c:strCache>
                <c:ptCount val="1"/>
                <c:pt idx="0">
                  <c:v>2012</c:v>
                </c:pt>
              </c:strCache>
            </c:strRef>
          </c:tx>
          <c:spPr>
            <a:solidFill>
              <a:schemeClr val="tx1">
                <a:lumMod val="60000"/>
                <a:lumOff val="40000"/>
              </a:schemeClr>
            </a:solidFill>
            <a:ln w="24869">
              <a:noFill/>
            </a:ln>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Sheet1!$D$2:$D$6</c:f>
              <c:numCache>
                <c:formatCode>0%</c:formatCode>
                <c:ptCount val="5"/>
                <c:pt idx="0">
                  <c:v>0.06</c:v>
                </c:pt>
                <c:pt idx="1">
                  <c:v>0.16</c:v>
                </c:pt>
                <c:pt idx="2">
                  <c:v>0.39</c:v>
                </c:pt>
                <c:pt idx="3">
                  <c:v>7.0000000000000007E-2</c:v>
                </c:pt>
                <c:pt idx="4">
                  <c:v>0.33</c:v>
                </c:pt>
              </c:numCache>
            </c:numRef>
          </c:val>
        </c:ser>
        <c:ser>
          <c:idx val="3"/>
          <c:order val="3"/>
          <c:tx>
            <c:strRef>
              <c:f>Sheet1!$E$1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Sheet1!$E$2:$E$6</c:f>
              <c:numCache>
                <c:formatCode>0%</c:formatCode>
                <c:ptCount val="5"/>
                <c:pt idx="0">
                  <c:v>0.03</c:v>
                </c:pt>
                <c:pt idx="1">
                  <c:v>0.19</c:v>
                </c:pt>
                <c:pt idx="2">
                  <c:v>0.39</c:v>
                </c:pt>
                <c:pt idx="3">
                  <c:v>7.0000000000000007E-2</c:v>
                </c:pt>
                <c:pt idx="4">
                  <c:v>0.31</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Sheet1!$F$2:$F$6</c:f>
              <c:numCache>
                <c:formatCode>0%</c:formatCode>
                <c:ptCount val="5"/>
                <c:pt idx="0">
                  <c:v>0.06</c:v>
                </c:pt>
                <c:pt idx="1">
                  <c:v>0.14000000000000001</c:v>
                </c:pt>
                <c:pt idx="2">
                  <c:v>0.36</c:v>
                </c:pt>
                <c:pt idx="3">
                  <c:v>7.0000000000000007E-2</c:v>
                </c:pt>
                <c:pt idx="4">
                  <c:v>0.37</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Oui, absolument</c:v>
                </c:pt>
                <c:pt idx="1">
                  <c:v>Oui, probablement</c:v>
                </c:pt>
                <c:pt idx="2">
                  <c:v>Non, probablement pas</c:v>
                </c:pt>
                <c:pt idx="3">
                  <c:v>Non, absolument pas</c:v>
                </c:pt>
                <c:pt idx="4">
                  <c:v>Ne sait pas / incertain(e)</c:v>
                </c:pt>
              </c:strCache>
            </c:strRef>
          </c:cat>
          <c:val>
            <c:numRef>
              <c:f>Sheet1!$G$2:$G$6</c:f>
              <c:numCache>
                <c:formatCode>0%</c:formatCode>
                <c:ptCount val="5"/>
                <c:pt idx="0">
                  <c:v>0.02</c:v>
                </c:pt>
                <c:pt idx="1">
                  <c:v>0.18</c:v>
                </c:pt>
                <c:pt idx="2">
                  <c:v>0.37</c:v>
                </c:pt>
                <c:pt idx="3">
                  <c:v>0.1</c:v>
                </c:pt>
                <c:pt idx="4">
                  <c:v>0.34</c:v>
                </c:pt>
              </c:numCache>
            </c:numRef>
          </c:val>
        </c:ser>
        <c:dLbls>
          <c:showLegendKey val="0"/>
          <c:showVal val="0"/>
          <c:showCatName val="0"/>
          <c:showSerName val="0"/>
          <c:showPercent val="0"/>
          <c:showBubbleSize val="0"/>
        </c:dLbls>
        <c:gapWidth val="70"/>
        <c:overlap val="-3"/>
        <c:axId val="154434560"/>
        <c:axId val="154448640"/>
      </c:barChart>
      <c:catAx>
        <c:axId val="154434560"/>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a:pPr>
            <a:endParaRPr lang="en-US"/>
          </a:p>
        </c:txPr>
        <c:crossAx val="154448640"/>
        <c:crosses val="autoZero"/>
        <c:auto val="1"/>
        <c:lblAlgn val="ctr"/>
        <c:lblOffset val="100"/>
        <c:tickLblSkip val="1"/>
        <c:tickMarkSkip val="1"/>
        <c:noMultiLvlLbl val="0"/>
      </c:catAx>
      <c:valAx>
        <c:axId val="154448640"/>
        <c:scaling>
          <c:orientation val="minMax"/>
          <c:max val="1"/>
          <c:min val="0"/>
        </c:scaling>
        <c:delete val="1"/>
        <c:axPos val="l"/>
        <c:numFmt formatCode="0%" sourceLinked="1"/>
        <c:majorTickMark val="out"/>
        <c:minorTickMark val="none"/>
        <c:tickLblPos val="none"/>
        <c:crossAx val="154434560"/>
        <c:crosses val="autoZero"/>
        <c:crossBetween val="between"/>
        <c:majorUnit val="0.2"/>
        <c:minorUnit val="0.1"/>
      </c:valAx>
      <c:spPr>
        <a:noFill/>
        <a:ln w="24869">
          <a:noFill/>
        </a:ln>
      </c:spPr>
    </c:plotArea>
    <c:legend>
      <c:legendPos val="t"/>
      <c:layout>
        <c:manualLayout>
          <c:xMode val="edge"/>
          <c:yMode val="edge"/>
          <c:x val="0.2529416824431831"/>
          <c:y val="0.17201166180758018"/>
          <c:w val="0.4137253461393649"/>
          <c:h val="5.9777094189756887E-2"/>
        </c:manualLayout>
      </c:layout>
      <c:overlay val="0"/>
      <c:txPr>
        <a:bodyPr/>
        <a:lstStyle/>
        <a:p>
          <a:pPr>
            <a:defRPr sz="1200"/>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mn-lt"/>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04159095497678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Sheet1!$B$2:$B$5</c:f>
              <c:numCache>
                <c:formatCode>0%</c:formatCode>
                <c:ptCount val="4"/>
                <c:pt idx="0">
                  <c:v>0.35</c:v>
                </c:pt>
                <c:pt idx="1">
                  <c:v>0.19</c:v>
                </c:pt>
                <c:pt idx="2">
                  <c:v>0.28999999999999998</c:v>
                </c:pt>
                <c:pt idx="3">
                  <c:v>0.18</c:v>
                </c:pt>
              </c:numCache>
            </c:numRef>
          </c:val>
        </c:ser>
        <c:ser>
          <c:idx val="6"/>
          <c:order val="1"/>
          <c:tx>
            <c:strRef>
              <c:f>Sheet1!$C$1</c:f>
              <c:strCache>
                <c:ptCount val="1"/>
                <c:pt idx="0">
                  <c:v>2013</c:v>
                </c:pt>
              </c:strCache>
            </c:strRef>
          </c:tx>
          <c:spPr>
            <a:solidFill>
              <a:schemeClr val="tx1"/>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Sheet1!$C$2:$C$5</c:f>
              <c:numCache>
                <c:formatCode>0%</c:formatCode>
                <c:ptCount val="4"/>
                <c:pt idx="0">
                  <c:v>0.28000000000000003</c:v>
                </c:pt>
                <c:pt idx="1">
                  <c:v>0.19</c:v>
                </c:pt>
                <c:pt idx="2">
                  <c:v>0.28999999999999998</c:v>
                </c:pt>
                <c:pt idx="3">
                  <c:v>0.24</c:v>
                </c:pt>
              </c:numCache>
            </c:numRef>
          </c:val>
        </c:ser>
        <c:ser>
          <c:idx val="5"/>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Sheet1!$D$2:$D$5</c:f>
              <c:numCache>
                <c:formatCode>0%</c:formatCode>
                <c:ptCount val="4"/>
                <c:pt idx="0">
                  <c:v>0.28999999999999998</c:v>
                </c:pt>
                <c:pt idx="1">
                  <c:v>0.17</c:v>
                </c:pt>
                <c:pt idx="2">
                  <c:v>0.3</c:v>
                </c:pt>
                <c:pt idx="3">
                  <c:v>0.23</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Sheet1!$E$2:$E$5</c:f>
              <c:numCache>
                <c:formatCode>0%</c:formatCode>
                <c:ptCount val="4"/>
                <c:pt idx="0">
                  <c:v>0.25</c:v>
                </c:pt>
                <c:pt idx="1">
                  <c:v>0.19</c:v>
                </c:pt>
                <c:pt idx="2">
                  <c:v>0.34</c:v>
                </c:pt>
                <c:pt idx="3">
                  <c:v>0.22</c:v>
                </c:pt>
              </c:numCache>
            </c:numRef>
          </c:val>
        </c:ser>
        <c:ser>
          <c:idx val="0"/>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Sheet1!$F$2:$F$5</c:f>
              <c:numCache>
                <c:formatCode>0%</c:formatCode>
                <c:ptCount val="4"/>
                <c:pt idx="0">
                  <c:v>0.25</c:v>
                </c:pt>
                <c:pt idx="1">
                  <c:v>0.17</c:v>
                </c:pt>
                <c:pt idx="2">
                  <c:v>0.36</c:v>
                </c:pt>
                <c:pt idx="3">
                  <c:v>0.22</c:v>
                </c:pt>
              </c:numCache>
            </c:numRef>
          </c:val>
        </c:ser>
        <c:ser>
          <c:idx val="1"/>
          <c:order val="5"/>
          <c:tx>
            <c:strRef>
              <c:f>Sheet1!$G$1</c:f>
              <c:strCache>
                <c:ptCount val="1"/>
                <c:pt idx="0">
                  <c:v>2009</c:v>
                </c:pt>
              </c:strCache>
            </c:strRef>
          </c:tx>
          <c:spPr>
            <a:solidFill>
              <a:schemeClr val="accent6"/>
            </a:solidFill>
            <a:ln w="6350">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Sheet1!$G$2:$G$5</c:f>
              <c:numCache>
                <c:formatCode>0%</c:formatCode>
                <c:ptCount val="4"/>
                <c:pt idx="0">
                  <c:v>0.24</c:v>
                </c:pt>
                <c:pt idx="1">
                  <c:v>0.17</c:v>
                </c:pt>
                <c:pt idx="2">
                  <c:v>0.34</c:v>
                </c:pt>
                <c:pt idx="3">
                  <c:v>0.25</c:v>
                </c:pt>
              </c:numCache>
            </c:numRef>
          </c:val>
        </c:ser>
        <c:ser>
          <c:idx val="3"/>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Dans les six mois</c:v>
                </c:pt>
                <c:pt idx="1">
                  <c:v>Dans les douze mois</c:v>
                </c:pt>
                <c:pt idx="2">
                  <c:v>Plus d'un an après</c:v>
                </c:pt>
                <c:pt idx="3">
                  <c:v>Ne sait pas / incertain(e)</c:v>
                </c:pt>
              </c:strCache>
            </c:strRef>
          </c:cat>
          <c:val>
            <c:numRef>
              <c:f>Sheet1!$H$2:$H$5</c:f>
              <c:numCache>
                <c:formatCode>0%</c:formatCode>
                <c:ptCount val="4"/>
                <c:pt idx="0">
                  <c:v>0.3</c:v>
                </c:pt>
                <c:pt idx="1">
                  <c:v>0.14000000000000001</c:v>
                </c:pt>
                <c:pt idx="2">
                  <c:v>0.31</c:v>
                </c:pt>
                <c:pt idx="3">
                  <c:v>0.25</c:v>
                </c:pt>
              </c:numCache>
            </c:numRef>
          </c:val>
        </c:ser>
        <c:dLbls>
          <c:showLegendKey val="0"/>
          <c:showVal val="1"/>
          <c:showCatName val="0"/>
          <c:showSerName val="0"/>
          <c:showPercent val="0"/>
          <c:showBubbleSize val="0"/>
        </c:dLbls>
        <c:gapWidth val="70"/>
        <c:overlap val="-3"/>
        <c:axId val="154224512"/>
        <c:axId val="154227456"/>
      </c:barChart>
      <c:catAx>
        <c:axId val="154224512"/>
        <c:scaling>
          <c:orientation val="minMax"/>
        </c:scaling>
        <c:delete val="0"/>
        <c:axPos val="b"/>
        <c:numFmt formatCode="General" sourceLinked="1"/>
        <c:majorTickMark val="out"/>
        <c:minorTickMark val="none"/>
        <c:tickLblPos val="nextTo"/>
        <c:spPr>
          <a:ln w="3050">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227456"/>
        <c:crosses val="autoZero"/>
        <c:auto val="0"/>
        <c:lblAlgn val="ctr"/>
        <c:lblOffset val="100"/>
        <c:tickLblSkip val="1"/>
        <c:tickMarkSkip val="1"/>
        <c:noMultiLvlLbl val="0"/>
      </c:catAx>
      <c:valAx>
        <c:axId val="154227456"/>
        <c:scaling>
          <c:orientation val="minMax"/>
          <c:max val="1"/>
          <c:min val="0"/>
        </c:scaling>
        <c:delete val="1"/>
        <c:axPos val="l"/>
        <c:numFmt formatCode="0%" sourceLinked="1"/>
        <c:majorTickMark val="out"/>
        <c:minorTickMark val="none"/>
        <c:tickLblPos val="none"/>
        <c:crossAx val="154224512"/>
        <c:crosses val="autoZero"/>
        <c:crossBetween val="between"/>
        <c:majorUnit val="0.2"/>
        <c:minorUnit val="0.1"/>
      </c:valAx>
      <c:spPr>
        <a:noFill/>
        <a:ln w="24399">
          <a:noFill/>
        </a:ln>
      </c:spPr>
    </c:plotArea>
    <c:legend>
      <c:legendPos val="t"/>
      <c:layout>
        <c:manualLayout>
          <c:xMode val="edge"/>
          <c:yMode val="edge"/>
          <c:x val="0.24054718004799144"/>
          <c:y val="8.0128205128205135E-2"/>
          <c:w val="0.5666283528159467"/>
          <c:h val="7.345825762164344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8301886792625"/>
          <c:y val="1.9480519480519647E-2"/>
          <c:w val="0.74916759156492752"/>
          <c:h val="0.96320346320346362"/>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no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Sheet1!$B$2:$B$5</c:f>
              <c:numCache>
                <c:formatCode>0\ %</c:formatCode>
                <c:ptCount val="4"/>
                <c:pt idx="0">
                  <c:v>0.91</c:v>
                </c:pt>
                <c:pt idx="1">
                  <c:v>0.01</c:v>
                </c:pt>
                <c:pt idx="2">
                  <c:v>0</c:v>
                </c:pt>
                <c:pt idx="3">
                  <c:v>0.01</c:v>
                </c:pt>
              </c:numCache>
            </c:numRef>
          </c:val>
        </c:ser>
        <c:ser>
          <c:idx val="2"/>
          <c:order val="1"/>
          <c:tx>
            <c:strRef>
              <c:f>Sheet1!$C$1</c:f>
              <c:strCache>
                <c:ptCount val="1"/>
                <c:pt idx="0">
                  <c:v>2013</c:v>
                </c:pt>
              </c:strCache>
            </c:strRef>
          </c:tx>
          <c:spPr>
            <a:solidFill>
              <a:schemeClr val="tx1"/>
            </a:solidFill>
            <a:ln w="22560">
              <a:no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Sheet1!$C$2:$C$5</c:f>
              <c:numCache>
                <c:formatCode>0\ %</c:formatCode>
                <c:ptCount val="4"/>
                <c:pt idx="0">
                  <c:v>0.88</c:v>
                </c:pt>
                <c:pt idx="1">
                  <c:v>0.02</c:v>
                </c:pt>
                <c:pt idx="2">
                  <c:v>0.01</c:v>
                </c:pt>
                <c:pt idx="3">
                  <c:v>0.01</c:v>
                </c:pt>
              </c:numCache>
            </c:numRef>
          </c:val>
        </c:ser>
        <c:ser>
          <c:idx val="1"/>
          <c:order val="2"/>
          <c:tx>
            <c:strRef>
              <c:f>Sheet1!$D$1</c:f>
              <c:strCache>
                <c:ptCount val="1"/>
                <c:pt idx="0">
                  <c:v>2012</c:v>
                </c:pt>
              </c:strCache>
            </c:strRef>
          </c:tx>
          <c:spPr>
            <a:solidFill>
              <a:schemeClr val="tx1">
                <a:lumMod val="60000"/>
                <a:lumOff val="40000"/>
              </a:schemeClr>
            </a:solidFill>
            <a:ln w="2256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Sheet1!$D$2:$D$5</c:f>
              <c:numCache>
                <c:formatCode>0\ %</c:formatCode>
                <c:ptCount val="4"/>
                <c:pt idx="0">
                  <c:v>0.9</c:v>
                </c:pt>
                <c:pt idx="1">
                  <c:v>0.01</c:v>
                </c:pt>
                <c:pt idx="2">
                  <c:v>0.01</c:v>
                </c:pt>
                <c:pt idx="3">
                  <c:v>0</c:v>
                </c:pt>
              </c:numCache>
            </c:numRef>
          </c:val>
        </c:ser>
        <c:ser>
          <c:idx val="0"/>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Sheet1!$E$2:$E$5</c:f>
              <c:numCache>
                <c:formatCode>0\ %</c:formatCode>
                <c:ptCount val="4"/>
                <c:pt idx="0">
                  <c:v>0.86</c:v>
                </c:pt>
                <c:pt idx="1">
                  <c:v>0.03</c:v>
                </c:pt>
                <c:pt idx="2">
                  <c:v>0.01</c:v>
                </c:pt>
                <c:pt idx="3">
                  <c:v>0.01</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Sheet1!$F$2:$F$5</c:f>
              <c:numCache>
                <c:formatCode>0%</c:formatCode>
                <c:ptCount val="4"/>
                <c:pt idx="0">
                  <c:v>0.88</c:v>
                </c:pt>
                <c:pt idx="1">
                  <c:v>0.02</c:v>
                </c:pt>
                <c:pt idx="2">
                  <c:v>0</c:v>
                </c:pt>
                <c:pt idx="3">
                  <c:v>0.01</c:v>
                </c:pt>
              </c:numCache>
            </c:numRef>
          </c:val>
        </c:ser>
        <c:ser>
          <c:idx val="5"/>
          <c:order val="5"/>
          <c:tx>
            <c:strRef>
              <c:f>Sheet1!$G$1</c:f>
              <c:strCache>
                <c:ptCount val="1"/>
                <c:pt idx="0">
                  <c:v>2009</c:v>
                </c:pt>
              </c:strCache>
            </c:strRef>
          </c:tx>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Je veux acquérir l'expérience requise</c:v>
                </c:pt>
                <c:pt idx="1">
                  <c:v>Je suis incertain(e) de mon plan de carrière/vie</c:v>
                </c:pt>
                <c:pt idx="2">
                  <c:v>J'ai besoin de plus d'information sur le programme/le processus de demande</c:v>
                </c:pt>
                <c:pt idx="3">
                  <c:v>Je n'ai pas les qualifications requises</c:v>
                </c:pt>
              </c:strCache>
            </c:strRef>
          </c:cat>
          <c:val>
            <c:numRef>
              <c:f>Sheet1!$G$2:$G$5</c:f>
              <c:numCache>
                <c:formatCode>0%</c:formatCode>
                <c:ptCount val="4"/>
                <c:pt idx="0">
                  <c:v>0.83</c:v>
                </c:pt>
                <c:pt idx="1">
                  <c:v>0.04</c:v>
                </c:pt>
                <c:pt idx="2">
                  <c:v>0.03</c:v>
                </c:pt>
                <c:pt idx="3">
                  <c:v>0.03</c:v>
                </c:pt>
              </c:numCache>
            </c:numRef>
          </c:val>
        </c:ser>
        <c:dLbls>
          <c:showLegendKey val="0"/>
          <c:showVal val="0"/>
          <c:showCatName val="0"/>
          <c:showSerName val="0"/>
          <c:showPercent val="0"/>
          <c:showBubbleSize val="0"/>
        </c:dLbls>
        <c:gapWidth val="70"/>
        <c:overlap val="-3"/>
        <c:axId val="155472256"/>
        <c:axId val="155474560"/>
      </c:barChart>
      <c:catAx>
        <c:axId val="155472256"/>
        <c:scaling>
          <c:orientation val="maxMin"/>
        </c:scaling>
        <c:delete val="0"/>
        <c:axPos val="l"/>
        <c:numFmt formatCode="General" sourceLinked="1"/>
        <c:majorTickMark val="out"/>
        <c:minorTickMark val="none"/>
        <c:tickLblPos val="nextTo"/>
        <c:spPr>
          <a:ln w="2820">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5474560"/>
        <c:crosses val="autoZero"/>
        <c:auto val="1"/>
        <c:lblAlgn val="ctr"/>
        <c:lblOffset val="100"/>
        <c:tickLblSkip val="1"/>
        <c:tickMarkSkip val="1"/>
        <c:noMultiLvlLbl val="0"/>
      </c:catAx>
      <c:valAx>
        <c:axId val="155474560"/>
        <c:scaling>
          <c:orientation val="minMax"/>
          <c:max val="1.1499999999999924"/>
          <c:min val="0"/>
        </c:scaling>
        <c:delete val="1"/>
        <c:axPos val="t"/>
        <c:numFmt formatCode="0\ %" sourceLinked="1"/>
        <c:majorTickMark val="out"/>
        <c:minorTickMark val="none"/>
        <c:tickLblPos val="none"/>
        <c:crossAx val="155472256"/>
        <c:crosses val="autoZero"/>
        <c:crossBetween val="between"/>
        <c:majorUnit val="0.2"/>
        <c:minorUnit val="0.1"/>
      </c:valAx>
      <c:spPr>
        <a:noFill/>
        <a:ln w="22560">
          <a:noFill/>
        </a:ln>
      </c:spPr>
    </c:plotArea>
    <c:legend>
      <c:legendPos val="r"/>
      <c:layout>
        <c:manualLayout>
          <c:xMode val="edge"/>
          <c:yMode val="edge"/>
          <c:x val="0.62444701893560062"/>
          <c:y val="0.44777683574599508"/>
          <c:w val="8.2728349729351169E-2"/>
          <c:h val="0.38669885566387813"/>
        </c:manualLayout>
      </c:layout>
      <c:overlay val="0"/>
      <c:spPr>
        <a:noFill/>
        <a:ln w="2256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0516134905101E-3"/>
          <c:w val="1"/>
          <c:h val="0.872881355932203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noFill/>
            </a:ln>
          </c:spPr>
          <c:invertIfNegative val="0"/>
          <c:dLbls>
            <c:spPr>
              <a:noFill/>
              <a:ln w="24870">
                <a:noFill/>
              </a:ln>
            </c:spPr>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Sheet1!$B$2:$B$6</c:f>
              <c:numCache>
                <c:formatCode>0%</c:formatCode>
                <c:ptCount val="5"/>
                <c:pt idx="0">
                  <c:v>0.56000000000000005</c:v>
                </c:pt>
                <c:pt idx="1">
                  <c:v>0.32</c:v>
                </c:pt>
                <c:pt idx="2">
                  <c:v>0.06</c:v>
                </c:pt>
                <c:pt idx="3">
                  <c:v>0.03</c:v>
                </c:pt>
                <c:pt idx="4">
                  <c:v>0.03</c:v>
                </c:pt>
              </c:numCache>
            </c:numRef>
          </c:val>
        </c:ser>
        <c:ser>
          <c:idx val="1"/>
          <c:order val="1"/>
          <c:tx>
            <c:strRef>
              <c:f>Sheet1!$C$1</c:f>
              <c:strCache>
                <c:ptCount val="1"/>
                <c:pt idx="0">
                  <c:v>2013</c:v>
                </c:pt>
              </c:strCache>
            </c:strRef>
          </c:tx>
          <c:spPr>
            <a:solidFill>
              <a:schemeClr val="tx1"/>
            </a:solidFill>
            <a:ln w="24870">
              <a:noFill/>
            </a:ln>
          </c:spPr>
          <c:invertIfNegative val="0"/>
          <c:dLbls>
            <c:spPr>
              <a:noFill/>
              <a:ln w="24870">
                <a:noFill/>
              </a:ln>
            </c:spPr>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Sheet1!$C$2:$C$6</c:f>
              <c:numCache>
                <c:formatCode>0%</c:formatCode>
                <c:ptCount val="5"/>
                <c:pt idx="0">
                  <c:v>0.57999999999999996</c:v>
                </c:pt>
                <c:pt idx="1">
                  <c:v>0.32</c:v>
                </c:pt>
                <c:pt idx="2">
                  <c:v>0.04</c:v>
                </c:pt>
                <c:pt idx="3">
                  <c:v>0.02</c:v>
                </c:pt>
                <c:pt idx="4">
                  <c:v>0.03</c:v>
                </c:pt>
              </c:numCache>
            </c:numRef>
          </c:val>
        </c:ser>
        <c:ser>
          <c:idx val="0"/>
          <c:order val="2"/>
          <c:tx>
            <c:strRef>
              <c:f>Sheet1!$D$1</c:f>
              <c:strCache>
                <c:ptCount val="1"/>
                <c:pt idx="0">
                  <c:v>2012</c:v>
                </c:pt>
              </c:strCache>
            </c:strRef>
          </c:tx>
          <c:spPr>
            <a:solidFill>
              <a:schemeClr val="tx1">
                <a:lumMod val="60000"/>
                <a:lumOff val="40000"/>
              </a:schemeClr>
            </a:solidFill>
            <a:ln w="24870">
              <a:noFill/>
            </a:ln>
          </c:spPr>
          <c:invertIfNegative val="0"/>
          <c:dLbls>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Sheet1!$D$2:$D$6</c:f>
              <c:numCache>
                <c:formatCode>0%</c:formatCode>
                <c:ptCount val="5"/>
                <c:pt idx="0">
                  <c:v>0.57999999999999996</c:v>
                </c:pt>
                <c:pt idx="1">
                  <c:v>0.33</c:v>
                </c:pt>
                <c:pt idx="2">
                  <c:v>0.03</c:v>
                </c:pt>
                <c:pt idx="3">
                  <c:v>0.02</c:v>
                </c:pt>
                <c:pt idx="4">
                  <c:v>0.05</c:v>
                </c:pt>
              </c:numCache>
            </c:numRef>
          </c:val>
        </c:ser>
        <c:ser>
          <c:idx val="3"/>
          <c:order val="3"/>
          <c:tx>
            <c:strRef>
              <c:f>Sheet1!$E$1</c:f>
              <c:strCache>
                <c:ptCount val="1"/>
                <c:pt idx="0">
                  <c:v>2011</c:v>
                </c:pt>
              </c:strCache>
            </c:strRef>
          </c:tx>
          <c:spPr>
            <a:solidFill>
              <a:schemeClr val="tx1">
                <a:lumMod val="40000"/>
                <a:lumOff val="60000"/>
              </a:schemeClr>
            </a:solidFill>
            <a:ln w="24870">
              <a:noFill/>
            </a:ln>
          </c:spPr>
          <c:invertIfNegative val="0"/>
          <c:dLbls>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Sheet1!$E$2:$E$6</c:f>
              <c:numCache>
                <c:formatCode>0%</c:formatCode>
                <c:ptCount val="5"/>
                <c:pt idx="0">
                  <c:v>0.55000000000000004</c:v>
                </c:pt>
                <c:pt idx="1">
                  <c:v>0.35</c:v>
                </c:pt>
                <c:pt idx="2">
                  <c:v>0.03</c:v>
                </c:pt>
                <c:pt idx="3">
                  <c:v>0.02</c:v>
                </c:pt>
                <c:pt idx="4">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Sheet1!$F$2:$F$6</c:f>
              <c:numCache>
                <c:formatCode>0%</c:formatCode>
                <c:ptCount val="5"/>
                <c:pt idx="0">
                  <c:v>0.57999999999999996</c:v>
                </c:pt>
                <c:pt idx="1">
                  <c:v>0.28999999999999998</c:v>
                </c:pt>
                <c:pt idx="2">
                  <c:v>0.05</c:v>
                </c:pt>
                <c:pt idx="3">
                  <c:v>0.05</c:v>
                </c:pt>
                <c:pt idx="4">
                  <c:v>0.03</c:v>
                </c:pt>
              </c:numCache>
            </c:numRef>
          </c:val>
        </c:ser>
        <c:ser>
          <c:idx val="5"/>
          <c:order val="5"/>
          <c:tx>
            <c:strRef>
              <c:f>Sheet1!$G$1</c:f>
              <c:strCache>
                <c:ptCount val="1"/>
                <c:pt idx="0">
                  <c:v>2009</c:v>
                </c:pt>
              </c:strCache>
            </c:strRef>
          </c:tx>
          <c:spPr>
            <a:solidFill>
              <a:schemeClr val="accent6"/>
            </a:solidFill>
          </c:spPr>
          <c:invertIfNegative val="0"/>
          <c:dLbls>
            <c:dLblPos val="outEnd"/>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Sheet1!$G$2:$G$6</c:f>
              <c:numCache>
                <c:formatCode>0%</c:formatCode>
                <c:ptCount val="5"/>
                <c:pt idx="0">
                  <c:v>0.5</c:v>
                </c:pt>
                <c:pt idx="1">
                  <c:v>0.36</c:v>
                </c:pt>
                <c:pt idx="2">
                  <c:v>0.05</c:v>
                </c:pt>
                <c:pt idx="3">
                  <c:v>0.03</c:v>
                </c:pt>
                <c:pt idx="4">
                  <c:v>0.05</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Très probable</c:v>
                </c:pt>
                <c:pt idx="1">
                  <c:v>Assez probable</c:v>
                </c:pt>
                <c:pt idx="2">
                  <c:v>Assez improbable</c:v>
                </c:pt>
                <c:pt idx="3">
                  <c:v>Très improbable</c:v>
                </c:pt>
                <c:pt idx="4">
                  <c:v>Ne sait pas / incertain(e)</c:v>
                </c:pt>
              </c:strCache>
            </c:strRef>
          </c:cat>
          <c:val>
            <c:numRef>
              <c:f>Sheet1!$H$2:$H$6</c:f>
              <c:numCache>
                <c:formatCode>0%</c:formatCode>
                <c:ptCount val="5"/>
                <c:pt idx="0">
                  <c:v>0.6</c:v>
                </c:pt>
                <c:pt idx="1">
                  <c:v>0.31</c:v>
                </c:pt>
                <c:pt idx="2">
                  <c:v>0.04</c:v>
                </c:pt>
                <c:pt idx="3">
                  <c:v>0.02</c:v>
                </c:pt>
                <c:pt idx="4">
                  <c:v>0.03</c:v>
                </c:pt>
              </c:numCache>
            </c:numRef>
          </c:val>
        </c:ser>
        <c:dLbls>
          <c:showLegendKey val="0"/>
          <c:showVal val="0"/>
          <c:showCatName val="0"/>
          <c:showSerName val="0"/>
          <c:showPercent val="0"/>
          <c:showBubbleSize val="0"/>
        </c:dLbls>
        <c:gapWidth val="70"/>
        <c:overlap val="-3"/>
        <c:axId val="156255744"/>
        <c:axId val="156257280"/>
      </c:barChart>
      <c:catAx>
        <c:axId val="156255744"/>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200"/>
            </a:pPr>
            <a:endParaRPr lang="en-US"/>
          </a:p>
        </c:txPr>
        <c:crossAx val="156257280"/>
        <c:crosses val="autoZero"/>
        <c:auto val="1"/>
        <c:lblAlgn val="ctr"/>
        <c:lblOffset val="100"/>
        <c:tickLblSkip val="1"/>
        <c:tickMarkSkip val="1"/>
        <c:noMultiLvlLbl val="0"/>
      </c:catAx>
      <c:valAx>
        <c:axId val="156257280"/>
        <c:scaling>
          <c:orientation val="minMax"/>
          <c:max val="1"/>
          <c:min val="0"/>
        </c:scaling>
        <c:delete val="1"/>
        <c:axPos val="l"/>
        <c:numFmt formatCode="0%" sourceLinked="1"/>
        <c:majorTickMark val="out"/>
        <c:minorTickMark val="none"/>
        <c:tickLblPos val="none"/>
        <c:crossAx val="156255744"/>
        <c:crosses val="autoZero"/>
        <c:crossBetween val="between"/>
        <c:majorUnit val="0.2"/>
        <c:minorUnit val="0.1"/>
      </c:valAx>
      <c:spPr>
        <a:noFill/>
        <a:ln w="24870">
          <a:noFill/>
        </a:ln>
      </c:spPr>
    </c:plotArea>
    <c:legend>
      <c:legendPos val="t"/>
      <c:layout>
        <c:manualLayout>
          <c:xMode val="edge"/>
          <c:yMode val="edge"/>
          <c:x val="0.21630179273510999"/>
          <c:y val="4.9132947976878616E-2"/>
          <c:w val="0.56739629299088856"/>
          <c:h val="6.6239816121250739E-2"/>
        </c:manualLayout>
      </c:layout>
      <c:overlay val="0"/>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9010989011012"/>
          <c:y val="2.2471910112360021E-3"/>
          <c:w val="0.89133089133089161"/>
          <c:h val="1"/>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6350">
              <a:solidFill>
                <a:srgbClr val="FFFFFF"/>
              </a:solidFill>
            </a:ln>
          </c:spPr>
          <c:invertIfNegative val="0"/>
          <c:dLbls>
            <c:spPr>
              <a:noFill/>
              <a:ln w="23493">
                <a:noFill/>
              </a:ln>
            </c:spPr>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Sheet1!$B$2:$B$6</c:f>
              <c:numCache>
                <c:formatCode>0%</c:formatCode>
                <c:ptCount val="5"/>
                <c:pt idx="0">
                  <c:v>0.99</c:v>
                </c:pt>
                <c:pt idx="1">
                  <c:v>0.21</c:v>
                </c:pt>
                <c:pt idx="2">
                  <c:v>0.08</c:v>
                </c:pt>
                <c:pt idx="3">
                  <c:v>0.06</c:v>
                </c:pt>
                <c:pt idx="4">
                  <c:v>0.02</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3493">
                <a:noFill/>
              </a:ln>
            </c:spPr>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Sheet1!$C$2:$C$6</c:f>
              <c:numCache>
                <c:formatCode>0%</c:formatCode>
                <c:ptCount val="5"/>
                <c:pt idx="0">
                  <c:v>0.99</c:v>
                </c:pt>
                <c:pt idx="1">
                  <c:v>0.19</c:v>
                </c:pt>
                <c:pt idx="2">
                  <c:v>7.0000000000000007E-2</c:v>
                </c:pt>
                <c:pt idx="3">
                  <c:v>0.05</c:v>
                </c:pt>
                <c:pt idx="4">
                  <c:v>0.02</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6"/>
              <c:tx>
                <c:rich>
                  <a:bodyPr/>
                  <a:lstStyle/>
                  <a:p>
                    <a:r>
                      <a:rPr sz="1200" baseline="0" dirty="0">
                        <a:latin typeface="Calibri" pitchFamily="34" charset="0"/>
                      </a:rPr>
                      <a:t>&lt;1%</a:t>
                    </a:r>
                  </a:p>
                </c:rich>
              </c:tx>
              <c:dLblPos val="outEnd"/>
              <c:showLegendKey val="0"/>
              <c:showVal val="0"/>
              <c:showCatName val="0"/>
              <c:showSerName val="0"/>
              <c:showPercent val="0"/>
              <c:showBubbleSize val="0"/>
            </c:dLbl>
            <c:dLbl>
              <c:idx val="8"/>
              <c:tx>
                <c:rich>
                  <a:bodyPr/>
                  <a:lstStyle/>
                  <a:p>
                    <a:r>
                      <a:rPr sz="1200" baseline="0" dirty="0">
                        <a:latin typeface="Calibri" pitchFamily="34" charset="0"/>
                      </a:rPr>
                      <a:t>&lt;1%</a:t>
                    </a:r>
                  </a:p>
                </c:rich>
              </c:tx>
              <c:dLblPos val="outEnd"/>
              <c:showLegendKey val="0"/>
              <c:showVal val="0"/>
              <c:showCatName val="0"/>
              <c:showSerName val="0"/>
              <c:showPercent val="0"/>
              <c:showBubbleSize val="0"/>
            </c:dLbl>
            <c:spPr>
              <a:noFill/>
              <a:ln w="23493">
                <a:noFill/>
              </a:ln>
            </c:spPr>
            <c:dLblPos val="outEnd"/>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Sheet1!$D$2:$D$6</c:f>
              <c:numCache>
                <c:formatCode>0%</c:formatCode>
                <c:ptCount val="5"/>
                <c:pt idx="0">
                  <c:v>1</c:v>
                </c:pt>
                <c:pt idx="1">
                  <c:v>0.18</c:v>
                </c:pt>
                <c:pt idx="2">
                  <c:v>0.08</c:v>
                </c:pt>
                <c:pt idx="3">
                  <c:v>0.06</c:v>
                </c:pt>
                <c:pt idx="4">
                  <c:v>0.03</c:v>
                </c:pt>
              </c:numCache>
            </c:numRef>
          </c:val>
        </c:ser>
        <c:ser>
          <c:idx val="3"/>
          <c:order val="3"/>
          <c:tx>
            <c:strRef>
              <c:f>Sheet1!$E$1</c:f>
              <c:strCache>
                <c:ptCount val="1"/>
                <c:pt idx="0">
                  <c:v>2011</c:v>
                </c:pt>
              </c:strCache>
            </c:strRef>
          </c:tx>
          <c:spPr>
            <a:solidFill>
              <a:schemeClr val="tx1">
                <a:lumMod val="40000"/>
                <a:lumOff val="60000"/>
              </a:schemeClr>
            </a:solidFill>
            <a:ln w="23493">
              <a:solidFill>
                <a:schemeClr val="bg1"/>
              </a:solidFill>
            </a:ln>
          </c:spPr>
          <c:invertIfNegative val="0"/>
          <c:dLbls>
            <c:spPr>
              <a:noFill/>
              <a:ln w="23493">
                <a:noFill/>
              </a:ln>
            </c:spPr>
            <c:txPr>
              <a:bodyPr/>
              <a:lstStyle/>
              <a:p>
                <a:pPr algn="r">
                  <a:defRPr/>
                </a:pPr>
                <a:endParaRPr lang="en-US"/>
              </a:p>
            </c:txPr>
            <c:dLblPos val="outEnd"/>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Sheet1!$E$2:$E$6</c:f>
              <c:numCache>
                <c:formatCode>0%</c:formatCode>
                <c:ptCount val="5"/>
                <c:pt idx="0">
                  <c:v>0.99</c:v>
                </c:pt>
                <c:pt idx="1">
                  <c:v>0.18</c:v>
                </c:pt>
                <c:pt idx="2">
                  <c:v>0.09</c:v>
                </c:pt>
                <c:pt idx="3">
                  <c:v>0.05</c:v>
                </c:pt>
                <c:pt idx="4">
                  <c:v>0.02</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Sheet1!$F$2:$F$6</c:f>
              <c:numCache>
                <c:formatCode>0%</c:formatCode>
                <c:ptCount val="5"/>
                <c:pt idx="0">
                  <c:v>0.99</c:v>
                </c:pt>
                <c:pt idx="1">
                  <c:v>0.18</c:v>
                </c:pt>
                <c:pt idx="2">
                  <c:v>0.11</c:v>
                </c:pt>
                <c:pt idx="3">
                  <c:v>7.0000000000000007E-2</c:v>
                </c:pt>
                <c:pt idx="4">
                  <c:v>0.03</c:v>
                </c:pt>
              </c:numCache>
            </c:numRef>
          </c:val>
        </c:ser>
        <c:ser>
          <c:idx val="5"/>
          <c:order val="5"/>
          <c:tx>
            <c:strRef>
              <c:f>Sheet1!$G$1</c:f>
              <c:strCache>
                <c:ptCount val="1"/>
                <c:pt idx="0">
                  <c:v>2009</c:v>
                </c:pt>
              </c:strCache>
            </c:strRef>
          </c:tx>
          <c:spPr>
            <a:solidFill>
              <a:schemeClr val="accent6"/>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Sheet1!$G$2:$G$6</c:f>
              <c:numCache>
                <c:formatCode>0%</c:formatCode>
                <c:ptCount val="5"/>
                <c:pt idx="0">
                  <c:v>0.98</c:v>
                </c:pt>
                <c:pt idx="1">
                  <c:v>0.17</c:v>
                </c:pt>
                <c:pt idx="2">
                  <c:v>7.0000000000000007E-2</c:v>
                </c:pt>
                <c:pt idx="3">
                  <c:v>0.06</c:v>
                </c:pt>
                <c:pt idx="4">
                  <c:v>0.02</c:v>
                </c:pt>
              </c:numCache>
            </c:numRef>
          </c:val>
        </c:ser>
        <c:ser>
          <c:idx val="6"/>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showLegendKey val="0"/>
            <c:showVal val="1"/>
            <c:showCatName val="0"/>
            <c:showSerName val="0"/>
            <c:showPercent val="0"/>
            <c:showBubbleSize val="0"/>
            <c:showLeaderLines val="0"/>
          </c:dLbls>
          <c:cat>
            <c:strRef>
              <c:f>Sheet1!$A$2:$A$6</c:f>
              <c:strCache>
                <c:ptCount val="5"/>
                <c:pt idx="0">
                  <c:v>Canada</c:v>
                </c:pt>
                <c:pt idx="1">
                  <c:v>É.­U.</c:v>
                </c:pt>
                <c:pt idx="2">
                  <c:v>Europe</c:v>
                </c:pt>
                <c:pt idx="3">
                  <c:v>Asie</c:v>
                </c:pt>
                <c:pt idx="4">
                  <c:v>Autre</c:v>
                </c:pt>
              </c:strCache>
            </c:strRef>
          </c:cat>
          <c:val>
            <c:numRef>
              <c:f>Sheet1!$H$2:$H$6</c:f>
              <c:numCache>
                <c:formatCode>0%</c:formatCode>
                <c:ptCount val="5"/>
                <c:pt idx="0">
                  <c:v>0.99</c:v>
                </c:pt>
                <c:pt idx="1">
                  <c:v>0.18</c:v>
                </c:pt>
                <c:pt idx="2">
                  <c:v>0.06</c:v>
                </c:pt>
                <c:pt idx="3">
                  <c:v>0.04</c:v>
                </c:pt>
                <c:pt idx="4">
                  <c:v>0.01</c:v>
                </c:pt>
              </c:numCache>
            </c:numRef>
          </c:val>
        </c:ser>
        <c:dLbls>
          <c:showLegendKey val="0"/>
          <c:showVal val="0"/>
          <c:showCatName val="0"/>
          <c:showSerName val="0"/>
          <c:showPercent val="0"/>
          <c:showBubbleSize val="0"/>
        </c:dLbls>
        <c:gapWidth val="70"/>
        <c:overlap val="-3"/>
        <c:axId val="156920832"/>
        <c:axId val="156930816"/>
      </c:barChart>
      <c:catAx>
        <c:axId val="156920832"/>
        <c:scaling>
          <c:orientation val="maxMin"/>
        </c:scaling>
        <c:delete val="0"/>
        <c:axPos val="l"/>
        <c:numFmt formatCode="General" sourceLinked="1"/>
        <c:majorTickMark val="out"/>
        <c:minorTickMark val="none"/>
        <c:tickLblPos val="nextTo"/>
        <c:spPr>
          <a:ln w="2937">
            <a:solidFill>
              <a:schemeClr val="tx1"/>
            </a:solidFill>
            <a:prstDash val="solid"/>
          </a:ln>
        </c:spPr>
        <c:txPr>
          <a:bodyPr rot="0" vert="horz"/>
          <a:lstStyle/>
          <a:p>
            <a:pPr>
              <a:defRPr sz="1200"/>
            </a:pPr>
            <a:endParaRPr lang="en-US"/>
          </a:p>
        </c:txPr>
        <c:crossAx val="156930816"/>
        <c:crosses val="autoZero"/>
        <c:auto val="1"/>
        <c:lblAlgn val="ctr"/>
        <c:lblOffset val="100"/>
        <c:tickLblSkip val="1"/>
        <c:tickMarkSkip val="1"/>
        <c:noMultiLvlLbl val="0"/>
      </c:catAx>
      <c:valAx>
        <c:axId val="156930816"/>
        <c:scaling>
          <c:orientation val="minMax"/>
          <c:max val="1.1499999999999924"/>
          <c:min val="0"/>
        </c:scaling>
        <c:delete val="1"/>
        <c:axPos val="t"/>
        <c:numFmt formatCode="0%" sourceLinked="1"/>
        <c:majorTickMark val="out"/>
        <c:minorTickMark val="none"/>
        <c:tickLblPos val="none"/>
        <c:crossAx val="156920832"/>
        <c:crosses val="autoZero"/>
        <c:crossBetween val="between"/>
        <c:majorUnit val="0.2"/>
        <c:minorUnit val="0.1"/>
      </c:valAx>
      <c:spPr>
        <a:noFill/>
        <a:ln w="23493">
          <a:noFill/>
        </a:ln>
      </c:spPr>
    </c:plotArea>
    <c:legend>
      <c:legendPos val="r"/>
      <c:layout>
        <c:manualLayout>
          <c:xMode val="edge"/>
          <c:yMode val="edge"/>
          <c:x val="0.83749720187719678"/>
          <c:y val="0.36374691534367287"/>
          <c:w val="8.2728349729351169E-2"/>
          <c:h val="0.49663990616599768"/>
        </c:manualLayout>
      </c:layout>
      <c:overlay val="0"/>
      <c:spPr>
        <a:noFill/>
        <a:ln w="23493">
          <a:noFill/>
        </a:ln>
      </c:spPr>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6506240959325"/>
          <c:y val="4.3469194903291797E-4"/>
          <c:w val="0.78290993071593529"/>
          <c:h val="0.9819277108433736"/>
        </c:manualLayout>
      </c:layout>
      <c:barChart>
        <c:barDir val="bar"/>
        <c:grouping val="clustered"/>
        <c:varyColors val="0"/>
        <c:ser>
          <c:idx val="2"/>
          <c:order val="0"/>
          <c:tx>
            <c:strRef>
              <c:f>Sheet1!$B$1</c:f>
              <c:strCache>
                <c:ptCount val="1"/>
                <c:pt idx="0">
                  <c:v>2014</c:v>
                </c:pt>
              </c:strCache>
            </c:strRef>
          </c:tx>
          <c:spPr>
            <a:solidFill>
              <a:schemeClr val="tx1">
                <a:lumMod val="50000"/>
              </a:schemeClr>
            </a:solidFill>
            <a:ln w="3175">
              <a:solidFill>
                <a:schemeClr val="bg1"/>
              </a:solidFill>
            </a:ln>
          </c:spPr>
          <c:invertIfNegative val="0"/>
          <c:dLbls>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Sheet1!$B$2:$B$13</c:f>
              <c:numCache>
                <c:formatCode>0%</c:formatCode>
                <c:ptCount val="12"/>
                <c:pt idx="0">
                  <c:v>0.92</c:v>
                </c:pt>
                <c:pt idx="1">
                  <c:v>0.21</c:v>
                </c:pt>
                <c:pt idx="2">
                  <c:v>0.15</c:v>
                </c:pt>
                <c:pt idx="3">
                  <c:v>0.08</c:v>
                </c:pt>
                <c:pt idx="4">
                  <c:v>0.03</c:v>
                </c:pt>
                <c:pt idx="5">
                  <c:v>0.02</c:v>
                </c:pt>
                <c:pt idx="6">
                  <c:v>0.03</c:v>
                </c:pt>
                <c:pt idx="7">
                  <c:v>0.02</c:v>
                </c:pt>
                <c:pt idx="8">
                  <c:v>0.01</c:v>
                </c:pt>
                <c:pt idx="9">
                  <c:v>0.02</c:v>
                </c:pt>
                <c:pt idx="10">
                  <c:v>0.01</c:v>
                </c:pt>
                <c:pt idx="11">
                  <c:v>0.04</c:v>
                </c:pt>
              </c:numCache>
            </c:numRef>
          </c:val>
        </c:ser>
        <c:ser>
          <c:idx val="1"/>
          <c:order val="1"/>
          <c:tx>
            <c:strRef>
              <c:f>Sheet1!$C$1</c:f>
              <c:strCache>
                <c:ptCount val="1"/>
                <c:pt idx="0">
                  <c:v>2013</c:v>
                </c:pt>
              </c:strCache>
            </c:strRef>
          </c:tx>
          <c:spPr>
            <a:solidFill>
              <a:schemeClr val="tx1"/>
            </a:solidFill>
            <a:ln w="3175">
              <a:solidFill>
                <a:schemeClr val="bg1"/>
              </a:solidFill>
            </a:ln>
          </c:spPr>
          <c:invertIfNegative val="0"/>
          <c:dLbls>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Sheet1!$C$2:$C$13</c:f>
              <c:numCache>
                <c:formatCode>0%</c:formatCode>
                <c:ptCount val="12"/>
                <c:pt idx="0">
                  <c:v>0.93</c:v>
                </c:pt>
                <c:pt idx="1">
                  <c:v>0.24</c:v>
                </c:pt>
                <c:pt idx="2">
                  <c:v>0.19</c:v>
                </c:pt>
                <c:pt idx="3">
                  <c:v>0.08</c:v>
                </c:pt>
                <c:pt idx="4">
                  <c:v>0.03</c:v>
                </c:pt>
                <c:pt idx="5">
                  <c:v>0.03</c:v>
                </c:pt>
                <c:pt idx="6">
                  <c:v>0.02</c:v>
                </c:pt>
                <c:pt idx="7">
                  <c:v>0.01</c:v>
                </c:pt>
                <c:pt idx="8">
                  <c:v>0.01</c:v>
                </c:pt>
                <c:pt idx="9">
                  <c:v>0.02</c:v>
                </c:pt>
                <c:pt idx="10">
                  <c:v>0.01</c:v>
                </c:pt>
                <c:pt idx="11">
                  <c:v>0.04</c:v>
                </c:pt>
              </c:numCache>
            </c:numRef>
          </c:val>
        </c:ser>
        <c:ser>
          <c:idx val="0"/>
          <c:order val="2"/>
          <c:tx>
            <c:strRef>
              <c:f>Sheet1!$D$1</c:f>
              <c:strCache>
                <c:ptCount val="1"/>
                <c:pt idx="0">
                  <c:v>2012</c:v>
                </c:pt>
              </c:strCache>
            </c:strRef>
          </c:tx>
          <c:spPr>
            <a:solidFill>
              <a:schemeClr val="tx1">
                <a:lumMod val="60000"/>
                <a:lumOff val="40000"/>
              </a:schemeClr>
            </a:solidFill>
            <a:ln w="3175">
              <a:solidFill>
                <a:schemeClr val="bg1"/>
              </a:solidFill>
            </a:ln>
          </c:spPr>
          <c:invertIfNegative val="0"/>
          <c:dLbls>
            <c:dLbl>
              <c:idx val="0"/>
              <c:layout>
                <c:manualLayout>
                  <c:x val="-3.0194146633804072E-3"/>
                  <c:y val="4.1253089663026475E-3"/>
                </c:manualLayout>
              </c:layout>
              <c:dLblPos val="outEnd"/>
              <c:showLegendKey val="0"/>
              <c:showVal val="1"/>
              <c:showCatName val="0"/>
              <c:showSerName val="0"/>
              <c:showPercent val="0"/>
              <c:showBubbleSize val="0"/>
            </c:dLbl>
            <c:dLbl>
              <c:idx val="10"/>
              <c:spPr>
                <a:noFill/>
                <a:ln w="23563">
                  <a:noFill/>
                </a:ln>
              </c:spPr>
              <c:txPr>
                <a:bodyPr/>
                <a:lstStyle/>
                <a:p>
                  <a:pPr>
                    <a:defRPr/>
                  </a:pPr>
                  <a:endParaRPr lang="en-US"/>
                </a:p>
              </c:txPr>
              <c:showLegendKey val="0"/>
              <c:showVal val="1"/>
              <c:showCatName val="0"/>
              <c:showSerName val="0"/>
              <c:showPercent val="0"/>
              <c:showBubbleSize val="0"/>
            </c:dLbl>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Sheet1!$D$2:$D$13</c:f>
              <c:numCache>
                <c:formatCode>0%</c:formatCode>
                <c:ptCount val="12"/>
                <c:pt idx="0">
                  <c:v>0.93</c:v>
                </c:pt>
                <c:pt idx="1">
                  <c:v>0.21</c:v>
                </c:pt>
                <c:pt idx="2">
                  <c:v>0.19</c:v>
                </c:pt>
                <c:pt idx="3">
                  <c:v>0.08</c:v>
                </c:pt>
                <c:pt idx="4">
                  <c:v>0.02</c:v>
                </c:pt>
                <c:pt idx="5">
                  <c:v>0.03</c:v>
                </c:pt>
                <c:pt idx="6">
                  <c:v>0.03</c:v>
                </c:pt>
                <c:pt idx="7">
                  <c:v>0.02</c:v>
                </c:pt>
                <c:pt idx="8">
                  <c:v>0.02</c:v>
                </c:pt>
                <c:pt idx="9">
                  <c:v>0.02</c:v>
                </c:pt>
                <c:pt idx="10">
                  <c:v>0.01</c:v>
                </c:pt>
                <c:pt idx="11">
                  <c:v>0.03</c:v>
                </c:pt>
              </c:numCache>
            </c:numRef>
          </c:val>
        </c:ser>
        <c:ser>
          <c:idx val="3"/>
          <c:order val="3"/>
          <c:tx>
            <c:strRef>
              <c:f>Sheet1!$E$1</c:f>
              <c:strCache>
                <c:ptCount val="1"/>
                <c:pt idx="0">
                  <c:v>2011</c:v>
                </c:pt>
              </c:strCache>
            </c:strRef>
          </c:tx>
          <c:spPr>
            <a:solidFill>
              <a:schemeClr val="tx1">
                <a:lumMod val="40000"/>
                <a:lumOff val="60000"/>
              </a:schemeClr>
            </a:solidFill>
            <a:ln w="3175">
              <a:solidFill>
                <a:schemeClr val="bg1"/>
              </a:solidFill>
            </a:ln>
          </c:spPr>
          <c:invertIfNegative val="0"/>
          <c:dLbls>
            <c:dLbl>
              <c:idx val="3"/>
              <c:layout>
                <c:manualLayout>
                  <c:x val="-1.8346331681902861E-3"/>
                  <c:y val="7.2284031118591686E-4"/>
                </c:manualLayout>
              </c:layout>
              <c:dLblPos val="outEnd"/>
              <c:showLegendKey val="0"/>
              <c:showVal val="1"/>
              <c:showCatName val="0"/>
              <c:showSerName val="0"/>
              <c:showPercent val="0"/>
              <c:showBubbleSize val="0"/>
            </c:dLbl>
            <c:spPr>
              <a:noFill/>
              <a:ln w="23563">
                <a:noFill/>
              </a:ln>
            </c:spPr>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Sheet1!$E$2:$E$13</c:f>
              <c:numCache>
                <c:formatCode>0%</c:formatCode>
                <c:ptCount val="12"/>
                <c:pt idx="0">
                  <c:v>0.92</c:v>
                </c:pt>
                <c:pt idx="1">
                  <c:v>0.18</c:v>
                </c:pt>
                <c:pt idx="2">
                  <c:v>0.17</c:v>
                </c:pt>
                <c:pt idx="3">
                  <c:v>0.08</c:v>
                </c:pt>
                <c:pt idx="4">
                  <c:v>0.03</c:v>
                </c:pt>
                <c:pt idx="5">
                  <c:v>0.03</c:v>
                </c:pt>
                <c:pt idx="6">
                  <c:v>0.02</c:v>
                </c:pt>
                <c:pt idx="7">
                  <c:v>0.02</c:v>
                </c:pt>
                <c:pt idx="8">
                  <c:v>0.02</c:v>
                </c:pt>
                <c:pt idx="9">
                  <c:v>0.01</c:v>
                </c:pt>
                <c:pt idx="10">
                  <c:v>0.01</c:v>
                </c:pt>
                <c:pt idx="11">
                  <c:v>0.04</c:v>
                </c:pt>
              </c:numCache>
            </c:numRef>
          </c:val>
        </c:ser>
        <c:ser>
          <c:idx val="4"/>
          <c:order val="4"/>
          <c:tx>
            <c:strRef>
              <c:f>Sheet1!$F$1</c:f>
              <c:strCache>
                <c:ptCount val="1"/>
                <c:pt idx="0">
                  <c:v>2010</c:v>
                </c:pt>
              </c:strCache>
            </c:strRef>
          </c:tx>
          <c:spPr>
            <a:solidFill>
              <a:schemeClr val="tx1">
                <a:lumMod val="20000"/>
                <a:lumOff val="80000"/>
              </a:schemeClr>
            </a:solidFill>
            <a:ln w="3175">
              <a:solidFill>
                <a:schemeClr val="bg1"/>
              </a:solidFill>
            </a:ln>
          </c:spPr>
          <c:invertIfNegative val="0"/>
          <c:dLbls>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Sheet1!$F$2:$F$13</c:f>
              <c:numCache>
                <c:formatCode>0%</c:formatCode>
                <c:ptCount val="12"/>
                <c:pt idx="0">
                  <c:v>0.95</c:v>
                </c:pt>
                <c:pt idx="1">
                  <c:v>0.18</c:v>
                </c:pt>
                <c:pt idx="2">
                  <c:v>0.17</c:v>
                </c:pt>
                <c:pt idx="3">
                  <c:v>7.0000000000000007E-2</c:v>
                </c:pt>
                <c:pt idx="4">
                  <c:v>0.02</c:v>
                </c:pt>
                <c:pt idx="5">
                  <c:v>0.02</c:v>
                </c:pt>
                <c:pt idx="6">
                  <c:v>0.02</c:v>
                </c:pt>
                <c:pt idx="7">
                  <c:v>0.02</c:v>
                </c:pt>
                <c:pt idx="8">
                  <c:v>0.01</c:v>
                </c:pt>
                <c:pt idx="9">
                  <c:v>0.01</c:v>
                </c:pt>
                <c:pt idx="10">
                  <c:v>0.01</c:v>
                </c:pt>
                <c:pt idx="11">
                  <c:v>0.02</c:v>
                </c:pt>
              </c:numCache>
            </c:numRef>
          </c:val>
        </c:ser>
        <c:ser>
          <c:idx val="5"/>
          <c:order val="5"/>
          <c:tx>
            <c:strRef>
              <c:f>Sheet1!$G$1</c:f>
              <c:strCache>
                <c:ptCount val="1"/>
                <c:pt idx="0">
                  <c:v>2009</c:v>
                </c:pt>
              </c:strCache>
            </c:strRef>
          </c:tx>
          <c:spPr>
            <a:solidFill>
              <a:schemeClr val="accent6"/>
            </a:solidFill>
            <a:ln w="3175">
              <a:solidFill>
                <a:schemeClr val="bg1"/>
              </a:solidFill>
            </a:ln>
          </c:spPr>
          <c:invertIfNegative val="0"/>
          <c:dLbls>
            <c:dLbl>
              <c:idx val="10"/>
              <c:delete val="1"/>
            </c:dLbl>
            <c:dLbl>
              <c:idx val="11"/>
              <c:layou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Sheet1!$G$2:$G$13</c:f>
              <c:numCache>
                <c:formatCode>0%</c:formatCode>
                <c:ptCount val="12"/>
                <c:pt idx="0">
                  <c:v>0.93</c:v>
                </c:pt>
                <c:pt idx="1">
                  <c:v>0.15</c:v>
                </c:pt>
                <c:pt idx="2">
                  <c:v>0.14000000000000001</c:v>
                </c:pt>
                <c:pt idx="3">
                  <c:v>0.08</c:v>
                </c:pt>
                <c:pt idx="4">
                  <c:v>0.02</c:v>
                </c:pt>
                <c:pt idx="5">
                  <c:v>0.02</c:v>
                </c:pt>
                <c:pt idx="6">
                  <c:v>0.02</c:v>
                </c:pt>
                <c:pt idx="7">
                  <c:v>0.01</c:v>
                </c:pt>
                <c:pt idx="8">
                  <c:v>0.01</c:v>
                </c:pt>
                <c:pt idx="9">
                  <c:v>0.01</c:v>
                </c:pt>
                <c:pt idx="11">
                  <c:v>0.03</c:v>
                </c:pt>
              </c:numCache>
            </c:numRef>
          </c:val>
        </c:ser>
        <c:ser>
          <c:idx val="6"/>
          <c:order val="6"/>
          <c:tx>
            <c:strRef>
              <c:f>Sheet1!$H$1</c:f>
              <c:strCache>
                <c:ptCount val="1"/>
                <c:pt idx="0">
                  <c:v>2008</c:v>
                </c:pt>
              </c:strCache>
            </c:strRef>
          </c:tx>
          <c:spPr>
            <a:solidFill>
              <a:schemeClr val="accent6">
                <a:lumMod val="90000"/>
                <a:lumOff val="10000"/>
              </a:schemeClr>
            </a:solidFill>
            <a:ln w="3175">
              <a:solidFill>
                <a:schemeClr val="bg1"/>
              </a:solidFill>
            </a:ln>
          </c:spPr>
          <c:invertIfNegative val="0"/>
          <c:dLbls>
            <c:dLbl>
              <c:idx val="11"/>
              <c:delete val="1"/>
            </c:dLbl>
            <c:showLegendKey val="0"/>
            <c:showVal val="1"/>
            <c:showCatName val="0"/>
            <c:showSerName val="0"/>
            <c:showPercent val="0"/>
            <c:showBubbleSize val="0"/>
            <c:showLeaderLines val="0"/>
          </c:dLbls>
          <c:cat>
            <c:strRef>
              <c:f>Sheet1!$A$2:$A$13</c:f>
              <c:strCache>
                <c:ptCount val="12"/>
                <c:pt idx="0">
                  <c:v>Ontario</c:v>
                </c:pt>
                <c:pt idx="1">
                  <c:v>Alberta</c:v>
                </c:pt>
                <c:pt idx="2">
                  <c:v>Colombie­Britannique</c:v>
                </c:pt>
                <c:pt idx="3">
                  <c:v>Québec</c:v>
                </c:pt>
                <c:pt idx="4">
                  <c:v>Manitoba</c:v>
                </c:pt>
                <c:pt idx="5">
                  <c:v>Saskatchewan</c:v>
                </c:pt>
                <c:pt idx="6">
                  <c:v>Nouvelle­Écosse</c:v>
                </c:pt>
                <c:pt idx="7">
                  <c:v>Nouveau­Brunswick</c:v>
                </c:pt>
                <c:pt idx="8">
                  <c:v>Yukon/ T.N.­O./ Nunavut</c:v>
                </c:pt>
                <c:pt idx="9">
                  <c:v>Terre­Neuve­et­Labrador</c:v>
                </c:pt>
                <c:pt idx="10">
                  <c:v>Île­du­Prince­Édouard</c:v>
                </c:pt>
                <c:pt idx="11">
                  <c:v>Ne sait pas / incertain(e)</c:v>
                </c:pt>
              </c:strCache>
            </c:strRef>
          </c:cat>
          <c:val>
            <c:numRef>
              <c:f>Sheet1!$H$2:$H$13</c:f>
              <c:numCache>
                <c:formatCode>0%</c:formatCode>
                <c:ptCount val="12"/>
                <c:pt idx="0">
                  <c:v>0.97</c:v>
                </c:pt>
                <c:pt idx="1">
                  <c:v>0.15</c:v>
                </c:pt>
                <c:pt idx="2">
                  <c:v>0.13</c:v>
                </c:pt>
                <c:pt idx="3">
                  <c:v>7.0000000000000007E-2</c:v>
                </c:pt>
                <c:pt idx="4">
                  <c:v>0.03</c:v>
                </c:pt>
                <c:pt idx="5">
                  <c:v>0.03</c:v>
                </c:pt>
                <c:pt idx="6">
                  <c:v>0.02</c:v>
                </c:pt>
                <c:pt idx="7">
                  <c:v>0.01</c:v>
                </c:pt>
                <c:pt idx="8">
                  <c:v>0.01</c:v>
                </c:pt>
                <c:pt idx="9">
                  <c:v>0</c:v>
                </c:pt>
                <c:pt idx="10">
                  <c:v>0.01</c:v>
                </c:pt>
                <c:pt idx="11" formatCode="General">
                  <c:v>0</c:v>
                </c:pt>
              </c:numCache>
            </c:numRef>
          </c:val>
        </c:ser>
        <c:dLbls>
          <c:showLegendKey val="0"/>
          <c:showVal val="0"/>
          <c:showCatName val="0"/>
          <c:showSerName val="0"/>
          <c:showPercent val="0"/>
          <c:showBubbleSize val="0"/>
        </c:dLbls>
        <c:gapWidth val="70"/>
        <c:overlap val="-3"/>
        <c:axId val="153997312"/>
        <c:axId val="154001792"/>
      </c:barChart>
      <c:catAx>
        <c:axId val="153997312"/>
        <c:scaling>
          <c:orientation val="maxMin"/>
        </c:scaling>
        <c:delete val="0"/>
        <c:axPos val="l"/>
        <c:numFmt formatCode="General" sourceLinked="1"/>
        <c:majorTickMark val="out"/>
        <c:minorTickMark val="none"/>
        <c:tickLblPos val="nextTo"/>
        <c:spPr>
          <a:ln w="2945">
            <a:solidFill>
              <a:schemeClr val="tx1"/>
            </a:solidFill>
            <a:prstDash val="solid"/>
          </a:ln>
        </c:spPr>
        <c:txPr>
          <a:bodyPr rot="0" vert="horz"/>
          <a:lstStyle/>
          <a:p>
            <a:pPr>
              <a:defRPr sz="1050"/>
            </a:pPr>
            <a:endParaRPr lang="en-US"/>
          </a:p>
        </c:txPr>
        <c:crossAx val="154001792"/>
        <c:crosses val="autoZero"/>
        <c:auto val="1"/>
        <c:lblAlgn val="ctr"/>
        <c:lblOffset val="100"/>
        <c:tickLblSkip val="1"/>
        <c:tickMarkSkip val="1"/>
        <c:noMultiLvlLbl val="0"/>
      </c:catAx>
      <c:valAx>
        <c:axId val="154001792"/>
        <c:scaling>
          <c:orientation val="minMax"/>
          <c:max val="1.1499999999999924"/>
          <c:min val="0"/>
        </c:scaling>
        <c:delete val="1"/>
        <c:axPos val="t"/>
        <c:numFmt formatCode="0%" sourceLinked="1"/>
        <c:majorTickMark val="out"/>
        <c:minorTickMark val="none"/>
        <c:tickLblPos val="none"/>
        <c:crossAx val="153997312"/>
        <c:crosses val="autoZero"/>
        <c:crossBetween val="between"/>
        <c:majorUnit val="0.2"/>
        <c:minorUnit val="0.1"/>
      </c:valAx>
      <c:spPr>
        <a:noFill/>
        <a:ln w="23563">
          <a:noFill/>
        </a:ln>
      </c:spPr>
    </c:plotArea>
    <c:legend>
      <c:legendPos val="r"/>
      <c:layout>
        <c:manualLayout>
          <c:xMode val="edge"/>
          <c:yMode val="edge"/>
          <c:x val="0.51282777308696759"/>
          <c:y val="0.12346362386270322"/>
          <c:w val="6.4535249802004174E-2"/>
          <c:h val="0.32967842914114515"/>
        </c:manualLayout>
      </c:layout>
      <c:overlay val="0"/>
      <c:spPr>
        <a:noFill/>
        <a:ln w="23563">
          <a:noFill/>
        </a:ln>
      </c:spPr>
      <c:txPr>
        <a:bodyPr/>
        <a:lstStyle/>
        <a:p>
          <a:pPr>
            <a:defRPr sz="1050"/>
          </a:pPr>
          <a:endParaRPr lang="en-US"/>
        </a:p>
      </c:txPr>
    </c:legend>
    <c:plotVisOnly val="1"/>
    <c:dispBlanksAs val="gap"/>
    <c:showDLblsOverMax val="0"/>
  </c:chart>
  <c:spPr>
    <a:noFill/>
    <a:ln>
      <a:noFill/>
    </a:ln>
  </c:spPr>
  <c:txPr>
    <a:bodyPr/>
    <a:lstStyle/>
    <a:p>
      <a:pPr>
        <a:defRPr sz="600" b="1" i="0" u="none" strike="noStrike" baseline="0">
          <a:solidFill>
            <a:schemeClr val="tx1"/>
          </a:solidFill>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3674033881283001"/>
          <c:y val="0"/>
          <c:w val="0.74005305039788272"/>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dLbl>
              <c:idx val="0"/>
              <c:layout>
                <c:manualLayout>
                  <c:x val="-7.0859167404782996E-3"/>
                  <c:y val="0"/>
                </c:manualLayout>
              </c:layout>
              <c:tx>
                <c:rich>
                  <a:bodyPr/>
                  <a:lstStyle/>
                  <a:p>
                    <a:r>
                      <a:rPr lang="en-US" dirty="0" smtClean="0"/>
                      <a:t>75 %</a:t>
                    </a:r>
                    <a:endParaRPr lang="en-US" dirty="0"/>
                  </a:p>
                </c:rich>
              </c:tx>
              <c:showLegendKey val="0"/>
              <c:showVal val="1"/>
              <c:showCatName val="0"/>
              <c:showSerName val="0"/>
              <c:showPercent val="0"/>
              <c:showBubbleSize val="0"/>
            </c:dLbl>
            <c:dLbl>
              <c:idx val="1"/>
              <c:layout/>
              <c:tx>
                <c:rich>
                  <a:bodyPr/>
                  <a:lstStyle/>
                  <a:p>
                    <a:r>
                      <a:rPr lang="en-US" smtClean="0"/>
                      <a:t>4 %</a:t>
                    </a:r>
                    <a:endParaRPr lang="en-US"/>
                  </a:p>
                </c:rich>
              </c:tx>
              <c:showLegendKey val="0"/>
              <c:showVal val="1"/>
              <c:showCatName val="0"/>
              <c:showSerName val="0"/>
              <c:showPercent val="0"/>
              <c:showBubbleSize val="0"/>
            </c:dLbl>
            <c:dLbl>
              <c:idx val="2"/>
              <c:layout/>
              <c:tx>
                <c:rich>
                  <a:bodyPr/>
                  <a:lstStyle/>
                  <a:p>
                    <a:r>
                      <a:rPr lang="en-US" smtClean="0"/>
                      <a:t>10 %</a:t>
                    </a:r>
                    <a:endParaRPr lang="en-US"/>
                  </a:p>
                </c:rich>
              </c:tx>
              <c:showLegendKey val="0"/>
              <c:showVal val="1"/>
              <c:showCatName val="0"/>
              <c:showSerName val="0"/>
              <c:showPercent val="0"/>
              <c:showBubbleSize val="0"/>
            </c:dLbl>
            <c:dLbl>
              <c:idx val="3"/>
              <c:layout/>
              <c:tx>
                <c:rich>
                  <a:bodyPr/>
                  <a:lstStyle/>
                  <a:p>
                    <a:r>
                      <a:rPr lang="en-US" smtClean="0"/>
                      <a:t>9 %</a:t>
                    </a:r>
                    <a:endParaRPr lang="en-US"/>
                  </a:p>
                </c:rich>
              </c:tx>
              <c:showLegendKey val="0"/>
              <c:showVal val="1"/>
              <c:showCatName val="0"/>
              <c:showSerName val="0"/>
              <c:showPercent val="0"/>
              <c:showBubbleSize val="0"/>
            </c:dLbl>
            <c:dLbl>
              <c:idx val="4"/>
              <c:layout/>
              <c:tx>
                <c:rich>
                  <a:bodyPr/>
                  <a:lstStyle/>
                  <a:p>
                    <a:r>
                      <a:rPr lang="en-US" smtClean="0"/>
                      <a:t>3 %</a:t>
                    </a:r>
                    <a:endParaRPr lang="en-US"/>
                  </a:p>
                </c:rich>
              </c:tx>
              <c:showLegendKey val="0"/>
              <c:showVal val="1"/>
              <c:showCatName val="0"/>
              <c:showSerName val="0"/>
              <c:showPercent val="0"/>
              <c:showBubbleSize val="0"/>
            </c:dLbl>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Sheet1!$B$2:$B$7</c:f>
              <c:numCache>
                <c:formatCode>0%</c:formatCode>
                <c:ptCount val="5"/>
                <c:pt idx="0">
                  <c:v>0.75</c:v>
                </c:pt>
                <c:pt idx="1">
                  <c:v>0.04</c:v>
                </c:pt>
                <c:pt idx="2">
                  <c:v>0.1</c:v>
                </c:pt>
                <c:pt idx="3">
                  <c:v>0.09</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dLbl>
              <c:idx val="0"/>
              <c:layout/>
              <c:tx>
                <c:rich>
                  <a:bodyPr/>
                  <a:lstStyle/>
                  <a:p>
                    <a:r>
                      <a:rPr lang="en-US" smtClean="0"/>
                      <a:t>71 %</a:t>
                    </a:r>
                    <a:endParaRPr lang="en-US"/>
                  </a:p>
                </c:rich>
              </c:tx>
              <c:showLegendKey val="0"/>
              <c:showVal val="1"/>
              <c:showCatName val="0"/>
              <c:showSerName val="0"/>
              <c:showPercent val="0"/>
              <c:showBubbleSize val="0"/>
            </c:dLbl>
            <c:dLbl>
              <c:idx val="1"/>
              <c:layout/>
              <c:tx>
                <c:rich>
                  <a:bodyPr/>
                  <a:lstStyle/>
                  <a:p>
                    <a:r>
                      <a:rPr lang="en-US" smtClean="0"/>
                      <a:t>10 %</a:t>
                    </a:r>
                    <a:endParaRPr lang="en-US"/>
                  </a:p>
                </c:rich>
              </c:tx>
              <c:showLegendKey val="0"/>
              <c:showVal val="1"/>
              <c:showCatName val="0"/>
              <c:showSerName val="0"/>
              <c:showPercent val="0"/>
              <c:showBubbleSize val="0"/>
            </c:dLbl>
            <c:dLbl>
              <c:idx val="2"/>
              <c:layout/>
              <c:tx>
                <c:rich>
                  <a:bodyPr/>
                  <a:lstStyle/>
                  <a:p>
                    <a:r>
                      <a:rPr lang="en-US" smtClean="0"/>
                      <a:t>8 %</a:t>
                    </a:r>
                    <a:endParaRPr lang="en-US"/>
                  </a:p>
                </c:rich>
              </c:tx>
              <c:showLegendKey val="0"/>
              <c:showVal val="1"/>
              <c:showCatName val="0"/>
              <c:showSerName val="0"/>
              <c:showPercent val="0"/>
              <c:showBubbleSize val="0"/>
            </c:dLbl>
            <c:dLbl>
              <c:idx val="3"/>
              <c:layout/>
              <c:tx>
                <c:rich>
                  <a:bodyPr/>
                  <a:lstStyle/>
                  <a:p>
                    <a:r>
                      <a:rPr lang="en-US" smtClean="0"/>
                      <a:t>9 %</a:t>
                    </a:r>
                    <a:endParaRPr lang="en-US"/>
                  </a:p>
                </c:rich>
              </c:tx>
              <c:showLegendKey val="0"/>
              <c:showVal val="1"/>
              <c:showCatName val="0"/>
              <c:showSerName val="0"/>
              <c:showPercent val="0"/>
              <c:showBubbleSize val="0"/>
            </c:dLbl>
            <c:dLbl>
              <c:idx val="4"/>
              <c:layout/>
              <c:tx>
                <c:rich>
                  <a:bodyPr/>
                  <a:lstStyle/>
                  <a:p>
                    <a:r>
                      <a:rPr lang="en-US" smtClean="0"/>
                      <a:t>4 %</a:t>
                    </a:r>
                    <a:endParaRPr lang="en-US"/>
                  </a:p>
                </c:rich>
              </c:tx>
              <c:showLegendKey val="0"/>
              <c:showVal val="1"/>
              <c:showCatName val="0"/>
              <c:showSerName val="0"/>
              <c:showPercent val="0"/>
              <c:showBubbleSize val="0"/>
            </c:dLbl>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Sheet1!$C$2:$C$7</c:f>
              <c:numCache>
                <c:formatCode>0%</c:formatCode>
                <c:ptCount val="5"/>
                <c:pt idx="0">
                  <c:v>0.71</c:v>
                </c:pt>
                <c:pt idx="1">
                  <c:v>0.1</c:v>
                </c:pt>
                <c:pt idx="2">
                  <c:v>0.08</c:v>
                </c:pt>
                <c:pt idx="3">
                  <c:v>0.09</c:v>
                </c:pt>
                <c:pt idx="4">
                  <c:v>0.04</c:v>
                </c:pt>
              </c:numCache>
            </c:numRef>
          </c:val>
        </c:ser>
        <c:ser>
          <c:idx val="1"/>
          <c:order val="2"/>
          <c:tx>
            <c:strRef>
              <c:f>Sheet1!$D$1</c:f>
              <c:strCache>
                <c:ptCount val="1"/>
                <c:pt idx="0">
                  <c:v>2012</c:v>
                </c:pt>
              </c:strCache>
            </c:strRef>
          </c:tx>
          <c:spPr>
            <a:solidFill>
              <a:schemeClr val="tx1">
                <a:lumMod val="60000"/>
                <a:lumOff val="40000"/>
              </a:schemeClr>
            </a:solidFill>
            <a:ln>
              <a:solidFill>
                <a:schemeClr val="bg1"/>
              </a:solidFill>
            </a:ln>
          </c:spPr>
          <c:invertIfNegative val="0"/>
          <c:dLbls>
            <c:dLbl>
              <c:idx val="0"/>
              <c:layout/>
              <c:tx>
                <c:rich>
                  <a:bodyPr/>
                  <a:lstStyle/>
                  <a:p>
                    <a:r>
                      <a:rPr lang="en-US" smtClean="0"/>
                      <a:t>75 %</a:t>
                    </a:r>
                    <a:endParaRPr lang="en-US"/>
                  </a:p>
                </c:rich>
              </c:tx>
              <c:dLblPos val="outEnd"/>
              <c:showLegendKey val="0"/>
              <c:showVal val="1"/>
              <c:showCatName val="0"/>
              <c:showSerName val="0"/>
              <c:showPercent val="0"/>
              <c:showBubbleSize val="0"/>
            </c:dLbl>
            <c:dLbl>
              <c:idx val="1"/>
              <c:layout/>
              <c:tx>
                <c:rich>
                  <a:bodyPr/>
                  <a:lstStyle/>
                  <a:p>
                    <a:r>
                      <a:rPr lang="en-US" smtClean="0"/>
                      <a:t>4 %</a:t>
                    </a:r>
                    <a:endParaRPr lang="en-US"/>
                  </a:p>
                </c:rich>
              </c:tx>
              <c:dLblPos val="outEnd"/>
              <c:showLegendKey val="0"/>
              <c:showVal val="1"/>
              <c:showCatName val="0"/>
              <c:showSerName val="0"/>
              <c:showPercent val="0"/>
              <c:showBubbleSize val="0"/>
            </c:dLbl>
            <c:dLbl>
              <c:idx val="2"/>
              <c:layout/>
              <c:tx>
                <c:rich>
                  <a:bodyPr/>
                  <a:lstStyle/>
                  <a:p>
                    <a:r>
                      <a:rPr lang="en-US" smtClean="0"/>
                      <a:t>11 %</a:t>
                    </a:r>
                    <a:endParaRPr lang="en-US"/>
                  </a:p>
                </c:rich>
              </c:tx>
              <c:dLblPos val="outEnd"/>
              <c:showLegendKey val="0"/>
              <c:showVal val="1"/>
              <c:showCatName val="0"/>
              <c:showSerName val="0"/>
              <c:showPercent val="0"/>
              <c:showBubbleSize val="0"/>
            </c:dLbl>
            <c:dLbl>
              <c:idx val="3"/>
              <c:layout/>
              <c:tx>
                <c:rich>
                  <a:bodyPr/>
                  <a:lstStyle/>
                  <a:p>
                    <a:r>
                      <a:rPr lang="en-US" smtClean="0"/>
                      <a:t>11 %</a:t>
                    </a:r>
                    <a:endParaRPr lang="en-US"/>
                  </a:p>
                </c:rich>
              </c:tx>
              <c:dLblPos val="outEnd"/>
              <c:showLegendKey val="0"/>
              <c:showVal val="1"/>
              <c:showCatName val="0"/>
              <c:showSerName val="0"/>
              <c:showPercent val="0"/>
              <c:showBubbleSize val="0"/>
            </c:dLbl>
            <c:dLbl>
              <c:idx val="4"/>
              <c:layout/>
              <c:tx>
                <c:rich>
                  <a:bodyPr/>
                  <a:lstStyle/>
                  <a:p>
                    <a:r>
                      <a:rPr lang="en-US" smtClean="0"/>
                      <a:t>2 %</a:t>
                    </a:r>
                    <a:endParaRPr lang="en-US"/>
                  </a:p>
                </c:rich>
              </c:tx>
              <c:dLblPos val="outEnd"/>
              <c:showLegendKey val="0"/>
              <c:showVal val="1"/>
              <c:showCatName val="0"/>
              <c:showSerName val="0"/>
              <c:showPercent val="0"/>
              <c:showBubbleSize val="0"/>
            </c:dLbl>
            <c:txPr>
              <a:bodyPr/>
              <a:lstStyle/>
              <a:p>
                <a:pPr>
                  <a:defRPr sz="700" b="1" i="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Sheet1!$D$2:$D$7</c:f>
              <c:numCache>
                <c:formatCode>0%</c:formatCode>
                <c:ptCount val="5"/>
                <c:pt idx="0">
                  <c:v>0.75</c:v>
                </c:pt>
                <c:pt idx="1">
                  <c:v>0.04</c:v>
                </c:pt>
                <c:pt idx="2">
                  <c:v>0.11</c:v>
                </c:pt>
                <c:pt idx="3">
                  <c:v>0.11</c:v>
                </c:pt>
                <c:pt idx="4">
                  <c:v>0.02</c:v>
                </c:pt>
              </c:numCache>
            </c:numRef>
          </c:val>
        </c:ser>
        <c:ser>
          <c:idx val="2"/>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dLbl>
              <c:idx val="0"/>
              <c:layout/>
              <c:tx>
                <c:rich>
                  <a:bodyPr/>
                  <a:lstStyle/>
                  <a:p>
                    <a:r>
                      <a:rPr lang="en-US" smtClean="0"/>
                      <a:t>75 %</a:t>
                    </a:r>
                    <a:endParaRPr lang="en-US"/>
                  </a:p>
                </c:rich>
              </c:tx>
              <c:dLblPos val="outEnd"/>
              <c:showLegendKey val="0"/>
              <c:showVal val="1"/>
              <c:showCatName val="0"/>
              <c:showSerName val="0"/>
              <c:showPercent val="0"/>
              <c:showBubbleSize val="0"/>
            </c:dLbl>
            <c:dLbl>
              <c:idx val="1"/>
              <c:layout/>
              <c:tx>
                <c:rich>
                  <a:bodyPr/>
                  <a:lstStyle/>
                  <a:p>
                    <a:r>
                      <a:rPr lang="en-US" smtClean="0"/>
                      <a:t>4 %</a:t>
                    </a:r>
                    <a:endParaRPr lang="en-US"/>
                  </a:p>
                </c:rich>
              </c:tx>
              <c:dLblPos val="outEnd"/>
              <c:showLegendKey val="0"/>
              <c:showVal val="1"/>
              <c:showCatName val="0"/>
              <c:showSerName val="0"/>
              <c:showPercent val="0"/>
              <c:showBubbleSize val="0"/>
            </c:dLbl>
            <c:dLbl>
              <c:idx val="2"/>
              <c:layout/>
              <c:tx>
                <c:rich>
                  <a:bodyPr/>
                  <a:lstStyle/>
                  <a:p>
                    <a:r>
                      <a:rPr lang="en-US" smtClean="0"/>
                      <a:t>9 %</a:t>
                    </a:r>
                    <a:endParaRPr lang="en-US"/>
                  </a:p>
                </c:rich>
              </c:tx>
              <c:dLblPos val="outEnd"/>
              <c:showLegendKey val="0"/>
              <c:showVal val="1"/>
              <c:showCatName val="0"/>
              <c:showSerName val="0"/>
              <c:showPercent val="0"/>
              <c:showBubbleSize val="0"/>
            </c:dLbl>
            <c:dLbl>
              <c:idx val="3"/>
              <c:layout/>
              <c:tx>
                <c:rich>
                  <a:bodyPr/>
                  <a:lstStyle/>
                  <a:p>
                    <a:r>
                      <a:rPr lang="en-US" smtClean="0"/>
                      <a:t>11 %</a:t>
                    </a:r>
                    <a:endParaRPr lang="en-US"/>
                  </a:p>
                </c:rich>
              </c:tx>
              <c:dLblPos val="outEnd"/>
              <c:showLegendKey val="0"/>
              <c:showVal val="1"/>
              <c:showCatName val="0"/>
              <c:showSerName val="0"/>
              <c:showPercent val="0"/>
              <c:showBubbleSize val="0"/>
            </c:dLbl>
            <c:dLbl>
              <c:idx val="4"/>
              <c:layout/>
              <c:tx>
                <c:rich>
                  <a:bodyPr/>
                  <a:lstStyle/>
                  <a:p>
                    <a:r>
                      <a:rPr lang="en-US" smtClean="0"/>
                      <a:t>1 %</a:t>
                    </a:r>
                    <a:endParaRPr lang="en-US"/>
                  </a:p>
                </c:rich>
              </c:tx>
              <c:dLblPos val="outEnd"/>
              <c:showLegendKey val="0"/>
              <c:showVal val="1"/>
              <c:showCatName val="0"/>
              <c:showSerName val="0"/>
              <c:showPercent val="0"/>
              <c:showBubbleSize val="0"/>
            </c:dLbl>
            <c:dLbl>
              <c:idx val="6"/>
              <c:tx>
                <c:rich>
                  <a:bodyPr/>
                  <a:lstStyle/>
                  <a:p>
                    <a:r>
                      <a:rPr sz="700" b="1" i="0" baseline="0" dirty="0">
                        <a:latin typeface="Calibri" pitchFamily="34" charset="0"/>
                      </a:rPr>
                      <a:t>&lt;1%</a:t>
                    </a:r>
                    <a:endParaRPr sz="1000" b="1" i="0" baseline="0" dirty="0">
                      <a:latin typeface="Calibri" pitchFamily="34" charset="0"/>
                    </a:endParaRPr>
                  </a:p>
                </c:rich>
              </c:tx>
              <c:dLblPos val="outEnd"/>
              <c:showLegendKey val="0"/>
              <c:showVal val="0"/>
              <c:showCatName val="0"/>
              <c:showSerName val="0"/>
              <c:showPercent val="0"/>
              <c:showBubbleSize val="0"/>
            </c:dLbl>
            <c:dLbl>
              <c:idx val="8"/>
              <c:tx>
                <c:rich>
                  <a:bodyPr/>
                  <a:lstStyle/>
                  <a:p>
                    <a:r>
                      <a:rPr sz="700" b="1" i="0" baseline="0" dirty="0">
                        <a:latin typeface="Calibri" pitchFamily="34" charset="0"/>
                      </a:rPr>
                      <a:t>&lt;1%</a:t>
                    </a:r>
                    <a:endParaRPr sz="1000" b="1" i="0" baseline="0" dirty="0">
                      <a:latin typeface="Calibri" pitchFamily="34" charset="0"/>
                    </a:endParaRPr>
                  </a:p>
                </c:rich>
              </c:tx>
              <c:dLblPos val="outEnd"/>
              <c:showLegendKey val="0"/>
              <c:showVal val="0"/>
              <c:showCatName val="0"/>
              <c:showSerName val="0"/>
              <c:showPercent val="0"/>
              <c:showBubbleSize val="0"/>
            </c:dLbl>
            <c:txPr>
              <a:bodyPr/>
              <a:lstStyle/>
              <a:p>
                <a:pPr>
                  <a:defRPr sz="700" b="1" i="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Sheet1!$E$2:$E$7</c:f>
              <c:numCache>
                <c:formatCode>0%</c:formatCode>
                <c:ptCount val="5"/>
                <c:pt idx="0">
                  <c:v>0.75</c:v>
                </c:pt>
                <c:pt idx="1">
                  <c:v>0.04</c:v>
                </c:pt>
                <c:pt idx="2">
                  <c:v>0.09</c:v>
                </c:pt>
                <c:pt idx="3">
                  <c:v>0.11</c:v>
                </c:pt>
                <c:pt idx="4">
                  <c:v>0.01</c:v>
                </c:pt>
              </c:numCache>
            </c:numRef>
          </c:val>
        </c:ser>
        <c:ser>
          <c:idx val="4"/>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dLbl>
              <c:idx val="0"/>
              <c:layout/>
              <c:tx>
                <c:rich>
                  <a:bodyPr/>
                  <a:lstStyle/>
                  <a:p>
                    <a:r>
                      <a:rPr lang="en-US" smtClean="0"/>
                      <a:t>71 %</a:t>
                    </a:r>
                    <a:endParaRPr lang="en-US"/>
                  </a:p>
                </c:rich>
              </c:tx>
              <c:showLegendKey val="0"/>
              <c:showVal val="1"/>
              <c:showCatName val="0"/>
              <c:showSerName val="0"/>
              <c:showPercent val="0"/>
              <c:showBubbleSize val="0"/>
            </c:dLbl>
            <c:dLbl>
              <c:idx val="1"/>
              <c:layout/>
              <c:tx>
                <c:rich>
                  <a:bodyPr/>
                  <a:lstStyle/>
                  <a:p>
                    <a:r>
                      <a:rPr lang="en-US" smtClean="0"/>
                      <a:t>7 %</a:t>
                    </a:r>
                    <a:endParaRPr lang="en-US"/>
                  </a:p>
                </c:rich>
              </c:tx>
              <c:showLegendKey val="0"/>
              <c:showVal val="1"/>
              <c:showCatName val="0"/>
              <c:showSerName val="0"/>
              <c:showPercent val="0"/>
              <c:showBubbleSize val="0"/>
            </c:dLbl>
            <c:dLbl>
              <c:idx val="2"/>
              <c:layout/>
              <c:tx>
                <c:rich>
                  <a:bodyPr/>
                  <a:lstStyle/>
                  <a:p>
                    <a:r>
                      <a:rPr lang="en-US" smtClean="0"/>
                      <a:t>12 %</a:t>
                    </a:r>
                    <a:endParaRPr lang="en-US"/>
                  </a:p>
                </c:rich>
              </c:tx>
              <c:showLegendKey val="0"/>
              <c:showVal val="1"/>
              <c:showCatName val="0"/>
              <c:showSerName val="0"/>
              <c:showPercent val="0"/>
              <c:showBubbleSize val="0"/>
            </c:dLbl>
            <c:dLbl>
              <c:idx val="3"/>
              <c:layout/>
              <c:tx>
                <c:rich>
                  <a:bodyPr/>
                  <a:lstStyle/>
                  <a:p>
                    <a:r>
                      <a:rPr lang="en-US" smtClean="0"/>
                      <a:t>7 %</a:t>
                    </a:r>
                    <a:endParaRPr lang="en-US"/>
                  </a:p>
                </c:rich>
              </c:tx>
              <c:showLegendKey val="0"/>
              <c:showVal val="1"/>
              <c:showCatName val="0"/>
              <c:showSerName val="0"/>
              <c:showPercent val="0"/>
              <c:showBubbleSize val="0"/>
            </c:dLbl>
            <c:dLbl>
              <c:idx val="4"/>
              <c:layout/>
              <c:tx>
                <c:rich>
                  <a:bodyPr/>
                  <a:lstStyle/>
                  <a:p>
                    <a:r>
                      <a:rPr lang="en-US" smtClean="0"/>
                      <a:t>1 %</a:t>
                    </a:r>
                    <a:endParaRPr lang="en-US"/>
                  </a:p>
                </c:rich>
              </c:tx>
              <c:showLegendKey val="0"/>
              <c:showVal val="1"/>
              <c:showCatName val="0"/>
              <c:showSerName val="0"/>
              <c:showPercent val="0"/>
              <c:showBubbleSize val="0"/>
            </c:dLbl>
            <c:txPr>
              <a:bodyPr/>
              <a:lstStyle/>
              <a:p>
                <a:pPr>
                  <a:defRPr sz="7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Sheet1!$F$2:$F$7</c:f>
              <c:numCache>
                <c:formatCode>0%</c:formatCode>
                <c:ptCount val="5"/>
                <c:pt idx="0">
                  <c:v>0.71</c:v>
                </c:pt>
                <c:pt idx="1">
                  <c:v>7.0000000000000007E-2</c:v>
                </c:pt>
                <c:pt idx="2">
                  <c:v>0.12</c:v>
                </c:pt>
                <c:pt idx="3">
                  <c:v>7.0000000000000007E-2</c:v>
                </c:pt>
                <c:pt idx="4">
                  <c:v>0.01</c:v>
                </c:pt>
              </c:numCache>
            </c:numRef>
          </c:val>
        </c:ser>
        <c:ser>
          <c:idx val="5"/>
          <c:order val="5"/>
          <c:tx>
            <c:strRef>
              <c:f>Sheet1!$G$1</c:f>
              <c:strCache>
                <c:ptCount val="1"/>
                <c:pt idx="0">
                  <c:v>2009</c:v>
                </c:pt>
              </c:strCache>
            </c:strRef>
          </c:tx>
          <c:spPr>
            <a:solidFill>
              <a:schemeClr val="accent6"/>
            </a:solidFill>
            <a:ln>
              <a:solidFill>
                <a:schemeClr val="bg1"/>
              </a:solidFill>
            </a:ln>
          </c:spPr>
          <c:invertIfNegative val="0"/>
          <c:dLbls>
            <c:dLbl>
              <c:idx val="0"/>
              <c:layout/>
              <c:tx>
                <c:rich>
                  <a:bodyPr/>
                  <a:lstStyle/>
                  <a:p>
                    <a:r>
                      <a:rPr lang="en-US" dirty="0" smtClean="0"/>
                      <a:t>73  %</a:t>
                    </a:r>
                    <a:endParaRPr lang="en-US" dirty="0"/>
                  </a:p>
                </c:rich>
              </c:tx>
              <c:dLblPos val="outEnd"/>
              <c:showLegendKey val="0"/>
              <c:showVal val="1"/>
              <c:showCatName val="0"/>
              <c:showSerName val="0"/>
              <c:showPercent val="0"/>
              <c:showBubbleSize val="0"/>
            </c:dLbl>
            <c:dLbl>
              <c:idx val="1"/>
              <c:layout/>
              <c:tx>
                <c:rich>
                  <a:bodyPr/>
                  <a:lstStyle/>
                  <a:p>
                    <a:r>
                      <a:rPr lang="en-US" smtClean="0"/>
                      <a:t>7 %</a:t>
                    </a:r>
                    <a:endParaRPr lang="en-US"/>
                  </a:p>
                </c:rich>
              </c:tx>
              <c:dLblPos val="outEnd"/>
              <c:showLegendKey val="0"/>
              <c:showVal val="1"/>
              <c:showCatName val="0"/>
              <c:showSerName val="0"/>
              <c:showPercent val="0"/>
              <c:showBubbleSize val="0"/>
            </c:dLbl>
            <c:dLbl>
              <c:idx val="2"/>
              <c:layout/>
              <c:tx>
                <c:rich>
                  <a:bodyPr/>
                  <a:lstStyle/>
                  <a:p>
                    <a:r>
                      <a:rPr lang="en-US" smtClean="0"/>
                      <a:t>5 %</a:t>
                    </a:r>
                    <a:endParaRPr lang="en-US"/>
                  </a:p>
                </c:rich>
              </c:tx>
              <c:dLblPos val="outEnd"/>
              <c:showLegendKey val="0"/>
              <c:showVal val="1"/>
              <c:showCatName val="0"/>
              <c:showSerName val="0"/>
              <c:showPercent val="0"/>
              <c:showBubbleSize val="0"/>
            </c:dLbl>
            <c:dLbl>
              <c:idx val="3"/>
              <c:layout/>
              <c:tx>
                <c:rich>
                  <a:bodyPr/>
                  <a:lstStyle/>
                  <a:p>
                    <a:r>
                      <a:rPr lang="en-US" smtClean="0"/>
                      <a:t>5 %</a:t>
                    </a:r>
                    <a:endParaRPr lang="en-US"/>
                  </a:p>
                </c:rich>
              </c:tx>
              <c:dLblPos val="outEnd"/>
              <c:showLegendKey val="0"/>
              <c:showVal val="1"/>
              <c:showCatName val="0"/>
              <c:showSerName val="0"/>
              <c:showPercent val="0"/>
              <c:showBubbleSize val="0"/>
            </c:dLbl>
            <c:dLbl>
              <c:idx val="4"/>
              <c:layout/>
              <c:tx>
                <c:rich>
                  <a:bodyPr/>
                  <a:lstStyle/>
                  <a:p>
                    <a:r>
                      <a:rPr lang="en-US" smtClean="0"/>
                      <a:t>10 %</a:t>
                    </a:r>
                    <a:endParaRPr lang="en-US"/>
                  </a:p>
                </c:rich>
              </c:tx>
              <c:dLblPos val="outEnd"/>
              <c:showLegendKey val="0"/>
              <c:showVal val="1"/>
              <c:showCatName val="0"/>
              <c:showSerName val="0"/>
              <c:showPercent val="0"/>
              <c:showBubbleSize val="0"/>
            </c:dLbl>
            <c:txPr>
              <a:bodyPr/>
              <a:lstStyle/>
              <a:p>
                <a:pPr>
                  <a:defRPr sz="700" b="1"/>
                </a:pPr>
                <a:endParaRPr lang="en-US"/>
              </a:p>
            </c:txPr>
            <c:dLblPos val="outEnd"/>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Sheet1!$G$2:$G$7</c:f>
              <c:numCache>
                <c:formatCode>0%</c:formatCode>
                <c:ptCount val="5"/>
                <c:pt idx="0">
                  <c:v>0.73</c:v>
                </c:pt>
                <c:pt idx="1">
                  <c:v>7.0000000000000007E-2</c:v>
                </c:pt>
                <c:pt idx="2">
                  <c:v>0.05</c:v>
                </c:pt>
                <c:pt idx="3">
                  <c:v>0.05</c:v>
                </c:pt>
                <c:pt idx="4">
                  <c:v>0.1</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dLbl>
              <c:idx val="0"/>
              <c:layout/>
              <c:tx>
                <c:rich>
                  <a:bodyPr/>
                  <a:lstStyle/>
                  <a:p>
                    <a:r>
                      <a:rPr lang="en-US" smtClean="0"/>
                      <a:t>76 %</a:t>
                    </a:r>
                    <a:endParaRPr lang="en-US"/>
                  </a:p>
                </c:rich>
              </c:tx>
              <c:showLegendKey val="0"/>
              <c:showVal val="1"/>
              <c:showCatName val="0"/>
              <c:showSerName val="0"/>
              <c:showPercent val="0"/>
              <c:showBubbleSize val="0"/>
            </c:dLbl>
            <c:dLbl>
              <c:idx val="1"/>
              <c:layout/>
              <c:tx>
                <c:rich>
                  <a:bodyPr/>
                  <a:lstStyle/>
                  <a:p>
                    <a:r>
                      <a:rPr lang="en-US" smtClean="0"/>
                      <a:t>8 %</a:t>
                    </a:r>
                    <a:endParaRPr lang="en-US" dirty="0"/>
                  </a:p>
                </c:rich>
              </c:tx>
              <c:showLegendKey val="0"/>
              <c:showVal val="1"/>
              <c:showCatName val="0"/>
              <c:showSerName val="0"/>
              <c:showPercent val="0"/>
              <c:showBubbleSize val="0"/>
            </c:dLbl>
            <c:dLbl>
              <c:idx val="2"/>
              <c:layout/>
              <c:tx>
                <c:rich>
                  <a:bodyPr/>
                  <a:lstStyle/>
                  <a:p>
                    <a:r>
                      <a:rPr lang="en-US" smtClean="0"/>
                      <a:t>11 %</a:t>
                    </a:r>
                    <a:endParaRPr lang="en-US"/>
                  </a:p>
                </c:rich>
              </c:tx>
              <c:showLegendKey val="0"/>
              <c:showVal val="1"/>
              <c:showCatName val="0"/>
              <c:showSerName val="0"/>
              <c:showPercent val="0"/>
              <c:showBubbleSize val="0"/>
            </c:dLbl>
            <c:dLbl>
              <c:idx val="3"/>
              <c:layout/>
              <c:tx>
                <c:rich>
                  <a:bodyPr/>
                  <a:lstStyle/>
                  <a:p>
                    <a:r>
                      <a:rPr lang="en-US" smtClean="0"/>
                      <a:t>4 %</a:t>
                    </a:r>
                    <a:endParaRPr lang="en-US"/>
                  </a:p>
                </c:rich>
              </c:tx>
              <c:showLegendKey val="0"/>
              <c:showVal val="1"/>
              <c:showCatName val="0"/>
              <c:showSerName val="0"/>
              <c:showPercent val="0"/>
              <c:showBubbleSize val="0"/>
            </c:dLbl>
            <c:dLbl>
              <c:idx val="4"/>
              <c:layout/>
              <c:tx>
                <c:rich>
                  <a:bodyPr/>
                  <a:lstStyle/>
                  <a:p>
                    <a:r>
                      <a:rPr lang="en-US" smtClean="0"/>
                      <a:t>1 %</a:t>
                    </a:r>
                    <a:endParaRPr lang="en-US"/>
                  </a:p>
                </c:rich>
              </c:tx>
              <c:showLegendKey val="0"/>
              <c:showVal val="1"/>
              <c:showCatName val="0"/>
              <c:showSerName val="0"/>
              <c:showPercent val="0"/>
              <c:showBubbleSize val="0"/>
            </c:dLbl>
            <c:txPr>
              <a:bodyPr/>
              <a:lstStyle/>
              <a:p>
                <a:pPr algn="ctr">
                  <a:defRPr lang="en-US" sz="7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Études supérieures en génie</c:v>
                </c:pt>
                <c:pt idx="1">
                  <c:v>MBA</c:v>
                </c:pt>
                <c:pt idx="2">
                  <c:v>Études supérieures dans une autre discipline</c:v>
                </c:pt>
                <c:pt idx="3">
                  <c:v>Autre diplôme professionnel</c:v>
                </c:pt>
                <c:pt idx="4">
                  <c:v>Ne sait pas / Incertain(e)</c:v>
                </c:pt>
              </c:strCache>
            </c:strRef>
          </c:cat>
          <c:val>
            <c:numRef>
              <c:f>Sheet1!$H$2:$H$7</c:f>
              <c:numCache>
                <c:formatCode>0%</c:formatCode>
                <c:ptCount val="5"/>
                <c:pt idx="0">
                  <c:v>0.76</c:v>
                </c:pt>
                <c:pt idx="1">
                  <c:v>0.08</c:v>
                </c:pt>
                <c:pt idx="2">
                  <c:v>0.11</c:v>
                </c:pt>
                <c:pt idx="3">
                  <c:v>0.04</c:v>
                </c:pt>
                <c:pt idx="4">
                  <c:v>0.01</c:v>
                </c:pt>
              </c:numCache>
            </c:numRef>
          </c:val>
        </c:ser>
        <c:dLbls>
          <c:showLegendKey val="0"/>
          <c:showVal val="0"/>
          <c:showCatName val="0"/>
          <c:showSerName val="0"/>
          <c:showPercent val="0"/>
          <c:showBubbleSize val="0"/>
        </c:dLbls>
        <c:gapWidth val="70"/>
        <c:overlap val="-3"/>
        <c:axId val="46101632"/>
        <c:axId val="46103168"/>
      </c:barChart>
      <c:catAx>
        <c:axId val="46101632"/>
        <c:scaling>
          <c:orientation val="maxMin"/>
        </c:scaling>
        <c:delete val="0"/>
        <c:axPos val="l"/>
        <c:numFmt formatCode="General" sourceLinked="1"/>
        <c:majorTickMark val="out"/>
        <c:minorTickMark val="none"/>
        <c:tickLblPos val="nextTo"/>
        <c:txPr>
          <a:bodyPr rot="0" vert="horz"/>
          <a:lstStyle/>
          <a:p>
            <a:pPr>
              <a:defRPr sz="1200" b="1" i="0" baseline="0">
                <a:latin typeface="Calibri" pitchFamily="34" charset="0"/>
              </a:defRPr>
            </a:pPr>
            <a:endParaRPr lang="en-US"/>
          </a:p>
        </c:txPr>
        <c:crossAx val="46103168"/>
        <c:crosses val="autoZero"/>
        <c:auto val="1"/>
        <c:lblAlgn val="ctr"/>
        <c:lblOffset val="100"/>
        <c:tickLblSkip val="1"/>
        <c:tickMarkSkip val="1"/>
        <c:noMultiLvlLbl val="0"/>
      </c:catAx>
      <c:valAx>
        <c:axId val="46103168"/>
        <c:scaling>
          <c:orientation val="minMax"/>
          <c:max val="1"/>
          <c:min val="0"/>
        </c:scaling>
        <c:delete val="1"/>
        <c:axPos val="t"/>
        <c:numFmt formatCode="0%" sourceLinked="1"/>
        <c:majorTickMark val="out"/>
        <c:minorTickMark val="none"/>
        <c:tickLblPos val="none"/>
        <c:crossAx val="46101632"/>
        <c:crosses val="autoZero"/>
        <c:crossBetween val="between"/>
        <c:majorUnit val="0.2"/>
        <c:minorUnit val="0.1"/>
      </c:valAx>
    </c:plotArea>
    <c:legend>
      <c:legendPos val="r"/>
      <c:layout>
        <c:manualLayout>
          <c:xMode val="edge"/>
          <c:yMode val="edge"/>
          <c:x val="0.84266726180928009"/>
          <c:y val="0.56774985358235452"/>
          <c:w val="0.15413654338380423"/>
          <c:h val="0.4322501464176482"/>
        </c:manualLayout>
      </c:layout>
      <c:overlay val="0"/>
      <c:txPr>
        <a:bodyPr/>
        <a:lstStyle/>
        <a:p>
          <a:pPr>
            <a:defRPr sz="12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099564698363714E-3"/>
          <c:w val="1"/>
          <c:h val="0.91011235955056158"/>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898">
              <a:noFill/>
            </a:ln>
          </c:spPr>
          <c:invertIfNegative val="0"/>
          <c:dLbls>
            <c:spPr>
              <a:noFill/>
              <a:ln w="24898">
                <a:noFill/>
              </a:ln>
            </c:spPr>
            <c:txPr>
              <a:bodyPr/>
              <a:lstStyle/>
              <a:p>
                <a:pPr>
                  <a:defRPr sz="1666"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Sheet1!$B$2:$B$4</c:f>
            </c:numRef>
          </c:val>
        </c:ser>
        <c:ser>
          <c:idx val="4"/>
          <c:order val="1"/>
          <c:tx>
            <c:strRef>
              <c:f>Sheet1!$C$1</c:f>
              <c:strCache>
                <c:ptCount val="1"/>
                <c:pt idx="0">
                  <c:v>2014</c:v>
                </c:pt>
              </c:strCache>
            </c:strRef>
          </c:tx>
          <c:spPr>
            <a:solidFill>
              <a:schemeClr val="tx1">
                <a:lumMod val="50000"/>
              </a:schemeClr>
            </a:solidFill>
            <a:ln w="24898">
              <a:noFill/>
            </a:ln>
          </c:spPr>
          <c:invertIfNegative val="0"/>
          <c:dLbls>
            <c:spPr>
              <a:noFill/>
              <a:ln w="24898">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Sheet1!$C$2:$C$4</c:f>
              <c:numCache>
                <c:formatCode>0%</c:formatCode>
                <c:ptCount val="3"/>
                <c:pt idx="0">
                  <c:v>0.83</c:v>
                </c:pt>
                <c:pt idx="1">
                  <c:v>7.0000000000000007E-2</c:v>
                </c:pt>
                <c:pt idx="2">
                  <c:v>0.09</c:v>
                </c:pt>
              </c:numCache>
            </c:numRef>
          </c:val>
        </c:ser>
        <c:ser>
          <c:idx val="0"/>
          <c:order val="2"/>
          <c:tx>
            <c:strRef>
              <c:f>Sheet1!$D$1</c:f>
              <c:strCache>
                <c:ptCount val="1"/>
                <c:pt idx="0">
                  <c:v>2013</c:v>
                </c:pt>
              </c:strCache>
            </c:strRef>
          </c:tx>
          <c:spPr>
            <a:solidFill>
              <a:schemeClr val="tx1"/>
            </a:solidFill>
            <a:ln w="24898">
              <a:noFill/>
            </a:ln>
          </c:spPr>
          <c:invertIfNegative val="0"/>
          <c:dLbls>
            <c:spPr>
              <a:noFill/>
              <a:ln w="24898">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Sheet1!$D$2:$D$4</c:f>
              <c:numCache>
                <c:formatCode>0%</c:formatCode>
                <c:ptCount val="3"/>
                <c:pt idx="0">
                  <c:v>0.78</c:v>
                </c:pt>
                <c:pt idx="1">
                  <c:v>0.06</c:v>
                </c:pt>
                <c:pt idx="2">
                  <c:v>0.16</c:v>
                </c:pt>
              </c:numCache>
            </c:numRef>
          </c:val>
        </c:ser>
        <c:ser>
          <c:idx val="1"/>
          <c:order val="3"/>
          <c:tx>
            <c:strRef>
              <c:f>Sheet1!$E$1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Sheet1!$E$2:$E$4</c:f>
              <c:numCache>
                <c:formatCode>0%</c:formatCode>
                <c:ptCount val="3"/>
                <c:pt idx="0">
                  <c:v>0.79</c:v>
                </c:pt>
                <c:pt idx="1">
                  <c:v>0.1</c:v>
                </c:pt>
                <c:pt idx="2">
                  <c:v>0.11</c:v>
                </c:pt>
              </c:numCache>
            </c:numRef>
          </c:val>
        </c:ser>
        <c:ser>
          <c:idx val="2"/>
          <c:order val="4"/>
          <c:tx>
            <c:strRef>
              <c:f>Sheet1!$F$1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Sheet1!$F$2:$F$4</c:f>
              <c:numCache>
                <c:formatCode>0%</c:formatCode>
                <c:ptCount val="3"/>
                <c:pt idx="0">
                  <c:v>0.8</c:v>
                </c:pt>
                <c:pt idx="1">
                  <c:v>0.1</c:v>
                </c:pt>
                <c:pt idx="2">
                  <c:v>0.1</c:v>
                </c:pt>
              </c:numCache>
            </c:numRef>
          </c:val>
        </c:ser>
        <c:ser>
          <c:idx val="3"/>
          <c:order val="5"/>
          <c:tx>
            <c:strRef>
              <c:f>Sheet1!$G$1</c:f>
              <c:strCache>
                <c:ptCount val="1"/>
                <c:pt idx="0">
                  <c:v>2010</c:v>
                </c:pt>
              </c:strCache>
            </c:strRef>
          </c:tx>
          <c:spPr>
            <a:solidFill>
              <a:schemeClr val="tx1">
                <a:lumMod val="20000"/>
                <a:lumOff val="80000"/>
              </a:schemeClr>
            </a:solidFill>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Sheet1!$G$2:$G$4</c:f>
              <c:numCache>
                <c:formatCode>0%</c:formatCode>
                <c:ptCount val="3"/>
                <c:pt idx="0">
                  <c:v>0.82</c:v>
                </c:pt>
                <c:pt idx="1">
                  <c:v>0.09</c:v>
                </c:pt>
                <c:pt idx="2">
                  <c:v>0.09</c:v>
                </c:pt>
              </c:numCache>
            </c:numRef>
          </c:val>
        </c:ser>
        <c:ser>
          <c:idx val="6"/>
          <c:order val="6"/>
          <c:tx>
            <c:strRef>
              <c:f>Sheet1!$H$1</c:f>
              <c:strCache>
                <c:ptCount val="1"/>
                <c:pt idx="0">
                  <c:v>2009</c:v>
                </c:pt>
              </c:strCache>
            </c:strRef>
          </c:tx>
          <c:spPr>
            <a:solidFill>
              <a:schemeClr val="accent6"/>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Sheet1!$H$2:$H$4</c:f>
              <c:numCache>
                <c:formatCode>0%</c:formatCode>
                <c:ptCount val="3"/>
                <c:pt idx="0">
                  <c:v>0.73</c:v>
                </c:pt>
                <c:pt idx="1">
                  <c:v>0.11</c:v>
                </c:pt>
                <c:pt idx="2">
                  <c:v>0.16</c:v>
                </c:pt>
              </c:numCache>
            </c:numRef>
          </c:val>
        </c:ser>
        <c:ser>
          <c:idx val="7"/>
          <c:order val="7"/>
          <c:tx>
            <c:strRef>
              <c:f>Sheet1!$I$1</c:f>
              <c:strCache>
                <c:ptCount val="1"/>
                <c:pt idx="0">
                  <c:v>2008</c:v>
                </c:pt>
              </c:strCache>
            </c:strRef>
          </c:tx>
          <c:spPr>
            <a:solidFill>
              <a:schemeClr val="accent6">
                <a:lumMod val="90000"/>
                <a:lumOff val="10000"/>
              </a:schemeClr>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Sheet1!$I$2:$I$4</c:f>
              <c:numCache>
                <c:formatCode>0%</c:formatCode>
                <c:ptCount val="3"/>
                <c:pt idx="0">
                  <c:v>0.65</c:v>
                </c:pt>
                <c:pt idx="1">
                  <c:v>0.12</c:v>
                </c:pt>
                <c:pt idx="2">
                  <c:v>0.22</c:v>
                </c:pt>
              </c:numCache>
            </c:numRef>
          </c:val>
        </c:ser>
        <c:dLbls>
          <c:showLegendKey val="0"/>
          <c:showVal val="0"/>
          <c:showCatName val="0"/>
          <c:showSerName val="0"/>
          <c:showPercent val="0"/>
          <c:showBubbleSize val="0"/>
        </c:dLbls>
        <c:gapWidth val="201"/>
        <c:overlap val="-3"/>
        <c:axId val="155223168"/>
        <c:axId val="155225472"/>
      </c:barChart>
      <c:catAx>
        <c:axId val="155223168"/>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5225472"/>
        <c:crosses val="autoZero"/>
        <c:auto val="1"/>
        <c:lblAlgn val="ctr"/>
        <c:lblOffset val="100"/>
        <c:tickLblSkip val="1"/>
        <c:tickMarkSkip val="1"/>
        <c:noMultiLvlLbl val="0"/>
      </c:catAx>
      <c:valAx>
        <c:axId val="155225472"/>
        <c:scaling>
          <c:orientation val="minMax"/>
          <c:max val="1"/>
          <c:min val="0"/>
        </c:scaling>
        <c:delete val="1"/>
        <c:axPos val="l"/>
        <c:numFmt formatCode="0%" sourceLinked="1"/>
        <c:majorTickMark val="out"/>
        <c:minorTickMark val="none"/>
        <c:tickLblPos val="none"/>
        <c:crossAx val="155223168"/>
        <c:crosses val="autoZero"/>
        <c:crossBetween val="between"/>
        <c:majorUnit val="0.2"/>
        <c:minorUnit val="0.1"/>
      </c:valAx>
      <c:spPr>
        <a:noFill/>
        <a:ln w="24898">
          <a:noFill/>
        </a:ln>
      </c:spPr>
    </c:plotArea>
    <c:legend>
      <c:legendPos val="t"/>
      <c:layout/>
      <c:overlay val="0"/>
      <c:spPr>
        <a:noFill/>
        <a:ln w="24898">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Sheet1!$C$1</c:f>
              <c:strCache>
                <c:ptCount val="1"/>
                <c:pt idx="0">
                  <c:v>Oui</c:v>
                </c:pt>
              </c:strCache>
            </c:strRef>
          </c:tx>
          <c:spPr>
            <a:solidFill>
              <a:schemeClr val="tx1">
                <a:lumMod val="75000"/>
              </a:schemeClr>
            </a:solidFill>
          </c:spPr>
          <c:invertIfNegative val="0"/>
          <c:dLbls>
            <c:txPr>
              <a:bodyPr/>
              <a:lstStyle/>
              <a:p>
                <a:pPr>
                  <a:defRPr b="1">
                    <a:solidFill>
                      <a:schemeClr val="bg1"/>
                    </a:solidFill>
                  </a:defRPr>
                </a:pPr>
                <a:endParaRPr lang="en-US"/>
              </a:p>
            </c:txPr>
            <c:showLegendKey val="0"/>
            <c:showVal val="1"/>
            <c:showCatName val="0"/>
            <c:showSerName val="0"/>
            <c:showPercent val="0"/>
            <c:showBubbleSize val="0"/>
            <c:showLeaderLines val="0"/>
          </c:dLbls>
          <c:val>
            <c:numRef>
              <c:f>Sheet1!$C$2:$C$22</c:f>
              <c:numCache>
                <c:formatCode>0\ %</c:formatCode>
                <c:ptCount val="21"/>
                <c:pt idx="0">
                  <c:v>0.13</c:v>
                </c:pt>
                <c:pt idx="1">
                  <c:v>0.14000000000000001</c:v>
                </c:pt>
                <c:pt idx="2">
                  <c:v>0.13</c:v>
                </c:pt>
                <c:pt idx="3">
                  <c:v>0.1</c:v>
                </c:pt>
                <c:pt idx="4">
                  <c:v>0.11</c:v>
                </c:pt>
                <c:pt idx="5">
                  <c:v>0.12</c:v>
                </c:pt>
                <c:pt idx="7">
                  <c:v>0.83</c:v>
                </c:pt>
                <c:pt idx="8">
                  <c:v>0.81</c:v>
                </c:pt>
                <c:pt idx="9">
                  <c:v>0.82</c:v>
                </c:pt>
                <c:pt idx="10">
                  <c:v>0.84</c:v>
                </c:pt>
                <c:pt idx="11">
                  <c:v>0.81</c:v>
                </c:pt>
                <c:pt idx="12">
                  <c:v>0.79</c:v>
                </c:pt>
                <c:pt idx="14">
                  <c:v>0.73</c:v>
                </c:pt>
                <c:pt idx="15">
                  <c:v>0.65</c:v>
                </c:pt>
                <c:pt idx="16">
                  <c:v>0.64</c:v>
                </c:pt>
                <c:pt idx="17">
                  <c:v>0.7</c:v>
                </c:pt>
                <c:pt idx="18">
                  <c:v>0.71</c:v>
                </c:pt>
                <c:pt idx="19">
                  <c:v>0.7</c:v>
                </c:pt>
                <c:pt idx="20">
                  <c:v>0.65</c:v>
                </c:pt>
              </c:numCache>
            </c:numRef>
          </c:val>
        </c:ser>
        <c:ser>
          <c:idx val="1"/>
          <c:order val="1"/>
          <c:tx>
            <c:strRef>
              <c:f>Sheet1!$D$1</c:f>
              <c:strCache>
                <c:ptCount val="1"/>
                <c:pt idx="0">
                  <c:v>Non</c:v>
                </c:pt>
              </c:strCache>
            </c:strRef>
          </c:tx>
          <c:spPr>
            <a:solidFill>
              <a:schemeClr val="tx1">
                <a:lumMod val="60000"/>
                <a:lumOff val="40000"/>
              </a:schemeClr>
            </a:solidFill>
            <a:ln w="12700">
              <a:solidFill>
                <a:schemeClr val="bg1"/>
              </a:solidFill>
            </a:ln>
          </c:spPr>
          <c:invertIfNegative val="0"/>
          <c:dPt>
            <c:idx val="1"/>
            <c:invertIfNegative val="0"/>
            <c:bubble3D val="0"/>
            <c:spPr>
              <a:solidFill>
                <a:schemeClr val="tx1">
                  <a:lumMod val="60000"/>
                  <a:lumOff val="40000"/>
                </a:schemeClr>
              </a:solidFill>
              <a:ln w="12700">
                <a:solidFill>
                  <a:srgbClr val="FFFFFF"/>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0"/>
          </c:dLbls>
          <c:val>
            <c:numRef>
              <c:f>Sheet1!$D$2:$D$22</c:f>
              <c:numCache>
                <c:formatCode>0\ %</c:formatCode>
                <c:ptCount val="21"/>
                <c:pt idx="0">
                  <c:v>0.82</c:v>
                </c:pt>
                <c:pt idx="1">
                  <c:v>0.81</c:v>
                </c:pt>
                <c:pt idx="2">
                  <c:v>0.82</c:v>
                </c:pt>
                <c:pt idx="3">
                  <c:v>0.87</c:v>
                </c:pt>
                <c:pt idx="4">
                  <c:v>0.85</c:v>
                </c:pt>
                <c:pt idx="5">
                  <c:v>0.82</c:v>
                </c:pt>
                <c:pt idx="7">
                  <c:v>0.11</c:v>
                </c:pt>
                <c:pt idx="8">
                  <c:v>0.12</c:v>
                </c:pt>
                <c:pt idx="9">
                  <c:v>0.12</c:v>
                </c:pt>
                <c:pt idx="10">
                  <c:v>0.1</c:v>
                </c:pt>
                <c:pt idx="11">
                  <c:v>0.12</c:v>
                </c:pt>
                <c:pt idx="12">
                  <c:v>0.13</c:v>
                </c:pt>
                <c:pt idx="14">
                  <c:v>0.2</c:v>
                </c:pt>
                <c:pt idx="15">
                  <c:v>0.26</c:v>
                </c:pt>
                <c:pt idx="16">
                  <c:v>0.28000000000000003</c:v>
                </c:pt>
                <c:pt idx="17">
                  <c:v>0.23</c:v>
                </c:pt>
                <c:pt idx="18">
                  <c:v>0.22</c:v>
                </c:pt>
                <c:pt idx="19">
                  <c:v>0.22</c:v>
                </c:pt>
                <c:pt idx="20">
                  <c:v>0.28999999999999998</c:v>
                </c:pt>
              </c:numCache>
            </c:numRef>
          </c:val>
        </c:ser>
        <c:ser>
          <c:idx val="2"/>
          <c:order val="2"/>
          <c:tx>
            <c:strRef>
              <c:f>Sheet1!$E$1</c:f>
              <c:strCache>
                <c:ptCount val="1"/>
                <c:pt idx="0">
                  <c:v>Ne sait pas / incertain(e)</c:v>
                </c:pt>
              </c:strCache>
            </c:strRef>
          </c:tx>
          <c:spPr>
            <a:solidFill>
              <a:schemeClr val="tx1">
                <a:lumMod val="20000"/>
                <a:lumOff val="80000"/>
              </a:schemeClr>
            </a:solidFill>
            <a:ln w="12700">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val>
            <c:numRef>
              <c:f>Sheet1!$E$2:$E$22</c:f>
              <c:numCache>
                <c:formatCode>0\ %</c:formatCode>
                <c:ptCount val="21"/>
                <c:pt idx="0">
                  <c:v>0.05</c:v>
                </c:pt>
                <c:pt idx="1">
                  <c:v>0.05</c:v>
                </c:pt>
                <c:pt idx="2">
                  <c:v>0.05</c:v>
                </c:pt>
                <c:pt idx="3">
                  <c:v>0.03</c:v>
                </c:pt>
                <c:pt idx="4">
                  <c:v>0.04</c:v>
                </c:pt>
                <c:pt idx="5">
                  <c:v>0.06</c:v>
                </c:pt>
                <c:pt idx="7">
                  <c:v>7.0000000000000007E-2</c:v>
                </c:pt>
                <c:pt idx="8">
                  <c:v>7.0000000000000007E-2</c:v>
                </c:pt>
                <c:pt idx="9">
                  <c:v>7.0000000000000007E-2</c:v>
                </c:pt>
                <c:pt idx="10">
                  <c:v>0.06</c:v>
                </c:pt>
                <c:pt idx="11">
                  <c:v>0.06</c:v>
                </c:pt>
                <c:pt idx="12">
                  <c:v>7.0000000000000007E-2</c:v>
                </c:pt>
                <c:pt idx="14">
                  <c:v>7.0000000000000007E-2</c:v>
                </c:pt>
                <c:pt idx="15">
                  <c:v>0.09</c:v>
                </c:pt>
                <c:pt idx="16">
                  <c:v>0.08</c:v>
                </c:pt>
                <c:pt idx="17">
                  <c:v>7.0000000000000007E-2</c:v>
                </c:pt>
                <c:pt idx="18">
                  <c:v>0.06</c:v>
                </c:pt>
                <c:pt idx="19">
                  <c:v>0.08</c:v>
                </c:pt>
                <c:pt idx="20">
                  <c:v>0.06</c:v>
                </c:pt>
              </c:numCache>
            </c:numRef>
          </c:val>
        </c:ser>
        <c:dLbls>
          <c:showLegendKey val="0"/>
          <c:showVal val="0"/>
          <c:showCatName val="0"/>
          <c:showSerName val="0"/>
          <c:showPercent val="0"/>
          <c:showBubbleSize val="0"/>
        </c:dLbls>
        <c:gapWidth val="33"/>
        <c:overlap val="100"/>
        <c:axId val="156667904"/>
        <c:axId val="156669440"/>
      </c:barChart>
      <c:catAx>
        <c:axId val="156667904"/>
        <c:scaling>
          <c:orientation val="maxMin"/>
        </c:scaling>
        <c:delete val="1"/>
        <c:axPos val="l"/>
        <c:majorTickMark val="out"/>
        <c:minorTickMark val="none"/>
        <c:tickLblPos val="none"/>
        <c:crossAx val="156669440"/>
        <c:crosses val="autoZero"/>
        <c:auto val="1"/>
        <c:lblAlgn val="ctr"/>
        <c:lblOffset val="100"/>
        <c:tickLblSkip val="1"/>
        <c:noMultiLvlLbl val="0"/>
      </c:catAx>
      <c:valAx>
        <c:axId val="156669440"/>
        <c:scaling>
          <c:orientation val="minMax"/>
        </c:scaling>
        <c:delete val="1"/>
        <c:axPos val="t"/>
        <c:numFmt formatCode="0%" sourceLinked="1"/>
        <c:majorTickMark val="out"/>
        <c:minorTickMark val="none"/>
        <c:tickLblPos val="none"/>
        <c:crossAx val="156667904"/>
        <c:crosses val="autoZero"/>
        <c:crossBetween val="between"/>
      </c:valAx>
    </c:plotArea>
    <c:legend>
      <c:legendPos val="t"/>
      <c:layout/>
      <c:overlay val="0"/>
      <c:txPr>
        <a:bodyPr/>
        <a:lstStyle/>
        <a:p>
          <a:pPr>
            <a:defRPr sz="1200" b="1"/>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567"/>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6350">
              <a:solidFill>
                <a:schemeClr val="bg1"/>
              </a:solidFill>
              <a:prstDash val="solid"/>
            </a:ln>
          </c:spPr>
          <c:invertIfNegative val="0"/>
          <c:dLbls>
            <c:spPr>
              <a:noFill/>
              <a:ln w="24900">
                <a:noFill/>
              </a:ln>
            </c:sp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Sheet1!$B$2:$B$5</c:f>
              <c:numCache>
                <c:formatCode>0%</c:formatCode>
                <c:ptCount val="4"/>
                <c:pt idx="0">
                  <c:v>0.52</c:v>
                </c:pt>
                <c:pt idx="1">
                  <c:v>0.37</c:v>
                </c:pt>
                <c:pt idx="2">
                  <c:v>0.08</c:v>
                </c:pt>
                <c:pt idx="3">
                  <c:v>0.03</c:v>
                </c:pt>
              </c:numCache>
            </c:numRef>
          </c:val>
        </c:ser>
        <c:ser>
          <c:idx val="0"/>
          <c:order val="1"/>
          <c:tx>
            <c:strRef>
              <c:f>Sheet1!$C$1</c:f>
              <c:strCache>
                <c:ptCount val="1"/>
                <c:pt idx="0">
                  <c:v>2013</c:v>
                </c:pt>
              </c:strCache>
            </c:strRef>
          </c:tx>
          <c:spPr>
            <a:solidFill>
              <a:schemeClr val="tx1"/>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Sheet1!$C$2:$C$5</c:f>
              <c:numCache>
                <c:formatCode>0%</c:formatCode>
                <c:ptCount val="4"/>
                <c:pt idx="0">
                  <c:v>0.46</c:v>
                </c:pt>
                <c:pt idx="1">
                  <c:v>0.39</c:v>
                </c:pt>
                <c:pt idx="2">
                  <c:v>0.1</c:v>
                </c:pt>
                <c:pt idx="3">
                  <c:v>0.04</c:v>
                </c:pt>
              </c:numCache>
            </c:numRef>
          </c:val>
        </c:ser>
        <c:ser>
          <c:idx val="2"/>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3"/>
              <c:layout>
                <c:manualLayout>
                  <c:x val="-1.1724838672082392E-7"/>
                  <c:y val="-1.1644832605531334E-2"/>
                </c:manualLayout>
              </c:layout>
              <c:showLegendKey val="0"/>
              <c:showVal val="1"/>
              <c:showCatName val="0"/>
              <c:showSerName val="0"/>
              <c:showPercent val="0"/>
              <c:showBubbleSize val="0"/>
            </c:dLbl>
            <c:spPr>
              <a:noFill/>
              <a:ln w="24900">
                <a:noFill/>
              </a:ln>
            </c:sp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Sheet1!$D$2:$D$5</c:f>
              <c:numCache>
                <c:formatCode>0%</c:formatCode>
                <c:ptCount val="4"/>
                <c:pt idx="0">
                  <c:v>0.47</c:v>
                </c:pt>
                <c:pt idx="1">
                  <c:v>0.39</c:v>
                </c:pt>
                <c:pt idx="2">
                  <c:v>0.09</c:v>
                </c:pt>
                <c:pt idx="3">
                  <c:v>0.05</c:v>
                </c:pt>
              </c:numCache>
            </c:numRef>
          </c:val>
        </c:ser>
        <c:ser>
          <c:idx val="3"/>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Sheet1!$E$2:$E$5</c:f>
              <c:numCache>
                <c:formatCode>0%</c:formatCode>
                <c:ptCount val="4"/>
                <c:pt idx="0">
                  <c:v>0.56000000000000005</c:v>
                </c:pt>
                <c:pt idx="1">
                  <c:v>0.32</c:v>
                </c:pt>
                <c:pt idx="2">
                  <c:v>7.0000000000000007E-2</c:v>
                </c:pt>
                <c:pt idx="3">
                  <c:v>0.04</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Sheet1!$F$2:$F$5</c:f>
              <c:numCache>
                <c:formatCode>0%</c:formatCode>
                <c:ptCount val="4"/>
                <c:pt idx="0">
                  <c:v>0.54</c:v>
                </c:pt>
                <c:pt idx="1">
                  <c:v>0.33</c:v>
                </c:pt>
                <c:pt idx="2">
                  <c:v>0.09</c:v>
                </c:pt>
                <c:pt idx="3">
                  <c:v>0.04</c:v>
                </c:pt>
              </c:numCache>
            </c:numRef>
          </c:val>
        </c:ser>
        <c:ser>
          <c:idx val="5"/>
          <c:order val="5"/>
          <c:tx>
            <c:strRef>
              <c:f>Sheet1!$G$1</c:f>
              <c:strCache>
                <c:ptCount val="1"/>
                <c:pt idx="0">
                  <c:v>2009</c:v>
                </c:pt>
              </c:strCache>
            </c:strRef>
          </c:tx>
          <c:invertIfNegative val="0"/>
          <c:dLbls>
            <c:txPr>
              <a:bodyPr/>
              <a:lstStyle/>
              <a:p>
                <a:pPr algn="ctr">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Sheet1!$G$2:$G$5</c:f>
              <c:numCache>
                <c:formatCode>0%</c:formatCode>
                <c:ptCount val="4"/>
                <c:pt idx="0">
                  <c:v>0.4</c:v>
                </c:pt>
                <c:pt idx="1">
                  <c:v>0.51</c:v>
                </c:pt>
                <c:pt idx="2">
                  <c:v>7.0000000000000007E-2</c:v>
                </c:pt>
                <c:pt idx="3">
                  <c:v>0.03</c:v>
                </c:pt>
              </c:numCache>
            </c:numRef>
          </c:val>
        </c:ser>
        <c:dLbls>
          <c:showLegendKey val="0"/>
          <c:showVal val="0"/>
          <c:showCatName val="0"/>
          <c:showSerName val="0"/>
          <c:showPercent val="0"/>
          <c:showBubbleSize val="0"/>
        </c:dLbls>
        <c:gapWidth val="70"/>
        <c:overlap val="-3"/>
        <c:axId val="157640576"/>
        <c:axId val="157642112"/>
      </c:barChart>
      <c:catAx>
        <c:axId val="157640576"/>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400"/>
            </a:pPr>
            <a:endParaRPr lang="en-US"/>
          </a:p>
        </c:txPr>
        <c:crossAx val="157642112"/>
        <c:crosses val="autoZero"/>
        <c:auto val="1"/>
        <c:lblAlgn val="ctr"/>
        <c:lblOffset val="100"/>
        <c:tickLblSkip val="1"/>
        <c:tickMarkSkip val="1"/>
        <c:noMultiLvlLbl val="0"/>
      </c:catAx>
      <c:valAx>
        <c:axId val="157642112"/>
        <c:scaling>
          <c:orientation val="minMax"/>
          <c:max val="1"/>
          <c:min val="0"/>
        </c:scaling>
        <c:delete val="1"/>
        <c:axPos val="l"/>
        <c:numFmt formatCode="0%" sourceLinked="1"/>
        <c:majorTickMark val="out"/>
        <c:minorTickMark val="none"/>
        <c:tickLblPos val="none"/>
        <c:crossAx val="157640576"/>
        <c:crosses val="autoZero"/>
        <c:crossBetween val="between"/>
        <c:majorUnit val="0.2"/>
        <c:minorUnit val="0.1"/>
      </c:valAx>
      <c:spPr>
        <a:noFill/>
        <a:ln w="24900">
          <a:noFill/>
        </a:ln>
      </c:spPr>
    </c:plotArea>
    <c:legend>
      <c:legendPos val="t"/>
      <c:layout>
        <c:manualLayout>
          <c:xMode val="edge"/>
          <c:yMode val="edge"/>
          <c:x val="0.18222322169958102"/>
          <c:y val="0.12882096069868995"/>
          <c:w val="0.5362419453289532"/>
          <c:h val="7.3754426984836502E-2"/>
        </c:manualLayout>
      </c:layout>
      <c:overlay val="0"/>
      <c:spPr>
        <a:noFill/>
        <a:ln w="24900">
          <a:noFill/>
        </a:ln>
      </c:spPr>
      <c:txPr>
        <a:bodyPr/>
        <a:lstStyle/>
        <a:p>
          <a:pPr>
            <a:defRPr sz="1600"/>
          </a:pPr>
          <a:endParaRPr lang="en-US"/>
        </a:p>
      </c:txPr>
    </c:legend>
    <c:plotVisOnly val="1"/>
    <c:dispBlanksAs val="gap"/>
    <c:showDLblsOverMax val="0"/>
  </c:chart>
  <c:spPr>
    <a:noFill/>
    <a:ln>
      <a:noFill/>
    </a:ln>
  </c:spPr>
  <c:txPr>
    <a:bodyPr/>
    <a:lstStyle/>
    <a:p>
      <a:pPr algn="ctr" rtl="0" fontAlgn="base">
        <a:spcBef>
          <a:spcPct val="50000"/>
        </a:spcBef>
        <a:spcAft>
          <a:spcPct val="0"/>
        </a:spcAft>
        <a:defRPr lang="en-US" sz="12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2E-3"/>
          <c:y val="0.16367862346172052"/>
          <c:w val="1"/>
          <c:h val="0.64919878194888292"/>
        </c:manualLayout>
      </c:layout>
      <c:barChart>
        <c:barDir val="col"/>
        <c:grouping val="clustered"/>
        <c:varyColors val="0"/>
        <c:ser>
          <c:idx val="0"/>
          <c:order val="0"/>
          <c:tx>
            <c:strRef>
              <c:f>Sheet1!$B$1</c:f>
              <c:strCache>
                <c:ptCount val="1"/>
                <c:pt idx="0">
                  <c:v>PEO</c:v>
                </c:pt>
              </c:strCache>
            </c:strRef>
          </c:tx>
          <c:spPr>
            <a:solidFill>
              <a:schemeClr val="accent1">
                <a:lumMod val="75000"/>
              </a:schemeClr>
            </a:solidFill>
            <a:ln w="23670">
              <a:noFill/>
            </a:ln>
          </c:spPr>
          <c:invertIfNegative val="0"/>
          <c:dLbls>
            <c:dLbl>
              <c:idx val="0"/>
              <c:layout>
                <c:manualLayout>
                  <c:x val="3.5204243284790592E-7"/>
                  <c:y val="-4.9899381218181778E-2"/>
                </c:manualLayout>
              </c:layout>
              <c:showLegendKey val="0"/>
              <c:showVal val="1"/>
              <c:showCatName val="0"/>
              <c:showSerName val="0"/>
              <c:showPercent val="0"/>
              <c:showBubbleSize val="0"/>
            </c:dLbl>
            <c:dLbl>
              <c:idx val="1"/>
              <c:layout>
                <c:manualLayout>
                  <c:x val="1.4906650081556497E-3"/>
                  <c:y val="-3.8158173603280263E-2"/>
                </c:manualLayout>
              </c:layout>
              <c:showLegendKey val="0"/>
              <c:showVal val="1"/>
              <c:showCatName val="0"/>
              <c:showSerName val="0"/>
              <c:showPercent val="0"/>
              <c:showBubbleSize val="0"/>
            </c:dLbl>
            <c:dLbl>
              <c:idx val="2"/>
              <c:layout>
                <c:manualLayout>
                  <c:x val="2.9809779738784515E-3"/>
                  <c:y val="-2.9352441233292455E-2"/>
                </c:manualLayout>
              </c:layout>
              <c:showLegendKey val="0"/>
              <c:showVal val="1"/>
              <c:showCatName val="0"/>
              <c:showSerName val="0"/>
              <c:showPercent val="0"/>
              <c:showBubbleSize val="0"/>
            </c:dLbl>
            <c:dLbl>
              <c:idx val="3"/>
              <c:layout>
                <c:manualLayout>
                  <c:x val="2.9807432789232197E-3"/>
                  <c:y val="-4.4028661849938762E-2"/>
                </c:manualLayout>
              </c:layout>
              <c:showLegendKey val="0"/>
              <c:showVal val="1"/>
              <c:showCatName val="0"/>
              <c:showSerName val="0"/>
              <c:showPercent val="0"/>
              <c:showBubbleSize val="0"/>
            </c:dLbl>
            <c:dLbl>
              <c:idx val="4"/>
              <c:layout>
                <c:manualLayout>
                  <c:x val="4.4715256345564851E-3"/>
                  <c:y val="-2.3481952986634008E-2"/>
                </c:manualLayout>
              </c:layout>
              <c:showLegendKey val="0"/>
              <c:showVal val="1"/>
              <c:showCatName val="0"/>
              <c:showSerName val="0"/>
              <c:showPercent val="0"/>
              <c:showBubbleSize val="0"/>
            </c:dLbl>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Agrée les programmes universitaires de génie</c:v>
                </c:pt>
                <c:pt idx="1">
                  <c:v>Défend les intérêts de la profession d'ingénieur</c:v>
                </c:pt>
                <c:pt idx="2">
                  <c:v>Délivre les permis aux entreprises d'ingénierie</c:v>
                </c:pt>
                <c:pt idx="3">
                  <c:v>Réglemente l'exercice du génie</c:v>
                </c:pt>
                <c:pt idx="4">
                  <c:v>Délivre les permis d'exercice du génie</c:v>
                </c:pt>
              </c:strCache>
            </c:strRef>
          </c:cat>
          <c:val>
            <c:numRef>
              <c:f>Sheet1!$B$2:$B$6</c:f>
              <c:numCache>
                <c:formatCode>0\ %</c:formatCode>
                <c:ptCount val="5"/>
                <c:pt idx="0">
                  <c:v>0.19</c:v>
                </c:pt>
                <c:pt idx="1">
                  <c:v>0.62</c:v>
                </c:pt>
                <c:pt idx="2">
                  <c:v>0.53</c:v>
                </c:pt>
                <c:pt idx="3">
                  <c:v>0.8</c:v>
                </c:pt>
                <c:pt idx="4">
                  <c:v>0.91</c:v>
                </c:pt>
              </c:numCache>
            </c:numRef>
          </c:val>
        </c:ser>
        <c:ser>
          <c:idx val="1"/>
          <c:order val="1"/>
          <c:tx>
            <c:strRef>
              <c:f>Sheet1!$C$1</c:f>
              <c:strCache>
                <c:ptCount val="1"/>
                <c:pt idx="0">
                  <c:v>BCAPG</c:v>
                </c:pt>
              </c:strCache>
            </c:strRef>
          </c:tx>
          <c:spPr>
            <a:solidFill>
              <a:schemeClr val="accent1">
                <a:lumMod val="60000"/>
                <a:lumOff val="40000"/>
              </a:schemeClr>
            </a:solidFill>
            <a:ln w="23670">
              <a:noFill/>
            </a:ln>
          </c:spPr>
          <c:invertIfNegative val="0"/>
          <c:dLbls>
            <c:dLbl>
              <c:idx val="0"/>
              <c:layout>
                <c:manualLayout>
                  <c:x val="2.3469495523193728E-7"/>
                  <c:y val="-3.2287685356621763E-2"/>
                </c:manualLayout>
              </c:layout>
              <c:showLegendKey val="0"/>
              <c:showVal val="1"/>
              <c:showCatName val="0"/>
              <c:showSerName val="0"/>
              <c:showPercent val="0"/>
              <c:showBubbleSize val="0"/>
            </c:dLbl>
            <c:dLbl>
              <c:idx val="1"/>
              <c:layout>
                <c:manualLayout>
                  <c:x val="-4.4707042022131731E-3"/>
                  <c:y val="-2.0546708863304758E-2"/>
                </c:manualLayout>
              </c:layout>
              <c:showLegendKey val="0"/>
              <c:showVal val="1"/>
              <c:showCatName val="0"/>
              <c:showSerName val="0"/>
              <c:showPercent val="0"/>
              <c:showBubbleSize val="0"/>
            </c:dLbl>
            <c:dLbl>
              <c:idx val="2"/>
              <c:layout>
                <c:manualLayout>
                  <c:x val="2.9810953213560676E-3"/>
                  <c:y val="-1.7611464739975505E-2"/>
                </c:manualLayout>
              </c:layout>
              <c:showLegendKey val="0"/>
              <c:showVal val="1"/>
              <c:showCatName val="0"/>
              <c:showSerName val="0"/>
              <c:showPercent val="0"/>
              <c:showBubbleSize val="0"/>
            </c:dLbl>
            <c:dLbl>
              <c:idx val="3"/>
              <c:layout>
                <c:manualLayout>
                  <c:x val="2.9808606264008354E-3"/>
                  <c:y val="-1.7611695861560021E-2"/>
                </c:manualLayout>
              </c:layout>
              <c:showLegendKey val="0"/>
              <c:showVal val="1"/>
              <c:showCatName val="0"/>
              <c:showSerName val="0"/>
              <c:showPercent val="0"/>
              <c:showBubbleSize val="0"/>
            </c:dLbl>
            <c:dLbl>
              <c:idx val="4"/>
              <c:layout>
                <c:manualLayout>
                  <c:x val="7.4519168710468564E-3"/>
                  <c:y val="-3.522292947995101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Agrée les programmes universitaires de génie</c:v>
                </c:pt>
                <c:pt idx="1">
                  <c:v>Défend les intérêts de la profession d'ingénieur</c:v>
                </c:pt>
                <c:pt idx="2">
                  <c:v>Délivre les permis aux entreprises d'ingénierie</c:v>
                </c:pt>
                <c:pt idx="3">
                  <c:v>Réglemente l'exercice du génie</c:v>
                </c:pt>
                <c:pt idx="4">
                  <c:v>Délivre les permis d'exercice du génie</c:v>
                </c:pt>
              </c:strCache>
            </c:strRef>
          </c:cat>
          <c:val>
            <c:numRef>
              <c:f>Sheet1!$C$2:$C$6</c:f>
              <c:numCache>
                <c:formatCode>0\ %</c:formatCode>
                <c:ptCount val="5"/>
                <c:pt idx="0">
                  <c:v>0.74</c:v>
                </c:pt>
                <c:pt idx="1">
                  <c:v>0.46</c:v>
                </c:pt>
                <c:pt idx="2">
                  <c:v>0.28000000000000003</c:v>
                </c:pt>
                <c:pt idx="3">
                  <c:v>0.24</c:v>
                </c:pt>
                <c:pt idx="4">
                  <c:v>0.06</c:v>
                </c:pt>
              </c:numCache>
            </c:numRef>
          </c:val>
        </c:ser>
        <c:dLbls>
          <c:showLegendKey val="0"/>
          <c:showVal val="0"/>
          <c:showCatName val="0"/>
          <c:showSerName val="0"/>
          <c:showPercent val="0"/>
          <c:showBubbleSize val="0"/>
        </c:dLbls>
        <c:gapWidth val="93"/>
        <c:overlap val="-3"/>
        <c:axId val="155708032"/>
        <c:axId val="155745664"/>
      </c:barChart>
      <c:catAx>
        <c:axId val="155708032"/>
        <c:scaling>
          <c:orientation val="maxMin"/>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5745664"/>
        <c:crosses val="autoZero"/>
        <c:auto val="1"/>
        <c:lblAlgn val="ctr"/>
        <c:lblOffset val="100"/>
        <c:tickLblSkip val="1"/>
        <c:tickMarkSkip val="1"/>
        <c:noMultiLvlLbl val="0"/>
      </c:catAx>
      <c:valAx>
        <c:axId val="155745664"/>
        <c:scaling>
          <c:orientation val="minMax"/>
          <c:max val="1"/>
          <c:min val="0"/>
        </c:scaling>
        <c:delete val="1"/>
        <c:axPos val="r"/>
        <c:numFmt formatCode="0\ %" sourceLinked="1"/>
        <c:majorTickMark val="out"/>
        <c:minorTickMark val="none"/>
        <c:tickLblPos val="none"/>
        <c:crossAx val="155708032"/>
        <c:crosses val="autoZero"/>
        <c:crossBetween val="between"/>
        <c:majorUnit val="0.2"/>
        <c:minorUnit val="0.1"/>
      </c:valAx>
      <c:spPr>
        <a:noFill/>
        <a:ln w="23670">
          <a:noFill/>
        </a:ln>
      </c:spPr>
    </c:plotArea>
    <c:legend>
      <c:legendPos val="r"/>
      <c:layout>
        <c:manualLayout>
          <c:xMode val="edge"/>
          <c:yMode val="edge"/>
          <c:x val="0.30702817512937619"/>
          <c:y val="5.066574526258856E-2"/>
          <c:w val="0.33843564077590182"/>
          <c:h val="6.0213412120414138E-2"/>
        </c:manualLayout>
      </c:layout>
      <c:overlay val="0"/>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2E-3"/>
          <c:y val="0.16367862346172052"/>
          <c:w val="1"/>
          <c:h val="0.64919878194888292"/>
        </c:manualLayout>
      </c:layout>
      <c:barChart>
        <c:barDir val="col"/>
        <c:grouping val="clustered"/>
        <c:varyColors val="0"/>
        <c:ser>
          <c:idx val="0"/>
          <c:order val="0"/>
          <c:tx>
            <c:strRef>
              <c:f>Sheet1!$B$1</c:f>
              <c:strCache>
                <c:ptCount val="1"/>
                <c:pt idx="0">
                  <c:v>PEO</c:v>
                </c:pt>
              </c:strCache>
            </c:strRef>
          </c:tx>
          <c:spPr>
            <a:solidFill>
              <a:schemeClr val="accent1">
                <a:lumMod val="75000"/>
              </a:schemeClr>
            </a:solidFill>
            <a:ln w="23670">
              <a:noFill/>
            </a:ln>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Sheet1!$A$2:$A$6</c:f>
              <c:strCache>
                <c:ptCount val="5"/>
                <c:pt idx="0">
                  <c:v>Agrée les programmes universitaires de génie</c:v>
                </c:pt>
                <c:pt idx="1">
                  <c:v>Défend les intérêts de la profession d'ingénieur</c:v>
                </c:pt>
                <c:pt idx="2">
                  <c:v>Délivre les permis aux entreprises d'ingénierie</c:v>
                </c:pt>
                <c:pt idx="3">
                  <c:v>Réglemente l'exercice du génie</c:v>
                </c:pt>
                <c:pt idx="4">
                  <c:v>Délivre les permis d'exercice du génie</c:v>
                </c:pt>
              </c:strCache>
            </c:strRef>
          </c:cat>
          <c:val>
            <c:numRef>
              <c:f>Sheet1!$B$2:$B$6</c:f>
              <c:numCache>
                <c:formatCode>0\ %</c:formatCode>
                <c:ptCount val="5"/>
                <c:pt idx="0">
                  <c:v>0.22</c:v>
                </c:pt>
                <c:pt idx="1">
                  <c:v>0.65</c:v>
                </c:pt>
                <c:pt idx="2">
                  <c:v>0.46</c:v>
                </c:pt>
                <c:pt idx="3">
                  <c:v>0.8</c:v>
                </c:pt>
                <c:pt idx="4">
                  <c:v>0.9</c:v>
                </c:pt>
              </c:numCache>
            </c:numRef>
          </c:val>
        </c:ser>
        <c:ser>
          <c:idx val="1"/>
          <c:order val="1"/>
          <c:tx>
            <c:strRef>
              <c:f>Sheet1!$C$1</c:f>
              <c:strCache>
                <c:ptCount val="1"/>
                <c:pt idx="0">
                  <c:v>BCAPG</c:v>
                </c:pt>
              </c:strCache>
            </c:strRef>
          </c:tx>
          <c:spPr>
            <a:solidFill>
              <a:schemeClr val="accent1">
                <a:lumMod val="60000"/>
                <a:lumOff val="4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Agrée les programmes universitaires de génie</c:v>
                </c:pt>
                <c:pt idx="1">
                  <c:v>Défend les intérêts de la profession d'ingénieur</c:v>
                </c:pt>
                <c:pt idx="2">
                  <c:v>Délivre les permis aux entreprises d'ingénierie</c:v>
                </c:pt>
                <c:pt idx="3">
                  <c:v>Réglemente l'exercice du génie</c:v>
                </c:pt>
                <c:pt idx="4">
                  <c:v>Délivre les permis d'exercice du génie</c:v>
                </c:pt>
              </c:strCache>
            </c:strRef>
          </c:cat>
          <c:val>
            <c:numRef>
              <c:f>Sheet1!$C$2:$C$6</c:f>
              <c:numCache>
                <c:formatCode>0\ %</c:formatCode>
                <c:ptCount val="5"/>
                <c:pt idx="0">
                  <c:v>0.7</c:v>
                </c:pt>
                <c:pt idx="1">
                  <c:v>0.4</c:v>
                </c:pt>
                <c:pt idx="2">
                  <c:v>0.34</c:v>
                </c:pt>
                <c:pt idx="3">
                  <c:v>0.24</c:v>
                </c:pt>
                <c:pt idx="4">
                  <c:v>7.0000000000000007E-2</c:v>
                </c:pt>
              </c:numCache>
            </c:numRef>
          </c:val>
        </c:ser>
        <c:dLbls>
          <c:showLegendKey val="0"/>
          <c:showVal val="0"/>
          <c:showCatName val="0"/>
          <c:showSerName val="0"/>
          <c:showPercent val="0"/>
          <c:showBubbleSize val="0"/>
        </c:dLbls>
        <c:gapWidth val="93"/>
        <c:overlap val="-3"/>
        <c:axId val="156899968"/>
        <c:axId val="157661824"/>
      </c:barChart>
      <c:catAx>
        <c:axId val="156899968"/>
        <c:scaling>
          <c:orientation val="maxMin"/>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7661824"/>
        <c:crosses val="autoZero"/>
        <c:auto val="1"/>
        <c:lblAlgn val="ctr"/>
        <c:lblOffset val="100"/>
        <c:tickLblSkip val="1"/>
        <c:tickMarkSkip val="1"/>
        <c:noMultiLvlLbl val="0"/>
      </c:catAx>
      <c:valAx>
        <c:axId val="157661824"/>
        <c:scaling>
          <c:orientation val="minMax"/>
          <c:max val="1"/>
          <c:min val="0"/>
        </c:scaling>
        <c:delete val="1"/>
        <c:axPos val="r"/>
        <c:numFmt formatCode="0\ %" sourceLinked="1"/>
        <c:majorTickMark val="out"/>
        <c:minorTickMark val="none"/>
        <c:tickLblPos val="none"/>
        <c:crossAx val="156899968"/>
        <c:crosses val="autoZero"/>
        <c:crossBetween val="between"/>
        <c:majorUnit val="0.2"/>
        <c:minorUnit val="0.1"/>
      </c:valAx>
      <c:spPr>
        <a:noFill/>
        <a:ln w="23670">
          <a:noFill/>
        </a:ln>
      </c:spPr>
    </c:plotArea>
    <c:legend>
      <c:legendPos val="r"/>
      <c:layout>
        <c:manualLayout>
          <c:xMode val="edge"/>
          <c:yMode val="edge"/>
          <c:x val="0.30702817512937619"/>
          <c:y val="5.066574526258856E-2"/>
          <c:w val="0.33843564077590182"/>
          <c:h val="6.0213412120414138E-2"/>
        </c:manualLayout>
      </c:layout>
      <c:overlay val="0"/>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95E-3"/>
          <c:y val="2.2471910112360064E-3"/>
          <c:w val="1"/>
          <c:h val="0.89662921348315527"/>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layout>
                <c:manualLayout>
                  <c:x val="-2.1332410257155412E-4"/>
                  <c:y val="-2.7556186737602122E-2"/>
                </c:manualLayout>
              </c:layout>
              <c:dLblPos val="outEnd"/>
              <c:showLegendKey val="0"/>
              <c:showVal val="1"/>
              <c:showCatName val="0"/>
              <c:showSerName val="0"/>
              <c:showPercent val="0"/>
              <c:showBubbleSize val="0"/>
            </c:dLbl>
            <c:dLbl>
              <c:idx val="1"/>
              <c:layout>
                <c:manualLayout>
                  <c:x val="3.0876141628721616E-5"/>
                  <c:y val="-2.2724731450870412E-2"/>
                </c:manualLayout>
              </c:layout>
              <c:dLblPos val="outEnd"/>
              <c:showLegendKey val="0"/>
              <c:showVal val="1"/>
              <c:showCatName val="0"/>
              <c:showSerName val="0"/>
              <c:showPercent val="0"/>
              <c:showBubbleSize val="0"/>
            </c:dLbl>
            <c:dLbl>
              <c:idx val="2"/>
              <c:layout>
                <c:manualLayout>
                  <c:x val="2.750763858289786E-4"/>
                  <c:y val="-1.9893280114917686E-2"/>
                </c:manualLayout>
              </c:layout>
              <c:dLblPos val="outEnd"/>
              <c:showLegendKey val="0"/>
              <c:showVal val="1"/>
              <c:showCatName val="0"/>
              <c:showSerName val="0"/>
              <c:showPercent val="0"/>
              <c:showBubbleSize val="0"/>
            </c:dLbl>
            <c:dLbl>
              <c:idx val="3"/>
              <c:layout>
                <c:manualLayout>
                  <c:x val="1.7402778510303483E-3"/>
                  <c:y val="-2.6477552291970886E-2"/>
                </c:manualLayout>
              </c:layout>
              <c:dLblPos val="outEnd"/>
              <c:showLegendKey val="0"/>
              <c:showVal val="1"/>
              <c:showCatName val="0"/>
              <c:showSerName val="0"/>
              <c:showPercent val="0"/>
              <c:showBubbleSize val="0"/>
            </c:dLbl>
            <c:dLbl>
              <c:idx val="4"/>
              <c:layout>
                <c:manualLayout>
                  <c:x val="-4.5752434677168136E-4"/>
                  <c:y val="-1.4926995522482127E-2"/>
                </c:manualLayout>
              </c:layout>
              <c:dLblPos val="outEnd"/>
              <c:showLegendKey val="0"/>
              <c:showVal val="1"/>
              <c:showCatName val="0"/>
              <c:showSerName val="0"/>
              <c:showPercent val="0"/>
              <c:showBubbleSize val="0"/>
            </c:dLbl>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Sheet1!$B$2:$B$6</c:f>
              <c:numCache>
                <c:formatCode>0\ %</c:formatCode>
                <c:ptCount val="5"/>
                <c:pt idx="0">
                  <c:v>0.85</c:v>
                </c:pt>
                <c:pt idx="1">
                  <c:v>0.7</c:v>
                </c:pt>
                <c:pt idx="2">
                  <c:v>0.4</c:v>
                </c:pt>
                <c:pt idx="3">
                  <c:v>0.36</c:v>
                </c:pt>
                <c:pt idx="4">
                  <c:v>0.19</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Sheet1!$C$2:$C$6</c:f>
              <c:numCache>
                <c:formatCode>0\ %</c:formatCode>
                <c:ptCount val="5"/>
                <c:pt idx="0">
                  <c:v>0.06</c:v>
                </c:pt>
                <c:pt idx="1">
                  <c:v>0.14000000000000001</c:v>
                </c:pt>
                <c:pt idx="2">
                  <c:v>0.14000000000000001</c:v>
                </c:pt>
                <c:pt idx="3">
                  <c:v>0.62</c:v>
                </c:pt>
                <c:pt idx="4">
                  <c:v>0.09</c:v>
                </c:pt>
              </c:numCache>
            </c:numRef>
          </c:val>
        </c:ser>
        <c:ser>
          <c:idx val="2"/>
          <c:order val="2"/>
          <c:tx>
            <c:strRef>
              <c:f>Sheet1!$D$1</c:f>
              <c:strCache>
                <c:ptCount val="1"/>
                <c:pt idx="0">
                  <c:v>BCAPG</c:v>
                </c:pt>
              </c:strCache>
            </c:strRef>
          </c:tx>
          <c:spPr>
            <a:solidFill>
              <a:schemeClr val="accent1">
                <a:lumMod val="60000"/>
                <a:lumOff val="4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Sheet1!$D$2:$D$6</c:f>
              <c:numCache>
                <c:formatCode>0\ %</c:formatCode>
                <c:ptCount val="5"/>
                <c:pt idx="0">
                  <c:v>0.05</c:v>
                </c:pt>
                <c:pt idx="1">
                  <c:v>0.17</c:v>
                </c:pt>
                <c:pt idx="2">
                  <c:v>0.17</c:v>
                </c:pt>
                <c:pt idx="3">
                  <c:v>0.22</c:v>
                </c:pt>
                <c:pt idx="4">
                  <c:v>0.6</c:v>
                </c:pt>
              </c:numCache>
            </c:numRef>
          </c:val>
        </c:ser>
        <c:dLbls>
          <c:showLegendKey val="0"/>
          <c:showVal val="0"/>
          <c:showCatName val="0"/>
          <c:showSerName val="0"/>
          <c:showPercent val="0"/>
          <c:showBubbleSize val="0"/>
        </c:dLbls>
        <c:gapWidth val="93"/>
        <c:overlap val="-3"/>
        <c:axId val="157528448"/>
        <c:axId val="157530752"/>
      </c:barChart>
      <c:catAx>
        <c:axId val="157528448"/>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7530752"/>
        <c:crosses val="autoZero"/>
        <c:auto val="1"/>
        <c:lblAlgn val="ctr"/>
        <c:lblOffset val="100"/>
        <c:tickLblSkip val="1"/>
        <c:tickMarkSkip val="1"/>
        <c:noMultiLvlLbl val="0"/>
      </c:catAx>
      <c:valAx>
        <c:axId val="157530752"/>
        <c:scaling>
          <c:orientation val="minMax"/>
          <c:max val="1"/>
          <c:min val="0"/>
        </c:scaling>
        <c:delete val="1"/>
        <c:axPos val="l"/>
        <c:numFmt formatCode="0\ %" sourceLinked="1"/>
        <c:majorTickMark val="out"/>
        <c:minorTickMark val="none"/>
        <c:tickLblPos val="none"/>
        <c:crossAx val="157528448"/>
        <c:crosses val="autoZero"/>
        <c:crossBetween val="between"/>
        <c:majorUnit val="0.2"/>
        <c:minorUnit val="0.1"/>
      </c:valAx>
      <c:spPr>
        <a:noFill/>
        <a:ln w="23670">
          <a:noFill/>
        </a:ln>
      </c:spPr>
    </c:plotArea>
    <c:legend>
      <c:legendPos val="r"/>
      <c:layout>
        <c:manualLayout>
          <c:xMode val="edge"/>
          <c:yMode val="edge"/>
          <c:x val="0.30702817512937969"/>
          <c:y val="1.2508362374906858E-2"/>
          <c:w val="0.33843564077590182"/>
          <c:h val="6.0213412120414138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88E-3"/>
          <c:y val="2.2471910112360021E-3"/>
          <c:w val="1"/>
          <c:h val="0.89662921348315461"/>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layout>
                <c:manualLayout>
                  <c:x val="-2.1332410257155412E-4"/>
                  <c:y val="-2.7556186737602122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1"/>
              <c:layout>
                <c:manualLayout>
                  <c:x val="3.0876141628721575E-5"/>
                  <c:y val="-2.2724731450870412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2"/>
              <c:layout>
                <c:manualLayout>
                  <c:x val="2.7507638582897832E-4"/>
                  <c:y val="-1.9893280114917668E-2"/>
                </c:manualLayout>
              </c:layout>
              <c:spPr>
                <a:noFill/>
                <a:ln w="23670">
                  <a:noFill/>
                </a:ln>
              </c:spPr>
              <c:txPr>
                <a:bodyPr/>
                <a:lstStyle/>
                <a:p>
                  <a:pPr>
                    <a:defRPr sz="1600" b="1" i="0" u="none" strike="noStrike" baseline="0">
                      <a:solidFill>
                        <a:schemeClr val="tx1"/>
                      </a:solidFill>
                      <a:latin typeface="Calibri" pitchFamily="34" charset="0"/>
                      <a:ea typeface="Arial"/>
                      <a:cs typeface="Arial"/>
                    </a:defRPr>
                  </a:pPr>
                  <a:endParaRPr lang="en-US"/>
                </a:p>
              </c:txPr>
              <c:dLblPos val="outEnd"/>
              <c:showLegendKey val="0"/>
              <c:showVal val="1"/>
              <c:showCatName val="0"/>
              <c:showSerName val="0"/>
              <c:showPercent val="0"/>
              <c:showBubbleSize val="0"/>
            </c:dLbl>
            <c:dLbl>
              <c:idx val="3"/>
              <c:layout>
                <c:manualLayout>
                  <c:x val="1.740277851030347E-3"/>
                  <c:y val="-2.6477552291970886E-2"/>
                </c:manualLayout>
              </c:layout>
              <c:dLblPos val="outEnd"/>
              <c:showLegendKey val="0"/>
              <c:showVal val="1"/>
              <c:showCatName val="0"/>
              <c:showSerName val="0"/>
              <c:showPercent val="0"/>
              <c:showBubbleSize val="0"/>
            </c:dLbl>
            <c:dLbl>
              <c:idx val="4"/>
              <c:layout>
                <c:manualLayout>
                  <c:x val="-4.5752434677168082E-4"/>
                  <c:y val="-1.4926995522482127E-2"/>
                </c:manualLayout>
              </c:layout>
              <c:dLblPos val="outEnd"/>
              <c:showLegendKey val="0"/>
              <c:showVal val="1"/>
              <c:showCatName val="0"/>
              <c:showSerName val="0"/>
              <c:showPercent val="0"/>
              <c:showBubbleSize val="0"/>
            </c:dLbl>
            <c:spPr>
              <a:noFill/>
              <a:ln w="2367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Sheet1!$B$2:$B$6</c:f>
              <c:numCache>
                <c:formatCode>0\ %</c:formatCode>
                <c:ptCount val="5"/>
                <c:pt idx="0">
                  <c:v>0.83</c:v>
                </c:pt>
                <c:pt idx="1">
                  <c:v>0.68</c:v>
                </c:pt>
                <c:pt idx="2">
                  <c:v>0.42</c:v>
                </c:pt>
                <c:pt idx="3">
                  <c:v>0.35</c:v>
                </c:pt>
                <c:pt idx="4">
                  <c:v>0.21</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Sheet1!$C$2:$C$6</c:f>
              <c:numCache>
                <c:formatCode>0\ %</c:formatCode>
                <c:ptCount val="5"/>
                <c:pt idx="0">
                  <c:v>7.0000000000000007E-2</c:v>
                </c:pt>
                <c:pt idx="1">
                  <c:v>0.16</c:v>
                </c:pt>
                <c:pt idx="2">
                  <c:v>0.15</c:v>
                </c:pt>
                <c:pt idx="3">
                  <c:v>0.63</c:v>
                </c:pt>
                <c:pt idx="4">
                  <c:v>0.1</c:v>
                </c:pt>
              </c:numCache>
            </c:numRef>
          </c:val>
        </c:ser>
        <c:ser>
          <c:idx val="2"/>
          <c:order val="2"/>
          <c:tx>
            <c:strRef>
              <c:f>Sheet1!$D$1</c:f>
              <c:strCache>
                <c:ptCount val="1"/>
                <c:pt idx="0">
                  <c:v>BCAPG</c:v>
                </c:pt>
              </c:strCache>
            </c:strRef>
          </c:tx>
          <c:spPr>
            <a:solidFill>
              <a:schemeClr val="accent1">
                <a:lumMod val="60000"/>
                <a:lumOff val="40000"/>
              </a:schemeClr>
            </a:solidFill>
            <a:ln w="23670">
              <a:noFill/>
            </a:ln>
          </c:spPr>
          <c:invertIfNegative val="0"/>
          <c:dLbls>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Sheet1!$D$2:$D$6</c:f>
              <c:numCache>
                <c:formatCode>0\ %</c:formatCode>
                <c:ptCount val="5"/>
                <c:pt idx="0">
                  <c:v>0.05</c:v>
                </c:pt>
                <c:pt idx="1">
                  <c:v>0.16</c:v>
                </c:pt>
                <c:pt idx="2">
                  <c:v>0.18</c:v>
                </c:pt>
                <c:pt idx="3">
                  <c:v>0.21</c:v>
                </c:pt>
                <c:pt idx="4">
                  <c:v>0.56999999999999995</c:v>
                </c:pt>
              </c:numCache>
            </c:numRef>
          </c:val>
        </c:ser>
        <c:dLbls>
          <c:showLegendKey val="0"/>
          <c:showVal val="0"/>
          <c:showCatName val="0"/>
          <c:showSerName val="0"/>
          <c:showPercent val="0"/>
          <c:showBubbleSize val="0"/>
        </c:dLbls>
        <c:gapWidth val="93"/>
        <c:overlap val="-3"/>
        <c:axId val="158461952"/>
        <c:axId val="158463488"/>
      </c:barChart>
      <c:catAx>
        <c:axId val="158461952"/>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8463488"/>
        <c:crosses val="autoZero"/>
        <c:auto val="1"/>
        <c:lblAlgn val="ctr"/>
        <c:lblOffset val="100"/>
        <c:tickLblSkip val="1"/>
        <c:tickMarkSkip val="1"/>
        <c:noMultiLvlLbl val="0"/>
      </c:catAx>
      <c:valAx>
        <c:axId val="158463488"/>
        <c:scaling>
          <c:orientation val="minMax"/>
          <c:max val="1"/>
          <c:min val="0"/>
        </c:scaling>
        <c:delete val="1"/>
        <c:axPos val="l"/>
        <c:numFmt formatCode="0\ %" sourceLinked="1"/>
        <c:majorTickMark val="out"/>
        <c:minorTickMark val="none"/>
        <c:tickLblPos val="none"/>
        <c:crossAx val="158461952"/>
        <c:crosses val="autoZero"/>
        <c:crossBetween val="between"/>
        <c:majorUnit val="0.2"/>
        <c:minorUnit val="0.1"/>
      </c:valAx>
      <c:spPr>
        <a:noFill/>
        <a:ln w="23670">
          <a:noFill/>
        </a:ln>
      </c:spPr>
    </c:plotArea>
    <c:legend>
      <c:legendPos val="r"/>
      <c:layout>
        <c:manualLayout>
          <c:xMode val="edge"/>
          <c:yMode val="edge"/>
          <c:x val="0.30702817512937935"/>
          <c:y val="1.2508362374906858E-2"/>
          <c:w val="0.33843564077590182"/>
          <c:h val="9.8876404494382786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7178146770988E-3"/>
          <c:w val="1"/>
          <c:h val="0.89662921348315461"/>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3670">
              <a:noFill/>
            </a:ln>
          </c:spPr>
          <c:invertIfNegative val="0"/>
          <c:dLbls>
            <c:dLbl>
              <c:idx val="0"/>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1"/>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2"/>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Sheet1!$B$2:$B$6</c:f>
              <c:numCache>
                <c:formatCode>0\ %</c:formatCode>
                <c:ptCount val="5"/>
                <c:pt idx="0">
                  <c:v>0.87</c:v>
                </c:pt>
                <c:pt idx="1">
                  <c:v>0.76</c:v>
                </c:pt>
                <c:pt idx="2">
                  <c:v>0.44</c:v>
                </c:pt>
                <c:pt idx="3">
                  <c:v>0.36</c:v>
                </c:pt>
                <c:pt idx="4">
                  <c:v>0.18</c:v>
                </c:pt>
              </c:numCache>
            </c:numRef>
          </c:val>
        </c:ser>
        <c:ser>
          <c:idx val="1"/>
          <c:order val="1"/>
          <c:tx>
            <c:strRef>
              <c:f>Sheet1!$C$1</c:f>
              <c:strCache>
                <c:ptCount val="1"/>
                <c:pt idx="0">
                  <c:v>OSPE</c:v>
                </c:pt>
              </c:strCache>
            </c:strRef>
          </c:tx>
          <c:spPr>
            <a:solidFill>
              <a:schemeClr val="accent1">
                <a:lumMod val="75000"/>
              </a:schemeClr>
            </a:solidFill>
            <a:ln w="23670">
              <a:noFill/>
            </a:ln>
          </c:spPr>
          <c:invertIfNegative val="0"/>
          <c:dLbls>
            <c:dLbl>
              <c:idx val="0"/>
              <c:layout>
                <c:manualLayout>
                  <c:x val="4.4709388971684054E-3"/>
                  <c:y val="0"/>
                </c:manualLayout>
              </c:layout>
              <c:showLegendKey val="0"/>
              <c:showVal val="1"/>
              <c:showCatName val="0"/>
              <c:showSerName val="0"/>
              <c:showPercent val="0"/>
              <c:showBubbleSize val="0"/>
            </c:dLbl>
            <c:dLbl>
              <c:idx val="1"/>
              <c:layout>
                <c:manualLayout>
                  <c:x val="4.4709388971684054E-3"/>
                  <c:y val="0"/>
                </c:manualLayout>
              </c:layout>
              <c:showLegendKey val="0"/>
              <c:showVal val="1"/>
              <c:showCatName val="0"/>
              <c:showSerName val="0"/>
              <c:showPercent val="0"/>
              <c:showBubbleSize val="0"/>
            </c:dLbl>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Sheet1!$C$2:$C$6</c:f>
              <c:numCache>
                <c:formatCode>0\ %</c:formatCode>
                <c:ptCount val="5"/>
                <c:pt idx="0">
                  <c:v>7.0000000000000007E-2</c:v>
                </c:pt>
                <c:pt idx="1">
                  <c:v>0.14000000000000001</c:v>
                </c:pt>
                <c:pt idx="2">
                  <c:v>0.16</c:v>
                </c:pt>
                <c:pt idx="3">
                  <c:v>0.66</c:v>
                </c:pt>
                <c:pt idx="4">
                  <c:v>0.1</c:v>
                </c:pt>
              </c:numCache>
            </c:numRef>
          </c:val>
        </c:ser>
        <c:ser>
          <c:idx val="2"/>
          <c:order val="2"/>
          <c:tx>
            <c:strRef>
              <c:f>Sheet1!$D$1</c:f>
              <c:strCache>
                <c:ptCount val="1"/>
                <c:pt idx="0">
                  <c:v>Ingénieurs Canada (IC)</c:v>
                </c:pt>
              </c:strCache>
            </c:strRef>
          </c:tx>
          <c:spPr>
            <a:solidFill>
              <a:schemeClr val="accent1">
                <a:lumMod val="60000"/>
                <a:lumOff val="40000"/>
              </a:schemeClr>
            </a:solidFill>
            <a:ln w="23670">
              <a:noFill/>
            </a:ln>
          </c:spPr>
          <c:invertIfNegative val="0"/>
          <c:dLbls>
            <c:dLbl>
              <c:idx val="1"/>
              <c:layout>
                <c:manualLayout>
                  <c:x val="5.9612518628912071E-3"/>
                  <c:y val="0"/>
                </c:manualLayout>
              </c:layout>
              <c:showLegendKey val="0"/>
              <c:showVal val="1"/>
              <c:showCatName val="0"/>
              <c:showSerName val="0"/>
              <c:showPercent val="0"/>
              <c:showBubbleSize val="0"/>
            </c:dLbl>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Sheet1!$D$2:$D$6</c:f>
              <c:numCache>
                <c:formatCode>0\ %</c:formatCode>
                <c:ptCount val="5"/>
                <c:pt idx="0">
                  <c:v>0.04</c:v>
                </c:pt>
                <c:pt idx="1">
                  <c:v>0.16</c:v>
                </c:pt>
                <c:pt idx="2">
                  <c:v>0.17</c:v>
                </c:pt>
                <c:pt idx="3">
                  <c:v>0.24</c:v>
                </c:pt>
                <c:pt idx="4">
                  <c:v>0.63</c:v>
                </c:pt>
              </c:numCache>
            </c:numRef>
          </c:val>
        </c:ser>
        <c:ser>
          <c:idx val="3"/>
          <c:order val="3"/>
          <c:tx>
            <c:strRef>
              <c:f>Sheet1!$E$1</c:f>
              <c:strCache>
                <c:ptCount val="1"/>
                <c:pt idx="0">
                  <c:v>Ne sait pas / incertain(e)</c:v>
                </c:pt>
              </c:strCache>
            </c:strRef>
          </c:tx>
          <c:spPr>
            <a:solidFill>
              <a:schemeClr val="accent1">
                <a:lumMod val="40000"/>
                <a:lumOff val="60000"/>
              </a:schemeClr>
            </a:solidFill>
            <a:ln w="2367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Sheet1!$E$2:$E$6</c:f>
              <c:numCache>
                <c:formatCode>0\ %</c:formatCode>
                <c:ptCount val="5"/>
                <c:pt idx="0">
                  <c:v>0.08</c:v>
                </c:pt>
                <c:pt idx="1">
                  <c:v>0.12</c:v>
                </c:pt>
                <c:pt idx="2">
                  <c:v>0.32</c:v>
                </c:pt>
                <c:pt idx="3">
                  <c:v>0.15</c:v>
                </c:pt>
                <c:pt idx="4">
                  <c:v>0.15</c:v>
                </c:pt>
              </c:numCache>
            </c:numRef>
          </c:val>
        </c:ser>
        <c:dLbls>
          <c:showLegendKey val="0"/>
          <c:showVal val="0"/>
          <c:showCatName val="0"/>
          <c:showSerName val="0"/>
          <c:showPercent val="0"/>
          <c:showBubbleSize val="0"/>
        </c:dLbls>
        <c:gapWidth val="93"/>
        <c:overlap val="-3"/>
        <c:axId val="157999104"/>
        <c:axId val="158000640"/>
      </c:barChart>
      <c:catAx>
        <c:axId val="157999104"/>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8000640"/>
        <c:crosses val="autoZero"/>
        <c:auto val="1"/>
        <c:lblAlgn val="ctr"/>
        <c:lblOffset val="100"/>
        <c:tickLblSkip val="1"/>
        <c:tickMarkSkip val="1"/>
        <c:noMultiLvlLbl val="0"/>
      </c:catAx>
      <c:valAx>
        <c:axId val="158000640"/>
        <c:scaling>
          <c:orientation val="minMax"/>
          <c:max val="1"/>
          <c:min val="0"/>
        </c:scaling>
        <c:delete val="1"/>
        <c:axPos val="l"/>
        <c:numFmt formatCode="0\ %" sourceLinked="1"/>
        <c:majorTickMark val="out"/>
        <c:minorTickMark val="none"/>
        <c:tickLblPos val="none"/>
        <c:crossAx val="157999104"/>
        <c:crosses val="autoZero"/>
        <c:crossBetween val="between"/>
        <c:majorUnit val="0.2"/>
        <c:minorUnit val="0.1"/>
      </c:valAx>
      <c:spPr>
        <a:noFill/>
        <a:ln w="23670">
          <a:noFill/>
        </a:ln>
      </c:spPr>
    </c:plotArea>
    <c:legend>
      <c:legendPos val="r"/>
      <c:layout>
        <c:manualLayout>
          <c:xMode val="edge"/>
          <c:yMode val="edge"/>
          <c:x val="0.19376438973444396"/>
          <c:y val="5.8367953775061512E-4"/>
          <c:w val="0.62308541722896094"/>
          <c:h val="5.3433989231387112E-2"/>
        </c:manualLayout>
      </c:layout>
      <c:overlay val="0"/>
      <c:spPr>
        <a:noFill/>
        <a:ln w="236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286E-3"/>
          <c:y val="2.2471910112360008E-3"/>
          <c:w val="1"/>
          <c:h val="0.89662921348315427"/>
        </c:manualLayout>
      </c:layout>
      <c:barChart>
        <c:barDir val="col"/>
        <c:grouping val="clustered"/>
        <c:varyColors val="0"/>
        <c:ser>
          <c:idx val="0"/>
          <c:order val="0"/>
          <c:tx>
            <c:strRef>
              <c:f>Sheet1!$B$1</c:f>
              <c:strCache>
                <c:ptCount val="1"/>
                <c:pt idx="0">
                  <c:v>PEO</c:v>
                </c:pt>
              </c:strCache>
            </c:strRef>
          </c:tx>
          <c:spPr>
            <a:solidFill>
              <a:schemeClr val="accent1">
                <a:lumMod val="50000"/>
              </a:schemeClr>
            </a:solidFill>
            <a:ln w="24898">
              <a:noFill/>
            </a:ln>
          </c:spPr>
          <c:invertIfNegative val="0"/>
          <c:dLbls>
            <c:dLbl>
              <c:idx val="0"/>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1"/>
              <c:spPr/>
              <c:txPr>
                <a:bodyPr/>
                <a:lstStyle/>
                <a:p>
                  <a:pPr>
                    <a:defRPr sz="1600" baseline="0">
                      <a:latin typeface="Calibri" pitchFamily="34" charset="0"/>
                    </a:defRPr>
                  </a:pPr>
                  <a:endParaRPr lang="en-US"/>
                </a:p>
              </c:txPr>
              <c:showLegendKey val="0"/>
              <c:showVal val="1"/>
              <c:showCatName val="0"/>
              <c:showSerName val="0"/>
              <c:showPercent val="0"/>
              <c:showBubbleSize val="0"/>
            </c:dLbl>
            <c:dLbl>
              <c:idx val="2"/>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Sheet1!$B$2:$B$6</c:f>
              <c:numCache>
                <c:formatCode>0\ %</c:formatCode>
                <c:ptCount val="5"/>
                <c:pt idx="0">
                  <c:v>0.82</c:v>
                </c:pt>
                <c:pt idx="1">
                  <c:v>0.65</c:v>
                </c:pt>
                <c:pt idx="2">
                  <c:v>0.39</c:v>
                </c:pt>
                <c:pt idx="3">
                  <c:v>0.24</c:v>
                </c:pt>
                <c:pt idx="4">
                  <c:v>0.28999999999999998</c:v>
                </c:pt>
              </c:numCache>
            </c:numRef>
          </c:val>
        </c:ser>
        <c:ser>
          <c:idx val="1"/>
          <c:order val="1"/>
          <c:tx>
            <c:strRef>
              <c:f>Sheet1!$C$1</c:f>
              <c:strCache>
                <c:ptCount val="1"/>
                <c:pt idx="0">
                  <c:v>OSPE</c:v>
                </c:pt>
              </c:strCache>
            </c:strRef>
          </c:tx>
          <c:spPr>
            <a:solidFill>
              <a:schemeClr val="accent1">
                <a:lumMod val="75000"/>
              </a:schemeClr>
            </a:solidFill>
            <a:ln w="24898">
              <a:noFill/>
            </a:ln>
          </c:spPr>
          <c:invertIfNegative val="0"/>
          <c:dLbls>
            <c:dLbl>
              <c:idx val="3"/>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Sheet1!$C$2:$C$6</c:f>
              <c:numCache>
                <c:formatCode>0\ %</c:formatCode>
                <c:ptCount val="5"/>
                <c:pt idx="0">
                  <c:v>0.04</c:v>
                </c:pt>
                <c:pt idx="1">
                  <c:v>0.09</c:v>
                </c:pt>
                <c:pt idx="2">
                  <c:v>0.14000000000000001</c:v>
                </c:pt>
                <c:pt idx="3">
                  <c:v>0.37</c:v>
                </c:pt>
                <c:pt idx="4">
                  <c:v>0.16</c:v>
                </c:pt>
              </c:numCache>
            </c:numRef>
          </c:val>
        </c:ser>
        <c:ser>
          <c:idx val="2"/>
          <c:order val="2"/>
          <c:tx>
            <c:strRef>
              <c:f>Sheet1!$D$1</c:f>
              <c:strCache>
                <c:ptCount val="1"/>
                <c:pt idx="0">
                  <c:v>Ingénieurs Canada</c:v>
                </c:pt>
              </c:strCache>
            </c:strRef>
          </c:tx>
          <c:spPr>
            <a:solidFill>
              <a:schemeClr val="accent1">
                <a:lumMod val="60000"/>
                <a:lumOff val="40000"/>
              </a:schemeClr>
            </a:solidFill>
            <a:ln w="24898">
              <a:noFill/>
            </a:ln>
          </c:spPr>
          <c:invertIfNegative val="0"/>
          <c:dLbls>
            <c:dLbl>
              <c:idx val="4"/>
              <c:spPr/>
              <c:txPr>
                <a:bodyPr/>
                <a:lstStyle/>
                <a:p>
                  <a:pPr>
                    <a:defRPr sz="1600" baseline="0">
                      <a:latin typeface="Calibri" pitchFamily="34" charset="0"/>
                    </a:defRPr>
                  </a:pPr>
                  <a:endParaRPr lang="en-US"/>
                </a:p>
              </c:txPr>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Sheet1!$D$2:$D$6</c:f>
              <c:numCache>
                <c:formatCode>0\ %</c:formatCode>
                <c:ptCount val="5"/>
                <c:pt idx="0">
                  <c:v>0.02</c:v>
                </c:pt>
                <c:pt idx="1">
                  <c:v>0.08</c:v>
                </c:pt>
                <c:pt idx="2">
                  <c:v>0.08</c:v>
                </c:pt>
                <c:pt idx="3">
                  <c:v>0.09</c:v>
                </c:pt>
                <c:pt idx="4">
                  <c:v>0.27</c:v>
                </c:pt>
              </c:numCache>
            </c:numRef>
          </c:val>
        </c:ser>
        <c:ser>
          <c:idx val="3"/>
          <c:order val="3"/>
          <c:tx>
            <c:strRef>
              <c:f>Sheet1!$E$1</c:f>
              <c:strCache>
                <c:ptCount val="1"/>
                <c:pt idx="0">
                  <c:v>Ne sait pas / incertain(e)</c:v>
                </c:pt>
              </c:strCache>
            </c:strRef>
          </c:tx>
          <c:spPr>
            <a:solidFill>
              <a:schemeClr val="accent1">
                <a:lumMod val="40000"/>
                <a:lumOff val="60000"/>
              </a:schemeClr>
            </a:solidFill>
            <a:ln w="24898">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Délivre les permis d'exercice du génie</c:v>
                </c:pt>
                <c:pt idx="1">
                  <c:v>Réglemente l'exercice du génie</c:v>
                </c:pt>
                <c:pt idx="2">
                  <c:v>Délivre les certificats d'autorisation</c:v>
                </c:pt>
                <c:pt idx="3">
                  <c:v>Défend les intérêts de la profession d'ingénieur</c:v>
                </c:pt>
                <c:pt idx="4">
                  <c:v>Agrée les programmes universitaires de génie</c:v>
                </c:pt>
              </c:strCache>
            </c:strRef>
          </c:cat>
          <c:val>
            <c:numRef>
              <c:f>Sheet1!$E$2:$E$6</c:f>
              <c:numCache>
                <c:formatCode>0\ %</c:formatCode>
                <c:ptCount val="5"/>
                <c:pt idx="0">
                  <c:v>0.12</c:v>
                </c:pt>
                <c:pt idx="1">
                  <c:v>0.18</c:v>
                </c:pt>
                <c:pt idx="2">
                  <c:v>0.39</c:v>
                </c:pt>
                <c:pt idx="3">
                  <c:v>0.3</c:v>
                </c:pt>
                <c:pt idx="4">
                  <c:v>0.28000000000000003</c:v>
                </c:pt>
              </c:numCache>
            </c:numRef>
          </c:val>
        </c:ser>
        <c:dLbls>
          <c:showLegendKey val="0"/>
          <c:showVal val="0"/>
          <c:showCatName val="0"/>
          <c:showSerName val="0"/>
          <c:showPercent val="0"/>
          <c:showBubbleSize val="0"/>
        </c:dLbls>
        <c:gapWidth val="93"/>
        <c:overlap val="-3"/>
        <c:axId val="159103232"/>
        <c:axId val="159113216"/>
      </c:barChart>
      <c:catAx>
        <c:axId val="159103232"/>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9113216"/>
        <c:crosses val="autoZero"/>
        <c:auto val="1"/>
        <c:lblAlgn val="ctr"/>
        <c:lblOffset val="100"/>
        <c:tickLblSkip val="1"/>
        <c:tickMarkSkip val="1"/>
        <c:noMultiLvlLbl val="0"/>
      </c:catAx>
      <c:valAx>
        <c:axId val="159113216"/>
        <c:scaling>
          <c:orientation val="minMax"/>
          <c:max val="1"/>
          <c:min val="0"/>
        </c:scaling>
        <c:delete val="1"/>
        <c:axPos val="l"/>
        <c:numFmt formatCode="0\ %" sourceLinked="1"/>
        <c:majorTickMark val="out"/>
        <c:minorTickMark val="none"/>
        <c:tickLblPos val="none"/>
        <c:crossAx val="159103232"/>
        <c:crosses val="autoZero"/>
        <c:crossBetween val="between"/>
        <c:majorUnit val="0.2"/>
        <c:minorUnit val="0.1"/>
      </c:valAx>
      <c:spPr>
        <a:noFill/>
        <a:ln w="24898">
          <a:noFill/>
        </a:ln>
      </c:spPr>
    </c:plotArea>
    <c:legend>
      <c:legendPos val="r"/>
      <c:layout>
        <c:manualLayout>
          <c:xMode val="edge"/>
          <c:yMode val="edge"/>
          <c:x val="0.19163877231344337"/>
          <c:y val="5.5546659270960204E-2"/>
          <c:w val="0.57821744549037768"/>
          <c:h val="8.0499692515464724E-2"/>
        </c:manualLayout>
      </c:layout>
      <c:overlay val="0"/>
      <c:spPr>
        <a:noFill/>
        <a:ln w="24898">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385143323167752E-2"/>
          <c:w val="1"/>
          <c:h val="0.82655246252676651"/>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no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Sheet1!$B$2:$B$5</c:f>
              <c:numCache>
                <c:formatCode>0\ %</c:formatCode>
                <c:ptCount val="4"/>
                <c:pt idx="0">
                  <c:v>0.37</c:v>
                </c:pt>
                <c:pt idx="1">
                  <c:v>0.54</c:v>
                </c:pt>
                <c:pt idx="2">
                  <c:v>0.05</c:v>
                </c:pt>
                <c:pt idx="3">
                  <c:v>0.04</c:v>
                </c:pt>
              </c:numCache>
            </c:numRef>
          </c:val>
        </c:ser>
        <c:ser>
          <c:idx val="0"/>
          <c:order val="1"/>
          <c:tx>
            <c:strRef>
              <c:f>Sheet1!$C$1</c:f>
              <c:strCache>
                <c:ptCount val="1"/>
                <c:pt idx="0">
                  <c:v>2012</c:v>
                </c:pt>
              </c:strCache>
            </c:strRef>
          </c:tx>
          <c:spPr>
            <a:solidFill>
              <a:schemeClr val="tx1">
                <a:lumMod val="75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Sheet1!$C$2:$C$5</c:f>
            </c:numRef>
          </c:val>
        </c:ser>
        <c:ser>
          <c:idx val="2"/>
          <c:order val="2"/>
          <c:tx>
            <c:strRef>
              <c:f>Sheet1!$D$1</c:f>
              <c:strCache>
                <c:ptCount val="1"/>
                <c:pt idx="0">
                  <c:v>2011</c:v>
                </c:pt>
              </c:strCache>
            </c:strRef>
          </c:tx>
          <c:spPr>
            <a:solidFill>
              <a:schemeClr val="tx1">
                <a:lumMod val="60000"/>
                <a:lumOff val="4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Sheet1!$D$2:$D$5</c:f>
            </c:numRef>
          </c:val>
        </c:ser>
        <c:ser>
          <c:idx val="3"/>
          <c:order val="3"/>
          <c:tx>
            <c:strRef>
              <c:f>Sheet1!$E$1</c:f>
              <c:strCache>
                <c:ptCount val="1"/>
                <c:pt idx="0">
                  <c:v>2010</c:v>
                </c:pt>
              </c:strCache>
            </c:strRef>
          </c:tx>
          <c:spPr>
            <a:solidFill>
              <a:schemeClr val="tx1">
                <a:lumMod val="40000"/>
                <a:lumOff val="60000"/>
              </a:schemeClr>
            </a:solidFill>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Sheet1!$E$2:$E$5</c:f>
            </c:numRef>
          </c:val>
        </c:ser>
        <c:ser>
          <c:idx val="4"/>
          <c:order val="4"/>
          <c:tx>
            <c:strRef>
              <c:f>Sheet1!$F$1</c:f>
              <c:strCache>
                <c:ptCount val="1"/>
                <c:pt idx="0">
                  <c:v>2009</c:v>
                </c:pt>
              </c:strCache>
            </c:strRef>
          </c:tx>
          <c:spPr>
            <a:solidFill>
              <a:schemeClr val="tx1">
                <a:lumMod val="20000"/>
                <a:lumOff val="80000"/>
              </a:schemeClr>
            </a:solidFill>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Sheet1!$F$2:$F$5</c:f>
            </c:numRef>
          </c:val>
        </c:ser>
        <c:ser>
          <c:idx val="5"/>
          <c:order val="5"/>
          <c:tx>
            <c:strRef>
              <c:f>Sheet1!$G$1</c:f>
              <c:strCache>
                <c:ptCount val="1"/>
                <c:pt idx="0">
                  <c:v>2013</c:v>
                </c:pt>
              </c:strCache>
            </c:strRef>
          </c:tx>
          <c:spPr>
            <a:solidFill>
              <a:schemeClr val="tx1"/>
            </a:solidFill>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Sheet1!$G$2:$G$5</c:f>
              <c:numCache>
                <c:formatCode>0\ %</c:formatCode>
                <c:ptCount val="4"/>
                <c:pt idx="0">
                  <c:v>0.3</c:v>
                </c:pt>
                <c:pt idx="1">
                  <c:v>0.6</c:v>
                </c:pt>
                <c:pt idx="2">
                  <c:v>0.05</c:v>
                </c:pt>
                <c:pt idx="3">
                  <c:v>0.06</c:v>
                </c:pt>
              </c:numCache>
            </c:numRef>
          </c:val>
        </c:ser>
        <c:dLbls>
          <c:showLegendKey val="0"/>
          <c:showVal val="0"/>
          <c:showCatName val="0"/>
          <c:showSerName val="0"/>
          <c:showPercent val="0"/>
          <c:showBubbleSize val="0"/>
        </c:dLbls>
        <c:gapWidth val="70"/>
        <c:overlap val="-3"/>
        <c:axId val="158816896"/>
        <c:axId val="158830976"/>
      </c:barChart>
      <c:catAx>
        <c:axId val="158816896"/>
        <c:scaling>
          <c:orientation val="minMax"/>
        </c:scaling>
        <c:delete val="0"/>
        <c:axPos val="b"/>
        <c:numFmt formatCode="General" sourceLinked="1"/>
        <c:majorTickMark val="out"/>
        <c:minorTickMark val="none"/>
        <c:tickLblPos val="nextTo"/>
        <c:spPr>
          <a:ln w="3113">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8830976"/>
        <c:crosses val="autoZero"/>
        <c:auto val="1"/>
        <c:lblAlgn val="ctr"/>
        <c:lblOffset val="100"/>
        <c:tickLblSkip val="1"/>
        <c:tickMarkSkip val="1"/>
        <c:noMultiLvlLbl val="0"/>
      </c:catAx>
      <c:valAx>
        <c:axId val="158830976"/>
        <c:scaling>
          <c:orientation val="minMax"/>
          <c:max val="1"/>
          <c:min val="0"/>
        </c:scaling>
        <c:delete val="1"/>
        <c:axPos val="l"/>
        <c:numFmt formatCode="0\ %" sourceLinked="1"/>
        <c:majorTickMark val="out"/>
        <c:minorTickMark val="none"/>
        <c:tickLblPos val="none"/>
        <c:crossAx val="158816896"/>
        <c:crosses val="autoZero"/>
        <c:crossBetween val="between"/>
        <c:majorUnit val="0.2"/>
        <c:minorUnit val="0.1"/>
      </c:valAx>
      <c:spPr>
        <a:noFill/>
        <a:ln w="24903">
          <a:noFill/>
        </a:ln>
      </c:spPr>
    </c:plotArea>
    <c:legend>
      <c:legendPos val="t"/>
      <c:layout/>
      <c:overlay val="0"/>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775"/>
          <c:y val="8.4375610073534196E-3"/>
          <c:w val="0.74005305039788294"/>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txPr>
              <a:bodyPr/>
              <a:lstStyle/>
              <a:p>
                <a:pPr>
                  <a:defRPr sz="900" b="1" i="0" baseline="0">
                    <a:latin typeface="Calibri" pitchFamily="34" charset="0"/>
                  </a:defRPr>
                </a:pPr>
                <a:endParaRPr lang="en-US"/>
              </a:p>
            </c:txPr>
            <c:showLegendKey val="0"/>
            <c:showVal val="1"/>
            <c:showCatName val="0"/>
            <c:showSerName val="0"/>
            <c:showPercent val="0"/>
            <c:showBubbleSize val="0"/>
            <c:showLeaderLines val="0"/>
          </c:dLbls>
          <c:cat>
            <c:strRef>
              <c:f>Sheet1!$A$2:$A$14</c:f>
              <c:strCache>
                <c:ptCount val="13"/>
                <c:pt idx="0">
                  <c:v>Ontario</c:v>
                </c:pt>
                <c:pt idx="1">
                  <c:v>À l'extérieur du Canada</c:v>
                </c:pt>
                <c:pt idx="2">
                  <c:v>Colombie­Britannique</c:v>
                </c:pt>
                <c:pt idx="3">
                  <c:v>Québec</c:v>
                </c:pt>
                <c:pt idx="4">
                  <c:v>Alberta</c:v>
                </c:pt>
                <c:pt idx="5">
                  <c:v>Nouvelle­Écosse</c:v>
                </c:pt>
                <c:pt idx="6">
                  <c:v>Terre­Neuve­et­Labrador</c:v>
                </c:pt>
                <c:pt idx="7">
                  <c:v>Saskatchewan</c:v>
                </c:pt>
                <c:pt idx="8">
                  <c:v>Manitoba</c:v>
                </c:pt>
                <c:pt idx="9">
                  <c:v>Nouveau­Brunswick</c:v>
                </c:pt>
                <c:pt idx="10">
                  <c:v>Île­du­Prince­Édouard</c:v>
                </c:pt>
                <c:pt idx="11">
                  <c:v>Yukon/ T.N.­O./ Nunavut</c:v>
                </c:pt>
                <c:pt idx="12">
                  <c:v>Ne sait pas/ Incertain(e)</c:v>
                </c:pt>
              </c:strCache>
            </c:strRef>
          </c:cat>
          <c:val>
            <c:numRef>
              <c:f>Sheet1!$B$2:$B$14</c:f>
              <c:numCache>
                <c:formatCode>0%</c:formatCode>
                <c:ptCount val="13"/>
                <c:pt idx="0">
                  <c:v>0.74</c:v>
                </c:pt>
                <c:pt idx="1">
                  <c:v>0.11</c:v>
                </c:pt>
                <c:pt idx="2">
                  <c:v>0.03</c:v>
                </c:pt>
                <c:pt idx="3">
                  <c:v>0.01</c:v>
                </c:pt>
                <c:pt idx="4">
                  <c:v>0.02</c:v>
                </c:pt>
                <c:pt idx="5">
                  <c:v>0.01</c:v>
                </c:pt>
                <c:pt idx="7">
                  <c:v>0.01</c:v>
                </c:pt>
                <c:pt idx="12">
                  <c:v>0.09</c:v>
                </c:pt>
              </c:numCache>
            </c:numRef>
          </c:val>
        </c:ser>
        <c:ser>
          <c:idx val="0"/>
          <c:order val="1"/>
          <c:tx>
            <c:strRef>
              <c:f>Sheet1!$C$1</c:f>
              <c:strCache>
                <c:ptCount val="1"/>
                <c:pt idx="0">
                  <c:v>2013</c:v>
                </c:pt>
              </c:strCache>
            </c:strRef>
          </c:tx>
          <c:spPr>
            <a:solidFill>
              <a:schemeClr val="tx1"/>
            </a:solidFill>
            <a:ln w="6350">
              <a:solidFill>
                <a:schemeClr val="bg1"/>
              </a:solidFill>
            </a:ln>
          </c:spPr>
          <c:invertIfNegative val="0"/>
          <c:dLbls>
            <c:txPr>
              <a:bodyPr/>
              <a:lstStyle/>
              <a:p>
                <a:pPr>
                  <a:defRPr sz="900" b="1"/>
                </a:pPr>
                <a:endParaRPr lang="en-US"/>
              </a:p>
            </c:txPr>
            <c:dLblPos val="outEnd"/>
            <c:showLegendKey val="0"/>
            <c:showVal val="1"/>
            <c:showCatName val="0"/>
            <c:showSerName val="0"/>
            <c:showPercent val="0"/>
            <c:showBubbleSize val="0"/>
            <c:showLeaderLines val="0"/>
          </c:dLbls>
          <c:cat>
            <c:strRef>
              <c:f>Sheet1!$A$2:$A$14</c:f>
              <c:strCache>
                <c:ptCount val="13"/>
                <c:pt idx="0">
                  <c:v>Ontario</c:v>
                </c:pt>
                <c:pt idx="1">
                  <c:v>À l'extérieur du Canada</c:v>
                </c:pt>
                <c:pt idx="2">
                  <c:v>Colombie­Britannique</c:v>
                </c:pt>
                <c:pt idx="3">
                  <c:v>Québec</c:v>
                </c:pt>
                <c:pt idx="4">
                  <c:v>Alberta</c:v>
                </c:pt>
                <c:pt idx="5">
                  <c:v>Nouvelle­Écosse</c:v>
                </c:pt>
                <c:pt idx="6">
                  <c:v>Terre­Neuve­et­Labrador</c:v>
                </c:pt>
                <c:pt idx="7">
                  <c:v>Saskatchewan</c:v>
                </c:pt>
                <c:pt idx="8">
                  <c:v>Manitoba</c:v>
                </c:pt>
                <c:pt idx="9">
                  <c:v>Nouveau­Brunswick</c:v>
                </c:pt>
                <c:pt idx="10">
                  <c:v>Île­du­Prince­Édouard</c:v>
                </c:pt>
                <c:pt idx="11">
                  <c:v>Yukon/ T.N.­O./ Nunavut</c:v>
                </c:pt>
                <c:pt idx="12">
                  <c:v>Ne sait pas/ Incertain(e)</c:v>
                </c:pt>
              </c:strCache>
            </c:strRef>
          </c:cat>
          <c:val>
            <c:numRef>
              <c:f>Sheet1!$C$2:$C$14</c:f>
              <c:numCache>
                <c:formatCode>0%</c:formatCode>
                <c:ptCount val="13"/>
                <c:pt idx="0">
                  <c:v>0.73</c:v>
                </c:pt>
                <c:pt idx="1">
                  <c:v>0.14000000000000001</c:v>
                </c:pt>
                <c:pt idx="2">
                  <c:v>0.03</c:v>
                </c:pt>
                <c:pt idx="3">
                  <c:v>0.01</c:v>
                </c:pt>
                <c:pt idx="4">
                  <c:v>0.01</c:v>
                </c:pt>
                <c:pt idx="5">
                  <c:v>0</c:v>
                </c:pt>
                <c:pt idx="6">
                  <c:v>0</c:v>
                </c:pt>
                <c:pt idx="7">
                  <c:v>0</c:v>
                </c:pt>
                <c:pt idx="8">
                  <c:v>0</c:v>
                </c:pt>
                <c:pt idx="9">
                  <c:v>0</c:v>
                </c:pt>
                <c:pt idx="10">
                  <c:v>0</c:v>
                </c:pt>
                <c:pt idx="11">
                  <c:v>0</c:v>
                </c:pt>
                <c:pt idx="12">
                  <c:v>0.06</c:v>
                </c:pt>
              </c:numCache>
            </c:numRef>
          </c:val>
        </c:ser>
        <c:ser>
          <c:idx val="1"/>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Sheet1!$A$2:$A$14</c:f>
              <c:strCache>
                <c:ptCount val="13"/>
                <c:pt idx="0">
                  <c:v>Ontario</c:v>
                </c:pt>
                <c:pt idx="1">
                  <c:v>À l'extérieur du Canada</c:v>
                </c:pt>
                <c:pt idx="2">
                  <c:v>Colombie­Britannique</c:v>
                </c:pt>
                <c:pt idx="3">
                  <c:v>Québec</c:v>
                </c:pt>
                <c:pt idx="4">
                  <c:v>Alberta</c:v>
                </c:pt>
                <c:pt idx="5">
                  <c:v>Nouvelle­Écosse</c:v>
                </c:pt>
                <c:pt idx="6">
                  <c:v>Terre­Neuve­et­Labrador</c:v>
                </c:pt>
                <c:pt idx="7">
                  <c:v>Saskatchewan</c:v>
                </c:pt>
                <c:pt idx="8">
                  <c:v>Manitoba</c:v>
                </c:pt>
                <c:pt idx="9">
                  <c:v>Nouveau­Brunswick</c:v>
                </c:pt>
                <c:pt idx="10">
                  <c:v>Île­du­Prince­Édouard</c:v>
                </c:pt>
                <c:pt idx="11">
                  <c:v>Yukon/ T.N.­O./ Nunavut</c:v>
                </c:pt>
                <c:pt idx="12">
                  <c:v>Ne sait pas/ Incertain(e)</c:v>
                </c:pt>
              </c:strCache>
            </c:strRef>
          </c:cat>
          <c:val>
            <c:numRef>
              <c:f>Sheet1!$D$2:$D$14</c:f>
              <c:numCache>
                <c:formatCode>0%</c:formatCode>
                <c:ptCount val="13"/>
                <c:pt idx="0">
                  <c:v>0.77</c:v>
                </c:pt>
                <c:pt idx="1">
                  <c:v>0.11</c:v>
                </c:pt>
                <c:pt idx="2">
                  <c:v>0.02</c:v>
                </c:pt>
                <c:pt idx="3">
                  <c:v>0.02</c:v>
                </c:pt>
                <c:pt idx="4">
                  <c:v>0.01</c:v>
                </c:pt>
                <c:pt idx="5">
                  <c:v>0.01</c:v>
                </c:pt>
                <c:pt idx="6">
                  <c:v>0</c:v>
                </c:pt>
                <c:pt idx="7">
                  <c:v>0</c:v>
                </c:pt>
                <c:pt idx="8">
                  <c:v>0</c:v>
                </c:pt>
                <c:pt idx="9">
                  <c:v>0</c:v>
                </c:pt>
                <c:pt idx="10">
                  <c:v>0</c:v>
                </c:pt>
                <c:pt idx="11">
                  <c:v>0</c:v>
                </c:pt>
                <c:pt idx="12">
                  <c:v>0.06</c:v>
                </c:pt>
              </c:numCache>
            </c:numRef>
          </c:val>
        </c:ser>
        <c:dLbls>
          <c:showLegendKey val="0"/>
          <c:showVal val="0"/>
          <c:showCatName val="0"/>
          <c:showSerName val="0"/>
          <c:showPercent val="0"/>
          <c:showBubbleSize val="0"/>
        </c:dLbls>
        <c:gapWidth val="70"/>
        <c:overlap val="-3"/>
        <c:axId val="9541888"/>
        <c:axId val="9543680"/>
      </c:barChart>
      <c:catAx>
        <c:axId val="9541888"/>
        <c:scaling>
          <c:orientation val="maxMin"/>
        </c:scaling>
        <c:delete val="0"/>
        <c:axPos val="l"/>
        <c:numFmt formatCode="General" sourceLinked="1"/>
        <c:majorTickMark val="out"/>
        <c:minorTickMark val="none"/>
        <c:tickLblPos val="nextTo"/>
        <c:txPr>
          <a:bodyPr rot="0" vert="horz"/>
          <a:lstStyle/>
          <a:p>
            <a:pPr>
              <a:defRPr sz="1200" b="1" i="0" baseline="0">
                <a:latin typeface="Calibri" pitchFamily="34" charset="0"/>
              </a:defRPr>
            </a:pPr>
            <a:endParaRPr lang="en-US"/>
          </a:p>
        </c:txPr>
        <c:crossAx val="9543680"/>
        <c:crosses val="autoZero"/>
        <c:auto val="1"/>
        <c:lblAlgn val="ctr"/>
        <c:lblOffset val="100"/>
        <c:tickLblSkip val="1"/>
        <c:tickMarkSkip val="1"/>
        <c:noMultiLvlLbl val="0"/>
      </c:catAx>
      <c:valAx>
        <c:axId val="9543680"/>
        <c:scaling>
          <c:orientation val="minMax"/>
          <c:max val="1"/>
          <c:min val="0"/>
        </c:scaling>
        <c:delete val="1"/>
        <c:axPos val="t"/>
        <c:numFmt formatCode="0%" sourceLinked="1"/>
        <c:majorTickMark val="out"/>
        <c:minorTickMark val="none"/>
        <c:tickLblPos val="none"/>
        <c:crossAx val="9541888"/>
        <c:crosses val="autoZero"/>
        <c:crossBetween val="between"/>
        <c:majorUnit val="0.2"/>
        <c:minorUnit val="0.1"/>
      </c:valAx>
    </c:plotArea>
    <c:legend>
      <c:legendPos val="r"/>
      <c:layout>
        <c:manualLayout>
          <c:xMode val="edge"/>
          <c:yMode val="edge"/>
          <c:x val="0.84266726180928009"/>
          <c:y val="0.66031183705343388"/>
          <c:w val="0.15733273819071997"/>
          <c:h val="0.19464454605497356"/>
        </c:manualLayout>
      </c:layout>
      <c:overlay val="0"/>
      <c:txPr>
        <a:bodyPr/>
        <a:lstStyle/>
        <a:p>
          <a:pPr>
            <a:defRPr sz="12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7467564913248059E-2"/>
          <c:w val="1"/>
          <c:h val="0.82655246252676651"/>
        </c:manualLayout>
      </c:layout>
      <c:barChart>
        <c:barDir val="col"/>
        <c:grouping val="clustered"/>
        <c:varyColors val="0"/>
        <c:ser>
          <c:idx val="1"/>
          <c:order val="0"/>
          <c:tx>
            <c:strRef>
              <c:f>Sheet1!$B$1</c:f>
              <c:strCache>
                <c:ptCount val="1"/>
                <c:pt idx="0">
                  <c:v>2013</c:v>
                </c:pt>
              </c:strCache>
            </c:strRef>
          </c:tx>
          <c:spPr>
            <a:solidFill>
              <a:schemeClr val="tx1">
                <a:lumMod val="50000"/>
              </a:schemeClr>
            </a:solidFill>
            <a:ln w="24903">
              <a:no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Sheet1!$B$2:$B$5</c:f>
            </c:numRef>
          </c:val>
        </c:ser>
        <c:ser>
          <c:idx val="0"/>
          <c:order val="1"/>
          <c:tx>
            <c:strRef>
              <c:f>Sheet1!$C$1</c:f>
              <c:strCache>
                <c:ptCount val="1"/>
                <c:pt idx="0">
                  <c:v>2012</c:v>
                </c:pt>
              </c:strCache>
            </c:strRef>
          </c:tx>
          <c:spPr>
            <a:solidFill>
              <a:schemeClr val="tx1">
                <a:lumMod val="60000"/>
                <a:lumOff val="4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Sheet1!$C$2:$C$5</c:f>
              <c:numCache>
                <c:formatCode>0\ %</c:formatCode>
                <c:ptCount val="4"/>
                <c:pt idx="0">
                  <c:v>0.22</c:v>
                </c:pt>
                <c:pt idx="1">
                  <c:v>0.48</c:v>
                </c:pt>
                <c:pt idx="2">
                  <c:v>0.22</c:v>
                </c:pt>
                <c:pt idx="3">
                  <c:v>0.08</c:v>
                </c:pt>
              </c:numCache>
            </c:numRef>
          </c:val>
        </c:ser>
        <c:ser>
          <c:idx val="2"/>
          <c:order val="2"/>
          <c:tx>
            <c:strRef>
              <c:f>Sheet1!$D$1</c:f>
              <c:strCache>
                <c:ptCount val="1"/>
                <c:pt idx="0">
                  <c:v>2011</c:v>
                </c:pt>
              </c:strCache>
            </c:strRef>
          </c:tx>
          <c:spPr>
            <a:solidFill>
              <a:schemeClr val="tx1">
                <a:lumMod val="40000"/>
                <a:lumOff val="60000"/>
              </a:schemeClr>
            </a:solidFill>
            <a:ln w="24903">
              <a:no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Sheet1!$D$2:$D$5</c:f>
              <c:numCache>
                <c:formatCode>0\ %</c:formatCode>
                <c:ptCount val="4"/>
                <c:pt idx="0">
                  <c:v>0.22</c:v>
                </c:pt>
                <c:pt idx="1">
                  <c:v>0.48</c:v>
                </c:pt>
                <c:pt idx="2">
                  <c:v>0.22</c:v>
                </c:pt>
                <c:pt idx="3">
                  <c:v>0.09</c:v>
                </c:pt>
              </c:numCache>
            </c:numRef>
          </c:val>
        </c:ser>
        <c:ser>
          <c:idx val="3"/>
          <c:order val="3"/>
          <c:tx>
            <c:strRef>
              <c:f>Sheet1!$E$1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4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Sheet1!$E$2:$E$5</c:f>
              <c:numCache>
                <c:formatCode>0\ %</c:formatCode>
                <c:ptCount val="4"/>
                <c:pt idx="0">
                  <c:v>0.27</c:v>
                </c:pt>
                <c:pt idx="1">
                  <c:v>0.47</c:v>
                </c:pt>
                <c:pt idx="2">
                  <c:v>0.2</c:v>
                </c:pt>
                <c:pt idx="3">
                  <c:v>0.06</c:v>
                </c:pt>
              </c:numCache>
            </c:numRef>
          </c:val>
        </c:ser>
        <c:ser>
          <c:idx val="4"/>
          <c:order val="4"/>
          <c:tx>
            <c:strRef>
              <c:f>Sheet1!$F$1</c:f>
              <c:strCache>
                <c:ptCount val="1"/>
                <c:pt idx="0">
                  <c:v>2009</c:v>
                </c:pt>
              </c:strCache>
            </c:strRef>
          </c:tx>
          <c:spPr>
            <a:solidFill>
              <a:schemeClr val="accent6"/>
            </a:solidFill>
            <a:ln w="6350">
              <a:solidFill>
                <a:schemeClr val="bg1"/>
              </a:solidFill>
            </a:ln>
          </c:spPr>
          <c:invertIfNegative val="0"/>
          <c:dLbls>
            <c:txPr>
              <a:bodyPr/>
              <a:lstStyle/>
              <a:p>
                <a:pPr>
                  <a:defRPr sz="1400">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Élevé</c:v>
                </c:pt>
                <c:pt idx="1">
                  <c:v>Moyen</c:v>
                </c:pt>
                <c:pt idx="2">
                  <c:v>Limité</c:v>
                </c:pt>
                <c:pt idx="3">
                  <c:v>Nul</c:v>
                </c:pt>
              </c:strCache>
            </c:strRef>
          </c:cat>
          <c:val>
            <c:numRef>
              <c:f>Sheet1!$F$2:$F$5</c:f>
              <c:numCache>
                <c:formatCode>0\ %</c:formatCode>
                <c:ptCount val="4"/>
                <c:pt idx="0">
                  <c:v>0.08</c:v>
                </c:pt>
                <c:pt idx="1">
                  <c:v>0.45</c:v>
                </c:pt>
                <c:pt idx="2">
                  <c:v>0.35</c:v>
                </c:pt>
                <c:pt idx="3">
                  <c:v>0.12</c:v>
                </c:pt>
              </c:numCache>
            </c:numRef>
          </c:val>
        </c:ser>
        <c:dLbls>
          <c:showLegendKey val="0"/>
          <c:showVal val="0"/>
          <c:showCatName val="0"/>
          <c:showSerName val="0"/>
          <c:showPercent val="0"/>
          <c:showBubbleSize val="0"/>
        </c:dLbls>
        <c:gapWidth val="70"/>
        <c:overlap val="-3"/>
        <c:axId val="158696960"/>
        <c:axId val="158698496"/>
      </c:barChart>
      <c:catAx>
        <c:axId val="158696960"/>
        <c:scaling>
          <c:orientation val="minMax"/>
        </c:scaling>
        <c:delete val="0"/>
        <c:axPos val="b"/>
        <c:numFmt formatCode="General" sourceLinked="1"/>
        <c:majorTickMark val="out"/>
        <c:minorTickMark val="none"/>
        <c:tickLblPos val="nextTo"/>
        <c:spPr>
          <a:ln w="3113">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158698496"/>
        <c:crosses val="autoZero"/>
        <c:auto val="1"/>
        <c:lblAlgn val="ctr"/>
        <c:lblOffset val="100"/>
        <c:tickLblSkip val="1"/>
        <c:tickMarkSkip val="1"/>
        <c:noMultiLvlLbl val="0"/>
      </c:catAx>
      <c:valAx>
        <c:axId val="158698496"/>
        <c:scaling>
          <c:orientation val="minMax"/>
          <c:max val="1"/>
          <c:min val="0"/>
        </c:scaling>
        <c:delete val="1"/>
        <c:axPos val="l"/>
        <c:numFmt formatCode="0\ %" sourceLinked="1"/>
        <c:majorTickMark val="out"/>
        <c:minorTickMark val="none"/>
        <c:tickLblPos val="none"/>
        <c:crossAx val="158696960"/>
        <c:crosses val="autoZero"/>
        <c:crossBetween val="between"/>
        <c:majorUnit val="0.2"/>
        <c:minorUnit val="0.1"/>
      </c:valAx>
      <c:spPr>
        <a:noFill/>
        <a:ln w="24903">
          <a:noFill/>
        </a:ln>
      </c:spPr>
    </c:plotArea>
    <c:legend>
      <c:legendPos val="r"/>
      <c:layout>
        <c:manualLayout>
          <c:xMode val="edge"/>
          <c:yMode val="edge"/>
          <c:x val="0.2481021115385745"/>
          <c:y val="4.9778022823733694E-3"/>
          <c:w val="0.4613411950385618"/>
          <c:h val="8.3427810035780564E-2"/>
        </c:manualLayout>
      </c:layout>
      <c:overlay val="0"/>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5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9525">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Sheet1!$B$2:$B$4</c:f>
              <c:numCache>
                <c:formatCode>0\ %</c:formatCode>
                <c:ptCount val="3"/>
                <c:pt idx="0">
                  <c:v>0.39</c:v>
                </c:pt>
                <c:pt idx="1">
                  <c:v>0.56999999999999995</c:v>
                </c:pt>
                <c:pt idx="2">
                  <c:v>0.05</c:v>
                </c:pt>
              </c:numCache>
            </c:numRef>
          </c:val>
        </c:ser>
        <c:ser>
          <c:idx val="1"/>
          <c:order val="1"/>
          <c:tx>
            <c:strRef>
              <c:f>Sheet1!$C$1</c:f>
              <c:strCache>
                <c:ptCount val="1"/>
                <c:pt idx="0">
                  <c:v>2013</c:v>
                </c:pt>
              </c:strCache>
            </c:strRef>
          </c:tx>
          <c:spPr>
            <a:solidFill>
              <a:schemeClr val="tx1"/>
            </a:solidFill>
            <a:ln w="9525">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Sheet1!$C$2:$C$4</c:f>
              <c:numCache>
                <c:formatCode>0\ %</c:formatCode>
                <c:ptCount val="3"/>
                <c:pt idx="0">
                  <c:v>0.32</c:v>
                </c:pt>
                <c:pt idx="1">
                  <c:v>0.63</c:v>
                </c:pt>
                <c:pt idx="2">
                  <c:v>0.05</c:v>
                </c:pt>
              </c:numCache>
            </c:numRef>
          </c:val>
        </c:ser>
        <c:ser>
          <c:idx val="0"/>
          <c:order val="2"/>
          <c:tx>
            <c:strRef>
              <c:f>Sheet1!$D$1</c:f>
              <c:strCache>
                <c:ptCount val="1"/>
                <c:pt idx="0">
                  <c:v>2012</c:v>
                </c:pt>
              </c:strCache>
            </c:strRef>
          </c:tx>
          <c:spPr>
            <a:solidFill>
              <a:schemeClr val="tx1">
                <a:lumMod val="60000"/>
                <a:lumOff val="40000"/>
              </a:schemeClr>
            </a:solidFill>
            <a:ln w="24930">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Sheet1!$D$2:$D$4</c:f>
              <c:numCache>
                <c:formatCode>0\ %</c:formatCode>
                <c:ptCount val="3"/>
                <c:pt idx="0">
                  <c:v>0.31</c:v>
                </c:pt>
                <c:pt idx="1">
                  <c:v>0.64</c:v>
                </c:pt>
                <c:pt idx="2">
                  <c:v>0.05</c:v>
                </c:pt>
              </c:numCache>
            </c:numRef>
          </c:val>
        </c:ser>
        <c:ser>
          <c:idx val="3"/>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Sheet1!$E$2:$E$4</c:f>
              <c:numCache>
                <c:formatCode>0\ %</c:formatCode>
                <c:ptCount val="3"/>
                <c:pt idx="0">
                  <c:v>0.34</c:v>
                </c:pt>
                <c:pt idx="1">
                  <c:v>0.62</c:v>
                </c:pt>
                <c:pt idx="2">
                  <c:v>0.04</c:v>
                </c:pt>
              </c:numCache>
            </c:numRef>
          </c:val>
        </c:ser>
        <c:ser>
          <c:idx val="4"/>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Sheet1!$F$2:$F$4</c:f>
              <c:numCache>
                <c:formatCode>0\ %</c:formatCode>
                <c:ptCount val="3"/>
                <c:pt idx="0">
                  <c:v>0.37</c:v>
                </c:pt>
                <c:pt idx="1">
                  <c:v>0.59</c:v>
                </c:pt>
                <c:pt idx="2">
                  <c:v>0.04</c:v>
                </c:pt>
              </c:numCache>
            </c:numRef>
          </c:val>
        </c:ser>
        <c:ser>
          <c:idx val="5"/>
          <c:order val="5"/>
          <c:tx>
            <c:strRef>
              <c:f>Sheet1!$G$1</c:f>
              <c:strCache>
                <c:ptCount val="1"/>
                <c:pt idx="0">
                  <c:v>2009</c:v>
                </c:pt>
              </c:strCache>
            </c:strRef>
          </c:tx>
          <c:spPr>
            <a:solidFill>
              <a:schemeClr val="accent6"/>
            </a:solidFill>
            <a:ln>
              <a:solidFill>
                <a:schemeClr val="bg1"/>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Sheet1!$G$2:$G$4</c:f>
              <c:numCache>
                <c:formatCode>0\ %</c:formatCode>
                <c:ptCount val="3"/>
                <c:pt idx="0">
                  <c:v>0.31</c:v>
                </c:pt>
                <c:pt idx="1">
                  <c:v>0.63</c:v>
                </c:pt>
                <c:pt idx="2">
                  <c:v>0.06</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 incertain(e)</c:v>
                </c:pt>
              </c:strCache>
            </c:strRef>
          </c:cat>
          <c:val>
            <c:numRef>
              <c:f>Sheet1!$H$2:$H$4</c:f>
              <c:numCache>
                <c:formatCode>0\ %</c:formatCode>
                <c:ptCount val="3"/>
                <c:pt idx="0">
                  <c:v>0.28000000000000003</c:v>
                </c:pt>
                <c:pt idx="1">
                  <c:v>0.66</c:v>
                </c:pt>
                <c:pt idx="2">
                  <c:v>0.06</c:v>
                </c:pt>
              </c:numCache>
            </c:numRef>
          </c:val>
        </c:ser>
        <c:dLbls>
          <c:showLegendKey val="0"/>
          <c:showVal val="0"/>
          <c:showCatName val="0"/>
          <c:showSerName val="0"/>
          <c:showPercent val="0"/>
          <c:showBubbleSize val="0"/>
        </c:dLbls>
        <c:gapWidth val="70"/>
        <c:overlap val="-3"/>
        <c:axId val="156784128"/>
        <c:axId val="157024256"/>
      </c:barChart>
      <c:catAx>
        <c:axId val="156784128"/>
        <c:scaling>
          <c:orientation val="minMax"/>
        </c:scaling>
        <c:delete val="0"/>
        <c:axPos val="b"/>
        <c:numFmt formatCode="General" sourceLinked="1"/>
        <c:majorTickMark val="out"/>
        <c:minorTickMark val="none"/>
        <c:tickLblPos val="nextTo"/>
        <c:spPr>
          <a:ln w="3116">
            <a:solidFill>
              <a:schemeClr val="tx1"/>
            </a:solidFill>
            <a:prstDash val="solid"/>
          </a:ln>
        </c:spPr>
        <c:txPr>
          <a:bodyPr rot="0" vert="horz"/>
          <a:lstStyle/>
          <a:p>
            <a:pPr>
              <a:defRPr sz="1276" b="1" i="0" u="none" strike="noStrike" baseline="0">
                <a:solidFill>
                  <a:schemeClr val="tx1"/>
                </a:solidFill>
                <a:latin typeface="Arial"/>
                <a:ea typeface="Arial"/>
                <a:cs typeface="Arial"/>
              </a:defRPr>
            </a:pPr>
            <a:endParaRPr lang="en-US"/>
          </a:p>
        </c:txPr>
        <c:crossAx val="157024256"/>
        <c:crosses val="autoZero"/>
        <c:auto val="1"/>
        <c:lblAlgn val="ctr"/>
        <c:lblOffset val="100"/>
        <c:tickLblSkip val="1"/>
        <c:tickMarkSkip val="1"/>
        <c:noMultiLvlLbl val="0"/>
      </c:catAx>
      <c:valAx>
        <c:axId val="157024256"/>
        <c:scaling>
          <c:orientation val="minMax"/>
          <c:max val="1"/>
          <c:min val="0"/>
        </c:scaling>
        <c:delete val="1"/>
        <c:axPos val="l"/>
        <c:numFmt formatCode="0\ %" sourceLinked="1"/>
        <c:majorTickMark val="out"/>
        <c:minorTickMark val="none"/>
        <c:tickLblPos val="none"/>
        <c:crossAx val="156784128"/>
        <c:crosses val="autoZero"/>
        <c:crossBetween val="between"/>
        <c:majorUnit val="0.2"/>
        <c:minorUnit val="0.1"/>
      </c:valAx>
      <c:spPr>
        <a:noFill/>
        <a:ln w="24930">
          <a:noFill/>
        </a:ln>
      </c:spPr>
    </c:plotArea>
    <c:legend>
      <c:legendPos val="t"/>
      <c:layout>
        <c:manualLayout>
          <c:xMode val="edge"/>
          <c:yMode val="edge"/>
          <c:x val="0.21436618880691449"/>
          <c:y val="3.9664378337147213E-2"/>
          <c:w val="0.57126750001804927"/>
          <c:h val="6.9928226935019849E-2"/>
        </c:manualLayout>
      </c:layout>
      <c:overlay val="0"/>
      <c:spPr>
        <a:noFill/>
        <a:ln w="2493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6958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4959">
                <a:noFill/>
              </a:ln>
            </c:spPr>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Sheet1!$B$2:$B$5</c:f>
              <c:numCache>
                <c:formatCode>0%</c:formatCode>
                <c:ptCount val="4"/>
                <c:pt idx="0">
                  <c:v>0.26</c:v>
                </c:pt>
                <c:pt idx="1">
                  <c:v>0.23</c:v>
                </c:pt>
                <c:pt idx="2">
                  <c:v>0.15</c:v>
                </c:pt>
                <c:pt idx="3">
                  <c:v>0.36</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4959">
                <a:noFill/>
              </a:ln>
            </c:spPr>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Sheet1!$C$2:$C$5</c:f>
              <c:numCache>
                <c:formatCode>0%</c:formatCode>
                <c:ptCount val="4"/>
                <c:pt idx="0">
                  <c:v>0.26</c:v>
                </c:pt>
                <c:pt idx="1">
                  <c:v>0.25</c:v>
                </c:pt>
                <c:pt idx="2">
                  <c:v>0.11</c:v>
                </c:pt>
                <c:pt idx="3">
                  <c:v>0.38</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dLbl>
              <c:idx val="0"/>
              <c:layout>
                <c:manualLayout>
                  <c:x val="1.0100147588475497E-3"/>
                  <c:y val="6.2382805316545647E-3"/>
                </c:manualLayout>
              </c:layout>
              <c:dLblPos val="outEnd"/>
              <c:showLegendKey val="0"/>
              <c:showVal val="1"/>
              <c:showCatName val="0"/>
              <c:showSerName val="0"/>
              <c:showPercent val="0"/>
              <c:showBubbleSize val="0"/>
            </c:dLbl>
            <c:dLbl>
              <c:idx val="1"/>
              <c:layout>
                <c:manualLayout>
                  <c:x val="1.046767712413626E-3"/>
                  <c:y val="9.5568766526447236E-3"/>
                </c:manualLayout>
              </c:layout>
              <c:dLblPos val="outEnd"/>
              <c:showLegendKey val="0"/>
              <c:showVal val="1"/>
              <c:showCatName val="0"/>
              <c:showSerName val="0"/>
              <c:showPercent val="0"/>
              <c:showBubbleSize val="0"/>
            </c:dLbl>
            <c:dLbl>
              <c:idx val="2"/>
              <c:layout>
                <c:manualLayout>
                  <c:x val="1.0712260460143334E-3"/>
                  <c:y val="6.2383046320418712E-3"/>
                </c:manualLayout>
              </c:layout>
              <c:dLblPos val="outEnd"/>
              <c:showLegendKey val="0"/>
              <c:showVal val="1"/>
              <c:showCatName val="0"/>
              <c:showSerName val="0"/>
              <c:showPercent val="0"/>
              <c:showBubbleSize val="0"/>
            </c:dLbl>
            <c:dLbl>
              <c:idx val="3"/>
              <c:layout>
                <c:manualLayout>
                  <c:x val="5.8161426043249517E-4"/>
                  <c:y val="9.5569007530322946E-3"/>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24959">
                <a:noFill/>
              </a:ln>
            </c:spPr>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Sheet1!$D$2:$D$5</c:f>
              <c:numCache>
                <c:formatCode>0%</c:formatCode>
                <c:ptCount val="4"/>
                <c:pt idx="0">
                  <c:v>0.27</c:v>
                </c:pt>
                <c:pt idx="1">
                  <c:v>0.24</c:v>
                </c:pt>
                <c:pt idx="2">
                  <c:v>0.15</c:v>
                </c:pt>
                <c:pt idx="3">
                  <c:v>0.33</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dLbl>
              <c:idx val="0"/>
              <c:layout>
                <c:manualLayout>
                  <c:x val="-3.4820039086514787E-3"/>
                  <c:y val="7.8387904120275874E-3"/>
                </c:manualLayout>
              </c:layout>
              <c:dLblPos val="outEnd"/>
              <c:showLegendKey val="0"/>
              <c:showVal val="1"/>
              <c:showCatName val="0"/>
              <c:showSerName val="0"/>
              <c:showPercent val="0"/>
              <c:showBubbleSize val="0"/>
            </c:dLbl>
            <c:dLbl>
              <c:idx val="1"/>
              <c:layout>
                <c:manualLayout>
                  <c:x val="1.0100147588475497E-3"/>
                  <c:y val="6.7326077719559113E-3"/>
                </c:manualLayout>
              </c:layout>
              <c:dLblPos val="outEnd"/>
              <c:showLegendKey val="0"/>
              <c:showVal val="1"/>
              <c:showCatName val="0"/>
              <c:showSerName val="0"/>
              <c:showPercent val="0"/>
              <c:showBubbleSize val="0"/>
            </c:dLbl>
            <c:dLbl>
              <c:idx val="2"/>
              <c:layout>
                <c:manualLayout>
                  <c:x val="-4.240840664748698E-3"/>
                  <c:y val="1.0051203892945958E-2"/>
                </c:manualLayout>
              </c:layout>
              <c:dLblPos val="outEnd"/>
              <c:showLegendKey val="0"/>
              <c:showVal val="1"/>
              <c:showCatName val="0"/>
              <c:showSerName val="0"/>
              <c:showPercent val="0"/>
              <c:showBubbleSize val="0"/>
            </c:dLbl>
            <c:dLbl>
              <c:idx val="3"/>
              <c:layout>
                <c:manualLayout>
                  <c:x val="1.046767712413626E-3"/>
                  <c:y val="8.9450212528743023E-3"/>
                </c:manualLayout>
              </c:layout>
              <c:dLblPos val="outEnd"/>
              <c:showLegendKey val="0"/>
              <c:showVal val="1"/>
              <c:showCatName val="0"/>
              <c:showSerName val="0"/>
              <c:showPercent val="0"/>
              <c:showBubbleSize val="0"/>
            </c:dLbl>
            <c:spPr>
              <a:noFill/>
              <a:ln w="24959">
                <a:noFill/>
              </a:ln>
            </c:spPr>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Sheet1!$E$2:$E$5</c:f>
              <c:numCache>
                <c:formatCode>0%</c:formatCode>
                <c:ptCount val="4"/>
                <c:pt idx="0">
                  <c:v>0.23</c:v>
                </c:pt>
                <c:pt idx="1">
                  <c:v>0.26</c:v>
                </c:pt>
                <c:pt idx="2">
                  <c:v>0.16</c:v>
                </c:pt>
                <c:pt idx="3">
                  <c:v>0.35</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Sheet1!$F$2:$F$5</c:f>
              <c:numCache>
                <c:formatCode>0%</c:formatCode>
                <c:ptCount val="4"/>
                <c:pt idx="0">
                  <c:v>0.25</c:v>
                </c:pt>
                <c:pt idx="1">
                  <c:v>0.28999999999999998</c:v>
                </c:pt>
                <c:pt idx="2">
                  <c:v>0.17</c:v>
                </c:pt>
                <c:pt idx="3">
                  <c:v>0.28999999999999998</c:v>
                </c:pt>
              </c:numCache>
            </c:numRef>
          </c:val>
        </c:ser>
        <c:ser>
          <c:idx val="5"/>
          <c:order val="5"/>
          <c:tx>
            <c:strRef>
              <c:f>Sheet1!$G$1</c:f>
              <c:strCache>
                <c:ptCount val="1"/>
                <c:pt idx="0">
                  <c:v>2009</c:v>
                </c:pt>
              </c:strCache>
            </c:strRef>
          </c:tx>
          <c:spPr>
            <a:solidFill>
              <a:schemeClr val="accent6"/>
            </a:solidFill>
            <a:ln w="6350">
              <a:solidFill>
                <a:schemeClr val="bg1"/>
              </a:solidFill>
            </a:ln>
          </c:spPr>
          <c:invertIfNegative val="0"/>
          <c:dLbls>
            <c:dLblPos val="outEnd"/>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Sheet1!$G$2:$G$5</c:f>
              <c:numCache>
                <c:formatCode>0%</c:formatCode>
                <c:ptCount val="4"/>
                <c:pt idx="0">
                  <c:v>0.3</c:v>
                </c:pt>
                <c:pt idx="1">
                  <c:v>0.21</c:v>
                </c:pt>
                <c:pt idx="2">
                  <c:v>0.15</c:v>
                </c:pt>
                <c:pt idx="3">
                  <c:v>0.35</c:v>
                </c:pt>
              </c:numCache>
            </c:numRef>
          </c:val>
        </c:ser>
        <c:ser>
          <c:idx val="6"/>
          <c:order val="6"/>
          <c:tx>
            <c:strRef>
              <c:f>Sheet1!$H$1</c:f>
              <c:strCache>
                <c:ptCount val="1"/>
                <c:pt idx="0">
                  <c:v>2008</c:v>
                </c:pt>
              </c:strCache>
            </c:strRef>
          </c:tx>
          <c:spPr>
            <a:solidFill>
              <a:schemeClr val="accent6">
                <a:lumMod val="90000"/>
                <a:lumOff val="10000"/>
              </a:schemeClr>
            </a:solidFill>
            <a:ln w="6350">
              <a:solidFill>
                <a:schemeClr val="bg1"/>
              </a:solidFill>
            </a:ln>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Sheet1!$A$2:$A$5</c:f>
              <c:strCache>
                <c:ptCount val="4"/>
                <c:pt idx="0">
                  <c:v>Actuellement membre</c:v>
                </c:pt>
                <c:pt idx="1">
                  <c:v>En a entendu parler et aimerait en faire partie</c:v>
                </c:pt>
                <c:pt idx="2">
                  <c:v>En a entendu parler, mais ne souhaite pas en faire partie</c:v>
                </c:pt>
                <c:pt idx="3">
                  <c:v>N'en a jamais entendu parler</c:v>
                </c:pt>
              </c:strCache>
            </c:strRef>
          </c:cat>
          <c:val>
            <c:numRef>
              <c:f>Sheet1!$H$2:$H$5</c:f>
              <c:numCache>
                <c:formatCode>0%</c:formatCode>
                <c:ptCount val="4"/>
                <c:pt idx="0">
                  <c:v>0.31</c:v>
                </c:pt>
                <c:pt idx="1">
                  <c:v>0.3</c:v>
                </c:pt>
                <c:pt idx="2">
                  <c:v>0.17</c:v>
                </c:pt>
                <c:pt idx="3">
                  <c:v>0.21</c:v>
                </c:pt>
              </c:numCache>
            </c:numRef>
          </c:val>
        </c:ser>
        <c:dLbls>
          <c:showLegendKey val="0"/>
          <c:showVal val="0"/>
          <c:showCatName val="0"/>
          <c:showSerName val="0"/>
          <c:showPercent val="0"/>
          <c:showBubbleSize val="0"/>
        </c:dLbls>
        <c:gapWidth val="70"/>
        <c:overlap val="-3"/>
        <c:axId val="157570176"/>
        <c:axId val="157688192"/>
      </c:barChart>
      <c:catAx>
        <c:axId val="157570176"/>
        <c:scaling>
          <c:orientation val="maxMin"/>
        </c:scaling>
        <c:delete val="0"/>
        <c:axPos val="l"/>
        <c:numFmt formatCode="General" sourceLinked="1"/>
        <c:majorTickMark val="out"/>
        <c:minorTickMark val="none"/>
        <c:tickLblPos val="nextTo"/>
        <c:spPr>
          <a:ln w="3120">
            <a:solidFill>
              <a:schemeClr val="tx1"/>
            </a:solidFill>
            <a:prstDash val="solid"/>
          </a:ln>
        </c:spPr>
        <c:txPr>
          <a:bodyPr rot="0" vert="horz"/>
          <a:lstStyle/>
          <a:p>
            <a:pPr>
              <a:defRPr sz="1050"/>
            </a:pPr>
            <a:endParaRPr lang="en-US"/>
          </a:p>
        </c:txPr>
        <c:crossAx val="157688192"/>
        <c:crosses val="autoZero"/>
        <c:auto val="1"/>
        <c:lblAlgn val="ctr"/>
        <c:lblOffset val="100"/>
        <c:tickLblSkip val="1"/>
        <c:tickMarkSkip val="1"/>
        <c:noMultiLvlLbl val="0"/>
      </c:catAx>
      <c:valAx>
        <c:axId val="157688192"/>
        <c:scaling>
          <c:orientation val="minMax"/>
          <c:max val="1"/>
          <c:min val="0"/>
        </c:scaling>
        <c:delete val="1"/>
        <c:axPos val="t"/>
        <c:numFmt formatCode="0%" sourceLinked="1"/>
        <c:majorTickMark val="out"/>
        <c:minorTickMark val="none"/>
        <c:tickLblPos val="none"/>
        <c:crossAx val="157570176"/>
        <c:crosses val="autoZero"/>
        <c:crossBetween val="between"/>
        <c:majorUnit val="0.2"/>
        <c:minorUnit val="0.1"/>
      </c:valAx>
      <c:spPr>
        <a:noFill/>
        <a:ln w="24959">
          <a:noFill/>
        </a:ln>
      </c:spPr>
    </c:plotArea>
    <c:legend>
      <c:legendPos val="r"/>
      <c:layout>
        <c:manualLayout>
          <c:xMode val="edge"/>
          <c:yMode val="edge"/>
          <c:x val="0.78186921148572142"/>
          <c:y val="0.15876975904327748"/>
          <c:w val="7.8577702724815263E-2"/>
          <c:h val="0.72355005624296964"/>
        </c:manualLayout>
      </c:layout>
      <c:overlay val="0"/>
      <c:spPr>
        <a:noFill/>
        <a:ln w="24959">
          <a:noFill/>
        </a:ln>
      </c:spPr>
      <c:txPr>
        <a:bodyPr/>
        <a:lstStyle/>
        <a:p>
          <a:pPr>
            <a:defRPr sz="1200"/>
          </a:pPr>
          <a:endParaRPr lang="en-US"/>
        </a:p>
      </c:txPr>
    </c:legend>
    <c:plotVisOnly val="1"/>
    <c:dispBlanksAs val="gap"/>
    <c:showDLblsOverMax val="0"/>
  </c:chart>
  <c:spPr>
    <a:noFill/>
    <a:ln>
      <a:noFill/>
    </a:ln>
  </c:spPr>
  <c:txPr>
    <a:bodyPr/>
    <a:lstStyle/>
    <a:p>
      <a:pPr>
        <a:defRPr sz="900" b="1" i="0" u="none" strike="noStrike" baseline="0">
          <a:solidFill>
            <a:schemeClr val="tx1"/>
          </a:solidFill>
          <a:latin typeface="+mn-lt"/>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626862001726907E-3"/>
          <c:w val="1"/>
          <c:h val="0.87206823027718972"/>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noFill/>
            </a:ln>
          </c:spPr>
          <c:invertIfNegative val="0"/>
          <c:dLbls>
            <c:spPr>
              <a:noFill/>
              <a:ln w="24900">
                <a:noFill/>
              </a:ln>
            </c:spPr>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Sheet1!$C$2:$C$6</c:f>
              <c:numCache>
                <c:formatCode>0%</c:formatCode>
                <c:ptCount val="5"/>
                <c:pt idx="0">
                  <c:v>0.04</c:v>
                </c:pt>
                <c:pt idx="1">
                  <c:v>0.35</c:v>
                </c:pt>
                <c:pt idx="2">
                  <c:v>0.47</c:v>
                </c:pt>
                <c:pt idx="3">
                  <c:v>0.14000000000000001</c:v>
                </c:pt>
                <c:pt idx="4">
                  <c:v>0.02</c:v>
                </c:pt>
              </c:numCache>
            </c:numRef>
          </c:val>
        </c:ser>
        <c:ser>
          <c:idx val="0"/>
          <c:order val="2"/>
          <c:tx>
            <c:strRef>
              <c:f>Sheet1!$D$1</c:f>
              <c:strCache>
                <c:ptCount val="1"/>
                <c:pt idx="0">
                  <c:v>2013</c:v>
                </c:pt>
              </c:strCache>
            </c:strRef>
          </c:tx>
          <c:spPr>
            <a:solidFill>
              <a:schemeClr val="tx1"/>
            </a:solidFill>
            <a:ln w="24900">
              <a:noFill/>
            </a:ln>
          </c:spPr>
          <c:invertIfNegative val="0"/>
          <c:dLbls>
            <c:spPr>
              <a:noFill/>
              <a:ln w="24900">
                <a:noFill/>
              </a:ln>
            </c:spPr>
            <c:dLblPos val="outEnd"/>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Sheet1!$D$2:$D$6</c:f>
              <c:numCache>
                <c:formatCode>0%</c:formatCode>
                <c:ptCount val="5"/>
                <c:pt idx="0">
                  <c:v>0.02</c:v>
                </c:pt>
                <c:pt idx="1">
                  <c:v>0.24</c:v>
                </c:pt>
                <c:pt idx="2">
                  <c:v>0.55000000000000004</c:v>
                </c:pt>
                <c:pt idx="3">
                  <c:v>0.16</c:v>
                </c:pt>
                <c:pt idx="4">
                  <c:v>0.03</c:v>
                </c:pt>
              </c:numCache>
            </c:numRef>
          </c:val>
        </c:ser>
        <c:ser>
          <c:idx val="3"/>
          <c:order val="3"/>
          <c:tx>
            <c:strRef>
              <c:f>Sheet1!$E$1</c:f>
              <c:strCache>
                <c:ptCount val="1"/>
                <c:pt idx="0">
                  <c:v>2012</c:v>
                </c:pt>
              </c:strCache>
            </c:strRef>
          </c:tx>
          <c:spPr>
            <a:solidFill>
              <a:schemeClr val="tx1">
                <a:lumMod val="60000"/>
                <a:lumOff val="40000"/>
              </a:schemeClr>
            </a:solidFill>
            <a:ln w="24900">
              <a:noFill/>
            </a:ln>
          </c:spPr>
          <c:invertIfNegative val="0"/>
          <c:dLbls>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Sheet1!$E$2:$E$6</c:f>
              <c:numCache>
                <c:formatCode>0%</c:formatCode>
                <c:ptCount val="5"/>
                <c:pt idx="0">
                  <c:v>0.02</c:v>
                </c:pt>
                <c:pt idx="1">
                  <c:v>0.31</c:v>
                </c:pt>
                <c:pt idx="2">
                  <c:v>0.5</c:v>
                </c:pt>
                <c:pt idx="3">
                  <c:v>0.15</c:v>
                </c:pt>
                <c:pt idx="4">
                  <c:v>0.02</c:v>
                </c:pt>
              </c:numCache>
            </c:numRef>
          </c:val>
        </c:ser>
        <c:ser>
          <c:idx val="1"/>
          <c:order val="4"/>
          <c:tx>
            <c:strRef>
              <c:f>Sheet1!$F$1</c:f>
              <c:strCache>
                <c:ptCount val="1"/>
                <c:pt idx="0">
                  <c:v>2011</c:v>
                </c:pt>
              </c:strCache>
            </c:strRef>
          </c:tx>
          <c:spPr>
            <a:solidFill>
              <a:schemeClr val="tx1">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Sheet1!$F$2:$F$6</c:f>
              <c:numCache>
                <c:formatCode>0%</c:formatCode>
                <c:ptCount val="5"/>
                <c:pt idx="0">
                  <c:v>0.02</c:v>
                </c:pt>
                <c:pt idx="1">
                  <c:v>0.33</c:v>
                </c:pt>
                <c:pt idx="2">
                  <c:v>0.51</c:v>
                </c:pt>
                <c:pt idx="3">
                  <c:v>0.12</c:v>
                </c:pt>
                <c:pt idx="4">
                  <c:v>0.02</c:v>
                </c:pt>
              </c:numCache>
            </c:numRef>
          </c:val>
        </c:ser>
        <c:ser>
          <c:idx val="2"/>
          <c:order val="5"/>
          <c:tx>
            <c:strRef>
              <c:f>Sheet1!$G$1</c:f>
              <c:strCache>
                <c:ptCount val="1"/>
                <c:pt idx="0">
                  <c:v>2010</c:v>
                </c:pt>
              </c:strCache>
            </c:strRef>
          </c:tx>
          <c:spPr>
            <a:solidFill>
              <a:schemeClr val="tx1">
                <a:lumMod val="20000"/>
                <a:lumOff val="80000"/>
              </a:schemeClr>
            </a:solidFill>
          </c:spPr>
          <c:invertIfNegative val="0"/>
          <c:dLbls>
            <c:dLblPos val="outEnd"/>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Sheet1!$G$2:$G$6</c:f>
              <c:numCache>
                <c:formatCode>0%</c:formatCode>
                <c:ptCount val="5"/>
                <c:pt idx="0">
                  <c:v>0.03</c:v>
                </c:pt>
                <c:pt idx="1">
                  <c:v>0.34</c:v>
                </c:pt>
                <c:pt idx="2">
                  <c:v>0.48</c:v>
                </c:pt>
                <c:pt idx="3">
                  <c:v>0.12</c:v>
                </c:pt>
                <c:pt idx="4">
                  <c:v>0.03</c:v>
                </c:pt>
              </c:numCache>
            </c:numRef>
          </c:val>
        </c:ser>
        <c:ser>
          <c:idx val="6"/>
          <c:order val="6"/>
          <c:tx>
            <c:strRef>
              <c:f>Sheet1!$H$1</c:f>
              <c:strCache>
                <c:ptCount val="1"/>
                <c:pt idx="0">
                  <c:v>2009</c:v>
                </c:pt>
              </c:strCache>
            </c:strRef>
          </c:tx>
          <c:spPr>
            <a:solidFill>
              <a:schemeClr val="accent6"/>
            </a:solidFill>
          </c:spPr>
          <c:invertIfNegative val="0"/>
          <c:dLbls>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Sheet1!$H$2:$H$6</c:f>
              <c:numCache>
                <c:formatCode>0%</c:formatCode>
                <c:ptCount val="5"/>
                <c:pt idx="0">
                  <c:v>0.02</c:v>
                </c:pt>
                <c:pt idx="1">
                  <c:v>0.28999999999999998</c:v>
                </c:pt>
                <c:pt idx="2">
                  <c:v>0.5</c:v>
                </c:pt>
                <c:pt idx="3">
                  <c:v>0.15</c:v>
                </c:pt>
                <c:pt idx="4">
                  <c:v>0.04</c:v>
                </c:pt>
              </c:numCache>
            </c:numRef>
          </c:val>
        </c:ser>
        <c:ser>
          <c:idx val="7"/>
          <c:order val="7"/>
          <c:tx>
            <c:strRef>
              <c:f>Sheet1!$I$1</c:f>
              <c:strCache>
                <c:ptCount val="1"/>
                <c:pt idx="0">
                  <c:v>2008</c:v>
                </c:pt>
              </c:strCache>
            </c:strRef>
          </c:tx>
          <c:spPr>
            <a:solidFill>
              <a:schemeClr val="accent6">
                <a:lumMod val="90000"/>
                <a:lumOff val="10000"/>
              </a:schemeClr>
            </a:solidFill>
          </c:spPr>
          <c:invertIfNegative val="0"/>
          <c:dLbls>
            <c:txPr>
              <a:bodyPr/>
              <a:lstStyle/>
              <a:p>
                <a:pPr algn="ctr">
                  <a:defRPr/>
                </a:pPr>
                <a:endParaRPr lang="en-US"/>
              </a:p>
            </c:txPr>
            <c:showLegendKey val="0"/>
            <c:showVal val="1"/>
            <c:showCatName val="0"/>
            <c:showSerName val="0"/>
            <c:showPercent val="0"/>
            <c:showBubbleSize val="0"/>
            <c:showLeaderLines val="0"/>
          </c:dLbls>
          <c:cat>
            <c:strRef>
              <c:f>Sheet1!$A$2:$A$6</c:f>
              <c:strCache>
                <c:ptCount val="5"/>
                <c:pt idx="0">
                  <c:v>Très bien</c:v>
                </c:pt>
                <c:pt idx="1">
                  <c:v>Assez bien</c:v>
                </c:pt>
                <c:pt idx="2">
                  <c:v>Un peu</c:v>
                </c:pt>
                <c:pt idx="3">
                  <c:v>En a entendu parler</c:v>
                </c:pt>
                <c:pt idx="4">
                  <c:v>N'en a jamais entendu parler</c:v>
                </c:pt>
              </c:strCache>
            </c:strRef>
          </c:cat>
          <c:val>
            <c:numRef>
              <c:f>Sheet1!$I$2:$I$6</c:f>
              <c:numCache>
                <c:formatCode>0%</c:formatCode>
                <c:ptCount val="5"/>
                <c:pt idx="0">
                  <c:v>0.01</c:v>
                </c:pt>
                <c:pt idx="1">
                  <c:v>0.22</c:v>
                </c:pt>
                <c:pt idx="2">
                  <c:v>0.54</c:v>
                </c:pt>
                <c:pt idx="3">
                  <c:v>0.17</c:v>
                </c:pt>
                <c:pt idx="4">
                  <c:v>0.06</c:v>
                </c:pt>
              </c:numCache>
            </c:numRef>
          </c:val>
        </c:ser>
        <c:dLbls>
          <c:showLegendKey val="0"/>
          <c:showVal val="0"/>
          <c:showCatName val="0"/>
          <c:showSerName val="0"/>
          <c:showPercent val="0"/>
          <c:showBubbleSize val="0"/>
        </c:dLbls>
        <c:gapWidth val="70"/>
        <c:overlap val="-3"/>
        <c:axId val="159115520"/>
        <c:axId val="159117312"/>
      </c:barChart>
      <c:catAx>
        <c:axId val="159115520"/>
        <c:scaling>
          <c:orientation val="minMax"/>
        </c:scaling>
        <c:delete val="0"/>
        <c:axPos val="b"/>
        <c:numFmt formatCode="General" sourceLinked="1"/>
        <c:majorTickMark val="out"/>
        <c:minorTickMark val="none"/>
        <c:tickLblPos val="nextTo"/>
        <c:spPr>
          <a:ln w="3112">
            <a:solidFill>
              <a:schemeClr val="tx1"/>
            </a:solidFill>
            <a:prstDash val="solid"/>
          </a:ln>
        </c:spPr>
        <c:txPr>
          <a:bodyPr rot="0" vert="horz"/>
          <a:lstStyle/>
          <a:p>
            <a:pPr>
              <a:defRPr sz="1100"/>
            </a:pPr>
            <a:endParaRPr lang="en-US"/>
          </a:p>
        </c:txPr>
        <c:crossAx val="159117312"/>
        <c:crosses val="autoZero"/>
        <c:auto val="1"/>
        <c:lblAlgn val="ctr"/>
        <c:lblOffset val="100"/>
        <c:tickLblSkip val="1"/>
        <c:tickMarkSkip val="1"/>
        <c:noMultiLvlLbl val="0"/>
      </c:catAx>
      <c:valAx>
        <c:axId val="159117312"/>
        <c:scaling>
          <c:orientation val="minMax"/>
          <c:max val="1"/>
          <c:min val="0"/>
        </c:scaling>
        <c:delete val="1"/>
        <c:axPos val="l"/>
        <c:numFmt formatCode="0%" sourceLinked="1"/>
        <c:majorTickMark val="out"/>
        <c:minorTickMark val="none"/>
        <c:tickLblPos val="none"/>
        <c:crossAx val="159115520"/>
        <c:crosses val="autoZero"/>
        <c:crossBetween val="between"/>
        <c:majorUnit val="0.2"/>
        <c:minorUnit val="0.1"/>
      </c:valAx>
      <c:spPr>
        <a:noFill/>
        <a:ln w="24900">
          <a:noFill/>
        </a:ln>
      </c:spPr>
    </c:plotArea>
    <c:legend>
      <c:legendPos val="t"/>
      <c:layout>
        <c:manualLayout>
          <c:xMode val="edge"/>
          <c:yMode val="edge"/>
          <c:x val="0.21705912889708476"/>
          <c:y val="5.8097312999273783E-3"/>
          <c:w val="0.55061433011771577"/>
          <c:h val="5.2528433945756778E-2"/>
        </c:manualLayout>
      </c:layout>
      <c:overlay val="0"/>
      <c:spPr>
        <a:noFill/>
        <a:ln w="24900">
          <a:noFill/>
        </a:ln>
      </c:spPr>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11787044300543"/>
          <c:y val="6.5252854812398453E-3"/>
          <c:w val="0.44990631503328959"/>
          <c:h val="1"/>
        </c:manualLayout>
      </c:layout>
      <c:barChart>
        <c:barDir val="bar"/>
        <c:grouping val="clustered"/>
        <c:varyColors val="0"/>
        <c:ser>
          <c:idx val="0"/>
          <c:order val="0"/>
          <c:tx>
            <c:strRef>
              <c:f>Sheet1!$B$1</c:f>
              <c:strCache>
                <c:ptCount val="1"/>
                <c:pt idx="0">
                  <c:v>2008</c:v>
                </c:pt>
              </c:strCache>
            </c:strRef>
          </c:tx>
          <c:spPr>
            <a:solidFill>
              <a:srgbClr val="281051">
                <a:lumMod val="90000"/>
                <a:lumOff val="10000"/>
              </a:srgbClr>
            </a:solidFill>
            <a:ln w="11726">
              <a:noFill/>
            </a:ln>
          </c:spPr>
          <c:invertIfNegative val="0"/>
          <c:dLbls>
            <c:dLbl>
              <c:idx val="0"/>
              <c:layout>
                <c:manualLayout>
                  <c:x val="-2.2520056159173992E-3"/>
                  <c:y val="1.1288469900725791E-2"/>
                </c:manualLayout>
              </c:layout>
              <c:dLblPos val="outEnd"/>
              <c:showLegendKey val="0"/>
              <c:showVal val="1"/>
              <c:showCatName val="0"/>
              <c:showSerName val="0"/>
              <c:showPercent val="0"/>
              <c:showBubbleSize val="0"/>
            </c:dLbl>
            <c:dLbl>
              <c:idx val="1"/>
              <c:layout>
                <c:manualLayout>
                  <c:x val="-3.2396243486385412E-3"/>
                  <c:y val="1.1696432081138561E-2"/>
                </c:manualLayout>
              </c:layout>
              <c:dLblPos val="outEnd"/>
              <c:showLegendKey val="0"/>
              <c:showVal val="1"/>
              <c:showCatName val="0"/>
              <c:showSerName val="0"/>
              <c:showPercent val="0"/>
              <c:showBubbleSize val="0"/>
            </c:dLbl>
            <c:dLbl>
              <c:idx val="2"/>
              <c:layout>
                <c:manualLayout>
                  <c:x val="-2.0521508858805044E-3"/>
                  <c:y val="1.0472809215571019E-2"/>
                </c:manualLayout>
              </c:layout>
              <c:dLblPos val="outEnd"/>
              <c:showLegendKey val="0"/>
              <c:showVal val="1"/>
              <c:showCatName val="0"/>
              <c:showSerName val="0"/>
              <c:showPercent val="0"/>
              <c:showBubbleSize val="0"/>
            </c:dLbl>
            <c:dLbl>
              <c:idx val="3"/>
              <c:layout>
                <c:manualLayout>
                  <c:x val="-2.9734269372580688E-3"/>
                  <c:y val="1.9037378247533585E-2"/>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11726">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Sheet1!$A$2:$A$14</c:f>
              <c:strCache>
                <c:ptCount val="4"/>
                <c:pt idx="0">
                  <c:v>Prof/personnel
de l'université</c:v>
                </c:pt>
                <c:pt idx="1">
                  <c:v>Ingénieur</c:v>
                </c:pt>
                <c:pt idx="2">
                  <c:v>Membre de la famille /
ami</c:v>
                </c:pt>
                <c:pt idx="3">
                  <c:v>Représentant de PEO</c:v>
                </c:pt>
              </c:strCache>
            </c:strRef>
          </c:cat>
          <c:val>
            <c:numRef>
              <c:f>Sheet1!$B$2:$B$14</c:f>
              <c:numCache>
                <c:formatCode>0%</c:formatCode>
                <c:ptCount val="4"/>
                <c:pt idx="0">
                  <c:v>0.79</c:v>
                </c:pt>
                <c:pt idx="1">
                  <c:v>0.3</c:v>
                </c:pt>
                <c:pt idx="2">
                  <c:v>0.17</c:v>
                </c:pt>
                <c:pt idx="3">
                  <c:v>0.14000000000000001</c:v>
                </c:pt>
              </c:numCache>
            </c:numRef>
          </c:val>
        </c:ser>
        <c:dLbls>
          <c:showLegendKey val="0"/>
          <c:showVal val="0"/>
          <c:showCatName val="0"/>
          <c:showSerName val="0"/>
          <c:showPercent val="0"/>
          <c:showBubbleSize val="0"/>
        </c:dLbls>
        <c:gapWidth val="159"/>
        <c:axId val="159290112"/>
        <c:axId val="159291648"/>
      </c:barChart>
      <c:catAx>
        <c:axId val="159290112"/>
        <c:scaling>
          <c:orientation val="maxMin"/>
        </c:scaling>
        <c:delete val="0"/>
        <c:axPos val="l"/>
        <c:numFmt formatCode="General" sourceLinked="1"/>
        <c:majorTickMark val="out"/>
        <c:minorTickMark val="none"/>
        <c:tickLblPos val="nextTo"/>
        <c:spPr>
          <a:ln w="146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9291648"/>
        <c:crosses val="autoZero"/>
        <c:auto val="1"/>
        <c:lblAlgn val="ctr"/>
        <c:lblOffset val="100"/>
        <c:tickLblSkip val="1"/>
        <c:tickMarkSkip val="1"/>
        <c:noMultiLvlLbl val="0"/>
      </c:catAx>
      <c:valAx>
        <c:axId val="159291648"/>
        <c:scaling>
          <c:orientation val="minMax"/>
          <c:max val="1"/>
          <c:min val="0"/>
        </c:scaling>
        <c:delete val="1"/>
        <c:axPos val="t"/>
        <c:numFmt formatCode="0%" sourceLinked="1"/>
        <c:majorTickMark val="out"/>
        <c:minorTickMark val="none"/>
        <c:tickLblPos val="none"/>
        <c:crossAx val="159290112"/>
        <c:crosses val="autoZero"/>
        <c:crossBetween val="between"/>
        <c:majorUnit val="0.2"/>
        <c:minorUnit val="0.1"/>
      </c:valAx>
      <c:spPr>
        <a:noFill/>
        <a:ln w="11726">
          <a:noFill/>
        </a:ln>
      </c:spPr>
    </c:plotArea>
    <c:legend>
      <c:legendPos val="r"/>
      <c:layout>
        <c:manualLayout>
          <c:xMode val="edge"/>
          <c:yMode val="edge"/>
          <c:x val="0.72165595370954694"/>
          <c:y val="0.49877487787088176"/>
          <c:w val="0.19016453119632581"/>
          <c:h val="9.975474572011829E-2"/>
        </c:manualLayout>
      </c:layout>
      <c:overlay val="0"/>
      <c:txPr>
        <a:bodyPr/>
        <a:lstStyle/>
        <a:p>
          <a:pPr>
            <a:defRPr sz="1200" baseline="0">
              <a:latin typeface="Calibri" pitchFamily="34" charset="0"/>
            </a:defRPr>
          </a:pPr>
          <a:endParaRPr lang="en-US"/>
        </a:p>
      </c:txPr>
    </c:legend>
    <c:plotVisOnly val="1"/>
    <c:dispBlanksAs val="gap"/>
    <c:showDLblsOverMax val="0"/>
  </c:chart>
  <c:spPr>
    <a:noFill/>
    <a:ln>
      <a:noFill/>
    </a:ln>
  </c:spPr>
  <c:txPr>
    <a:bodyPr/>
    <a:lstStyle/>
    <a:p>
      <a:pPr>
        <a:defRPr sz="866" b="1" i="0" u="none" strike="noStrike" baseline="0">
          <a:solidFill>
            <a:schemeClr val="tx1"/>
          </a:solidFill>
          <a:latin typeface="Arial"/>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85844748858446"/>
          <c:y val="4.8939641109298814E-3"/>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9525">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Sheet1!$B$2:$B$6</c:f>
              <c:numCache>
                <c:formatCode>0%</c:formatCode>
                <c:ptCount val="5"/>
                <c:pt idx="0">
                  <c:v>0.37</c:v>
                </c:pt>
                <c:pt idx="1">
                  <c:v>0.33</c:v>
                </c:pt>
                <c:pt idx="2">
                  <c:v>7.0000000000000007E-2</c:v>
                </c:pt>
                <c:pt idx="3">
                  <c:v>0.1</c:v>
                </c:pt>
                <c:pt idx="4">
                  <c:v>7.0000000000000007E-2</c:v>
                </c:pt>
              </c:numCache>
            </c:numRef>
          </c:val>
        </c:ser>
        <c:ser>
          <c:idx val="0"/>
          <c:order val="1"/>
          <c:tx>
            <c:strRef>
              <c:f>Sheet1!$C$1</c:f>
              <c:strCache>
                <c:ptCount val="1"/>
                <c:pt idx="0">
                  <c:v>2013</c:v>
                </c:pt>
              </c:strCache>
            </c:strRef>
          </c:tx>
          <c:spPr>
            <a:solidFill>
              <a:srgbClr val="1F497D"/>
            </a:solidFill>
            <a:ln w="9525">
              <a:solidFill>
                <a:srgbClr val="FFFFFF"/>
              </a:solidFill>
            </a:ln>
          </c:spPr>
          <c:invertIfNegative val="0"/>
          <c:dLbls>
            <c:dLbl>
              <c:idx val="0"/>
              <c:layout>
                <c:manualLayout>
                  <c:x val="-1.0918125537057696E-3"/>
                  <c:y val="8.8591086245187068E-3"/>
                </c:manualLayout>
              </c:layout>
              <c:dLblPos val="outEnd"/>
              <c:showLegendKey val="0"/>
              <c:showVal val="1"/>
              <c:showCatName val="0"/>
              <c:showSerName val="0"/>
              <c:showPercent val="0"/>
              <c:showBubbleSize val="0"/>
            </c:dLbl>
            <c:dLbl>
              <c:idx val="1"/>
              <c:layout>
                <c:manualLayout>
                  <c:x val="1.1342716941225581E-3"/>
                  <c:y val="9.8379014467046468E-3"/>
                </c:manualLayout>
              </c:layout>
              <c:dLblPos val="outEnd"/>
              <c:showLegendKey val="0"/>
              <c:showVal val="1"/>
              <c:showCatName val="0"/>
              <c:showSerName val="0"/>
              <c:showPercent val="0"/>
              <c:showBubbleSize val="0"/>
            </c:dLbl>
            <c:dLbl>
              <c:idx val="2"/>
              <c:layout>
                <c:manualLayout>
                  <c:x val="-1.4355871528108665E-3"/>
                  <c:y val="-2.0029346811712404E-4"/>
                </c:manualLayout>
              </c:layout>
              <c:dLblPos val="outEnd"/>
              <c:showLegendKey val="0"/>
              <c:showVal val="1"/>
              <c:showCatName val="0"/>
              <c:showSerName val="0"/>
              <c:showPercent val="0"/>
              <c:showBubbleSize val="0"/>
            </c:dLbl>
            <c:dLbl>
              <c:idx val="3"/>
              <c:layout>
                <c:manualLayout>
                  <c:x val="-7.0319150719884115E-3"/>
                  <c:y val="2.4091879762821095E-3"/>
                </c:manualLayout>
              </c:layout>
              <c:dLblPos val="outEnd"/>
              <c:showLegendKey val="0"/>
              <c:showVal val="1"/>
              <c:showCatName val="0"/>
              <c:showSerName val="0"/>
              <c:showPercent val="0"/>
              <c:showBubbleSize val="0"/>
            </c:dLbl>
            <c:dLbl>
              <c:idx val="6"/>
              <c:tx>
                <c:rich>
                  <a:bodyPr/>
                  <a:lstStyle/>
                  <a:p>
                    <a:r>
                      <a:rPr sz="1200" baseline="0" dirty="0">
                        <a:latin typeface="Calibri" pitchFamily="34" charset="0"/>
                      </a:rPr>
                      <a:t>&lt;1%</a:t>
                    </a:r>
                  </a:p>
                </c:rich>
              </c:tx>
              <c:showLegendKey val="0"/>
              <c:showVal val="0"/>
              <c:showCatName val="0"/>
              <c:showSerName val="0"/>
              <c:showPercent val="0"/>
              <c:showBubbleSize val="0"/>
            </c:dLbl>
            <c:dLbl>
              <c:idx val="8"/>
              <c:tx>
                <c:rich>
                  <a:bodyPr/>
                  <a:lstStyle/>
                  <a:p>
                    <a:r>
                      <a:rPr sz="1200" baseline="0" dirty="0">
                        <a:latin typeface="Calibri" pitchFamily="34" charset="0"/>
                      </a:rPr>
                      <a:t>&lt;1%</a:t>
                    </a:r>
                  </a:p>
                </c:rich>
              </c:tx>
              <c:showLegendKey val="0"/>
              <c:showVal val="0"/>
              <c:showCatName val="0"/>
              <c:showSerName val="0"/>
              <c:showPercent val="0"/>
              <c:showBubbleSize val="0"/>
            </c:dLbl>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Sheet1!$C$2:$C$6</c:f>
              <c:numCache>
                <c:formatCode>0%</c:formatCode>
                <c:ptCount val="5"/>
                <c:pt idx="0">
                  <c:v>0.42</c:v>
                </c:pt>
                <c:pt idx="1">
                  <c:v>0.26</c:v>
                </c:pt>
                <c:pt idx="2">
                  <c:v>0.09</c:v>
                </c:pt>
                <c:pt idx="3">
                  <c:v>0.1</c:v>
                </c:pt>
                <c:pt idx="4">
                  <c:v>0.09</c:v>
                </c:pt>
              </c:numCache>
            </c:numRef>
          </c:val>
        </c:ser>
        <c:ser>
          <c:idx val="2"/>
          <c:order val="2"/>
          <c:tx>
            <c:strRef>
              <c:f>Sheet1!$D$1</c:f>
              <c:strCache>
                <c:ptCount val="1"/>
                <c:pt idx="0">
                  <c:v>2012</c:v>
                </c:pt>
              </c:strCache>
            </c:strRef>
          </c:tx>
          <c:spPr>
            <a:solidFill>
              <a:schemeClr val="tx1">
                <a:lumMod val="60000"/>
                <a:lumOff val="40000"/>
              </a:schemeClr>
            </a:solidFill>
            <a:ln w="9525">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Sheet1!$D$2:$D$6</c:f>
              <c:numCache>
                <c:formatCode>0%</c:formatCode>
                <c:ptCount val="5"/>
                <c:pt idx="0">
                  <c:v>0.39</c:v>
                </c:pt>
                <c:pt idx="1">
                  <c:v>0.34</c:v>
                </c:pt>
                <c:pt idx="2">
                  <c:v>0.08</c:v>
                </c:pt>
                <c:pt idx="3">
                  <c:v>0.1</c:v>
                </c:pt>
                <c:pt idx="4">
                  <c:v>0.05</c:v>
                </c:pt>
              </c:numCache>
            </c:numRef>
          </c:val>
        </c:ser>
        <c:ser>
          <c:idx val="3"/>
          <c:order val="3"/>
          <c:tx>
            <c:strRef>
              <c:f>Sheet1!$E$1</c:f>
              <c:strCache>
                <c:ptCount val="1"/>
                <c:pt idx="0">
                  <c:v>2011</c:v>
                </c:pt>
              </c:strCache>
            </c:strRef>
          </c:tx>
          <c:spPr>
            <a:solidFill>
              <a:schemeClr val="tx1">
                <a:lumMod val="40000"/>
                <a:lumOff val="60000"/>
              </a:schemeClr>
            </a:solidFill>
            <a:ln w="9525">
              <a:solidFill>
                <a:srgbClr val="FFFFFF"/>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Sheet1!$E$2:$E$6</c:f>
              <c:numCache>
                <c:formatCode>0%</c:formatCode>
                <c:ptCount val="5"/>
                <c:pt idx="0">
                  <c:v>0.42</c:v>
                </c:pt>
                <c:pt idx="1">
                  <c:v>0.32</c:v>
                </c:pt>
                <c:pt idx="2">
                  <c:v>0.06</c:v>
                </c:pt>
                <c:pt idx="3">
                  <c:v>0.09</c:v>
                </c:pt>
                <c:pt idx="4">
                  <c:v>0.05</c:v>
                </c:pt>
              </c:numCache>
            </c:numRef>
          </c:val>
        </c:ser>
        <c:ser>
          <c:idx val="4"/>
          <c:order val="4"/>
          <c:tx>
            <c:strRef>
              <c:f>Sheet1!$F$1</c:f>
              <c:strCache>
                <c:ptCount val="1"/>
                <c:pt idx="0">
                  <c:v>2010</c:v>
                </c:pt>
              </c:strCache>
            </c:strRef>
          </c:tx>
          <c:spPr>
            <a:solidFill>
              <a:srgbClr val="1F497D">
                <a:lumMod val="20000"/>
                <a:lumOff val="80000"/>
              </a:srgbClr>
            </a:solidFill>
            <a:ln w="9525">
              <a:solidFill>
                <a:srgbClr val="FFFFFF"/>
              </a:solidFill>
            </a:ln>
          </c:spPr>
          <c:invertIfNegative val="0"/>
          <c:dLbls>
            <c:txPr>
              <a:bodyPr/>
              <a:lstStyle/>
              <a:p>
                <a:pPr>
                  <a:defRPr sz="1200">
                    <a:latin typeface="+mn-lt"/>
                  </a:defRPr>
                </a:pPr>
                <a:endParaRPr lang="en-US"/>
              </a:p>
            </c:txPr>
            <c:dLblPos val="outEnd"/>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Sheet1!$F$2:$F$6</c:f>
              <c:numCache>
                <c:formatCode>0%</c:formatCode>
                <c:ptCount val="5"/>
                <c:pt idx="0">
                  <c:v>0.41</c:v>
                </c:pt>
                <c:pt idx="1">
                  <c:v>0.36</c:v>
                </c:pt>
                <c:pt idx="2">
                  <c:v>7.0000000000000007E-2</c:v>
                </c:pt>
                <c:pt idx="3">
                  <c:v>0.09</c:v>
                </c:pt>
                <c:pt idx="4">
                  <c:v>0.04</c:v>
                </c:pt>
              </c:numCache>
            </c:numRef>
          </c:val>
        </c:ser>
        <c:ser>
          <c:idx val="5"/>
          <c:order val="5"/>
          <c:tx>
            <c:strRef>
              <c:f>Sheet1!$G$1</c:f>
              <c:strCache>
                <c:ptCount val="1"/>
                <c:pt idx="0">
                  <c:v>2009</c:v>
                </c:pt>
              </c:strCache>
            </c:strRef>
          </c:tx>
          <c:spPr>
            <a:solidFill>
              <a:srgbClr val="281051"/>
            </a:solidFill>
            <a:ln w="9525">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Prof/personnel
de l'université</c:v>
                </c:pt>
                <c:pt idx="1">
                  <c:v>Cours sur le droit et l'éthique</c:v>
                </c:pt>
                <c:pt idx="2">
                  <c:v>Ingénieur</c:v>
                </c:pt>
                <c:pt idx="3">
                  <c:v>Membre de la famille/
ami</c:v>
                </c:pt>
                <c:pt idx="4">
                  <c:v>Représentant de PEO</c:v>
                </c:pt>
              </c:strCache>
            </c:strRef>
          </c:cat>
          <c:val>
            <c:numRef>
              <c:f>Sheet1!$G$2:$G$6</c:f>
              <c:numCache>
                <c:formatCode>General</c:formatCode>
                <c:ptCount val="5"/>
                <c:pt idx="0" formatCode="0%">
                  <c:v>0.74</c:v>
                </c:pt>
                <c:pt idx="2" formatCode="0%">
                  <c:v>0.08</c:v>
                </c:pt>
                <c:pt idx="3" formatCode="0%">
                  <c:v>0.08</c:v>
                </c:pt>
                <c:pt idx="4" formatCode="0%">
                  <c:v>0.06</c:v>
                </c:pt>
              </c:numCache>
            </c:numRef>
          </c:val>
        </c:ser>
        <c:dLbls>
          <c:showLegendKey val="0"/>
          <c:showVal val="0"/>
          <c:showCatName val="0"/>
          <c:showSerName val="0"/>
          <c:showPercent val="0"/>
          <c:showBubbleSize val="0"/>
        </c:dLbls>
        <c:gapWidth val="70"/>
        <c:overlap val="-3"/>
        <c:axId val="159687040"/>
        <c:axId val="159688576"/>
      </c:barChart>
      <c:catAx>
        <c:axId val="159687040"/>
        <c:scaling>
          <c:orientation val="maxMin"/>
        </c:scaling>
        <c:delete val="0"/>
        <c:axPos val="l"/>
        <c:numFmt formatCode="General" sourceLinked="1"/>
        <c:majorTickMark val="out"/>
        <c:minorTickMark val="none"/>
        <c:tickLblPos val="nextTo"/>
        <c:spPr>
          <a:ln w="2215">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9688576"/>
        <c:crosses val="autoZero"/>
        <c:auto val="1"/>
        <c:lblAlgn val="ctr"/>
        <c:lblOffset val="100"/>
        <c:tickLblSkip val="1"/>
        <c:tickMarkSkip val="1"/>
        <c:noMultiLvlLbl val="0"/>
      </c:catAx>
      <c:valAx>
        <c:axId val="159688576"/>
        <c:scaling>
          <c:orientation val="minMax"/>
          <c:max val="1"/>
          <c:min val="0"/>
        </c:scaling>
        <c:delete val="1"/>
        <c:axPos val="t"/>
        <c:numFmt formatCode="0%" sourceLinked="1"/>
        <c:majorTickMark val="out"/>
        <c:minorTickMark val="none"/>
        <c:tickLblPos val="none"/>
        <c:crossAx val="159687040"/>
        <c:crosses val="autoZero"/>
        <c:crossBetween val="between"/>
        <c:majorUnit val="0.2"/>
        <c:minorUnit val="0.1"/>
      </c:valAx>
      <c:spPr>
        <a:noFill/>
        <a:ln w="17722">
          <a:noFill/>
        </a:ln>
      </c:spPr>
    </c:plotArea>
    <c:legend>
      <c:legendPos val="r"/>
      <c:layout>
        <c:manualLayout>
          <c:xMode val="edge"/>
          <c:yMode val="edge"/>
          <c:x val="0.65222795103468112"/>
          <c:y val="0.54233238171352205"/>
          <c:w val="0.1172652276978331"/>
          <c:h val="0.3849108312203563"/>
        </c:manualLayout>
      </c:layout>
      <c:overlay val="0"/>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937370527911159"/>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0.47</c:v>
                </c:pt>
                <c:pt idx="1">
                  <c:v>0.39</c:v>
                </c:pt>
                <c:pt idx="2">
                  <c:v>0.11</c:v>
                </c:pt>
                <c:pt idx="3">
                  <c:v>0.04</c:v>
                </c:pt>
              </c:numCache>
            </c:numRef>
          </c:val>
        </c:ser>
        <c:dLbls>
          <c:showLegendKey val="0"/>
          <c:showVal val="1"/>
          <c:showCatName val="0"/>
          <c:showSerName val="0"/>
          <c:showPercent val="0"/>
          <c:showBubbleSize val="0"/>
        </c:dLbls>
        <c:gapWidth val="70"/>
        <c:overlap val="-3"/>
        <c:axId val="162203136"/>
        <c:axId val="162222464"/>
      </c:barChart>
      <c:catAx>
        <c:axId val="16220313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62222464"/>
        <c:crosses val="autoZero"/>
        <c:auto val="1"/>
        <c:lblAlgn val="ctr"/>
        <c:lblOffset val="100"/>
        <c:tickLblSkip val="1"/>
        <c:tickMarkSkip val="1"/>
        <c:noMultiLvlLbl val="0"/>
      </c:catAx>
      <c:valAx>
        <c:axId val="162222464"/>
        <c:scaling>
          <c:orientation val="minMax"/>
          <c:max val="1"/>
          <c:min val="0"/>
        </c:scaling>
        <c:delete val="1"/>
        <c:axPos val="l"/>
        <c:numFmt formatCode="0\ %" sourceLinked="1"/>
        <c:majorTickMark val="out"/>
        <c:minorTickMark val="none"/>
        <c:tickLblPos val="none"/>
        <c:crossAx val="16220313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0.43</c:v>
                </c:pt>
                <c:pt idx="1">
                  <c:v>0.42</c:v>
                </c:pt>
                <c:pt idx="2">
                  <c:v>0.11</c:v>
                </c:pt>
                <c:pt idx="3">
                  <c:v>0.04</c:v>
                </c:pt>
              </c:numCache>
            </c:numRef>
          </c:val>
        </c:ser>
        <c:dLbls>
          <c:showLegendKey val="0"/>
          <c:showVal val="1"/>
          <c:showCatName val="0"/>
          <c:showSerName val="0"/>
          <c:showPercent val="0"/>
          <c:showBubbleSize val="0"/>
        </c:dLbls>
        <c:gapWidth val="70"/>
        <c:overlap val="-3"/>
        <c:axId val="162136448"/>
        <c:axId val="162139136"/>
      </c:barChart>
      <c:catAx>
        <c:axId val="16213644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62139136"/>
        <c:crosses val="autoZero"/>
        <c:auto val="1"/>
        <c:lblAlgn val="ctr"/>
        <c:lblOffset val="100"/>
        <c:tickLblSkip val="1"/>
        <c:tickMarkSkip val="1"/>
        <c:noMultiLvlLbl val="0"/>
      </c:catAx>
      <c:valAx>
        <c:axId val="162139136"/>
        <c:scaling>
          <c:orientation val="minMax"/>
          <c:max val="1"/>
          <c:min val="0"/>
        </c:scaling>
        <c:delete val="1"/>
        <c:axPos val="l"/>
        <c:numFmt formatCode="0\ %" sourceLinked="1"/>
        <c:majorTickMark val="out"/>
        <c:minorTickMark val="none"/>
        <c:tickLblPos val="none"/>
        <c:crossAx val="16213644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540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1re année</c:v>
                </c:pt>
                <c:pt idx="1">
                  <c:v>2e année</c:v>
                </c:pt>
                <c:pt idx="2">
                  <c:v>3e année</c:v>
                </c:pt>
                <c:pt idx="3">
                  <c:v>4e année / année de diplomation</c:v>
                </c:pt>
              </c:strCache>
            </c:strRef>
          </c:cat>
          <c:val>
            <c:numRef>
              <c:f>Sheet1!$B$2:$B$5</c:f>
              <c:numCache>
                <c:formatCode>0\ %</c:formatCode>
                <c:ptCount val="4"/>
                <c:pt idx="0">
                  <c:v>0.1</c:v>
                </c:pt>
                <c:pt idx="1">
                  <c:v>0.24</c:v>
                </c:pt>
                <c:pt idx="2">
                  <c:v>0.45</c:v>
                </c:pt>
                <c:pt idx="3">
                  <c:v>0.22</c:v>
                </c:pt>
              </c:numCache>
            </c:numRef>
          </c:val>
        </c:ser>
        <c:dLbls>
          <c:showLegendKey val="0"/>
          <c:showVal val="1"/>
          <c:showCatName val="0"/>
          <c:showSerName val="0"/>
          <c:showPercent val="0"/>
          <c:showBubbleSize val="0"/>
        </c:dLbls>
        <c:gapWidth val="70"/>
        <c:overlap val="-3"/>
        <c:axId val="159414912"/>
        <c:axId val="159434240"/>
      </c:barChart>
      <c:catAx>
        <c:axId val="15941491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9434240"/>
        <c:crosses val="autoZero"/>
        <c:auto val="1"/>
        <c:lblAlgn val="ctr"/>
        <c:lblOffset val="100"/>
        <c:tickLblSkip val="1"/>
        <c:tickMarkSkip val="1"/>
        <c:noMultiLvlLbl val="0"/>
      </c:catAx>
      <c:valAx>
        <c:axId val="159434240"/>
        <c:scaling>
          <c:orientation val="minMax"/>
          <c:max val="1"/>
          <c:min val="0"/>
        </c:scaling>
        <c:delete val="1"/>
        <c:axPos val="l"/>
        <c:numFmt formatCode="0\ %" sourceLinked="1"/>
        <c:majorTickMark val="out"/>
        <c:minorTickMark val="none"/>
        <c:tickLblPos val="none"/>
        <c:crossAx val="15941491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2014</c:v>
                </c:pt>
              </c:strCache>
            </c:strRef>
          </c:tx>
          <c:spPr>
            <a:ln>
              <a:solidFill>
                <a:schemeClr val="bg1"/>
              </a:solidFill>
            </a:ln>
          </c:spPr>
          <c:explosion val="25"/>
          <c:dPt>
            <c:idx val="0"/>
            <c:bubble3D val="0"/>
            <c:explosion val="11"/>
            <c:spPr>
              <a:solidFill>
                <a:schemeClr val="tx1">
                  <a:lumMod val="50000"/>
                </a:schemeClr>
              </a:solidFill>
              <a:ln>
                <a:solidFill>
                  <a:schemeClr val="bg1"/>
                </a:solidFill>
              </a:ln>
            </c:spPr>
          </c:dPt>
          <c:dPt>
            <c:idx val="1"/>
            <c:bubble3D val="0"/>
            <c:explosion val="2"/>
            <c:spPr>
              <a:solidFill>
                <a:schemeClr val="tx1"/>
              </a:solidFill>
              <a:ln>
                <a:solidFill>
                  <a:schemeClr val="bg1"/>
                </a:solidFill>
              </a:ln>
            </c:spPr>
          </c:dPt>
          <c:dLbls>
            <c:dLbl>
              <c:idx val="0"/>
              <c:layout>
                <c:manualLayout>
                  <c:x val="5.5414812278899918E-2"/>
                  <c:y val="-5.2430715145053326E-2"/>
                </c:manualLayout>
              </c:layout>
              <c:tx>
                <c:rich>
                  <a:bodyPr/>
                  <a:lstStyle/>
                  <a:p>
                    <a:r>
                      <a:rPr lang="fr-CA" noProof="0" dirty="0" smtClean="0">
                        <a:solidFill>
                          <a:schemeClr val="tx1"/>
                        </a:solidFill>
                      </a:rPr>
                      <a:t>Oui</a:t>
                    </a:r>
                    <a:r>
                      <a:rPr lang="en-US" dirty="0" smtClean="0">
                        <a:solidFill>
                          <a:schemeClr val="tx1"/>
                        </a:solidFill>
                      </a:rPr>
                      <a:t> 5 %</a:t>
                    </a:r>
                    <a:endParaRPr lang="en-US" dirty="0">
                      <a:solidFill>
                        <a:schemeClr val="tx1"/>
                      </a:solidFill>
                    </a:endParaRPr>
                  </a:p>
                </c:rich>
              </c:tx>
              <c:dLblPos val="bestFit"/>
              <c:showLegendKey val="0"/>
              <c:showVal val="1"/>
              <c:showCatName val="1"/>
              <c:showSerName val="0"/>
              <c:showPercent val="0"/>
              <c:showBubbleSize val="0"/>
            </c:dLbl>
            <c:txPr>
              <a:bodyPr/>
              <a:lstStyle/>
              <a:p>
                <a:pPr>
                  <a:defRPr sz="1400"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Oui</c:v>
                </c:pt>
                <c:pt idx="1">
                  <c:v>Non</c:v>
                </c:pt>
              </c:strCache>
            </c:strRef>
          </c:cat>
          <c:val>
            <c:numRef>
              <c:f>Sheet1!$B$2:$B$3</c:f>
              <c:numCache>
                <c:formatCode>0\ %</c:formatCode>
                <c:ptCount val="2"/>
                <c:pt idx="0">
                  <c:v>0.05</c:v>
                </c:pt>
                <c:pt idx="1">
                  <c:v>0.95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277911792817882E-2"/>
          <c:w val="1"/>
          <c:h val="0.8898305084745803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Sheet1!$B$2:$B$7</c:f>
              <c:numCache>
                <c:formatCode>0%</c:formatCode>
                <c:ptCount val="6"/>
                <c:pt idx="0">
                  <c:v>0.56000000000000005</c:v>
                </c:pt>
                <c:pt idx="1">
                  <c:v>0.36</c:v>
                </c:pt>
                <c:pt idx="3">
                  <c:v>0.08</c:v>
                </c:pt>
                <c:pt idx="4">
                  <c:v>0.01</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Sheet1!$C$2:$C$7</c:f>
              <c:numCache>
                <c:formatCode>0%</c:formatCode>
                <c:ptCount val="6"/>
                <c:pt idx="0">
                  <c:v>0.56999999999999995</c:v>
                </c:pt>
                <c:pt idx="1">
                  <c:v>0.35</c:v>
                </c:pt>
                <c:pt idx="3">
                  <c:v>7.0000000000000007E-2</c:v>
                </c:pt>
                <c:pt idx="4">
                  <c:v>0.01</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Sheet1!$D$2:$D$7</c:f>
              <c:numCache>
                <c:formatCode>0%</c:formatCode>
                <c:ptCount val="6"/>
                <c:pt idx="0">
                  <c:v>0.6</c:v>
                </c:pt>
                <c:pt idx="1">
                  <c:v>0.31</c:v>
                </c:pt>
                <c:pt idx="3">
                  <c:v>7.0000000000000007E-2</c:v>
                </c:pt>
                <c:pt idx="4">
                  <c:v>0.02</c:v>
                </c:pt>
              </c:numCache>
            </c:numRef>
          </c:val>
        </c:ser>
        <c:ser>
          <c:idx val="3"/>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Sheet1!$E$2:$E$7</c:f>
              <c:numCache>
                <c:formatCode>0%</c:formatCode>
                <c:ptCount val="6"/>
                <c:pt idx="0">
                  <c:v>0.54</c:v>
                </c:pt>
                <c:pt idx="1">
                  <c:v>0.37</c:v>
                </c:pt>
                <c:pt idx="3">
                  <c:v>7.0000000000000007E-2</c:v>
                </c:pt>
                <c:pt idx="4">
                  <c:v>0.02</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Sheet1!$F$2:$F$7</c:f>
              <c:numCache>
                <c:formatCode>0%</c:formatCode>
                <c:ptCount val="6"/>
                <c:pt idx="0">
                  <c:v>0.54</c:v>
                </c:pt>
                <c:pt idx="1">
                  <c:v>0.37</c:v>
                </c:pt>
                <c:pt idx="3">
                  <c:v>0.08</c:v>
                </c:pt>
                <c:pt idx="4">
                  <c:v>0.01</c:v>
                </c:pt>
              </c:numCache>
            </c:numRef>
          </c:val>
        </c:ser>
        <c:ser>
          <c:idx val="5"/>
          <c:order val="5"/>
          <c:tx>
            <c:strRef>
              <c:f>Sheet1!$G$1</c:f>
              <c:strCache>
                <c:ptCount val="1"/>
                <c:pt idx="0">
                  <c:v>2009</c:v>
                </c:pt>
              </c:strCache>
            </c:strRef>
          </c:tx>
          <c:spPr>
            <a:ln w="6350">
              <a:solidFill>
                <a:schemeClr val="bg1"/>
              </a:solidFill>
            </a:ln>
          </c:spPr>
          <c:invertIfNegative val="0"/>
          <c:dLbls>
            <c:txPr>
              <a:bodyPr/>
              <a:lstStyle/>
              <a:p>
                <a:pPr>
                  <a:defRPr sz="1000">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Sheet1!$G$2:$G$7</c:f>
              <c:numCache>
                <c:formatCode>0%</c:formatCode>
                <c:ptCount val="6"/>
                <c:pt idx="0">
                  <c:v>0.5</c:v>
                </c:pt>
                <c:pt idx="1">
                  <c:v>0.4</c:v>
                </c:pt>
                <c:pt idx="3">
                  <c:v>0.09</c:v>
                </c:pt>
                <c:pt idx="4">
                  <c:v>0.01</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txPr>
              <a:bodyPr/>
              <a:lstStyle/>
              <a:p>
                <a:pPr algn="ctr">
                  <a:defRPr lang="en-US" sz="1000" b="1" i="0" u="none" strike="noStrike" kern="1200" baseline="0">
                    <a:solidFill>
                      <a:srgbClr val="1F497D"/>
                    </a:solidFill>
                    <a:latin typeface="Calibri" pitchFamily="34" charset="0"/>
                    <a:ea typeface="Arial"/>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Oui, absolument</c:v>
                </c:pt>
                <c:pt idx="1">
                  <c:v>Oui, probablement</c:v>
                </c:pt>
                <c:pt idx="2">
                  <c:v>Peut-être</c:v>
                </c:pt>
                <c:pt idx="3">
                  <c:v>Non, probablement pas</c:v>
                </c:pt>
                <c:pt idx="4">
                  <c:v>Non, absolument pas</c:v>
                </c:pt>
                <c:pt idx="5">
                  <c:v>Ne sait pas</c:v>
                </c:pt>
              </c:strCache>
            </c:strRef>
          </c:cat>
          <c:val>
            <c:numRef>
              <c:f>Sheet1!$H$2:$H$7</c:f>
              <c:numCache>
                <c:formatCode>0%</c:formatCode>
                <c:ptCount val="6"/>
                <c:pt idx="0">
                  <c:v>0.53</c:v>
                </c:pt>
                <c:pt idx="1">
                  <c:v>0.27</c:v>
                </c:pt>
                <c:pt idx="2">
                  <c:v>0.13</c:v>
                </c:pt>
                <c:pt idx="3">
                  <c:v>0.03</c:v>
                </c:pt>
                <c:pt idx="4">
                  <c:v>0.03</c:v>
                </c:pt>
                <c:pt idx="5">
                  <c:v>0.01</c:v>
                </c:pt>
              </c:numCache>
            </c:numRef>
          </c:val>
        </c:ser>
        <c:dLbls>
          <c:showLegendKey val="0"/>
          <c:showVal val="1"/>
          <c:showCatName val="0"/>
          <c:showSerName val="0"/>
          <c:showPercent val="0"/>
          <c:showBubbleSize val="0"/>
        </c:dLbls>
        <c:gapWidth val="70"/>
        <c:overlap val="-3"/>
        <c:axId val="37112064"/>
        <c:axId val="37126144"/>
      </c:barChart>
      <c:catAx>
        <c:axId val="37112064"/>
        <c:scaling>
          <c:orientation val="minMax"/>
        </c:scaling>
        <c:delete val="0"/>
        <c:axPos val="b"/>
        <c:numFmt formatCode="General" sourceLinked="1"/>
        <c:majorTickMark val="out"/>
        <c:minorTickMark val="none"/>
        <c:tickLblPos val="nextTo"/>
        <c:spPr>
          <a:ln w="3109">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Arial"/>
              </a:defRPr>
            </a:pPr>
            <a:endParaRPr lang="en-US"/>
          </a:p>
        </c:txPr>
        <c:crossAx val="37126144"/>
        <c:crosses val="autoZero"/>
        <c:auto val="1"/>
        <c:lblAlgn val="ctr"/>
        <c:lblOffset val="100"/>
        <c:tickLblSkip val="1"/>
        <c:tickMarkSkip val="1"/>
        <c:noMultiLvlLbl val="0"/>
      </c:catAx>
      <c:valAx>
        <c:axId val="37126144"/>
        <c:scaling>
          <c:orientation val="minMax"/>
          <c:max val="1"/>
          <c:min val="0"/>
        </c:scaling>
        <c:delete val="1"/>
        <c:axPos val="l"/>
        <c:numFmt formatCode="0%" sourceLinked="1"/>
        <c:majorTickMark val="out"/>
        <c:minorTickMark val="none"/>
        <c:tickLblPos val="none"/>
        <c:crossAx val="37112064"/>
        <c:crosses val="autoZero"/>
        <c:crossBetween val="between"/>
        <c:majorUnit val="0.2"/>
        <c:minorUnit val="0.1"/>
      </c:valAx>
      <c:spPr>
        <a:noFill/>
        <a:ln w="24870">
          <a:noFill/>
        </a:ln>
      </c:spPr>
    </c:plotArea>
    <c:legend>
      <c:legendPos val="t"/>
      <c:layout>
        <c:manualLayout>
          <c:xMode val="edge"/>
          <c:yMode val="edge"/>
          <c:x val="0.21668582359202668"/>
          <c:y val="6.6473988439306353E-2"/>
          <c:w val="0.5666283528159467"/>
          <c:h val="6.6239816121250739E-2"/>
        </c:manualLayout>
      </c:layout>
      <c:overlay val="0"/>
      <c:spPr>
        <a:noFill/>
        <a:ln w="24870">
          <a:noFill/>
        </a:ln>
      </c:spPr>
      <c:txPr>
        <a:bodyPr/>
        <a:lstStyle/>
        <a:p>
          <a:pPr>
            <a:defRPr sz="14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5427444070241046"/>
          <c:y val="0.18297712785901771"/>
          <c:w val="0.24180716577352415"/>
          <c:h val="0.8165650127067449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Sheet1!$A$2:$A$3</c:f>
              <c:strCache>
                <c:ptCount val="2"/>
                <c:pt idx="0">
                  <c:v>Oui</c:v>
                </c:pt>
                <c:pt idx="1">
                  <c:v>Non</c:v>
                </c:pt>
              </c:strCache>
            </c:strRef>
          </c:cat>
          <c:val>
            <c:numRef>
              <c:f>Sheet1!$B$2:$B$3</c:f>
              <c:numCache>
                <c:formatCode>0\ %</c:formatCode>
                <c:ptCount val="2"/>
                <c:pt idx="0">
                  <c:v>0.48</c:v>
                </c:pt>
                <c:pt idx="1">
                  <c:v>0.52</c:v>
                </c:pt>
              </c:numCache>
            </c:numRef>
          </c:val>
        </c:ser>
        <c:ser>
          <c:idx val="0"/>
          <c:order val="1"/>
          <c:tx>
            <c:strRef>
              <c:f>Sheet1!$C$1</c:f>
              <c:strCache>
                <c:ptCount val="1"/>
                <c:pt idx="0">
                  <c:v>2013</c:v>
                </c:pt>
              </c:strCache>
            </c:strRef>
          </c:tx>
          <c:spPr>
            <a:solidFill>
              <a:schemeClr val="tx1"/>
            </a:solidFill>
          </c:spPr>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Sheet1!$A$2:$A$3</c:f>
              <c:strCache>
                <c:ptCount val="2"/>
                <c:pt idx="0">
                  <c:v>Oui</c:v>
                </c:pt>
                <c:pt idx="1">
                  <c:v>Non</c:v>
                </c:pt>
              </c:strCache>
            </c:strRef>
          </c:cat>
          <c:val>
            <c:numRef>
              <c:f>Sheet1!$C$2:$C$3</c:f>
              <c:numCache>
                <c:formatCode>0\ %</c:formatCode>
                <c:ptCount val="2"/>
                <c:pt idx="0">
                  <c:v>0.48</c:v>
                </c:pt>
                <c:pt idx="1">
                  <c:v>0.52</c:v>
                </c:pt>
              </c:numCache>
            </c:numRef>
          </c:val>
        </c:ser>
        <c:ser>
          <c:idx val="1"/>
          <c:order val="2"/>
          <c:tx>
            <c:strRef>
              <c:f>Sheet1!$D$1</c:f>
              <c:strCache>
                <c:ptCount val="1"/>
                <c:pt idx="0">
                  <c:v>2012</c:v>
                </c:pt>
              </c:strCache>
            </c:strRef>
          </c:tx>
          <c:spPr>
            <a:solidFill>
              <a:schemeClr val="tx1">
                <a:lumMod val="60000"/>
                <a:lumOff val="40000"/>
              </a:schemeClr>
            </a:solidFill>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Sheet1!$A$2:$A$3</c:f>
              <c:strCache>
                <c:ptCount val="2"/>
                <c:pt idx="0">
                  <c:v>Oui</c:v>
                </c:pt>
                <c:pt idx="1">
                  <c:v>Non</c:v>
                </c:pt>
              </c:strCache>
            </c:strRef>
          </c:cat>
          <c:val>
            <c:numRef>
              <c:f>Sheet1!$D$2:$D$3</c:f>
              <c:numCache>
                <c:formatCode>0\ %</c:formatCode>
                <c:ptCount val="2"/>
                <c:pt idx="0">
                  <c:v>0.48</c:v>
                </c:pt>
                <c:pt idx="1">
                  <c:v>0.52</c:v>
                </c:pt>
              </c:numCache>
            </c:numRef>
          </c:val>
        </c:ser>
        <c:dLbls>
          <c:showLegendKey val="0"/>
          <c:showVal val="0"/>
          <c:showCatName val="0"/>
          <c:showSerName val="0"/>
          <c:showPercent val="0"/>
          <c:showBubbleSize val="0"/>
        </c:dLbls>
        <c:gapWidth val="60"/>
        <c:overlap val="-3"/>
        <c:axId val="162545664"/>
        <c:axId val="162547200"/>
      </c:barChart>
      <c:catAx>
        <c:axId val="162545664"/>
        <c:scaling>
          <c:orientation val="maxMin"/>
        </c:scaling>
        <c:delete val="0"/>
        <c:axPos val="l"/>
        <c:numFmt formatCode="General" sourceLinked="1"/>
        <c:majorTickMark val="none"/>
        <c:minorTickMark val="none"/>
        <c:tickLblPos val="nextTo"/>
        <c:spPr>
          <a:ln>
            <a:noFill/>
          </a:ln>
        </c:spPr>
        <c:txPr>
          <a:bodyPr rot="0" vert="horz"/>
          <a:lstStyle/>
          <a:p>
            <a:pPr>
              <a:defRPr sz="2000" b="1"/>
            </a:pPr>
            <a:endParaRPr lang="en-US"/>
          </a:p>
        </c:txPr>
        <c:crossAx val="162547200"/>
        <c:crosses val="autoZero"/>
        <c:auto val="1"/>
        <c:lblAlgn val="ctr"/>
        <c:lblOffset val="100"/>
        <c:tickLblSkip val="1"/>
        <c:tickMarkSkip val="1"/>
        <c:noMultiLvlLbl val="0"/>
      </c:catAx>
      <c:valAx>
        <c:axId val="162547200"/>
        <c:scaling>
          <c:orientation val="minMax"/>
          <c:max val="1"/>
          <c:min val="0"/>
        </c:scaling>
        <c:delete val="1"/>
        <c:axPos val="t"/>
        <c:numFmt formatCode="0\ %" sourceLinked="1"/>
        <c:majorTickMark val="out"/>
        <c:minorTickMark val="none"/>
        <c:tickLblPos val="none"/>
        <c:crossAx val="162545664"/>
        <c:crosses val="autoZero"/>
        <c:crossBetween val="between"/>
        <c:majorUnit val="0.2"/>
        <c:minorUnit val="0.1"/>
      </c:valAx>
    </c:plotArea>
    <c:legend>
      <c:legendPos val="t"/>
      <c:layout>
        <c:manualLayout>
          <c:xMode val="edge"/>
          <c:yMode val="edge"/>
          <c:x val="0.42920934951891554"/>
          <c:y val="8.2010582010582006E-2"/>
          <c:w val="0.55052942424614681"/>
          <c:h val="6.7022872140982376E-2"/>
        </c:manualLayout>
      </c:layout>
      <c:overlay val="0"/>
      <c:txPr>
        <a:bodyPr/>
        <a:lstStyle/>
        <a:p>
          <a:pPr>
            <a:defRPr sz="16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4714534445643"/>
          <c:y val="2.3758354988257136E-3"/>
          <c:w val="0.41508926483199532"/>
          <c:h val="0.9654791257173596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Lbls>
            <c:showLegendKey val="0"/>
            <c:showVal val="1"/>
            <c:showCatName val="0"/>
            <c:showSerName val="0"/>
            <c:showPercent val="0"/>
            <c:showBubbleSize val="0"/>
            <c:showLeaderLines val="0"/>
          </c:dLbls>
          <c:cat>
            <c:strRef>
              <c:f>Sheet1!$A$2:$A$7</c:f>
              <c:strCache>
                <c:ptCount val="6"/>
                <c:pt idx="0">
                  <c:v>Parent</c:v>
                </c:pt>
                <c:pt idx="1">
                  <c:v>Autre membre de la famille</c:v>
                </c:pt>
                <c:pt idx="2">
                  <c:v>Professeur</c:v>
                </c:pt>
                <c:pt idx="3">
                  <c:v>Ami ou connaissance</c:v>
                </c:pt>
                <c:pt idx="4">
                  <c:v>Conseiller en orientation</c:v>
                </c:pt>
                <c:pt idx="5">
                  <c:v>Autre</c:v>
                </c:pt>
              </c:strCache>
            </c:strRef>
          </c:cat>
          <c:val>
            <c:numRef>
              <c:f>Sheet1!$B$2:$B$7</c:f>
              <c:numCache>
                <c:formatCode>0\ %</c:formatCode>
                <c:ptCount val="6"/>
                <c:pt idx="0">
                  <c:v>0.54</c:v>
                </c:pt>
                <c:pt idx="1">
                  <c:v>0.3</c:v>
                </c:pt>
                <c:pt idx="2">
                  <c:v>0.28000000000000003</c:v>
                </c:pt>
                <c:pt idx="3">
                  <c:v>0.22</c:v>
                </c:pt>
                <c:pt idx="4">
                  <c:v>0.04</c:v>
                </c:pt>
                <c:pt idx="5">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dLblPos val="outEnd"/>
            <c:showLegendKey val="0"/>
            <c:showVal val="1"/>
            <c:showCatName val="0"/>
            <c:showSerName val="0"/>
            <c:showPercent val="0"/>
            <c:showBubbleSize val="0"/>
            <c:showLeaderLines val="0"/>
          </c:dLbls>
          <c:cat>
            <c:strRef>
              <c:f>Sheet1!$A$2:$A$7</c:f>
              <c:strCache>
                <c:ptCount val="6"/>
                <c:pt idx="0">
                  <c:v>Parent</c:v>
                </c:pt>
                <c:pt idx="1">
                  <c:v>Autre membre de la famille</c:v>
                </c:pt>
                <c:pt idx="2">
                  <c:v>Professeur</c:v>
                </c:pt>
                <c:pt idx="3">
                  <c:v>Ami ou connaissance</c:v>
                </c:pt>
                <c:pt idx="4">
                  <c:v>Conseiller en orientation</c:v>
                </c:pt>
                <c:pt idx="5">
                  <c:v>Autre</c:v>
                </c:pt>
              </c:strCache>
            </c:strRef>
          </c:cat>
          <c:val>
            <c:numRef>
              <c:f>Sheet1!$C$2:$C$7</c:f>
              <c:numCache>
                <c:formatCode>0\ %</c:formatCode>
                <c:ptCount val="6"/>
                <c:pt idx="0">
                  <c:v>0.52</c:v>
                </c:pt>
                <c:pt idx="1">
                  <c:v>0.31</c:v>
                </c:pt>
                <c:pt idx="2">
                  <c:v>0.35</c:v>
                </c:pt>
                <c:pt idx="3">
                  <c:v>0.2</c:v>
                </c:pt>
                <c:pt idx="4">
                  <c:v>0.05</c:v>
                </c:pt>
                <c:pt idx="5">
                  <c:v>0.01</c:v>
                </c:pt>
              </c:numCache>
            </c:numRef>
          </c:val>
        </c:ser>
        <c:ser>
          <c:idx val="1"/>
          <c:order val="2"/>
          <c:tx>
            <c:strRef>
              <c:f>Sheet1!$D$1</c:f>
              <c:strCache>
                <c:ptCount val="1"/>
                <c:pt idx="0">
                  <c:v>2012</c:v>
                </c:pt>
              </c:strCache>
            </c:strRef>
          </c:tx>
          <c:spPr>
            <a:solidFill>
              <a:schemeClr val="tx1">
                <a:lumMod val="60000"/>
                <a:lumOff val="40000"/>
              </a:schemeClr>
            </a:solidFill>
            <a:ln>
              <a:solidFill>
                <a:schemeClr val="bg1"/>
              </a:solidFill>
            </a:ln>
          </c:spPr>
          <c:invertIfNegative val="0"/>
          <c:dLbls>
            <c:showLegendKey val="0"/>
            <c:showVal val="1"/>
            <c:showCatName val="0"/>
            <c:showSerName val="0"/>
            <c:showPercent val="0"/>
            <c:showBubbleSize val="0"/>
            <c:showLeaderLines val="0"/>
          </c:dLbls>
          <c:cat>
            <c:strRef>
              <c:f>Sheet1!$A$2:$A$7</c:f>
              <c:strCache>
                <c:ptCount val="6"/>
                <c:pt idx="0">
                  <c:v>Parent</c:v>
                </c:pt>
                <c:pt idx="1">
                  <c:v>Autre membre de la famille</c:v>
                </c:pt>
                <c:pt idx="2">
                  <c:v>Professeur</c:v>
                </c:pt>
                <c:pt idx="3">
                  <c:v>Ami ou connaissance</c:v>
                </c:pt>
                <c:pt idx="4">
                  <c:v>Conseiller en orientation</c:v>
                </c:pt>
                <c:pt idx="5">
                  <c:v>Autre</c:v>
                </c:pt>
              </c:strCache>
            </c:strRef>
          </c:cat>
          <c:val>
            <c:numRef>
              <c:f>Sheet1!$D$2:$D$7</c:f>
              <c:numCache>
                <c:formatCode>0\ %</c:formatCode>
                <c:ptCount val="6"/>
                <c:pt idx="0">
                  <c:v>0.52</c:v>
                </c:pt>
                <c:pt idx="1">
                  <c:v>0.3</c:v>
                </c:pt>
                <c:pt idx="2">
                  <c:v>0.3</c:v>
                </c:pt>
                <c:pt idx="3">
                  <c:v>0.18</c:v>
                </c:pt>
                <c:pt idx="4">
                  <c:v>0.04</c:v>
                </c:pt>
                <c:pt idx="5">
                  <c:v>0.01</c:v>
                </c:pt>
              </c:numCache>
            </c:numRef>
          </c:val>
        </c:ser>
        <c:dLbls>
          <c:showLegendKey val="0"/>
          <c:showVal val="0"/>
          <c:showCatName val="0"/>
          <c:showSerName val="0"/>
          <c:showPercent val="0"/>
          <c:showBubbleSize val="0"/>
        </c:dLbls>
        <c:gapWidth val="144"/>
        <c:overlap val="-13"/>
        <c:axId val="162590720"/>
        <c:axId val="162592256"/>
      </c:barChart>
      <c:catAx>
        <c:axId val="162590720"/>
        <c:scaling>
          <c:orientation val="maxMin"/>
        </c:scaling>
        <c:delete val="0"/>
        <c:axPos val="l"/>
        <c:numFmt formatCode="General" sourceLinked="1"/>
        <c:majorTickMark val="none"/>
        <c:minorTickMark val="none"/>
        <c:tickLblPos val="nextTo"/>
        <c:spPr>
          <a:ln w="1971">
            <a:noFill/>
            <a:prstDash val="solid"/>
          </a:ln>
        </c:spPr>
        <c:txPr>
          <a:bodyPr rot="0" vert="horz"/>
          <a:lstStyle/>
          <a:p>
            <a:pPr>
              <a:defRPr sz="1050"/>
            </a:pPr>
            <a:endParaRPr lang="en-US"/>
          </a:p>
        </c:txPr>
        <c:crossAx val="162592256"/>
        <c:crosses val="autoZero"/>
        <c:auto val="1"/>
        <c:lblAlgn val="ctr"/>
        <c:lblOffset val="100"/>
        <c:tickLblSkip val="1"/>
        <c:tickMarkSkip val="1"/>
        <c:noMultiLvlLbl val="0"/>
      </c:catAx>
      <c:valAx>
        <c:axId val="162592256"/>
        <c:scaling>
          <c:orientation val="minMax"/>
          <c:max val="1"/>
          <c:min val="0"/>
        </c:scaling>
        <c:delete val="1"/>
        <c:axPos val="t"/>
        <c:numFmt formatCode="0\ %" sourceLinked="1"/>
        <c:majorTickMark val="out"/>
        <c:minorTickMark val="none"/>
        <c:tickLblPos val="none"/>
        <c:crossAx val="162590720"/>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900" b="1" i="0" u="none" strike="noStrike" baseline="0">
          <a:solidFill>
            <a:schemeClr val="tx1"/>
          </a:solidFill>
          <a:latin typeface="+mn-lt"/>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5259398287485103"/>
          <c:y val="9.0384615384615397E-2"/>
          <c:w val="0.38616838621547761"/>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c:spPr>
          <c:invertIfNegative val="0"/>
          <c:dLbls>
            <c:showLegendKey val="0"/>
            <c:showVal val="1"/>
            <c:showCatName val="0"/>
            <c:showSerName val="0"/>
            <c:showPercent val="0"/>
            <c:showBubbleSize val="0"/>
            <c:showLeaderLines val="0"/>
          </c:dLbls>
          <c:cat>
            <c:strRef>
              <c:f>Sheet1!$A$2:$A$18</c:f>
              <c:strCache>
                <c:ptCount val="17"/>
                <c:pt idx="0">
                  <c:v>Homme</c:v>
                </c:pt>
                <c:pt idx="1">
                  <c:v>Femme</c:v>
                </c:pt>
                <c:pt idx="3">
                  <c:v>Homme </c:v>
                </c:pt>
                <c:pt idx="4">
                  <c:v>Femme</c:v>
                </c:pt>
                <c:pt idx="6">
                  <c:v>Homme </c:v>
                </c:pt>
                <c:pt idx="7">
                  <c:v>Femme</c:v>
                </c:pt>
                <c:pt idx="9">
                  <c:v>Homme</c:v>
                </c:pt>
                <c:pt idx="10">
                  <c:v>Femme</c:v>
                </c:pt>
                <c:pt idx="12">
                  <c:v>Homme </c:v>
                </c:pt>
                <c:pt idx="13">
                  <c:v>Femme</c:v>
                </c:pt>
                <c:pt idx="15">
                  <c:v>Homme </c:v>
                </c:pt>
                <c:pt idx="16">
                  <c:v>Female</c:v>
                </c:pt>
              </c:strCache>
            </c:strRef>
          </c:cat>
          <c:val>
            <c:numRef>
              <c:f>Sheet1!$B$2:$B$18</c:f>
              <c:numCache>
                <c:formatCode>0\ %</c:formatCode>
                <c:ptCount val="17"/>
                <c:pt idx="0">
                  <c:v>0.83</c:v>
                </c:pt>
                <c:pt idx="1">
                  <c:v>0.17</c:v>
                </c:pt>
                <c:pt idx="3">
                  <c:v>0.83</c:v>
                </c:pt>
                <c:pt idx="4">
                  <c:v>0.17</c:v>
                </c:pt>
                <c:pt idx="6">
                  <c:v>0.79</c:v>
                </c:pt>
                <c:pt idx="7">
                  <c:v>0.21</c:v>
                </c:pt>
                <c:pt idx="9">
                  <c:v>0.78</c:v>
                </c:pt>
                <c:pt idx="10">
                  <c:v>0.19</c:v>
                </c:pt>
                <c:pt idx="12">
                  <c:v>0.44</c:v>
                </c:pt>
                <c:pt idx="13">
                  <c:v>0.56000000000000005</c:v>
                </c:pt>
                <c:pt idx="15">
                  <c:v>0.83</c:v>
                </c:pt>
                <c:pt idx="16">
                  <c:v>0.17</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dLblPos val="outEnd"/>
            <c:showLegendKey val="0"/>
            <c:showVal val="1"/>
            <c:showCatName val="0"/>
            <c:showSerName val="0"/>
            <c:showPercent val="0"/>
            <c:showBubbleSize val="0"/>
            <c:showLeaderLines val="0"/>
          </c:dLbls>
          <c:cat>
            <c:strRef>
              <c:f>Sheet1!$A$2:$A$18</c:f>
              <c:strCache>
                <c:ptCount val="17"/>
                <c:pt idx="0">
                  <c:v>Homme</c:v>
                </c:pt>
                <c:pt idx="1">
                  <c:v>Femme</c:v>
                </c:pt>
                <c:pt idx="3">
                  <c:v>Homme </c:v>
                </c:pt>
                <c:pt idx="4">
                  <c:v>Femme</c:v>
                </c:pt>
                <c:pt idx="6">
                  <c:v>Homme </c:v>
                </c:pt>
                <c:pt idx="7">
                  <c:v>Femme</c:v>
                </c:pt>
                <c:pt idx="9">
                  <c:v>Homme</c:v>
                </c:pt>
                <c:pt idx="10">
                  <c:v>Femme</c:v>
                </c:pt>
                <c:pt idx="12">
                  <c:v>Homme </c:v>
                </c:pt>
                <c:pt idx="13">
                  <c:v>Femme</c:v>
                </c:pt>
                <c:pt idx="15">
                  <c:v>Homme </c:v>
                </c:pt>
                <c:pt idx="16">
                  <c:v>Female</c:v>
                </c:pt>
              </c:strCache>
            </c:strRef>
          </c:cat>
          <c:val>
            <c:numRef>
              <c:f>Sheet1!$C$2:$C$18</c:f>
              <c:numCache>
                <c:formatCode>0\ %</c:formatCode>
                <c:ptCount val="17"/>
                <c:pt idx="0">
                  <c:v>0.9</c:v>
                </c:pt>
                <c:pt idx="1">
                  <c:v>0.1</c:v>
                </c:pt>
                <c:pt idx="3">
                  <c:v>0.84</c:v>
                </c:pt>
                <c:pt idx="4">
                  <c:v>0.16</c:v>
                </c:pt>
                <c:pt idx="6">
                  <c:v>0.85</c:v>
                </c:pt>
                <c:pt idx="7">
                  <c:v>0.15</c:v>
                </c:pt>
                <c:pt idx="9">
                  <c:v>0.85</c:v>
                </c:pt>
                <c:pt idx="10">
                  <c:v>0.15</c:v>
                </c:pt>
                <c:pt idx="12">
                  <c:v>0.43</c:v>
                </c:pt>
                <c:pt idx="13">
                  <c:v>0.56999999999999995</c:v>
                </c:pt>
                <c:pt idx="15">
                  <c:v>0.9</c:v>
                </c:pt>
                <c:pt idx="16">
                  <c:v>0.1</c:v>
                </c:pt>
              </c:numCache>
            </c:numRef>
          </c:val>
        </c:ser>
        <c:ser>
          <c:idx val="1"/>
          <c:order val="2"/>
          <c:tx>
            <c:strRef>
              <c:f>Sheet1!$D$1</c:f>
              <c:strCache>
                <c:ptCount val="1"/>
                <c:pt idx="0">
                  <c:v>2012</c:v>
                </c:pt>
              </c:strCache>
            </c:strRef>
          </c:tx>
          <c:spPr>
            <a:solidFill>
              <a:schemeClr val="tx1">
                <a:lumMod val="60000"/>
                <a:lumOff val="40000"/>
              </a:schemeClr>
            </a:solidFill>
            <a:ln>
              <a:solidFill>
                <a:srgbClr val="FFFFFF"/>
              </a:solidFill>
            </a:ln>
          </c:spPr>
          <c:invertIfNegative val="0"/>
          <c:dLbls>
            <c:showLegendKey val="0"/>
            <c:showVal val="1"/>
            <c:showCatName val="0"/>
            <c:showSerName val="0"/>
            <c:showPercent val="0"/>
            <c:showBubbleSize val="0"/>
            <c:showLeaderLines val="0"/>
          </c:dLbls>
          <c:cat>
            <c:strRef>
              <c:f>Sheet1!$A$2:$A$18</c:f>
              <c:strCache>
                <c:ptCount val="17"/>
                <c:pt idx="0">
                  <c:v>Homme</c:v>
                </c:pt>
                <c:pt idx="1">
                  <c:v>Femme</c:v>
                </c:pt>
                <c:pt idx="3">
                  <c:v>Homme </c:v>
                </c:pt>
                <c:pt idx="4">
                  <c:v>Femme</c:v>
                </c:pt>
                <c:pt idx="6">
                  <c:v>Homme </c:v>
                </c:pt>
                <c:pt idx="7">
                  <c:v>Femme</c:v>
                </c:pt>
                <c:pt idx="9">
                  <c:v>Homme</c:v>
                </c:pt>
                <c:pt idx="10">
                  <c:v>Femme</c:v>
                </c:pt>
                <c:pt idx="12">
                  <c:v>Homme </c:v>
                </c:pt>
                <c:pt idx="13">
                  <c:v>Femme</c:v>
                </c:pt>
                <c:pt idx="15">
                  <c:v>Homme </c:v>
                </c:pt>
                <c:pt idx="16">
                  <c:v>Female</c:v>
                </c:pt>
              </c:strCache>
            </c:strRef>
          </c:cat>
          <c:val>
            <c:numRef>
              <c:f>Sheet1!$D$2:$D$18</c:f>
              <c:numCache>
                <c:formatCode>0\ %</c:formatCode>
                <c:ptCount val="17"/>
                <c:pt idx="0">
                  <c:v>0.89</c:v>
                </c:pt>
                <c:pt idx="1">
                  <c:v>0.11</c:v>
                </c:pt>
                <c:pt idx="3">
                  <c:v>0.86</c:v>
                </c:pt>
                <c:pt idx="4">
                  <c:v>0.14000000000000001</c:v>
                </c:pt>
                <c:pt idx="6">
                  <c:v>0.8</c:v>
                </c:pt>
                <c:pt idx="7">
                  <c:v>0.2</c:v>
                </c:pt>
                <c:pt idx="9">
                  <c:v>0.85</c:v>
                </c:pt>
                <c:pt idx="10">
                  <c:v>0.15</c:v>
                </c:pt>
                <c:pt idx="12">
                  <c:v>0.52</c:v>
                </c:pt>
                <c:pt idx="13">
                  <c:v>0.48</c:v>
                </c:pt>
                <c:pt idx="15">
                  <c:v>0.9</c:v>
                </c:pt>
                <c:pt idx="16">
                  <c:v>0.1</c:v>
                </c:pt>
              </c:numCache>
            </c:numRef>
          </c:val>
        </c:ser>
        <c:dLbls>
          <c:showLegendKey val="0"/>
          <c:showVal val="0"/>
          <c:showCatName val="0"/>
          <c:showSerName val="0"/>
          <c:showPercent val="0"/>
          <c:showBubbleSize val="0"/>
        </c:dLbls>
        <c:gapWidth val="80"/>
        <c:overlap val="-13"/>
        <c:axId val="162917760"/>
        <c:axId val="162923648"/>
      </c:barChart>
      <c:catAx>
        <c:axId val="162917760"/>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62923648"/>
        <c:crosses val="autoZero"/>
        <c:auto val="1"/>
        <c:lblAlgn val="ctr"/>
        <c:lblOffset val="100"/>
        <c:tickLblSkip val="1"/>
        <c:tickMarkSkip val="1"/>
        <c:noMultiLvlLbl val="0"/>
      </c:catAx>
      <c:valAx>
        <c:axId val="162923648"/>
        <c:scaling>
          <c:orientation val="minMax"/>
          <c:max val="1"/>
          <c:min val="0"/>
        </c:scaling>
        <c:delete val="1"/>
        <c:axPos val="t"/>
        <c:numFmt formatCode="0\ %" sourceLinked="1"/>
        <c:majorTickMark val="out"/>
        <c:minorTickMark val="none"/>
        <c:tickLblPos val="none"/>
        <c:crossAx val="162917760"/>
        <c:crosses val="autoZero"/>
        <c:crossBetween val="between"/>
        <c:majorUnit val="0.2"/>
        <c:minorUnit val="0.1"/>
      </c:valAx>
    </c:plotArea>
    <c:plotVisOnly val="1"/>
    <c:dispBlanksAs val="gap"/>
    <c:showDLblsOverMax val="0"/>
  </c:chart>
  <c:txPr>
    <a:bodyPr/>
    <a:lstStyle/>
    <a:p>
      <a:pPr>
        <a:defRPr sz="800" b="1"/>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25"/>
          <c:y val="9.0384615384615397E-2"/>
          <c:w val="0.66261398176291431"/>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Sheet1!$B$2:$B$8</c:f>
              <c:numCache>
                <c:formatCode>0%</c:formatCode>
                <c:ptCount val="7"/>
                <c:pt idx="0">
                  <c:v>0.27</c:v>
                </c:pt>
                <c:pt idx="1">
                  <c:v>0.26</c:v>
                </c:pt>
                <c:pt idx="2">
                  <c:v>0.13</c:v>
                </c:pt>
                <c:pt idx="3">
                  <c:v>0.2</c:v>
                </c:pt>
                <c:pt idx="4">
                  <c:v>0.05</c:v>
                </c:pt>
                <c:pt idx="5">
                  <c:v>0.04</c:v>
                </c:pt>
                <c:pt idx="6">
                  <c:v>0.04</c:v>
                </c:pt>
              </c:numCache>
            </c:numRef>
          </c:val>
        </c:ser>
        <c:ser>
          <c:idx val="0"/>
          <c:order val="1"/>
          <c:tx>
            <c:strRef>
              <c:f>Sheet1!$C$1</c:f>
              <c:strCache>
                <c:ptCount val="1"/>
                <c:pt idx="0">
                  <c:v>2013</c:v>
                </c:pt>
              </c:strCache>
            </c:strRef>
          </c:tx>
          <c:spPr>
            <a:solidFill>
              <a:schemeClr val="tx1">
                <a:lumMod val="75000"/>
              </a:schemeClr>
            </a:solidFill>
            <a:ln w="7883">
              <a:solidFill>
                <a:schemeClr val="tx1"/>
              </a:solidFill>
              <a:prstDash val="solid"/>
            </a:ln>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Sheet1!$C$2:$C$8</c:f>
              <c:numCache>
                <c:formatCode>0%</c:formatCode>
                <c:ptCount val="7"/>
                <c:pt idx="0">
                  <c:v>0.32</c:v>
                </c:pt>
                <c:pt idx="1">
                  <c:v>0.32</c:v>
                </c:pt>
                <c:pt idx="2">
                  <c:v>0.04</c:v>
                </c:pt>
                <c:pt idx="3">
                  <c:v>0.15</c:v>
                </c:pt>
                <c:pt idx="4">
                  <c:v>0.08</c:v>
                </c:pt>
                <c:pt idx="5">
                  <c:v>0.01</c:v>
                </c:pt>
                <c:pt idx="6">
                  <c:v>0.02</c:v>
                </c:pt>
              </c:numCache>
            </c:numRef>
          </c:val>
        </c:ser>
        <c:ser>
          <c:idx val="1"/>
          <c:order val="2"/>
          <c:tx>
            <c:strRef>
              <c:f>Sheet1!$D$1</c:f>
              <c:strCache>
                <c:ptCount val="1"/>
                <c:pt idx="0">
                  <c:v>2012</c:v>
                </c:pt>
              </c:strCache>
            </c:strRef>
          </c:tx>
          <c:spPr>
            <a:solidFill>
              <a:schemeClr val="tx1">
                <a:lumMod val="60000"/>
                <a:lumOff val="4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Sheet1!$D$2:$D$8</c:f>
              <c:numCache>
                <c:formatCode>0%</c:formatCode>
                <c:ptCount val="7"/>
                <c:pt idx="0">
                  <c:v>0.28999999999999998</c:v>
                </c:pt>
                <c:pt idx="1">
                  <c:v>0.28000000000000003</c:v>
                </c:pt>
                <c:pt idx="2">
                  <c:v>0.08</c:v>
                </c:pt>
                <c:pt idx="3">
                  <c:v>0.16</c:v>
                </c:pt>
                <c:pt idx="4">
                  <c:v>0.05</c:v>
                </c:pt>
                <c:pt idx="5">
                  <c:v>0.05</c:v>
                </c:pt>
                <c:pt idx="6">
                  <c:v>0.03</c:v>
                </c:pt>
              </c:numCache>
            </c:numRef>
          </c:val>
        </c:ser>
        <c:ser>
          <c:idx val="2"/>
          <c:order val="3"/>
          <c:tx>
            <c:strRef>
              <c:f>Sheet1!$E$1</c:f>
              <c:strCache>
                <c:ptCount val="1"/>
                <c:pt idx="0">
                  <c:v>2011</c:v>
                </c:pt>
              </c:strCache>
            </c:strRef>
          </c:tx>
          <c:spPr>
            <a:solidFill>
              <a:schemeClr val="tx1">
                <a:lumMod val="40000"/>
                <a:lumOff val="60000"/>
              </a:schemeClr>
            </a:solidFill>
            <a:ln w="15767">
              <a:noFill/>
            </a:ln>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Sheet1!$E$2:$E$8</c:f>
              <c:numCache>
                <c:formatCode>0%</c:formatCode>
                <c:ptCount val="7"/>
                <c:pt idx="0">
                  <c:v>0.38</c:v>
                </c:pt>
                <c:pt idx="1">
                  <c:v>0.34</c:v>
                </c:pt>
                <c:pt idx="2">
                  <c:v>0.09</c:v>
                </c:pt>
                <c:pt idx="3">
                  <c:v>0.05</c:v>
                </c:pt>
                <c:pt idx="4">
                  <c:v>0.05</c:v>
                </c:pt>
                <c:pt idx="5">
                  <c:v>0.04</c:v>
                </c:pt>
                <c:pt idx="6">
                  <c:v>0.02</c:v>
                </c:pt>
              </c:numCache>
            </c:numRef>
          </c:val>
        </c:ser>
        <c:ser>
          <c:idx val="4"/>
          <c:order val="4"/>
          <c:tx>
            <c:strRef>
              <c:f>Sheet1!$F$1</c:f>
              <c:strCache>
                <c:ptCount val="1"/>
                <c:pt idx="0">
                  <c:v>2010</c:v>
                </c:pt>
              </c:strCache>
            </c:strRef>
          </c:tx>
          <c:spPr>
            <a:solidFill>
              <a:schemeClr val="tx1">
                <a:lumMod val="20000"/>
                <a:lumOff val="80000"/>
              </a:schemeClr>
            </a:solidFill>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Sheet1!$F$2:$F$8</c:f>
              <c:numCache>
                <c:formatCode>0%</c:formatCode>
                <c:ptCount val="7"/>
                <c:pt idx="0">
                  <c:v>0.3</c:v>
                </c:pt>
                <c:pt idx="1">
                  <c:v>0.32</c:v>
                </c:pt>
                <c:pt idx="2">
                  <c:v>0.06</c:v>
                </c:pt>
                <c:pt idx="3">
                  <c:v>0.17</c:v>
                </c:pt>
                <c:pt idx="4">
                  <c:v>0.04</c:v>
                </c:pt>
                <c:pt idx="5">
                  <c:v>0.04</c:v>
                </c:pt>
                <c:pt idx="6">
                  <c:v>0.05</c:v>
                </c:pt>
              </c:numCache>
            </c:numRef>
          </c:val>
        </c:ser>
        <c:ser>
          <c:idx val="5"/>
          <c:order val="5"/>
          <c:tx>
            <c:strRef>
              <c:f>Sheet1!$G$1</c:f>
              <c:strCache>
                <c:ptCount val="1"/>
                <c:pt idx="0">
                  <c:v>2009</c:v>
                </c:pt>
              </c:strCache>
            </c:strRef>
          </c:tx>
          <c:spPr>
            <a:solidFill>
              <a:schemeClr val="accent6"/>
            </a:solidFill>
          </c:spPr>
          <c:invertIfNegative val="0"/>
          <c:dLbls>
            <c:dLblPos val="outEnd"/>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Sheet1!$G$2:$G$8</c:f>
              <c:numCache>
                <c:formatCode>0%</c:formatCode>
                <c:ptCount val="7"/>
                <c:pt idx="0">
                  <c:v>0.35</c:v>
                </c:pt>
                <c:pt idx="1">
                  <c:v>0.25</c:v>
                </c:pt>
                <c:pt idx="2">
                  <c:v>0.06</c:v>
                </c:pt>
                <c:pt idx="3">
                  <c:v>0.24</c:v>
                </c:pt>
                <c:pt idx="4">
                  <c:v>0.04</c:v>
                </c:pt>
                <c:pt idx="5">
                  <c:v>0.03</c:v>
                </c:pt>
                <c:pt idx="6">
                  <c:v>0.03</c:v>
                </c:pt>
              </c:numCache>
            </c:numRef>
          </c:val>
        </c:ser>
        <c:ser>
          <c:idx val="6"/>
          <c:order val="6"/>
          <c:tx>
            <c:strRef>
              <c:f>Sheet1!$H$1</c:f>
              <c:strCache>
                <c:ptCount val="1"/>
                <c:pt idx="0">
                  <c:v>2008</c:v>
                </c:pt>
              </c:strCache>
            </c:strRef>
          </c:tx>
          <c:spPr>
            <a:solidFill>
              <a:schemeClr val="accent6">
                <a:lumMod val="90000"/>
                <a:lumOff val="10000"/>
              </a:schemeClr>
            </a:solidFill>
          </c:spPr>
          <c:invertIfNegative val="0"/>
          <c:dLbls>
            <c:showLegendKey val="0"/>
            <c:showVal val="1"/>
            <c:showCatName val="0"/>
            <c:showSerName val="0"/>
            <c:showPercent val="0"/>
            <c:showBubbleSize val="0"/>
            <c:showLeaderLines val="0"/>
          </c:dLbls>
          <c:cat>
            <c:strRef>
              <c:f>Sheet1!$A$2:$A$8</c:f>
              <c:strCache>
                <c:ptCount val="7"/>
                <c:pt idx="0">
                  <c:v>Colombie­
Britannique</c:v>
                </c:pt>
                <c:pt idx="1">
                  <c:v>Alberta</c:v>
                </c:pt>
                <c:pt idx="2">
                  <c:v>Nouvelle-Écosse</c:v>
                </c:pt>
                <c:pt idx="3">
                  <c:v>Québec</c:v>
                </c:pt>
                <c:pt idx="4">
                  <c:v>Manitoba</c:v>
                </c:pt>
                <c:pt idx="5">
                  <c:v>Nouveau-Brunswick</c:v>
                </c:pt>
                <c:pt idx="6">
                  <c:v>Saskatchewan</c:v>
                </c:pt>
              </c:strCache>
            </c:strRef>
          </c:cat>
          <c:val>
            <c:numRef>
              <c:f>Sheet1!$H$2:$H$8</c:f>
              <c:numCache>
                <c:formatCode>0%</c:formatCode>
                <c:ptCount val="7"/>
                <c:pt idx="0">
                  <c:v>0.35</c:v>
                </c:pt>
                <c:pt idx="1">
                  <c:v>0.24</c:v>
                </c:pt>
                <c:pt idx="2">
                  <c:v>0.03</c:v>
                </c:pt>
                <c:pt idx="3">
                  <c:v>0.12</c:v>
                </c:pt>
                <c:pt idx="4">
                  <c:v>0.09</c:v>
                </c:pt>
                <c:pt idx="5">
                  <c:v>0.03</c:v>
                </c:pt>
                <c:pt idx="6">
                  <c:v>0.03</c:v>
                </c:pt>
              </c:numCache>
            </c:numRef>
          </c:val>
        </c:ser>
        <c:dLbls>
          <c:showLegendKey val="0"/>
          <c:showVal val="0"/>
          <c:showCatName val="0"/>
          <c:showSerName val="0"/>
          <c:showPercent val="0"/>
          <c:showBubbleSize val="0"/>
        </c:dLbls>
        <c:gapWidth val="60"/>
        <c:overlap val="-3"/>
        <c:axId val="162476800"/>
        <c:axId val="162478720"/>
      </c:barChart>
      <c:catAx>
        <c:axId val="162476800"/>
        <c:scaling>
          <c:orientation val="maxMin"/>
        </c:scaling>
        <c:delete val="0"/>
        <c:axPos val="l"/>
        <c:numFmt formatCode="General" sourceLinked="1"/>
        <c:majorTickMark val="out"/>
        <c:minorTickMark val="none"/>
        <c:tickLblPos val="nextTo"/>
        <c:spPr>
          <a:ln w="1971">
            <a:solidFill>
              <a:schemeClr val="tx1"/>
            </a:solidFill>
            <a:prstDash val="solid"/>
          </a:ln>
        </c:spPr>
        <c:txPr>
          <a:bodyPr rot="0" vert="horz"/>
          <a:lstStyle/>
          <a:p>
            <a:pPr>
              <a:defRPr sz="1000"/>
            </a:pPr>
            <a:endParaRPr lang="en-US"/>
          </a:p>
        </c:txPr>
        <c:crossAx val="162478720"/>
        <c:crosses val="autoZero"/>
        <c:auto val="1"/>
        <c:lblAlgn val="ctr"/>
        <c:lblOffset val="100"/>
        <c:tickLblSkip val="1"/>
        <c:tickMarkSkip val="1"/>
        <c:noMultiLvlLbl val="0"/>
      </c:catAx>
      <c:valAx>
        <c:axId val="162478720"/>
        <c:scaling>
          <c:orientation val="minMax"/>
          <c:max val="1"/>
          <c:min val="0"/>
        </c:scaling>
        <c:delete val="1"/>
        <c:axPos val="t"/>
        <c:numFmt formatCode="0%" sourceLinked="1"/>
        <c:majorTickMark val="out"/>
        <c:minorTickMark val="none"/>
        <c:tickLblPos val="none"/>
        <c:crossAx val="162476800"/>
        <c:crosses val="autoZero"/>
        <c:crossBetween val="between"/>
        <c:majorUnit val="0.2"/>
        <c:minorUnit val="0.1"/>
      </c:valAx>
      <c:spPr>
        <a:noFill/>
        <a:ln w="15767">
          <a:noFill/>
        </a:ln>
      </c:spPr>
    </c:plotArea>
    <c:legend>
      <c:legendPos val="r"/>
      <c:layout>
        <c:manualLayout>
          <c:xMode val="edge"/>
          <c:yMode val="edge"/>
          <c:x val="0.82466489956082234"/>
          <c:y val="0.28663237910542377"/>
          <c:w val="0.15553312024115798"/>
          <c:h val="0.37904755383614641"/>
        </c:manualLayout>
      </c:layout>
      <c:overlay val="0"/>
      <c:spPr>
        <a:noFill/>
        <a:ln w="15767">
          <a:noFill/>
        </a:ln>
      </c:spPr>
      <c:txPr>
        <a:bodyPr/>
        <a:lstStyle/>
        <a:p>
          <a:pPr>
            <a:defRPr sz="105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02E-3"/>
          <c:y val="2.3696682464455052E-3"/>
          <c:w val="1"/>
          <c:h val="0.89099526066351298"/>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9525">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Sheet1!$B$2:$B$4</c:f>
              <c:numCache>
                <c:formatCode>0%</c:formatCode>
                <c:ptCount val="3"/>
                <c:pt idx="0">
                  <c:v>0.85</c:v>
                </c:pt>
                <c:pt idx="1">
                  <c:v>0.09</c:v>
                </c:pt>
                <c:pt idx="2">
                  <c:v>7.0000000000000007E-2</c:v>
                </c:pt>
              </c:numCache>
            </c:numRef>
          </c:val>
        </c:ser>
        <c:ser>
          <c:idx val="2"/>
          <c:order val="1"/>
          <c:tx>
            <c:strRef>
              <c:f>Sheet1!$C$1</c:f>
              <c:strCache>
                <c:ptCount val="1"/>
                <c:pt idx="0">
                  <c:v>2013</c:v>
                </c:pt>
              </c:strCache>
            </c:strRef>
          </c:tx>
          <c:spPr>
            <a:solidFill>
              <a:schemeClr val="tx1"/>
            </a:solidFill>
            <a:ln w="9525">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Sheet1!$C$2:$C$4</c:f>
              <c:numCache>
                <c:formatCode>0%</c:formatCode>
                <c:ptCount val="3"/>
                <c:pt idx="0">
                  <c:v>0.83</c:v>
                </c:pt>
                <c:pt idx="1">
                  <c:v>0.1</c:v>
                </c:pt>
                <c:pt idx="2">
                  <c:v>7.0000000000000007E-2</c:v>
                </c:pt>
              </c:numCache>
            </c:numRef>
          </c:val>
        </c:ser>
        <c:ser>
          <c:idx val="0"/>
          <c:order val="2"/>
          <c:tx>
            <c:strRef>
              <c:f>Sheet1!$D$1</c:f>
              <c:strCache>
                <c:ptCount val="1"/>
                <c:pt idx="0">
                  <c:v>2012</c:v>
                </c:pt>
              </c:strCache>
            </c:strRef>
          </c:tx>
          <c:spPr>
            <a:solidFill>
              <a:schemeClr val="tx1">
                <a:lumMod val="60000"/>
                <a:lumOff val="40000"/>
              </a:schemeClr>
            </a:solidFill>
            <a:ln w="9525">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Sheet1!$D$2:$D$4</c:f>
              <c:numCache>
                <c:formatCode>0%</c:formatCode>
                <c:ptCount val="3"/>
                <c:pt idx="0">
                  <c:v>0.84</c:v>
                </c:pt>
                <c:pt idx="1">
                  <c:v>0.1</c:v>
                </c:pt>
                <c:pt idx="2">
                  <c:v>0.06</c:v>
                </c:pt>
              </c:numCache>
            </c:numRef>
          </c:val>
        </c:ser>
        <c:ser>
          <c:idx val="1"/>
          <c:order val="3"/>
          <c:tx>
            <c:strRef>
              <c:f>Sheet1!$E$1</c:f>
              <c:strCache>
                <c:ptCount val="1"/>
                <c:pt idx="0">
                  <c:v>2011</c:v>
                </c:pt>
              </c:strCache>
            </c:strRef>
          </c:tx>
          <c:spPr>
            <a:solidFill>
              <a:schemeClr val="tx1">
                <a:lumMod val="40000"/>
                <a:lumOff val="60000"/>
              </a:schemeClr>
            </a:solidFill>
            <a:ln>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Sheet1!$E$2:$E$4</c:f>
              <c:numCache>
                <c:formatCode>0%</c:formatCode>
                <c:ptCount val="3"/>
                <c:pt idx="0">
                  <c:v>0.86</c:v>
                </c:pt>
                <c:pt idx="1">
                  <c:v>0.1</c:v>
                </c:pt>
                <c:pt idx="2">
                  <c:v>0.05</c:v>
                </c:pt>
              </c:numCache>
            </c:numRef>
          </c:val>
        </c:ser>
        <c:ser>
          <c:idx val="3"/>
          <c:order val="4"/>
          <c:tx>
            <c:strRef>
              <c:f>Sheet1!$F$1</c:f>
              <c:strCache>
                <c:ptCount val="1"/>
                <c:pt idx="0">
                  <c:v>2010</c:v>
                </c:pt>
              </c:strCache>
            </c:strRef>
          </c:tx>
          <c:spPr>
            <a:solidFill>
              <a:schemeClr val="tx1">
                <a:lumMod val="20000"/>
                <a:lumOff val="80000"/>
              </a:schemeClr>
            </a:solidFill>
            <a:ln>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Sheet1!$F$2:$F$4</c:f>
              <c:numCache>
                <c:formatCode>0%</c:formatCode>
                <c:ptCount val="3"/>
                <c:pt idx="0">
                  <c:v>0.85</c:v>
                </c:pt>
                <c:pt idx="1">
                  <c:v>0.09</c:v>
                </c:pt>
                <c:pt idx="2">
                  <c:v>0.06</c:v>
                </c:pt>
              </c:numCache>
            </c:numRef>
          </c:val>
        </c:ser>
        <c:ser>
          <c:idx val="4"/>
          <c:order val="5"/>
          <c:tx>
            <c:strRef>
              <c:f>Sheet1!$G$1</c:f>
              <c:strCache>
                <c:ptCount val="1"/>
                <c:pt idx="0">
                  <c:v>2009</c:v>
                </c:pt>
              </c:strCache>
            </c:strRef>
          </c:tx>
          <c:spPr>
            <a:solidFill>
              <a:schemeClr val="accent6"/>
            </a:solidFill>
            <a:ln>
              <a:solidFill>
                <a:schemeClr val="bg1"/>
              </a:solidFill>
            </a:ln>
          </c:spPr>
          <c:invertIfNegative val="0"/>
          <c:dLbls>
            <c:txPr>
              <a:bodyPr/>
              <a:lstStyle/>
              <a:p>
                <a:pPr>
                  <a:defRPr sz="1000">
                    <a:latin typeface="+mn-lt"/>
                  </a:defRPr>
                </a:pPr>
                <a:endParaRPr lang="en-US"/>
              </a:p>
            </c:txPr>
            <c:dLblPos val="outEnd"/>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Sheet1!$G$2:$G$4</c:f>
              <c:numCache>
                <c:formatCode>0%</c:formatCode>
                <c:ptCount val="3"/>
                <c:pt idx="0">
                  <c:v>0.84</c:v>
                </c:pt>
                <c:pt idx="1">
                  <c:v>0.11</c:v>
                </c:pt>
                <c:pt idx="2">
                  <c:v>0.05</c:v>
                </c:pt>
              </c:numCache>
            </c:numRef>
          </c:val>
        </c:ser>
        <c:ser>
          <c:idx val="6"/>
          <c:order val="6"/>
          <c:tx>
            <c:strRef>
              <c:f>Sheet1!$H$1</c:f>
              <c:strCache>
                <c:ptCount val="1"/>
                <c:pt idx="0">
                  <c:v>2008</c:v>
                </c:pt>
              </c:strCache>
            </c:strRef>
          </c:tx>
          <c:spPr>
            <a:solidFill>
              <a:schemeClr val="accent6">
                <a:lumMod val="90000"/>
                <a:lumOff val="10000"/>
              </a:schemeClr>
            </a:solidFill>
            <a:ln>
              <a:solidFill>
                <a:schemeClr val="bg1"/>
              </a:solidFill>
            </a:ln>
          </c:spPr>
          <c:invertIfNegative val="0"/>
          <c:dLbls>
            <c:txPr>
              <a:bodyPr/>
              <a:lstStyle/>
              <a:p>
                <a:pPr>
                  <a:defRPr sz="1000">
                    <a:latin typeface="+mn-lt"/>
                  </a:defRPr>
                </a:pPr>
                <a:endParaRPr lang="en-US"/>
              </a:p>
            </c:txPr>
            <c:showLegendKey val="0"/>
            <c:showVal val="1"/>
            <c:showCatName val="0"/>
            <c:showSerName val="0"/>
            <c:showPercent val="0"/>
            <c:showBubbleSize val="0"/>
            <c:showLeaderLines val="0"/>
          </c:dLbls>
          <c:cat>
            <c:strRef>
              <c:f>Sheet1!$A$2:$A$4</c:f>
              <c:strCache>
                <c:ptCount val="3"/>
                <c:pt idx="0">
                  <c:v>Résident de l'Ontario</c:v>
                </c:pt>
                <c:pt idx="1">
                  <c:v>Résident d'une autre province</c:v>
                </c:pt>
                <c:pt idx="2">
                  <c:v>Étudiant étranger</c:v>
                </c:pt>
              </c:strCache>
            </c:strRef>
          </c:cat>
          <c:val>
            <c:numRef>
              <c:f>Sheet1!$H$2:$H$4</c:f>
              <c:numCache>
                <c:formatCode>0%</c:formatCode>
                <c:ptCount val="3"/>
                <c:pt idx="0">
                  <c:v>0.88</c:v>
                </c:pt>
                <c:pt idx="1">
                  <c:v>7.0000000000000007E-2</c:v>
                </c:pt>
                <c:pt idx="2">
                  <c:v>0.05</c:v>
                </c:pt>
              </c:numCache>
            </c:numRef>
          </c:val>
        </c:ser>
        <c:dLbls>
          <c:showLegendKey val="0"/>
          <c:showVal val="0"/>
          <c:showCatName val="0"/>
          <c:showSerName val="0"/>
          <c:showPercent val="0"/>
          <c:showBubbleSize val="0"/>
        </c:dLbls>
        <c:gapWidth val="70"/>
        <c:overlap val="-3"/>
        <c:axId val="163412992"/>
        <c:axId val="163427072"/>
      </c:barChart>
      <c:catAx>
        <c:axId val="163412992"/>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Calibri" pitchFamily="34" charset="0"/>
                <a:ea typeface="Arial"/>
                <a:cs typeface="Arial"/>
              </a:defRPr>
            </a:pPr>
            <a:endParaRPr lang="en-US"/>
          </a:p>
        </c:txPr>
        <c:crossAx val="163427072"/>
        <c:crosses val="autoZero"/>
        <c:auto val="0"/>
        <c:lblAlgn val="ctr"/>
        <c:lblOffset val="100"/>
        <c:tickLblSkip val="1"/>
        <c:tickMarkSkip val="1"/>
        <c:noMultiLvlLbl val="0"/>
      </c:catAx>
      <c:valAx>
        <c:axId val="163427072"/>
        <c:scaling>
          <c:orientation val="minMax"/>
          <c:max val="1"/>
          <c:min val="0"/>
        </c:scaling>
        <c:delete val="1"/>
        <c:axPos val="l"/>
        <c:numFmt formatCode="0%" sourceLinked="1"/>
        <c:majorTickMark val="out"/>
        <c:minorTickMark val="none"/>
        <c:tickLblPos val="none"/>
        <c:crossAx val="163412992"/>
        <c:crosses val="autoZero"/>
        <c:crossBetween val="between"/>
        <c:majorUnit val="0.2"/>
        <c:minorUnit val="0.1"/>
      </c:valAx>
      <c:spPr>
        <a:noFill/>
        <a:ln w="25400">
          <a:noFill/>
        </a:ln>
      </c:spPr>
    </c:plotArea>
    <c:legend>
      <c:legendPos val="t"/>
      <c:layout>
        <c:manualLayout>
          <c:xMode val="edge"/>
          <c:yMode val="edge"/>
          <c:x val="0.12493760014349745"/>
          <c:y val="2.2151898734177215E-2"/>
          <c:w val="0.76216483597455675"/>
          <c:h val="5.7224409448818896E-2"/>
        </c:manualLayout>
      </c:layout>
      <c:overlay val="0"/>
      <c:txPr>
        <a:bodyPr/>
        <a:lstStyle/>
        <a:p>
          <a:pPr>
            <a:defRPr sz="1200" baseline="0">
              <a:latin typeface="Calibri" pitchFamily="34" charset="0"/>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682"/>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rgbClr val="FFFFFF"/>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Sheet1!$B$2:$B$12</c:f>
              <c:numCache>
                <c:formatCode>0%</c:formatCode>
                <c:ptCount val="8"/>
                <c:pt idx="0">
                  <c:v>0.18</c:v>
                </c:pt>
                <c:pt idx="1">
                  <c:v>0.15</c:v>
                </c:pt>
                <c:pt idx="2">
                  <c:v>0.12</c:v>
                </c:pt>
                <c:pt idx="3">
                  <c:v>0.13</c:v>
                </c:pt>
                <c:pt idx="4">
                  <c:v>0.04</c:v>
                </c:pt>
                <c:pt idx="5">
                  <c:v>0.03</c:v>
                </c:pt>
                <c:pt idx="6">
                  <c:v>0.05</c:v>
                </c:pt>
                <c:pt idx="7">
                  <c:v>0.03</c:v>
                </c:pt>
              </c:numCache>
            </c:numRef>
          </c:val>
        </c:ser>
        <c:ser>
          <c:idx val="1"/>
          <c:order val="1"/>
          <c:tx>
            <c:strRef>
              <c:f>Sheet1!$C$1</c:f>
              <c:strCache>
                <c:ptCount val="1"/>
                <c:pt idx="0">
                  <c:v>2013</c:v>
                </c:pt>
              </c:strCache>
            </c:strRef>
          </c:tx>
          <c:spPr>
            <a:solidFill>
              <a:schemeClr val="tx1"/>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Sheet1!$C$2:$C$12</c:f>
              <c:numCache>
                <c:formatCode>0%</c:formatCode>
                <c:ptCount val="8"/>
                <c:pt idx="0">
                  <c:v>0.18</c:v>
                </c:pt>
                <c:pt idx="1">
                  <c:v>0.18</c:v>
                </c:pt>
                <c:pt idx="2">
                  <c:v>0.14000000000000001</c:v>
                </c:pt>
                <c:pt idx="3">
                  <c:v>0.09</c:v>
                </c:pt>
                <c:pt idx="4">
                  <c:v>0.05</c:v>
                </c:pt>
                <c:pt idx="5">
                  <c:v>0.03</c:v>
                </c:pt>
                <c:pt idx="6">
                  <c:v>0.03</c:v>
                </c:pt>
                <c:pt idx="7">
                  <c:v>0.03</c:v>
                </c:pt>
              </c:numCache>
            </c:numRef>
          </c:val>
        </c:ser>
        <c:ser>
          <c:idx val="0"/>
          <c:order val="2"/>
          <c:tx>
            <c:strRef>
              <c:f>Sheet1!$D$1</c:f>
              <c:strCache>
                <c:ptCount val="1"/>
                <c:pt idx="0">
                  <c:v>2012</c:v>
                </c:pt>
              </c:strCache>
            </c:strRef>
          </c:tx>
          <c:spPr>
            <a:solidFill>
              <a:schemeClr val="tx1">
                <a:lumMod val="60000"/>
                <a:lumOff val="4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Sheet1!$D$2:$D$12</c:f>
              <c:numCache>
                <c:formatCode>0%</c:formatCode>
                <c:ptCount val="8"/>
                <c:pt idx="0">
                  <c:v>0.18</c:v>
                </c:pt>
                <c:pt idx="1">
                  <c:v>0.17</c:v>
                </c:pt>
                <c:pt idx="2">
                  <c:v>0.12</c:v>
                </c:pt>
                <c:pt idx="3">
                  <c:v>0.11</c:v>
                </c:pt>
                <c:pt idx="4">
                  <c:v>0.04</c:v>
                </c:pt>
                <c:pt idx="5">
                  <c:v>0.03</c:v>
                </c:pt>
                <c:pt idx="6">
                  <c:v>0.04</c:v>
                </c:pt>
                <c:pt idx="7">
                  <c:v>0.04</c:v>
                </c:pt>
              </c:numCache>
            </c:numRef>
          </c:val>
        </c:ser>
        <c:ser>
          <c:idx val="2"/>
          <c:order val="3"/>
          <c:tx>
            <c:strRef>
              <c:f>Sheet1!$E$1</c:f>
              <c:strCache>
                <c:ptCount val="1"/>
                <c:pt idx="0">
                  <c:v>2011</c:v>
                </c:pt>
              </c:strCache>
            </c:strRef>
          </c:tx>
          <c:spPr>
            <a:solidFill>
              <a:schemeClr val="tx1">
                <a:lumMod val="40000"/>
                <a:lumOff val="6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Sheet1!$E$2:$E$12</c:f>
              <c:numCache>
                <c:formatCode>0%</c:formatCode>
                <c:ptCount val="8"/>
                <c:pt idx="0">
                  <c:v>0.23</c:v>
                </c:pt>
                <c:pt idx="1">
                  <c:v>0.17</c:v>
                </c:pt>
                <c:pt idx="2">
                  <c:v>0.11</c:v>
                </c:pt>
                <c:pt idx="3">
                  <c:v>0.09</c:v>
                </c:pt>
                <c:pt idx="4">
                  <c:v>0.05</c:v>
                </c:pt>
                <c:pt idx="5">
                  <c:v>0.05</c:v>
                </c:pt>
                <c:pt idx="6">
                  <c:v>0.03</c:v>
                </c:pt>
                <c:pt idx="7">
                  <c:v>2.7563395810363801E-2</c:v>
                </c:pt>
              </c:numCache>
            </c:numRef>
          </c:val>
        </c:ser>
        <c:ser>
          <c:idx val="4"/>
          <c:order val="4"/>
          <c:tx>
            <c:strRef>
              <c:f>Sheet1!$F$1</c:f>
              <c:strCache>
                <c:ptCount val="1"/>
                <c:pt idx="0">
                  <c:v>2010</c:v>
                </c:pt>
              </c:strCache>
            </c:strRef>
          </c:tx>
          <c:spPr>
            <a:solidFill>
              <a:schemeClr val="tx1">
                <a:lumMod val="20000"/>
                <a:lumOff val="8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Sheet1!$F$2:$F$12</c:f>
              <c:numCache>
                <c:formatCode>0%</c:formatCode>
                <c:ptCount val="8"/>
                <c:pt idx="0">
                  <c:v>0.21</c:v>
                </c:pt>
                <c:pt idx="1">
                  <c:v>0.15</c:v>
                </c:pt>
                <c:pt idx="2">
                  <c:v>0.13</c:v>
                </c:pt>
                <c:pt idx="3">
                  <c:v>0.09</c:v>
                </c:pt>
                <c:pt idx="4">
                  <c:v>0.05</c:v>
                </c:pt>
                <c:pt idx="5">
                  <c:v>0.04</c:v>
                </c:pt>
                <c:pt idx="6">
                  <c:v>0.03</c:v>
                </c:pt>
                <c:pt idx="7">
                  <c:v>2.7563395810363801E-2</c:v>
                </c:pt>
              </c:numCache>
            </c:numRef>
          </c:val>
        </c:ser>
        <c:ser>
          <c:idx val="5"/>
          <c:order val="5"/>
          <c:tx>
            <c:strRef>
              <c:f>Sheet1!$G$1</c:f>
              <c:strCache>
                <c:ptCount val="1"/>
                <c:pt idx="0">
                  <c:v>2009</c:v>
                </c:pt>
              </c:strCache>
            </c:strRef>
          </c:tx>
          <c:spPr>
            <a:solidFill>
              <a:schemeClr val="accent6"/>
            </a:solidFill>
            <a:ln w="9525">
              <a:solidFill>
                <a:schemeClr val="bg1"/>
              </a:solidFill>
            </a:ln>
          </c:spPr>
          <c:invertIfNegative val="0"/>
          <c:dLbls>
            <c:dLblPos val="outEnd"/>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Sheet1!$G$2:$G$12</c:f>
              <c:numCache>
                <c:formatCode>0%</c:formatCode>
                <c:ptCount val="8"/>
                <c:pt idx="0">
                  <c:v>0.20286659316427799</c:v>
                </c:pt>
                <c:pt idx="1">
                  <c:v>0.153252480705623</c:v>
                </c:pt>
                <c:pt idx="2">
                  <c:v>0.113561190738699</c:v>
                </c:pt>
                <c:pt idx="3">
                  <c:v>0.108048511576626</c:v>
                </c:pt>
                <c:pt idx="4">
                  <c:v>7.0562293274531396E-2</c:v>
                </c:pt>
                <c:pt idx="5">
                  <c:v>0.04</c:v>
                </c:pt>
                <c:pt idx="6">
                  <c:v>0.04</c:v>
                </c:pt>
                <c:pt idx="7">
                  <c:v>0.03</c:v>
                </c:pt>
              </c:numCache>
            </c:numRef>
          </c:val>
        </c:ser>
        <c:ser>
          <c:idx val="6"/>
          <c:order val="6"/>
          <c:tx>
            <c:strRef>
              <c:f>Sheet1!$H$1</c:f>
              <c:strCache>
                <c:ptCount val="1"/>
                <c:pt idx="0">
                  <c:v>2008</c:v>
                </c:pt>
              </c:strCache>
            </c:strRef>
          </c:tx>
          <c:spPr>
            <a:solidFill>
              <a:schemeClr val="accent6">
                <a:lumMod val="90000"/>
                <a:lumOff val="10000"/>
              </a:schemeClr>
            </a:solidFill>
            <a:ln w="9525">
              <a:solidFill>
                <a:schemeClr val="bg1"/>
              </a:solidFill>
            </a:ln>
          </c:spPr>
          <c:invertIfNegative val="0"/>
          <c:dLbls>
            <c:showLegendKey val="0"/>
            <c:showVal val="1"/>
            <c:showCatName val="0"/>
            <c:showSerName val="0"/>
            <c:showPercent val="0"/>
            <c:showBubbleSize val="0"/>
            <c:showLeaderLines val="0"/>
          </c:dLbls>
          <c:cat>
            <c:strRef>
              <c:f>Sheet1!$A$2:$A$12</c:f>
              <c:strCache>
                <c:ptCount val="8"/>
                <c:pt idx="0">
                  <c:v>Génie mécanique</c:v>
                </c:pt>
                <c:pt idx="1">
                  <c:v>Génie civil</c:v>
                </c:pt>
                <c:pt idx="2">
                  <c:v>Génie électrique</c:v>
                </c:pt>
                <c:pt idx="3">
                  <c:v>Génie chimique</c:v>
                </c:pt>
                <c:pt idx="4">
                  <c:v>Génie informatique</c:v>
                </c:pt>
                <c:pt idx="5">
                  <c:v>Génie mécatronique</c:v>
                </c:pt>
                <c:pt idx="6">
                  <c:v>Génie logiciel</c:v>
                </c:pt>
                <c:pt idx="7">
                  <c:v>Génie de l'environnement</c:v>
                </c:pt>
              </c:strCache>
            </c:strRef>
          </c:cat>
          <c:val>
            <c:numRef>
              <c:f>Sheet1!$H$2:$H$12</c:f>
              <c:numCache>
                <c:formatCode>0%</c:formatCode>
                <c:ptCount val="8"/>
                <c:pt idx="0">
                  <c:v>0.21247563352826501</c:v>
                </c:pt>
                <c:pt idx="1">
                  <c:v>0.124756335282651</c:v>
                </c:pt>
                <c:pt idx="2">
                  <c:v>0.118908382066277</c:v>
                </c:pt>
                <c:pt idx="3">
                  <c:v>0.10916179337232</c:v>
                </c:pt>
                <c:pt idx="4">
                  <c:v>0.116959064327485</c:v>
                </c:pt>
                <c:pt idx="5">
                  <c:v>0.04</c:v>
                </c:pt>
                <c:pt idx="6">
                  <c:v>0.04</c:v>
                </c:pt>
                <c:pt idx="7">
                  <c:v>0.04</c:v>
                </c:pt>
              </c:numCache>
            </c:numRef>
          </c:val>
        </c:ser>
        <c:dLbls>
          <c:showLegendKey val="0"/>
          <c:showVal val="0"/>
          <c:showCatName val="0"/>
          <c:showSerName val="0"/>
          <c:showPercent val="0"/>
          <c:showBubbleSize val="0"/>
        </c:dLbls>
        <c:gapWidth val="98"/>
        <c:overlap val="-3"/>
        <c:axId val="163167232"/>
        <c:axId val="163709696"/>
      </c:barChart>
      <c:catAx>
        <c:axId val="163167232"/>
        <c:scaling>
          <c:orientation val="maxMin"/>
        </c:scaling>
        <c:delete val="0"/>
        <c:axPos val="l"/>
        <c:numFmt formatCode="General" sourceLinked="1"/>
        <c:majorTickMark val="out"/>
        <c:minorTickMark val="none"/>
        <c:tickLblPos val="nextTo"/>
        <c:spPr>
          <a:ln w="3025">
            <a:solidFill>
              <a:schemeClr val="tx1"/>
            </a:solidFill>
            <a:prstDash val="solid"/>
          </a:ln>
        </c:spPr>
        <c:txPr>
          <a:bodyPr rot="0" vert="horz"/>
          <a:lstStyle/>
          <a:p>
            <a:pPr>
              <a:defRPr sz="1050"/>
            </a:pPr>
            <a:endParaRPr lang="en-US"/>
          </a:p>
        </c:txPr>
        <c:crossAx val="163709696"/>
        <c:crosses val="autoZero"/>
        <c:auto val="1"/>
        <c:lblAlgn val="ctr"/>
        <c:lblOffset val="100"/>
        <c:tickLblSkip val="1"/>
        <c:tickMarkSkip val="1"/>
        <c:noMultiLvlLbl val="0"/>
      </c:catAx>
      <c:valAx>
        <c:axId val="163709696"/>
        <c:scaling>
          <c:orientation val="minMax"/>
          <c:max val="1"/>
          <c:min val="0"/>
        </c:scaling>
        <c:delete val="1"/>
        <c:axPos val="t"/>
        <c:numFmt formatCode="0%" sourceLinked="1"/>
        <c:majorTickMark val="out"/>
        <c:minorTickMark val="none"/>
        <c:tickLblPos val="none"/>
        <c:crossAx val="163167232"/>
        <c:crosses val="autoZero"/>
        <c:crossBetween val="between"/>
        <c:majorUnit val="0.2"/>
        <c:minorUnit val="0.1"/>
      </c:valAx>
      <c:spPr>
        <a:noFill/>
        <a:ln w="24198">
          <a:noFill/>
        </a:ln>
      </c:spPr>
    </c:plotArea>
    <c:legend>
      <c:legendPos val="r"/>
      <c:layout>
        <c:manualLayout>
          <c:xMode val="edge"/>
          <c:yMode val="edge"/>
          <c:x val="0.5136802351077685"/>
          <c:y val="0.32191860398311412"/>
          <c:w val="9.9447968006492957E-2"/>
          <c:h val="0.31916771442806824"/>
        </c:manualLayout>
      </c:layout>
      <c:overlay val="0"/>
      <c:spPr>
        <a:noFill/>
        <a:ln w="24198">
          <a:noFill/>
        </a:ln>
      </c:spPr>
      <c:txPr>
        <a:bodyPr/>
        <a:lstStyle/>
        <a:p>
          <a:pPr>
            <a:defRPr sz="1200"/>
          </a:pPr>
          <a:endParaRPr lang="en-US"/>
        </a:p>
      </c:txPr>
    </c:legend>
    <c:plotVisOnly val="1"/>
    <c:dispBlanksAs val="gap"/>
    <c:showDLblsOverMax val="0"/>
  </c:chart>
  <c:spPr>
    <a:noFill/>
    <a:ln>
      <a:noFill/>
    </a:ln>
  </c:spPr>
  <c:txPr>
    <a:bodyPr/>
    <a:lstStyle/>
    <a:p>
      <a:pPr>
        <a:defRPr sz="800" b="1" i="0" u="none" strike="noStrike" baseline="0">
          <a:solidFill>
            <a:schemeClr val="tx1"/>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937"/>
          <c:y val="1.5682513038786663E-2"/>
          <c:w val="0.49833518312986008"/>
          <c:h val="0.96581715235101884"/>
        </c:manualLayout>
      </c:layout>
      <c:barChart>
        <c:barDir val="bar"/>
        <c:grouping val="clustered"/>
        <c:varyColors val="0"/>
        <c:ser>
          <c:idx val="2"/>
          <c:order val="0"/>
          <c:tx>
            <c:strRef>
              <c:f>Sheet1!$B$1</c:f>
              <c:strCache>
                <c:ptCount val="1"/>
                <c:pt idx="0">
                  <c:v>2014</c:v>
                </c:pt>
              </c:strCache>
            </c:strRef>
          </c:tx>
          <c:spPr>
            <a:solidFill>
              <a:srgbClr val="1F497D">
                <a:lumMod val="50000"/>
              </a:srgbClr>
            </a:solidFill>
            <a:ln w="16257">
              <a:noFill/>
            </a:ln>
          </c:spPr>
          <c:invertIfNegative val="0"/>
          <c:dLbls>
            <c:dLbl>
              <c:idx val="0"/>
              <c:layout/>
              <c:tx>
                <c:rich>
                  <a:bodyPr/>
                  <a:lstStyle/>
                  <a:p>
                    <a:r>
                      <a:rPr lang="en-US" smtClean="0"/>
                      <a:t>36 %</a:t>
                    </a:r>
                    <a:endParaRPr lang="en-US"/>
                  </a:p>
                </c:rich>
              </c:tx>
              <c:showLegendKey val="0"/>
              <c:showVal val="1"/>
              <c:showCatName val="0"/>
              <c:showSerName val="0"/>
              <c:showPercent val="0"/>
              <c:showBubbleSize val="0"/>
            </c:dLbl>
            <c:dLbl>
              <c:idx val="1"/>
              <c:layout/>
              <c:tx>
                <c:rich>
                  <a:bodyPr/>
                  <a:lstStyle/>
                  <a:p>
                    <a:r>
                      <a:rPr lang="en-US" smtClean="0"/>
                      <a:t>19 %</a:t>
                    </a:r>
                    <a:endParaRPr lang="en-US"/>
                  </a:p>
                </c:rich>
              </c:tx>
              <c:showLegendKey val="0"/>
              <c:showVal val="1"/>
              <c:showCatName val="0"/>
              <c:showSerName val="0"/>
              <c:showPercent val="0"/>
              <c:showBubbleSize val="0"/>
            </c:dLbl>
            <c:dLbl>
              <c:idx val="2"/>
              <c:layout/>
              <c:tx>
                <c:rich>
                  <a:bodyPr/>
                  <a:lstStyle/>
                  <a:p>
                    <a:r>
                      <a:rPr lang="en-US" smtClean="0"/>
                      <a:t>17 %</a:t>
                    </a:r>
                    <a:endParaRPr lang="en-US"/>
                  </a:p>
                </c:rich>
              </c:tx>
              <c:showLegendKey val="0"/>
              <c:showVal val="1"/>
              <c:showCatName val="0"/>
              <c:showSerName val="0"/>
              <c:showPercent val="0"/>
              <c:showBubbleSize val="0"/>
            </c:dLbl>
            <c:dLbl>
              <c:idx val="3"/>
              <c:layout/>
              <c:tx>
                <c:rich>
                  <a:bodyPr/>
                  <a:lstStyle/>
                  <a:p>
                    <a:r>
                      <a:rPr lang="en-US" smtClean="0"/>
                      <a:t>8 %</a:t>
                    </a:r>
                    <a:endParaRPr lang="en-US"/>
                  </a:p>
                </c:rich>
              </c:tx>
              <c:showLegendKey val="0"/>
              <c:showVal val="1"/>
              <c:showCatName val="0"/>
              <c:showSerName val="0"/>
              <c:showPercent val="0"/>
              <c:showBubbleSize val="0"/>
            </c:dLbl>
            <c:dLbl>
              <c:idx val="4"/>
              <c:layout/>
              <c:tx>
                <c:rich>
                  <a:bodyPr/>
                  <a:lstStyle/>
                  <a:p>
                    <a:r>
                      <a:rPr lang="en-US" smtClean="0"/>
                      <a:t>5 %</a:t>
                    </a:r>
                    <a:endParaRPr lang="en-US"/>
                  </a:p>
                </c:rich>
              </c:tx>
              <c:showLegendKey val="0"/>
              <c:showVal val="1"/>
              <c:showCatName val="0"/>
              <c:showSerName val="0"/>
              <c:showPercent val="0"/>
              <c:showBubbleSize val="0"/>
            </c:dLbl>
            <c:dLbl>
              <c:idx val="5"/>
              <c:layout/>
              <c:tx>
                <c:rich>
                  <a:bodyPr/>
                  <a:lstStyle/>
                  <a:p>
                    <a:r>
                      <a:rPr lang="en-US" smtClean="0"/>
                      <a:t>1 %</a:t>
                    </a:r>
                    <a:endParaRPr lang="en-US"/>
                  </a:p>
                </c:rich>
              </c:tx>
              <c:showLegendKey val="0"/>
              <c:showVal val="1"/>
              <c:showCatName val="0"/>
              <c:showSerName val="0"/>
              <c:showPercent val="0"/>
              <c:showBubbleSize val="0"/>
            </c:dLbl>
            <c:dLbl>
              <c:idx val="6"/>
              <c:layout/>
              <c:tx>
                <c:rich>
                  <a:bodyPr/>
                  <a:lstStyle/>
                  <a:p>
                    <a:r>
                      <a:rPr lang="en-US" smtClean="0"/>
                      <a:t>6 %</a:t>
                    </a:r>
                    <a:endParaRPr lang="en-US"/>
                  </a:p>
                </c:rich>
              </c:tx>
              <c:showLegendKey val="0"/>
              <c:showVal val="1"/>
              <c:showCatName val="0"/>
              <c:showSerName val="0"/>
              <c:showPercent val="0"/>
              <c:showBubbleSize val="0"/>
            </c:dLbl>
            <c:dLbl>
              <c:idx val="7"/>
              <c:layout/>
              <c:tx>
                <c:rich>
                  <a:bodyPr/>
                  <a:lstStyle/>
                  <a:p>
                    <a:r>
                      <a:rPr lang="en-US" smtClean="0"/>
                      <a:t>1 %</a:t>
                    </a:r>
                    <a:endParaRPr lang="en-US"/>
                  </a:p>
                </c:rich>
              </c:tx>
              <c:showLegendKey val="0"/>
              <c:showVal val="1"/>
              <c:showCatName val="0"/>
              <c:showSerName val="0"/>
              <c:showPercent val="0"/>
              <c:showBubbleSize val="0"/>
            </c:dLbl>
            <c:dLbl>
              <c:idx val="8"/>
              <c:layout/>
              <c:tx>
                <c:rich>
                  <a:bodyPr/>
                  <a:lstStyle/>
                  <a:p>
                    <a:r>
                      <a:rPr lang="en-US" smtClean="0"/>
                      <a:t>5 %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J'avais des attentes différentes par rapport à la pratique du génie</c:v>
                </c:pt>
                <c:pt idx="1">
                  <c:v>Meilleures possibilités d'emploi dans une autre discipline</c:v>
                </c:pt>
                <c:pt idx="2">
                  <c:v>Ça n'a jamais été mon intention</c:v>
                </c:pt>
                <c:pt idx="3">
                  <c:v>Meilleure rémunération dans une autre discipline</c:v>
                </c:pt>
                <c:pt idx="4">
                  <c:v>Je m'intéresse à d'autres choses</c:v>
                </c:pt>
                <c:pt idx="5">
                  <c:v>Forces canadiennes / carrière militaire</c:v>
                </c:pt>
                <c:pt idx="6">
                  <c:v>Poursuivre des études / une carrière différentes</c:v>
                </c:pt>
                <c:pt idx="7">
                  <c:v>Carrière médicale</c:v>
                </c:pt>
                <c:pt idx="8">
                  <c:v>Autre</c:v>
                </c:pt>
              </c:strCache>
            </c:strRef>
          </c:cat>
          <c:val>
            <c:numRef>
              <c:f>Sheet1!$B$2:$B$10</c:f>
              <c:numCache>
                <c:formatCode>0%</c:formatCode>
                <c:ptCount val="9"/>
                <c:pt idx="0">
                  <c:v>0.36</c:v>
                </c:pt>
                <c:pt idx="1">
                  <c:v>0.19</c:v>
                </c:pt>
                <c:pt idx="2">
                  <c:v>0.17</c:v>
                </c:pt>
                <c:pt idx="3">
                  <c:v>0.08</c:v>
                </c:pt>
                <c:pt idx="4">
                  <c:v>0.05</c:v>
                </c:pt>
                <c:pt idx="5">
                  <c:v>0.01</c:v>
                </c:pt>
                <c:pt idx="6">
                  <c:v>0.06</c:v>
                </c:pt>
                <c:pt idx="7">
                  <c:v>0.01</c:v>
                </c:pt>
                <c:pt idx="8">
                  <c:v>0.05</c:v>
                </c:pt>
              </c:numCache>
            </c:numRef>
          </c:val>
        </c:ser>
        <c:ser>
          <c:idx val="0"/>
          <c:order val="1"/>
          <c:tx>
            <c:strRef>
              <c:f>Sheet1!$C$1</c:f>
              <c:strCache>
                <c:ptCount val="1"/>
                <c:pt idx="0">
                  <c:v>2013</c:v>
                </c:pt>
              </c:strCache>
            </c:strRef>
          </c:tx>
          <c:spPr>
            <a:solidFill>
              <a:srgbClr val="1F497D"/>
            </a:solidFill>
            <a:ln w="16257">
              <a:noFill/>
            </a:ln>
          </c:spPr>
          <c:invertIfNegative val="0"/>
          <c:dLbls>
            <c:dLbl>
              <c:idx val="0"/>
              <c:layout/>
              <c:tx>
                <c:rich>
                  <a:bodyPr/>
                  <a:lstStyle/>
                  <a:p>
                    <a:r>
                      <a:rPr lang="en-US" smtClean="0"/>
                      <a:t>22 %</a:t>
                    </a:r>
                    <a:endParaRPr lang="en-US"/>
                  </a:p>
                </c:rich>
              </c:tx>
              <c:showLegendKey val="0"/>
              <c:showVal val="1"/>
              <c:showCatName val="0"/>
              <c:showSerName val="0"/>
              <c:showPercent val="0"/>
              <c:showBubbleSize val="0"/>
            </c:dLbl>
            <c:dLbl>
              <c:idx val="1"/>
              <c:layout/>
              <c:tx>
                <c:rich>
                  <a:bodyPr/>
                  <a:lstStyle/>
                  <a:p>
                    <a:r>
                      <a:rPr lang="en-US" smtClean="0"/>
                      <a:t>21 %</a:t>
                    </a:r>
                    <a:endParaRPr lang="en-US"/>
                  </a:p>
                </c:rich>
              </c:tx>
              <c:showLegendKey val="0"/>
              <c:showVal val="1"/>
              <c:showCatName val="0"/>
              <c:showSerName val="0"/>
              <c:showPercent val="0"/>
              <c:showBubbleSize val="0"/>
            </c:dLbl>
            <c:dLbl>
              <c:idx val="2"/>
              <c:layout/>
              <c:tx>
                <c:rich>
                  <a:bodyPr/>
                  <a:lstStyle/>
                  <a:p>
                    <a:r>
                      <a:rPr lang="en-US" smtClean="0"/>
                      <a:t>17 %</a:t>
                    </a:r>
                    <a:endParaRPr lang="en-US"/>
                  </a:p>
                </c:rich>
              </c:tx>
              <c:showLegendKey val="0"/>
              <c:showVal val="1"/>
              <c:showCatName val="0"/>
              <c:showSerName val="0"/>
              <c:showPercent val="0"/>
              <c:showBubbleSize val="0"/>
            </c:dLbl>
            <c:dLbl>
              <c:idx val="3"/>
              <c:layout/>
              <c:tx>
                <c:rich>
                  <a:bodyPr/>
                  <a:lstStyle/>
                  <a:p>
                    <a:r>
                      <a:rPr lang="en-US" smtClean="0"/>
                      <a:t>13 %</a:t>
                    </a:r>
                    <a:endParaRPr lang="en-US"/>
                  </a:p>
                </c:rich>
              </c:tx>
              <c:showLegendKey val="0"/>
              <c:showVal val="1"/>
              <c:showCatName val="0"/>
              <c:showSerName val="0"/>
              <c:showPercent val="0"/>
              <c:showBubbleSize val="0"/>
            </c:dLbl>
            <c:dLbl>
              <c:idx val="4"/>
              <c:layout/>
              <c:tx>
                <c:rich>
                  <a:bodyPr/>
                  <a:lstStyle/>
                  <a:p>
                    <a:r>
                      <a:rPr lang="en-US" smtClean="0"/>
                      <a:t>8 %</a:t>
                    </a:r>
                    <a:endParaRPr lang="en-US"/>
                  </a:p>
                </c:rich>
              </c:tx>
              <c:showLegendKey val="0"/>
              <c:showVal val="1"/>
              <c:showCatName val="0"/>
              <c:showSerName val="0"/>
              <c:showPercent val="0"/>
              <c:showBubbleSize val="0"/>
            </c:dLbl>
            <c:dLbl>
              <c:idx val="5"/>
              <c:layout/>
              <c:tx>
                <c:rich>
                  <a:bodyPr/>
                  <a:lstStyle/>
                  <a:p>
                    <a:r>
                      <a:rPr lang="en-US" smtClean="0"/>
                      <a:t>3 %</a:t>
                    </a:r>
                    <a:endParaRPr lang="en-US"/>
                  </a:p>
                </c:rich>
              </c:tx>
              <c:showLegendKey val="0"/>
              <c:showVal val="1"/>
              <c:showCatName val="0"/>
              <c:showSerName val="0"/>
              <c:showPercent val="0"/>
              <c:showBubbleSize val="0"/>
            </c:dLbl>
            <c:dLbl>
              <c:idx val="6"/>
              <c:delete val="1"/>
            </c:dLbl>
            <c:dLbl>
              <c:idx val="7"/>
              <c:delete val="1"/>
            </c:dLbl>
            <c:dLbl>
              <c:idx val="8"/>
              <c:layout/>
              <c:tx>
                <c:rich>
                  <a:bodyPr/>
                  <a:lstStyle/>
                  <a:p>
                    <a:r>
                      <a:rPr lang="en-US" smtClean="0"/>
                      <a:t>7 %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J'avais des attentes différentes par rapport à la pratique du génie</c:v>
                </c:pt>
                <c:pt idx="1">
                  <c:v>Meilleures possibilités d'emploi dans une autre discipline</c:v>
                </c:pt>
                <c:pt idx="2">
                  <c:v>Ça n'a jamais été mon intention</c:v>
                </c:pt>
                <c:pt idx="3">
                  <c:v>Meilleure rémunération dans une autre discipline</c:v>
                </c:pt>
                <c:pt idx="4">
                  <c:v>Je m'intéresse à d'autres choses</c:v>
                </c:pt>
                <c:pt idx="5">
                  <c:v>Forces canadiennes / carrière militaire</c:v>
                </c:pt>
                <c:pt idx="6">
                  <c:v>Poursuivre des études / une carrière différentes</c:v>
                </c:pt>
                <c:pt idx="7">
                  <c:v>Carrière médicale</c:v>
                </c:pt>
                <c:pt idx="8">
                  <c:v>Autre</c:v>
                </c:pt>
              </c:strCache>
            </c:strRef>
          </c:cat>
          <c:val>
            <c:numRef>
              <c:f>Sheet1!$C$2:$C$10</c:f>
              <c:numCache>
                <c:formatCode>0%</c:formatCode>
                <c:ptCount val="9"/>
                <c:pt idx="0">
                  <c:v>0.22</c:v>
                </c:pt>
                <c:pt idx="1">
                  <c:v>0.21</c:v>
                </c:pt>
                <c:pt idx="2">
                  <c:v>0.17</c:v>
                </c:pt>
                <c:pt idx="3">
                  <c:v>0.13</c:v>
                </c:pt>
                <c:pt idx="4">
                  <c:v>0.08</c:v>
                </c:pt>
                <c:pt idx="5">
                  <c:v>0.03</c:v>
                </c:pt>
                <c:pt idx="6">
                  <c:v>0.02</c:v>
                </c:pt>
                <c:pt idx="7">
                  <c:v>0</c:v>
                </c:pt>
                <c:pt idx="8">
                  <c:v>7.0000000000000007E-2</c:v>
                </c:pt>
              </c:numCache>
            </c:numRef>
          </c:val>
        </c:ser>
        <c:ser>
          <c:idx val="1"/>
          <c:order val="2"/>
          <c:tx>
            <c:strRef>
              <c:f>Sheet1!$D$1</c:f>
              <c:strCache>
                <c:ptCount val="1"/>
                <c:pt idx="0">
                  <c:v>2012</c:v>
                </c:pt>
              </c:strCache>
            </c:strRef>
          </c:tx>
          <c:spPr>
            <a:solidFill>
              <a:srgbClr val="1F497D">
                <a:lumMod val="60000"/>
                <a:lumOff val="40000"/>
              </a:srgbClr>
            </a:solidFill>
          </c:spPr>
          <c:invertIfNegative val="0"/>
          <c:dLbls>
            <c:dLbl>
              <c:idx val="0"/>
              <c:layout/>
              <c:tx>
                <c:rich>
                  <a:bodyPr/>
                  <a:lstStyle/>
                  <a:p>
                    <a:r>
                      <a:rPr lang="en-US" smtClean="0"/>
                      <a:t>30 %</a:t>
                    </a:r>
                    <a:endParaRPr lang="en-US"/>
                  </a:p>
                </c:rich>
              </c:tx>
              <c:showLegendKey val="0"/>
              <c:showVal val="1"/>
              <c:showCatName val="0"/>
              <c:showSerName val="0"/>
              <c:showPercent val="0"/>
              <c:showBubbleSize val="0"/>
            </c:dLbl>
            <c:dLbl>
              <c:idx val="1"/>
              <c:layout/>
              <c:tx>
                <c:rich>
                  <a:bodyPr/>
                  <a:lstStyle/>
                  <a:p>
                    <a:r>
                      <a:rPr lang="en-US" smtClean="0"/>
                      <a:t>19 %</a:t>
                    </a:r>
                    <a:endParaRPr lang="en-US"/>
                  </a:p>
                </c:rich>
              </c:tx>
              <c:showLegendKey val="0"/>
              <c:showVal val="1"/>
              <c:showCatName val="0"/>
              <c:showSerName val="0"/>
              <c:showPercent val="0"/>
              <c:showBubbleSize val="0"/>
            </c:dLbl>
            <c:dLbl>
              <c:idx val="2"/>
              <c:layout/>
              <c:tx>
                <c:rich>
                  <a:bodyPr/>
                  <a:lstStyle/>
                  <a:p>
                    <a:r>
                      <a:rPr lang="en-US" smtClean="0"/>
                      <a:t>19 %</a:t>
                    </a:r>
                    <a:endParaRPr lang="en-US"/>
                  </a:p>
                </c:rich>
              </c:tx>
              <c:showLegendKey val="0"/>
              <c:showVal val="1"/>
              <c:showCatName val="0"/>
              <c:showSerName val="0"/>
              <c:showPercent val="0"/>
              <c:showBubbleSize val="0"/>
            </c:dLbl>
            <c:dLbl>
              <c:idx val="3"/>
              <c:layout/>
              <c:tx>
                <c:rich>
                  <a:bodyPr/>
                  <a:lstStyle/>
                  <a:p>
                    <a:r>
                      <a:rPr lang="en-US" smtClean="0"/>
                      <a:t>10 %</a:t>
                    </a:r>
                    <a:endParaRPr lang="en-US"/>
                  </a:p>
                </c:rich>
              </c:tx>
              <c:showLegendKey val="0"/>
              <c:showVal val="1"/>
              <c:showCatName val="0"/>
              <c:showSerName val="0"/>
              <c:showPercent val="0"/>
              <c:showBubbleSize val="0"/>
            </c:dLbl>
            <c:dLbl>
              <c:idx val="4"/>
              <c:layout/>
              <c:tx>
                <c:rich>
                  <a:bodyPr/>
                  <a:lstStyle/>
                  <a:p>
                    <a:r>
                      <a:rPr lang="en-US" smtClean="0"/>
                      <a:t>14 %</a:t>
                    </a:r>
                    <a:endParaRPr lang="en-US"/>
                  </a:p>
                </c:rich>
              </c:tx>
              <c:showLegendKey val="0"/>
              <c:showVal val="1"/>
              <c:showCatName val="0"/>
              <c:showSerName val="0"/>
              <c:showPercent val="0"/>
              <c:showBubbleSize val="0"/>
            </c:dLbl>
            <c:dLbl>
              <c:idx val="5"/>
              <c:layout/>
              <c:tx>
                <c:rich>
                  <a:bodyPr/>
                  <a:lstStyle/>
                  <a:p>
                    <a:r>
                      <a:rPr lang="en-US" smtClean="0"/>
                      <a:t>0 %</a:t>
                    </a:r>
                    <a:endParaRPr lang="en-US"/>
                  </a:p>
                </c:rich>
              </c:tx>
              <c:showLegendKey val="0"/>
              <c:showVal val="1"/>
              <c:showCatName val="0"/>
              <c:showSerName val="0"/>
              <c:showPercent val="0"/>
              <c:showBubbleSize val="0"/>
            </c:dLbl>
            <c:dLbl>
              <c:idx val="6"/>
              <c:layout/>
              <c:tx>
                <c:rich>
                  <a:bodyPr/>
                  <a:lstStyle/>
                  <a:p>
                    <a:r>
                      <a:rPr lang="en-US" smtClean="0"/>
                      <a:t>3 %</a:t>
                    </a:r>
                    <a:endParaRPr lang="en-US"/>
                  </a:p>
                </c:rich>
              </c:tx>
              <c:showLegendKey val="0"/>
              <c:showVal val="1"/>
              <c:showCatName val="0"/>
              <c:showSerName val="0"/>
              <c:showPercent val="0"/>
              <c:showBubbleSize val="0"/>
            </c:dLbl>
            <c:dLbl>
              <c:idx val="7"/>
              <c:layout/>
              <c:tx>
                <c:rich>
                  <a:bodyPr/>
                  <a:lstStyle/>
                  <a:p>
                    <a:r>
                      <a:rPr lang="en-US" smtClean="0"/>
                      <a:t>0 %</a:t>
                    </a:r>
                    <a:endParaRPr lang="en-US"/>
                  </a:p>
                </c:rich>
              </c:tx>
              <c:showLegendKey val="0"/>
              <c:showVal val="1"/>
              <c:showCatName val="0"/>
              <c:showSerName val="0"/>
              <c:showPercent val="0"/>
              <c:showBubbleSize val="0"/>
            </c:dLbl>
            <c:dLbl>
              <c:idx val="8"/>
              <c:layout/>
              <c:tx>
                <c:rich>
                  <a:bodyPr/>
                  <a:lstStyle/>
                  <a:p>
                    <a:r>
                      <a:rPr lang="en-US" smtClean="0"/>
                      <a:t>6 %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J'avais des attentes différentes par rapport à la pratique du génie</c:v>
                </c:pt>
                <c:pt idx="1">
                  <c:v>Meilleures possibilités d'emploi dans une autre discipline</c:v>
                </c:pt>
                <c:pt idx="2">
                  <c:v>Ça n'a jamais été mon intention</c:v>
                </c:pt>
                <c:pt idx="3">
                  <c:v>Meilleure rémunération dans une autre discipline</c:v>
                </c:pt>
                <c:pt idx="4">
                  <c:v>Je m'intéresse à d'autres choses</c:v>
                </c:pt>
                <c:pt idx="5">
                  <c:v>Forces canadiennes / carrière militaire</c:v>
                </c:pt>
                <c:pt idx="6">
                  <c:v>Poursuivre des études / une carrière différentes</c:v>
                </c:pt>
                <c:pt idx="7">
                  <c:v>Carrière médicale</c:v>
                </c:pt>
                <c:pt idx="8">
                  <c:v>Autre</c:v>
                </c:pt>
              </c:strCache>
            </c:strRef>
          </c:cat>
          <c:val>
            <c:numRef>
              <c:f>Sheet1!$D$2:$D$10</c:f>
              <c:numCache>
                <c:formatCode>0%</c:formatCode>
                <c:ptCount val="9"/>
                <c:pt idx="0">
                  <c:v>0.3</c:v>
                </c:pt>
                <c:pt idx="1">
                  <c:v>0.19</c:v>
                </c:pt>
                <c:pt idx="2">
                  <c:v>0.19</c:v>
                </c:pt>
                <c:pt idx="3">
                  <c:v>0.1</c:v>
                </c:pt>
                <c:pt idx="4">
                  <c:v>0.14000000000000001</c:v>
                </c:pt>
                <c:pt idx="5">
                  <c:v>0</c:v>
                </c:pt>
                <c:pt idx="6">
                  <c:v>0.03</c:v>
                </c:pt>
                <c:pt idx="7">
                  <c:v>0</c:v>
                </c:pt>
                <c:pt idx="8">
                  <c:v>0.06</c:v>
                </c:pt>
              </c:numCache>
            </c:numRef>
          </c:val>
        </c:ser>
        <c:ser>
          <c:idx val="3"/>
          <c:order val="3"/>
          <c:tx>
            <c:strRef>
              <c:f>Sheet1!$E$1</c:f>
              <c:strCache>
                <c:ptCount val="1"/>
                <c:pt idx="0">
                  <c:v>2011</c:v>
                </c:pt>
              </c:strCache>
            </c:strRef>
          </c:tx>
          <c:invertIfNegative val="0"/>
          <c:dLbls>
            <c:dLbl>
              <c:idx val="0"/>
              <c:layout/>
              <c:tx>
                <c:rich>
                  <a:bodyPr/>
                  <a:lstStyle/>
                  <a:p>
                    <a:r>
                      <a:rPr lang="en-US" smtClean="0"/>
                      <a:t>33 %</a:t>
                    </a:r>
                    <a:endParaRPr lang="en-US"/>
                  </a:p>
                </c:rich>
              </c:tx>
              <c:showLegendKey val="0"/>
              <c:showVal val="1"/>
              <c:showCatName val="0"/>
              <c:showSerName val="0"/>
              <c:showPercent val="0"/>
              <c:showBubbleSize val="0"/>
            </c:dLbl>
            <c:dLbl>
              <c:idx val="1"/>
              <c:layout/>
              <c:tx>
                <c:rich>
                  <a:bodyPr/>
                  <a:lstStyle/>
                  <a:p>
                    <a:r>
                      <a:rPr lang="en-US" smtClean="0"/>
                      <a:t>20 %</a:t>
                    </a:r>
                    <a:endParaRPr lang="en-US"/>
                  </a:p>
                </c:rich>
              </c:tx>
              <c:showLegendKey val="0"/>
              <c:showVal val="1"/>
              <c:showCatName val="0"/>
              <c:showSerName val="0"/>
              <c:showPercent val="0"/>
              <c:showBubbleSize val="0"/>
            </c:dLbl>
            <c:dLbl>
              <c:idx val="2"/>
              <c:layout/>
              <c:tx>
                <c:rich>
                  <a:bodyPr/>
                  <a:lstStyle/>
                  <a:p>
                    <a:r>
                      <a:rPr lang="en-US" smtClean="0"/>
                      <a:t>18 %</a:t>
                    </a:r>
                    <a:endParaRPr lang="en-US"/>
                  </a:p>
                </c:rich>
              </c:tx>
              <c:showLegendKey val="0"/>
              <c:showVal val="1"/>
              <c:showCatName val="0"/>
              <c:showSerName val="0"/>
              <c:showPercent val="0"/>
              <c:showBubbleSize val="0"/>
            </c:dLbl>
            <c:dLbl>
              <c:idx val="3"/>
              <c:delete val="1"/>
            </c:dLbl>
            <c:dLbl>
              <c:idx val="4"/>
              <c:layout/>
              <c:tx>
                <c:rich>
                  <a:bodyPr/>
                  <a:lstStyle/>
                  <a:p>
                    <a:r>
                      <a:rPr lang="en-US" smtClean="0"/>
                      <a:t>2 %</a:t>
                    </a:r>
                    <a:endParaRPr lang="en-US"/>
                  </a:p>
                </c:rich>
              </c:tx>
              <c:showLegendKey val="0"/>
              <c:showVal val="1"/>
              <c:showCatName val="0"/>
              <c:showSerName val="0"/>
              <c:showPercent val="0"/>
              <c:showBubbleSize val="0"/>
            </c:dLbl>
            <c:dLbl>
              <c:idx val="5"/>
              <c:layout/>
              <c:tx>
                <c:rich>
                  <a:bodyPr/>
                  <a:lstStyle/>
                  <a:p>
                    <a:r>
                      <a:rPr lang="en-US" smtClean="0"/>
                      <a:t>3 %</a:t>
                    </a:r>
                    <a:endParaRPr lang="en-US"/>
                  </a:p>
                </c:rich>
              </c:tx>
              <c:showLegendKey val="0"/>
              <c:showVal val="1"/>
              <c:showCatName val="0"/>
              <c:showSerName val="0"/>
              <c:showPercent val="0"/>
              <c:showBubbleSize val="0"/>
            </c:dLbl>
            <c:dLbl>
              <c:idx val="6"/>
              <c:layout/>
              <c:tx>
                <c:rich>
                  <a:bodyPr/>
                  <a:lstStyle/>
                  <a:p>
                    <a:r>
                      <a:rPr lang="en-US" smtClean="0"/>
                      <a:t>7 %</a:t>
                    </a:r>
                    <a:endParaRPr lang="en-US"/>
                  </a:p>
                </c:rich>
              </c:tx>
              <c:showLegendKey val="0"/>
              <c:showVal val="1"/>
              <c:showCatName val="0"/>
              <c:showSerName val="0"/>
              <c:showPercent val="0"/>
              <c:showBubbleSize val="0"/>
            </c:dLbl>
            <c:dLbl>
              <c:idx val="7"/>
              <c:layout/>
              <c:tx>
                <c:rich>
                  <a:bodyPr/>
                  <a:lstStyle/>
                  <a:p>
                    <a:r>
                      <a:rPr lang="en-US" smtClean="0"/>
                      <a:t>1 %</a:t>
                    </a:r>
                    <a:endParaRPr lang="en-US"/>
                  </a:p>
                </c:rich>
              </c:tx>
              <c:showLegendKey val="0"/>
              <c:showVal val="1"/>
              <c:showCatName val="0"/>
              <c:showSerName val="0"/>
              <c:showPercent val="0"/>
              <c:showBubbleSize val="0"/>
            </c:dLbl>
            <c:dLbl>
              <c:idx val="8"/>
              <c:layout/>
              <c:tx>
                <c:rich>
                  <a:bodyPr/>
                  <a:lstStyle/>
                  <a:p>
                    <a:r>
                      <a:rPr lang="en-US" smtClean="0"/>
                      <a:t>1 %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J'avais des attentes différentes par rapport à la pratique du génie</c:v>
                </c:pt>
                <c:pt idx="1">
                  <c:v>Meilleures possibilités d'emploi dans une autre discipline</c:v>
                </c:pt>
                <c:pt idx="2">
                  <c:v>Ça n'a jamais été mon intention</c:v>
                </c:pt>
                <c:pt idx="3">
                  <c:v>Meilleure rémunération dans une autre discipline</c:v>
                </c:pt>
                <c:pt idx="4">
                  <c:v>Je m'intéresse à d'autres choses</c:v>
                </c:pt>
                <c:pt idx="5">
                  <c:v>Forces canadiennes / carrière militaire</c:v>
                </c:pt>
                <c:pt idx="6">
                  <c:v>Poursuivre des études / une carrière différentes</c:v>
                </c:pt>
                <c:pt idx="7">
                  <c:v>Carrière médicale</c:v>
                </c:pt>
                <c:pt idx="8">
                  <c:v>Autre</c:v>
                </c:pt>
              </c:strCache>
            </c:strRef>
          </c:cat>
          <c:val>
            <c:numRef>
              <c:f>Sheet1!$E$2:$E$10</c:f>
              <c:numCache>
                <c:formatCode>0%</c:formatCode>
                <c:ptCount val="9"/>
                <c:pt idx="0">
                  <c:v>0.33</c:v>
                </c:pt>
                <c:pt idx="1">
                  <c:v>0.2</c:v>
                </c:pt>
                <c:pt idx="2">
                  <c:v>0.18</c:v>
                </c:pt>
                <c:pt idx="3">
                  <c:v>0.14000000000000001</c:v>
                </c:pt>
                <c:pt idx="4">
                  <c:v>0.02</c:v>
                </c:pt>
                <c:pt idx="5">
                  <c:v>0.03</c:v>
                </c:pt>
                <c:pt idx="6">
                  <c:v>7.0000000000000007E-2</c:v>
                </c:pt>
                <c:pt idx="7">
                  <c:v>0.01</c:v>
                </c:pt>
                <c:pt idx="8">
                  <c:v>0.01</c:v>
                </c:pt>
              </c:numCache>
            </c:numRef>
          </c:val>
        </c:ser>
        <c:ser>
          <c:idx val="4"/>
          <c:order val="4"/>
          <c:tx>
            <c:strRef>
              <c:f>Sheet1!$F$1</c:f>
              <c:strCache>
                <c:ptCount val="1"/>
                <c:pt idx="0">
                  <c:v>2010</c:v>
                </c:pt>
              </c:strCache>
            </c:strRef>
          </c:tx>
          <c:spPr>
            <a:solidFill>
              <a:srgbClr val="1F497D">
                <a:lumMod val="20000"/>
                <a:lumOff val="80000"/>
              </a:srgbClr>
            </a:solidFill>
          </c:spPr>
          <c:invertIfNegative val="0"/>
          <c:dLbls>
            <c:dLbl>
              <c:idx val="0"/>
              <c:layout/>
              <c:tx>
                <c:rich>
                  <a:bodyPr/>
                  <a:lstStyle/>
                  <a:p>
                    <a:r>
                      <a:rPr lang="en-US" smtClean="0"/>
                      <a:t>31 %</a:t>
                    </a:r>
                    <a:endParaRPr lang="en-US"/>
                  </a:p>
                </c:rich>
              </c:tx>
              <c:showLegendKey val="0"/>
              <c:showVal val="1"/>
              <c:showCatName val="0"/>
              <c:showSerName val="0"/>
              <c:showPercent val="0"/>
              <c:showBubbleSize val="0"/>
            </c:dLbl>
            <c:dLbl>
              <c:idx val="1"/>
              <c:layout/>
              <c:tx>
                <c:rich>
                  <a:bodyPr/>
                  <a:lstStyle/>
                  <a:p>
                    <a:r>
                      <a:rPr lang="en-US" smtClean="0"/>
                      <a:t>24 %</a:t>
                    </a:r>
                    <a:endParaRPr lang="en-US"/>
                  </a:p>
                </c:rich>
              </c:tx>
              <c:showLegendKey val="0"/>
              <c:showVal val="1"/>
              <c:showCatName val="0"/>
              <c:showSerName val="0"/>
              <c:showPercent val="0"/>
              <c:showBubbleSize val="0"/>
            </c:dLbl>
            <c:dLbl>
              <c:idx val="2"/>
              <c:layout/>
              <c:tx>
                <c:rich>
                  <a:bodyPr/>
                  <a:lstStyle/>
                  <a:p>
                    <a:r>
                      <a:rPr lang="en-US" smtClean="0"/>
                      <a:t>10 %</a:t>
                    </a:r>
                    <a:endParaRPr lang="en-US"/>
                  </a:p>
                </c:rich>
              </c:tx>
              <c:showLegendKey val="0"/>
              <c:showVal val="1"/>
              <c:showCatName val="0"/>
              <c:showSerName val="0"/>
              <c:showPercent val="0"/>
              <c:showBubbleSize val="0"/>
            </c:dLbl>
            <c:dLbl>
              <c:idx val="3"/>
              <c:layout/>
              <c:tx>
                <c:rich>
                  <a:bodyPr/>
                  <a:lstStyle/>
                  <a:p>
                    <a:r>
                      <a:rPr lang="en-US" smtClean="0"/>
                      <a:t>18 %</a:t>
                    </a:r>
                    <a:endParaRPr lang="en-US"/>
                  </a:p>
                </c:rich>
              </c:tx>
              <c:showLegendKey val="0"/>
              <c:showVal val="1"/>
              <c:showCatName val="0"/>
              <c:showSerName val="0"/>
              <c:showPercent val="0"/>
              <c:showBubbleSize val="0"/>
            </c:dLbl>
            <c:dLbl>
              <c:idx val="4"/>
              <c:layout/>
              <c:tx>
                <c:rich>
                  <a:bodyPr/>
                  <a:lstStyle/>
                  <a:p>
                    <a:r>
                      <a:rPr lang="en-US" smtClean="0"/>
                      <a:t>0 %</a:t>
                    </a:r>
                    <a:endParaRPr lang="en-US"/>
                  </a:p>
                </c:rich>
              </c:tx>
              <c:showLegendKey val="0"/>
              <c:showVal val="1"/>
              <c:showCatName val="0"/>
              <c:showSerName val="0"/>
              <c:showPercent val="0"/>
              <c:showBubbleSize val="0"/>
            </c:dLbl>
            <c:dLbl>
              <c:idx val="5"/>
              <c:layout/>
              <c:tx>
                <c:rich>
                  <a:bodyPr/>
                  <a:lstStyle/>
                  <a:p>
                    <a:r>
                      <a:rPr lang="en-US" smtClean="0"/>
                      <a:t>4 %</a:t>
                    </a:r>
                    <a:endParaRPr lang="en-US"/>
                  </a:p>
                </c:rich>
              </c:tx>
              <c:showLegendKey val="0"/>
              <c:showVal val="1"/>
              <c:showCatName val="0"/>
              <c:showSerName val="0"/>
              <c:showPercent val="0"/>
              <c:showBubbleSize val="0"/>
            </c:dLbl>
            <c:dLbl>
              <c:idx val="6"/>
              <c:layout/>
              <c:tx>
                <c:rich>
                  <a:bodyPr/>
                  <a:lstStyle/>
                  <a:p>
                    <a:r>
                      <a:rPr lang="en-US" smtClean="0"/>
                      <a:t>8 %</a:t>
                    </a:r>
                    <a:endParaRPr lang="en-US"/>
                  </a:p>
                </c:rich>
              </c:tx>
              <c:showLegendKey val="0"/>
              <c:showVal val="1"/>
              <c:showCatName val="0"/>
              <c:showSerName val="0"/>
              <c:showPercent val="0"/>
              <c:showBubbleSize val="0"/>
            </c:dLbl>
            <c:dLbl>
              <c:idx val="7"/>
              <c:layout/>
              <c:tx>
                <c:rich>
                  <a:bodyPr/>
                  <a:lstStyle/>
                  <a:p>
                    <a:r>
                      <a:rPr lang="en-US" smtClean="0"/>
                      <a:t>4 %</a:t>
                    </a:r>
                    <a:endParaRPr lang="en-US"/>
                  </a:p>
                </c:rich>
              </c:tx>
              <c:showLegendKey val="0"/>
              <c:showVal val="1"/>
              <c:showCatName val="0"/>
              <c:showSerName val="0"/>
              <c:showPercent val="0"/>
              <c:showBubbleSize val="0"/>
            </c:dLbl>
            <c:dLbl>
              <c:idx val="8"/>
              <c:layout/>
              <c:tx>
                <c:rich>
                  <a:bodyPr/>
                  <a:lstStyle/>
                  <a:p>
                    <a:r>
                      <a:rPr lang="en-US" smtClean="0"/>
                      <a:t>3 %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J'avais des attentes différentes par rapport à la pratique du génie</c:v>
                </c:pt>
                <c:pt idx="1">
                  <c:v>Meilleures possibilités d'emploi dans une autre discipline</c:v>
                </c:pt>
                <c:pt idx="2">
                  <c:v>Ça n'a jamais été mon intention</c:v>
                </c:pt>
                <c:pt idx="3">
                  <c:v>Meilleure rémunération dans une autre discipline</c:v>
                </c:pt>
                <c:pt idx="4">
                  <c:v>Je m'intéresse à d'autres choses</c:v>
                </c:pt>
                <c:pt idx="5">
                  <c:v>Forces canadiennes / carrière militaire</c:v>
                </c:pt>
                <c:pt idx="6">
                  <c:v>Poursuivre des études / une carrière différentes</c:v>
                </c:pt>
                <c:pt idx="7">
                  <c:v>Carrière médicale</c:v>
                </c:pt>
                <c:pt idx="8">
                  <c:v>Autre</c:v>
                </c:pt>
              </c:strCache>
            </c:strRef>
          </c:cat>
          <c:val>
            <c:numRef>
              <c:f>Sheet1!$F$2:$F$10</c:f>
              <c:numCache>
                <c:formatCode>0%</c:formatCode>
                <c:ptCount val="9"/>
                <c:pt idx="0">
                  <c:v>0.31</c:v>
                </c:pt>
                <c:pt idx="1">
                  <c:v>0.24</c:v>
                </c:pt>
                <c:pt idx="2">
                  <c:v>0.1</c:v>
                </c:pt>
                <c:pt idx="3">
                  <c:v>0.18</c:v>
                </c:pt>
                <c:pt idx="4">
                  <c:v>0</c:v>
                </c:pt>
                <c:pt idx="5">
                  <c:v>0.04</c:v>
                </c:pt>
                <c:pt idx="6">
                  <c:v>0.08</c:v>
                </c:pt>
                <c:pt idx="7">
                  <c:v>0.04</c:v>
                </c:pt>
                <c:pt idx="8">
                  <c:v>0.03</c:v>
                </c:pt>
              </c:numCache>
            </c:numRef>
          </c:val>
        </c:ser>
        <c:dLbls>
          <c:showLegendKey val="0"/>
          <c:showVal val="1"/>
          <c:showCatName val="0"/>
          <c:showSerName val="0"/>
          <c:showPercent val="0"/>
          <c:showBubbleSize val="0"/>
        </c:dLbls>
        <c:gapWidth val="50"/>
        <c:axId val="35725312"/>
        <c:axId val="37100544"/>
      </c:barChart>
      <c:catAx>
        <c:axId val="35725312"/>
        <c:scaling>
          <c:orientation val="maxMin"/>
        </c:scaling>
        <c:delete val="0"/>
        <c:axPos val="l"/>
        <c:numFmt formatCode="General" sourceLinked="1"/>
        <c:majorTickMark val="out"/>
        <c:minorTickMark val="none"/>
        <c:tickLblPos val="nextTo"/>
        <c:spPr>
          <a:ln w="2032">
            <a:solidFill>
              <a:schemeClr val="tx1"/>
            </a:solidFill>
            <a:prstDash val="solid"/>
          </a:ln>
        </c:spPr>
        <c:txPr>
          <a:bodyPr rot="0" vert="horz"/>
          <a:lstStyle/>
          <a:p>
            <a:pPr>
              <a:defRPr sz="1050"/>
            </a:pPr>
            <a:endParaRPr lang="en-US"/>
          </a:p>
        </c:txPr>
        <c:crossAx val="37100544"/>
        <c:crosses val="autoZero"/>
        <c:auto val="1"/>
        <c:lblAlgn val="ctr"/>
        <c:lblOffset val="100"/>
        <c:tickLblSkip val="1"/>
        <c:tickMarkSkip val="1"/>
        <c:noMultiLvlLbl val="0"/>
      </c:catAx>
      <c:valAx>
        <c:axId val="37100544"/>
        <c:scaling>
          <c:orientation val="minMax"/>
          <c:max val="1"/>
          <c:min val="0"/>
        </c:scaling>
        <c:delete val="1"/>
        <c:axPos val="t"/>
        <c:numFmt formatCode="0%" sourceLinked="1"/>
        <c:majorTickMark val="out"/>
        <c:minorTickMark val="none"/>
        <c:tickLblPos val="none"/>
        <c:crossAx val="35725312"/>
        <c:crosses val="autoZero"/>
        <c:crossBetween val="between"/>
        <c:majorUnit val="0.2"/>
        <c:minorUnit val="0.1"/>
      </c:valAx>
      <c:spPr>
        <a:noFill/>
        <a:ln w="16257">
          <a:noFill/>
        </a:ln>
      </c:spPr>
    </c:plotArea>
    <c:legend>
      <c:legendPos val="r"/>
      <c:layout>
        <c:manualLayout>
          <c:xMode val="edge"/>
          <c:yMode val="edge"/>
          <c:x val="0.70695153851117176"/>
          <c:y val="0.65679075179019508"/>
          <c:w val="7.0198294358508065E-2"/>
          <c:h val="0.28096612423519857"/>
        </c:manualLayout>
      </c:layout>
      <c:overlay val="0"/>
      <c:spPr>
        <a:solidFill>
          <a:schemeClr val="bg1"/>
        </a:solidFill>
        <a:ln w="16257">
          <a:noFill/>
        </a:ln>
      </c:spPr>
      <c:txPr>
        <a:bodyPr/>
        <a:lstStyle/>
        <a:p>
          <a:pPr>
            <a:defRPr sz="1100"/>
          </a:pPr>
          <a:endParaRPr lang="en-US"/>
        </a:p>
      </c:txPr>
    </c:legend>
    <c:plotVisOnly val="1"/>
    <c:dispBlanksAs val="gap"/>
    <c:showDLblsOverMax val="0"/>
  </c:chart>
  <c:spPr>
    <a:noFill/>
    <a:ln>
      <a:noFill/>
    </a:ln>
  </c:spPr>
  <c:txPr>
    <a:bodyPr/>
    <a:lstStyle/>
    <a:p>
      <a:pPr>
        <a:defRPr sz="800" b="1" i="0" u="none" strike="noStrike" baseline="0">
          <a:solidFill>
            <a:schemeClr val="tx1"/>
          </a:solidFill>
          <a:latin typeface="+mn-lt"/>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96539547386381"/>
          <c:y val="2.3374726077428781E-2"/>
          <c:w val="0.7890345649582835"/>
          <c:h val="0.97662527392257514"/>
        </c:manualLayout>
      </c:layout>
      <c:barChart>
        <c:barDir val="bar"/>
        <c:grouping val="clustered"/>
        <c:varyColors val="0"/>
        <c:ser>
          <c:idx val="3"/>
          <c:order val="0"/>
          <c:tx>
            <c:strRef>
              <c:f>Sheet1!$B$1</c:f>
              <c:strCache>
                <c:ptCount val="1"/>
                <c:pt idx="0">
                  <c:v>2014</c:v>
                </c:pt>
              </c:strCache>
            </c:strRef>
          </c:tx>
          <c:spPr>
            <a:solidFill>
              <a:srgbClr val="1F497D">
                <a:lumMod val="50000"/>
              </a:srgbClr>
            </a:solidFill>
            <a:ln w="12700">
              <a:solidFill>
                <a:srgbClr val="FFFFFF"/>
              </a:solidFill>
            </a:ln>
          </c:spPr>
          <c:invertIfNegative val="0"/>
          <c:dLbls>
            <c:dLbl>
              <c:idx val="0"/>
              <c:layout/>
              <c:tx>
                <c:rich>
                  <a:bodyPr/>
                  <a:lstStyle/>
                  <a:p>
                    <a:r>
                      <a:rPr lang="en-US" smtClean="0"/>
                      <a:t>16 %</a:t>
                    </a:r>
                    <a:endParaRPr lang="en-US"/>
                  </a:p>
                </c:rich>
              </c:tx>
              <c:showLegendKey val="0"/>
              <c:showVal val="1"/>
              <c:showCatName val="0"/>
              <c:showSerName val="0"/>
              <c:showPercent val="0"/>
              <c:showBubbleSize val="0"/>
            </c:dLbl>
            <c:dLbl>
              <c:idx val="1"/>
              <c:layout/>
              <c:tx>
                <c:rich>
                  <a:bodyPr/>
                  <a:lstStyle/>
                  <a:p>
                    <a:r>
                      <a:rPr lang="en-US" smtClean="0"/>
                      <a:t>16 %</a:t>
                    </a:r>
                    <a:endParaRPr lang="en-US"/>
                  </a:p>
                </c:rich>
              </c:tx>
              <c:showLegendKey val="0"/>
              <c:showVal val="1"/>
              <c:showCatName val="0"/>
              <c:showSerName val="0"/>
              <c:showPercent val="0"/>
              <c:showBubbleSize val="0"/>
            </c:dLbl>
            <c:spPr>
              <a:noFill/>
              <a:ln w="25183">
                <a:noFill/>
              </a:ln>
            </c:spPr>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Sheet1!$B$2:$B$10</c:f>
              <c:numCache>
                <c:formatCode>0\ %</c:formatCode>
                <c:ptCount val="9"/>
                <c:pt idx="0" formatCode="0%">
                  <c:v>0.16</c:v>
                </c:pt>
                <c:pt idx="1">
                  <c:v>0.16</c:v>
                </c:pt>
                <c:pt idx="2">
                  <c:v>0.12</c:v>
                </c:pt>
                <c:pt idx="3">
                  <c:v>0.08</c:v>
                </c:pt>
                <c:pt idx="4">
                  <c:v>0.04</c:v>
                </c:pt>
                <c:pt idx="5">
                  <c:v>0.08</c:v>
                </c:pt>
                <c:pt idx="8">
                  <c:v>0.28000000000000003</c:v>
                </c:pt>
              </c:numCache>
            </c:numRef>
          </c:val>
        </c:ser>
        <c:ser>
          <c:idx val="1"/>
          <c:order val="1"/>
          <c:tx>
            <c:strRef>
              <c:f>Sheet1!$C$1</c:f>
              <c:strCache>
                <c:ptCount val="1"/>
                <c:pt idx="0">
                  <c:v>2013</c:v>
                </c:pt>
              </c:strCache>
            </c:strRef>
          </c:tx>
          <c:spPr>
            <a:solidFill>
              <a:srgbClr val="1F497D"/>
            </a:solidFill>
            <a:ln w="12700">
              <a:solidFill>
                <a:srgbClr val="FFFFFF"/>
              </a:solidFill>
            </a:ln>
          </c:spPr>
          <c:invertIfNegative val="0"/>
          <c:dLbls>
            <c:dLbl>
              <c:idx val="0"/>
              <c:layout/>
              <c:tx>
                <c:rich>
                  <a:bodyPr/>
                  <a:lstStyle/>
                  <a:p>
                    <a:r>
                      <a:rPr lang="en-US" smtClean="0"/>
                      <a:t>10 %</a:t>
                    </a:r>
                    <a:endParaRPr lang="en-US"/>
                  </a:p>
                </c:rich>
              </c:tx>
              <c:showLegendKey val="0"/>
              <c:showVal val="1"/>
              <c:showCatName val="0"/>
              <c:showSerName val="0"/>
              <c:showPercent val="0"/>
              <c:showBubbleSize val="0"/>
            </c:dLbl>
            <c:spPr>
              <a:noFill/>
              <a:ln w="25183">
                <a:noFill/>
              </a:ln>
            </c:spPr>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Sheet1!$C$2:$C$10</c:f>
              <c:numCache>
                <c:formatCode>0\ %</c:formatCode>
                <c:ptCount val="9"/>
                <c:pt idx="0">
                  <c:v>0.1</c:v>
                </c:pt>
                <c:pt idx="1">
                  <c:v>0.06</c:v>
                </c:pt>
                <c:pt idx="2">
                  <c:v>0.01</c:v>
                </c:pt>
                <c:pt idx="3">
                  <c:v>0.06</c:v>
                </c:pt>
                <c:pt idx="4">
                  <c:v>0.02</c:v>
                </c:pt>
                <c:pt idx="5">
                  <c:v>0.14000000000000001</c:v>
                </c:pt>
                <c:pt idx="6">
                  <c:v>0.14000000000000001</c:v>
                </c:pt>
                <c:pt idx="7">
                  <c:v>0.08</c:v>
                </c:pt>
                <c:pt idx="8">
                  <c:v>0.34</c:v>
                </c:pt>
              </c:numCache>
            </c:numRef>
          </c:val>
        </c:ser>
        <c:ser>
          <c:idx val="0"/>
          <c:order val="2"/>
          <c:tx>
            <c:strRef>
              <c:f>Sheet1!$D$1</c:f>
              <c:strCache>
                <c:ptCount val="1"/>
                <c:pt idx="0">
                  <c:v>2012</c:v>
                </c:pt>
              </c:strCache>
            </c:strRef>
          </c:tx>
          <c:spPr>
            <a:solidFill>
              <a:srgbClr val="1F497D">
                <a:lumMod val="60000"/>
                <a:lumOff val="40000"/>
              </a:srgbClr>
            </a:solidFill>
            <a:ln w="12700">
              <a:solidFill>
                <a:srgbClr val="FFFFFF"/>
              </a:solidFill>
            </a:ln>
          </c:spPr>
          <c:invertIfNegative val="0"/>
          <c:dLbls>
            <c:dLbl>
              <c:idx val="0"/>
              <c:layout/>
              <c:tx>
                <c:rich>
                  <a:bodyPr/>
                  <a:lstStyle/>
                  <a:p>
                    <a:r>
                      <a:rPr lang="en-US" smtClean="0"/>
                      <a:t>16 %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Sheet1!$D$2:$D$10</c:f>
              <c:numCache>
                <c:formatCode>0\ %</c:formatCode>
                <c:ptCount val="9"/>
                <c:pt idx="0">
                  <c:v>0.16</c:v>
                </c:pt>
                <c:pt idx="1">
                  <c:v>0.06</c:v>
                </c:pt>
                <c:pt idx="2">
                  <c:v>0.04</c:v>
                </c:pt>
                <c:pt idx="3">
                  <c:v>0.08</c:v>
                </c:pt>
                <c:pt idx="4">
                  <c:v>0.03</c:v>
                </c:pt>
                <c:pt idx="5">
                  <c:v>0.2</c:v>
                </c:pt>
                <c:pt idx="6">
                  <c:v>0.13</c:v>
                </c:pt>
                <c:pt idx="7">
                  <c:v>0.06</c:v>
                </c:pt>
                <c:pt idx="8">
                  <c:v>0.24</c:v>
                </c:pt>
              </c:numCache>
            </c:numRef>
          </c:val>
        </c:ser>
        <c:ser>
          <c:idx val="2"/>
          <c:order val="3"/>
          <c:tx>
            <c:strRef>
              <c:f>Sheet1!$E$1</c:f>
              <c:strCache>
                <c:ptCount val="1"/>
                <c:pt idx="0">
                  <c:v>2011</c:v>
                </c:pt>
              </c:strCache>
            </c:strRef>
          </c:tx>
          <c:spPr>
            <a:solidFill>
              <a:srgbClr val="1F497D">
                <a:lumMod val="40000"/>
                <a:lumOff val="60000"/>
              </a:srgbClr>
            </a:solidFill>
            <a:ln w="12700">
              <a:solidFill>
                <a:srgbClr val="FFFFFF"/>
              </a:solidFill>
            </a:ln>
          </c:spPr>
          <c:invertIfNegative val="0"/>
          <c:dLbls>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Sheet1!$E$2:$E$10</c:f>
              <c:numCache>
                <c:formatCode>0\ %</c:formatCode>
                <c:ptCount val="9"/>
                <c:pt idx="0">
                  <c:v>0.16</c:v>
                </c:pt>
                <c:pt idx="1">
                  <c:v>0.1</c:v>
                </c:pt>
                <c:pt idx="2">
                  <c:v>0.02</c:v>
                </c:pt>
                <c:pt idx="3">
                  <c:v>0.02</c:v>
                </c:pt>
                <c:pt idx="4">
                  <c:v>0.02</c:v>
                </c:pt>
                <c:pt idx="5">
                  <c:v>0.1</c:v>
                </c:pt>
                <c:pt idx="6">
                  <c:v>0.14000000000000001</c:v>
                </c:pt>
                <c:pt idx="7">
                  <c:v>0.06</c:v>
                </c:pt>
                <c:pt idx="8">
                  <c:v>0.32</c:v>
                </c:pt>
              </c:numCache>
            </c:numRef>
          </c:val>
        </c:ser>
        <c:ser>
          <c:idx val="4"/>
          <c:order val="4"/>
          <c:tx>
            <c:strRef>
              <c:f>Sheet1!$F$1</c:f>
              <c:strCache>
                <c:ptCount val="1"/>
                <c:pt idx="0">
                  <c:v>2010</c:v>
                </c:pt>
              </c:strCache>
            </c:strRef>
          </c:tx>
          <c:spPr>
            <a:solidFill>
              <a:srgbClr val="1F497D">
                <a:lumMod val="20000"/>
                <a:lumOff val="80000"/>
              </a:srgbClr>
            </a:solidFill>
            <a:ln w="12700">
              <a:solidFill>
                <a:srgbClr val="FFFFFF"/>
              </a:solidFill>
            </a:ln>
          </c:spPr>
          <c:invertIfNegative val="0"/>
          <c:dLbls>
            <c:dLblPos val="outEnd"/>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Sheet1!$F$2:$F$10</c:f>
              <c:numCache>
                <c:formatCode>0\ %</c:formatCode>
                <c:ptCount val="9"/>
                <c:pt idx="0">
                  <c:v>0.11</c:v>
                </c:pt>
                <c:pt idx="1">
                  <c:v>0.03</c:v>
                </c:pt>
                <c:pt idx="3">
                  <c:v>0.13</c:v>
                </c:pt>
                <c:pt idx="4">
                  <c:v>0.01</c:v>
                </c:pt>
                <c:pt idx="5">
                  <c:v>0.08</c:v>
                </c:pt>
                <c:pt idx="6">
                  <c:v>0.16</c:v>
                </c:pt>
                <c:pt idx="7">
                  <c:v>0.05</c:v>
                </c:pt>
                <c:pt idx="8">
                  <c:v>0.13</c:v>
                </c:pt>
              </c:numCache>
            </c:numRef>
          </c:val>
        </c:ser>
        <c:ser>
          <c:idx val="5"/>
          <c:order val="5"/>
          <c:tx>
            <c:strRef>
              <c:f>Sheet1!$G$1</c:f>
              <c:strCache>
                <c:ptCount val="1"/>
                <c:pt idx="0">
                  <c:v>2009</c:v>
                </c:pt>
              </c:strCache>
            </c:strRef>
          </c:tx>
          <c:spPr>
            <a:ln w="12700">
              <a:solidFill>
                <a:srgbClr val="FFFFFF"/>
              </a:solidFill>
            </a:ln>
          </c:spPr>
          <c:invertIfNegative val="0"/>
          <c:dLbls>
            <c:showLegendKey val="0"/>
            <c:showVal val="1"/>
            <c:showCatName val="0"/>
            <c:showSerName val="0"/>
            <c:showPercent val="0"/>
            <c:showBubbleSize val="0"/>
            <c:showLeaderLines val="0"/>
          </c:dLbls>
          <c:cat>
            <c:strRef>
              <c:f>Sheet1!$A$2:$A$10</c:f>
              <c:strCache>
                <c:ptCount val="9"/>
                <c:pt idx="0">
                  <c:v>Médecine</c:v>
                </c:pt>
                <c:pt idx="1">
                  <c:v>Recherche</c:v>
                </c:pt>
                <c:pt idx="2">
                  <c:v>Technologie de l'information</c:v>
                </c:pt>
                <c:pt idx="3">
                  <c:v>Gestion de projets</c:v>
                </c:pt>
                <c:pt idx="4">
                  <c:v>Marketing</c:v>
                </c:pt>
                <c:pt idx="5">
                  <c:v>Consultation</c:v>
                </c:pt>
                <c:pt idx="6">
                  <c:v>Secteur des affaires</c:v>
                </c:pt>
                <c:pt idx="7">
                  <c:v>Démarrer ma propre entreprise</c:v>
                </c:pt>
                <c:pt idx="8">
                  <c:v>Autre</c:v>
                </c:pt>
              </c:strCache>
            </c:strRef>
          </c:cat>
          <c:val>
            <c:numRef>
              <c:f>Sheet1!$G$2:$G$10</c:f>
              <c:numCache>
                <c:formatCode>0\ %</c:formatCode>
                <c:ptCount val="9"/>
                <c:pt idx="0">
                  <c:v>0.09</c:v>
                </c:pt>
                <c:pt idx="1">
                  <c:v>0.12</c:v>
                </c:pt>
                <c:pt idx="3">
                  <c:v>7.0000000000000007E-2</c:v>
                </c:pt>
                <c:pt idx="4">
                  <c:v>0.02</c:v>
                </c:pt>
                <c:pt idx="5">
                  <c:v>0.12</c:v>
                </c:pt>
                <c:pt idx="6">
                  <c:v>0.12</c:v>
                </c:pt>
                <c:pt idx="7">
                  <c:v>0.13</c:v>
                </c:pt>
                <c:pt idx="8">
                  <c:v>0.34</c:v>
                </c:pt>
              </c:numCache>
            </c:numRef>
          </c:val>
        </c:ser>
        <c:dLbls>
          <c:showLegendKey val="0"/>
          <c:showVal val="0"/>
          <c:showCatName val="0"/>
          <c:showSerName val="0"/>
          <c:showPercent val="0"/>
          <c:showBubbleSize val="0"/>
        </c:dLbls>
        <c:gapWidth val="50"/>
        <c:overlap val="-3"/>
        <c:axId val="46653440"/>
        <c:axId val="46654976"/>
      </c:barChart>
      <c:catAx>
        <c:axId val="46653440"/>
        <c:scaling>
          <c:orientation val="maxMin"/>
        </c:scaling>
        <c:delete val="0"/>
        <c:axPos val="l"/>
        <c:numFmt formatCode="General" sourceLinked="1"/>
        <c:majorTickMark val="out"/>
        <c:minorTickMark val="none"/>
        <c:tickLblPos val="nextTo"/>
        <c:spPr>
          <a:ln w="3148">
            <a:solidFill>
              <a:schemeClr val="tx1"/>
            </a:solidFill>
            <a:prstDash val="solid"/>
          </a:ln>
        </c:spPr>
        <c:txPr>
          <a:bodyPr rot="0" vert="horz"/>
          <a:lstStyle/>
          <a:p>
            <a:pPr>
              <a:defRPr sz="1050"/>
            </a:pPr>
            <a:endParaRPr lang="en-US"/>
          </a:p>
        </c:txPr>
        <c:crossAx val="46654976"/>
        <c:crosses val="autoZero"/>
        <c:auto val="1"/>
        <c:lblAlgn val="ctr"/>
        <c:lblOffset val="100"/>
        <c:tickLblSkip val="1"/>
        <c:tickMarkSkip val="1"/>
        <c:noMultiLvlLbl val="0"/>
      </c:catAx>
      <c:valAx>
        <c:axId val="46654976"/>
        <c:scaling>
          <c:orientation val="minMax"/>
          <c:max val="0.60000000000000064"/>
          <c:min val="0"/>
        </c:scaling>
        <c:delete val="1"/>
        <c:axPos val="t"/>
        <c:numFmt formatCode="0%" sourceLinked="1"/>
        <c:majorTickMark val="out"/>
        <c:minorTickMark val="none"/>
        <c:tickLblPos val="none"/>
        <c:crossAx val="46653440"/>
        <c:crosses val="autoZero"/>
        <c:crossBetween val="between"/>
        <c:majorUnit val="0.2"/>
        <c:minorUnit val="0.1"/>
      </c:valAx>
      <c:spPr>
        <a:noFill/>
        <a:ln w="25183">
          <a:noFill/>
        </a:ln>
      </c:spPr>
    </c:plotArea>
    <c:legend>
      <c:legendPos val="r"/>
      <c:layout>
        <c:manualLayout>
          <c:xMode val="edge"/>
          <c:yMode val="edge"/>
          <c:x val="0.66533505454100605"/>
          <c:y val="0.24649614926695179"/>
          <c:w val="7.6518651975697585E-2"/>
          <c:h val="0.32768559152896248"/>
        </c:manualLayout>
      </c:layout>
      <c:overlay val="0"/>
      <c:spPr>
        <a:noFill/>
        <a:ln w="25183">
          <a:noFill/>
        </a:ln>
      </c:spPr>
      <c:txPr>
        <a:bodyPr/>
        <a:lstStyle/>
        <a:p>
          <a:pPr>
            <a:defRPr sz="12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mn-lt"/>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07E-3"/>
          <c:y val="0.13175675675675672"/>
          <c:w val="0.89497716894977153"/>
          <c:h val="0.76689189189189921"/>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6350">
              <a:solidFill>
                <a:schemeClr val="bg1"/>
              </a:solidFill>
            </a:ln>
          </c:spPr>
          <c:invertIfNegative val="0"/>
          <c:dLbls>
            <c:spPr>
              <a:noFill/>
              <a:ln w="29539">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Sheet1!$B$2:$B$5</c:f>
              <c:numCache>
                <c:formatCode>0%</c:formatCode>
                <c:ptCount val="4"/>
                <c:pt idx="0">
                  <c:v>0.53</c:v>
                </c:pt>
                <c:pt idx="1">
                  <c:v>0.38</c:v>
                </c:pt>
                <c:pt idx="2">
                  <c:v>0.08</c:v>
                </c:pt>
                <c:pt idx="3">
                  <c:v>0.01</c:v>
                </c:pt>
              </c:numCache>
            </c:numRef>
          </c:val>
        </c:ser>
        <c:ser>
          <c:idx val="1"/>
          <c:order val="1"/>
          <c:tx>
            <c:strRef>
              <c:f>Sheet1!$C$1</c:f>
              <c:strCache>
                <c:ptCount val="1"/>
                <c:pt idx="0">
                  <c:v>2013</c:v>
                </c:pt>
              </c:strCache>
            </c:strRef>
          </c:tx>
          <c:spPr>
            <a:solidFill>
              <a:schemeClr val="tx1"/>
            </a:solidFill>
            <a:ln w="6350">
              <a:solidFill>
                <a:schemeClr val="bg1"/>
              </a:solidFill>
            </a:ln>
          </c:spPr>
          <c:invertIfNegative val="0"/>
          <c:dLbls>
            <c:spPr>
              <a:noFill/>
              <a:ln w="29539">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Sheet1!$C$2:$C$5</c:f>
              <c:numCache>
                <c:formatCode>0%</c:formatCode>
                <c:ptCount val="4"/>
                <c:pt idx="0">
                  <c:v>0.57999999999999996</c:v>
                </c:pt>
                <c:pt idx="1">
                  <c:v>0.34</c:v>
                </c:pt>
                <c:pt idx="2">
                  <c:v>7.0000000000000007E-2</c:v>
                </c:pt>
                <c:pt idx="3">
                  <c:v>0.01</c:v>
                </c:pt>
              </c:numCache>
            </c:numRef>
          </c:val>
        </c:ser>
        <c:ser>
          <c:idx val="0"/>
          <c:order val="2"/>
          <c:tx>
            <c:strRef>
              <c:f>Sheet1!$D$1</c:f>
              <c:strCache>
                <c:ptCount val="1"/>
                <c:pt idx="0">
                  <c:v>2012</c:v>
                </c:pt>
              </c:strCache>
            </c:strRef>
          </c:tx>
          <c:spPr>
            <a:solidFill>
              <a:schemeClr val="tx1">
                <a:lumMod val="60000"/>
                <a:lumOff val="40000"/>
              </a:schemeClr>
            </a:solidFill>
            <a:ln w="6350">
              <a:solidFill>
                <a:schemeClr val="bg1"/>
              </a:solidFill>
            </a:ln>
          </c:spPr>
          <c:invertIfNegative val="0"/>
          <c:dLbls>
            <c:txPr>
              <a:bodyPr/>
              <a:lstStyle/>
              <a:p>
                <a:pPr>
                  <a:defRPr sz="11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Sheet1!$D$2:$D$5</c:f>
              <c:numCache>
                <c:formatCode>0%</c:formatCode>
                <c:ptCount val="4"/>
                <c:pt idx="0">
                  <c:v>0.57999999999999996</c:v>
                </c:pt>
                <c:pt idx="1">
                  <c:v>0.35</c:v>
                </c:pt>
                <c:pt idx="2">
                  <c:v>0.06</c:v>
                </c:pt>
                <c:pt idx="3">
                  <c:v>0.01</c:v>
                </c:pt>
              </c:numCache>
            </c:numRef>
          </c:val>
        </c:ser>
        <c:ser>
          <c:idx val="2"/>
          <c:order val="3"/>
          <c:tx>
            <c:strRef>
              <c:f>Sheet1!$E$1</c:f>
              <c:strCache>
                <c:ptCount val="1"/>
                <c:pt idx="0">
                  <c:v>2011</c:v>
                </c:pt>
              </c:strCache>
            </c:strRef>
          </c:tx>
          <c:spPr>
            <a:solidFill>
              <a:schemeClr val="tx1">
                <a:lumMod val="40000"/>
                <a:lumOff val="60000"/>
              </a:schemeClr>
            </a:solidFill>
            <a:ln w="6350">
              <a:solidFill>
                <a:schemeClr val="bg1"/>
              </a:solidFill>
            </a:ln>
          </c:spPr>
          <c:invertIfNegative val="0"/>
          <c:dLbls>
            <c:txPr>
              <a:bodyPr/>
              <a:lstStyle/>
              <a:p>
                <a:pPr>
                  <a:defRPr sz="11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Sheet1!$E$2:$E$5</c:f>
              <c:numCache>
                <c:formatCode>0%</c:formatCode>
                <c:ptCount val="4"/>
                <c:pt idx="0">
                  <c:v>0.54</c:v>
                </c:pt>
                <c:pt idx="1">
                  <c:v>0.37</c:v>
                </c:pt>
                <c:pt idx="2">
                  <c:v>0.08</c:v>
                </c:pt>
                <c:pt idx="3">
                  <c:v>0.01</c:v>
                </c:pt>
              </c:numCache>
            </c:numRef>
          </c:val>
        </c:ser>
        <c:ser>
          <c:idx val="4"/>
          <c:order val="4"/>
          <c:tx>
            <c:strRef>
              <c:f>Sheet1!$F$1</c:f>
              <c:strCache>
                <c:ptCount val="1"/>
                <c:pt idx="0">
                  <c:v>2010</c:v>
                </c:pt>
              </c:strCache>
            </c:strRef>
          </c:tx>
          <c:spPr>
            <a:solidFill>
              <a:schemeClr val="tx1">
                <a:lumMod val="20000"/>
                <a:lumOff val="80000"/>
              </a:schemeClr>
            </a:solidFill>
            <a:ln w="6350">
              <a:solidFill>
                <a:schemeClr val="bg1"/>
              </a:solidFill>
            </a:ln>
          </c:spPr>
          <c:invertIfNegative val="0"/>
          <c:dLbls>
            <c:txPr>
              <a:bodyPr/>
              <a:lstStyle/>
              <a:p>
                <a:pPr>
                  <a:defRPr sz="1100">
                    <a:latin typeface="+mn-lt"/>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Sheet1!$F$2:$F$5</c:f>
              <c:numCache>
                <c:formatCode>0%</c:formatCode>
                <c:ptCount val="4"/>
                <c:pt idx="0">
                  <c:v>0.56999999999999995</c:v>
                </c:pt>
                <c:pt idx="1">
                  <c:v>0.35</c:v>
                </c:pt>
                <c:pt idx="2">
                  <c:v>7.0000000000000007E-2</c:v>
                </c:pt>
                <c:pt idx="3">
                  <c:v>0.01</c:v>
                </c:pt>
              </c:numCache>
            </c:numRef>
          </c:val>
        </c:ser>
        <c:ser>
          <c:idx val="5"/>
          <c:order val="5"/>
          <c:tx>
            <c:strRef>
              <c:f>Sheet1!$G$1</c:f>
              <c:strCache>
                <c:ptCount val="1"/>
                <c:pt idx="0">
                  <c:v>2009</c:v>
                </c:pt>
              </c:strCache>
            </c:strRef>
          </c:tx>
          <c:spPr>
            <a:ln w="6350">
              <a:solidFill>
                <a:schemeClr val="bg1"/>
              </a:solidFill>
            </a:ln>
          </c:spPr>
          <c:invertIfNegative val="0"/>
          <c:dLbls>
            <c:txPr>
              <a:bodyPr/>
              <a:lstStyle/>
              <a:p>
                <a:pPr>
                  <a:defRPr sz="1100">
                    <a:latin typeface="+mn-lt"/>
                  </a:defRPr>
                </a:pPr>
                <a:endParaRPr lang="en-US"/>
              </a:p>
            </c:txPr>
            <c:showLegendKey val="0"/>
            <c:showVal val="1"/>
            <c:showCatName val="0"/>
            <c:showSerName val="0"/>
            <c:showPercent val="0"/>
            <c:showBubbleSize val="0"/>
            <c:showLeaderLines val="0"/>
          </c:dLbls>
          <c:cat>
            <c:strRef>
              <c:f>Sheet1!$A$2:$A$5</c:f>
              <c:strCache>
                <c:ptCount val="4"/>
                <c:pt idx="0">
                  <c:v>Oui, absolument</c:v>
                </c:pt>
                <c:pt idx="1">
                  <c:v>Oui, probablement</c:v>
                </c:pt>
                <c:pt idx="2">
                  <c:v>Non, problablement pas</c:v>
                </c:pt>
                <c:pt idx="3">
                  <c:v>  Non, absolument pas</c:v>
                </c:pt>
              </c:strCache>
            </c:strRef>
          </c:cat>
          <c:val>
            <c:numRef>
              <c:f>Sheet1!$G$2:$G$5</c:f>
              <c:numCache>
                <c:formatCode>0%</c:formatCode>
                <c:ptCount val="4"/>
                <c:pt idx="0">
                  <c:v>0.54</c:v>
                </c:pt>
                <c:pt idx="1">
                  <c:v>0.38</c:v>
                </c:pt>
                <c:pt idx="2">
                  <c:v>7.0000000000000007E-2</c:v>
                </c:pt>
                <c:pt idx="3">
                  <c:v>0.01</c:v>
                </c:pt>
              </c:numCache>
            </c:numRef>
          </c:val>
        </c:ser>
        <c:dLbls>
          <c:showLegendKey val="0"/>
          <c:showVal val="1"/>
          <c:showCatName val="0"/>
          <c:showSerName val="0"/>
          <c:showPercent val="0"/>
          <c:showBubbleSize val="0"/>
        </c:dLbls>
        <c:gapWidth val="70"/>
        <c:overlap val="-3"/>
        <c:axId val="47053824"/>
        <c:axId val="47121152"/>
      </c:barChart>
      <c:catAx>
        <c:axId val="47053824"/>
        <c:scaling>
          <c:orientation val="minMax"/>
        </c:scaling>
        <c:delete val="0"/>
        <c:axPos val="b"/>
        <c:numFmt formatCode="General" sourceLinked="1"/>
        <c:majorTickMark val="out"/>
        <c:minorTickMark val="none"/>
        <c:tickLblPos val="nextTo"/>
        <c:spPr>
          <a:ln w="3692">
            <a:solidFill>
              <a:schemeClr val="tx1"/>
            </a:solidFill>
            <a:prstDash val="solid"/>
          </a:ln>
        </c:spPr>
        <c:txPr>
          <a:bodyPr rot="0" vert="horz"/>
          <a:lstStyle/>
          <a:p>
            <a:pPr>
              <a:defRPr sz="1400" b="1" i="0" u="none" strike="noStrike" baseline="0">
                <a:solidFill>
                  <a:schemeClr val="tx1"/>
                </a:solidFill>
                <a:latin typeface="Calibri" pitchFamily="34" charset="0"/>
                <a:ea typeface="Arial"/>
                <a:cs typeface="Arial"/>
              </a:defRPr>
            </a:pPr>
            <a:endParaRPr lang="en-US"/>
          </a:p>
        </c:txPr>
        <c:crossAx val="47121152"/>
        <c:crosses val="autoZero"/>
        <c:auto val="1"/>
        <c:lblAlgn val="ctr"/>
        <c:lblOffset val="100"/>
        <c:tickLblSkip val="1"/>
        <c:tickMarkSkip val="1"/>
        <c:noMultiLvlLbl val="0"/>
      </c:catAx>
      <c:valAx>
        <c:axId val="47121152"/>
        <c:scaling>
          <c:orientation val="minMax"/>
          <c:max val="1"/>
          <c:min val="0"/>
        </c:scaling>
        <c:delete val="1"/>
        <c:axPos val="l"/>
        <c:numFmt formatCode="0%" sourceLinked="1"/>
        <c:majorTickMark val="out"/>
        <c:minorTickMark val="none"/>
        <c:tickLblPos val="none"/>
        <c:crossAx val="47053824"/>
        <c:crosses val="autoZero"/>
        <c:crossBetween val="between"/>
        <c:majorUnit val="0.2"/>
        <c:minorUnit val="0.1"/>
      </c:valAx>
      <c:spPr>
        <a:noFill/>
        <a:ln w="29539">
          <a:noFill/>
        </a:ln>
      </c:spPr>
    </c:plotArea>
    <c:legend>
      <c:legendPos val="t"/>
      <c:layout>
        <c:manualLayout>
          <c:xMode val="edge"/>
          <c:yMode val="edge"/>
          <c:x val="0.32553918995419689"/>
          <c:y val="0"/>
          <c:w val="0.5301850994115932"/>
          <c:h val="7.4924892329575998E-2"/>
        </c:manualLayout>
      </c:layout>
      <c:overlay val="0"/>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44900104392805928"/>
          <c:w val="1"/>
          <c:h val="0.44270238555364566"/>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Oui, absolument</c:v>
                </c:pt>
                <c:pt idx="1">
                  <c:v>Oui, probablement</c:v>
                </c:pt>
                <c:pt idx="2">
                  <c:v>Non, probablement pas</c:v>
                </c:pt>
                <c:pt idx="3">
                  <c:v>Non, absolument pas</c:v>
                </c:pt>
              </c:strCache>
            </c:strRef>
          </c:cat>
          <c:val>
            <c:numRef>
              <c:f>Sheet1!$B$2:$B$6</c:f>
              <c:numCache>
                <c:formatCode>0%</c:formatCode>
                <c:ptCount val="4"/>
                <c:pt idx="0">
                  <c:v>0.56999999999999995</c:v>
                </c:pt>
                <c:pt idx="1">
                  <c:v>0.36</c:v>
                </c:pt>
                <c:pt idx="2">
                  <c:v>0.06</c:v>
                </c:pt>
                <c:pt idx="3">
                  <c:v>0.01</c:v>
                </c:pt>
              </c:numCache>
            </c:numRef>
          </c:val>
        </c:ser>
        <c:ser>
          <c:idx val="8"/>
          <c:order val="1"/>
          <c:tx>
            <c:strRef>
              <c:f>Sheet1!$C$1</c:f>
              <c:strCache>
                <c:ptCount val="1"/>
                <c:pt idx="0">
                  <c:v>2013</c:v>
                </c:pt>
              </c:strCache>
            </c:strRef>
          </c:tx>
          <c:spPr>
            <a:solidFill>
              <a:schemeClr val="tx1"/>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Oui, absolument</c:v>
                </c:pt>
                <c:pt idx="1">
                  <c:v>Oui, probablement</c:v>
                </c:pt>
                <c:pt idx="2">
                  <c:v>Non, probablement pas</c:v>
                </c:pt>
                <c:pt idx="3">
                  <c:v>Non, absolument pas</c:v>
                </c:pt>
              </c:strCache>
            </c:strRef>
          </c:cat>
          <c:val>
            <c:numRef>
              <c:f>Sheet1!$C$2:$C$6</c:f>
              <c:numCache>
                <c:formatCode>0%</c:formatCode>
                <c:ptCount val="4"/>
                <c:pt idx="0">
                  <c:v>0.61</c:v>
                </c:pt>
                <c:pt idx="1">
                  <c:v>0.34</c:v>
                </c:pt>
                <c:pt idx="2">
                  <c:v>0.05</c:v>
                </c:pt>
                <c:pt idx="3">
                  <c:v>0</c:v>
                </c:pt>
              </c:numCache>
            </c:numRef>
          </c:val>
        </c:ser>
        <c:ser>
          <c:idx val="0"/>
          <c:order val="2"/>
          <c:tx>
            <c:strRef>
              <c:f>Sheet1!$D$1</c:f>
              <c:strCache>
                <c:ptCount val="1"/>
                <c:pt idx="0">
                  <c:v>2012</c:v>
                </c:pt>
              </c:strCache>
            </c:strRef>
          </c:tx>
          <c:spPr>
            <a:solidFill>
              <a:schemeClr val="tx1">
                <a:lumMod val="60000"/>
                <a:lumOff val="40000"/>
              </a:schemeClr>
            </a:solidFill>
            <a:ln w="25724">
              <a:no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4"/>
                <c:pt idx="0">
                  <c:v>Oui, absolument</c:v>
                </c:pt>
                <c:pt idx="1">
                  <c:v>Oui, probablement</c:v>
                </c:pt>
                <c:pt idx="2">
                  <c:v>Non, probablement pas</c:v>
                </c:pt>
                <c:pt idx="3">
                  <c:v>Non, absolument pas</c:v>
                </c:pt>
              </c:strCache>
            </c:strRef>
          </c:cat>
          <c:val>
            <c:numRef>
              <c:f>Sheet1!$D$2:$D$6</c:f>
              <c:numCache>
                <c:formatCode>0%</c:formatCode>
                <c:ptCount val="4"/>
                <c:pt idx="0">
                  <c:v>0.62</c:v>
                </c:pt>
                <c:pt idx="1">
                  <c:v>0.33</c:v>
                </c:pt>
                <c:pt idx="2">
                  <c:v>0.04</c:v>
                </c:pt>
                <c:pt idx="3">
                  <c:v>0.01</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4"/>
                <c:pt idx="0">
                  <c:v>Oui, absolument</c:v>
                </c:pt>
                <c:pt idx="1">
                  <c:v>Oui, probablement</c:v>
                </c:pt>
                <c:pt idx="2">
                  <c:v>Non, probablement pas</c:v>
                </c:pt>
                <c:pt idx="3">
                  <c:v>Non, absolument pas</c:v>
                </c:pt>
              </c:strCache>
            </c:strRef>
          </c:cat>
          <c:val>
            <c:numRef>
              <c:f>Sheet1!$E$2:$E$6</c:f>
              <c:numCache>
                <c:formatCode>0%</c:formatCode>
                <c:ptCount val="4"/>
                <c:pt idx="0">
                  <c:v>0.57999999999999996</c:v>
                </c:pt>
                <c:pt idx="1">
                  <c:v>0.35</c:v>
                </c:pt>
                <c:pt idx="2">
                  <c:v>0.05</c:v>
                </c:pt>
                <c:pt idx="3">
                  <c:v>0.01</c:v>
                </c:pt>
              </c:numCache>
            </c:numRef>
          </c:val>
        </c:ser>
        <c:ser>
          <c:idx val="2"/>
          <c:order val="4"/>
          <c:tx>
            <c:strRef>
              <c:f>Sheet1!$F$1</c:f>
              <c:strCache>
                <c:ptCount val="1"/>
                <c:pt idx="0">
                  <c:v>2010</c:v>
                </c:pt>
              </c:strCache>
            </c:strRef>
          </c:tx>
          <c:spPr>
            <a:solidFill>
              <a:schemeClr val="tx1">
                <a:lumMod val="20000"/>
                <a:lumOff val="80000"/>
              </a:schemeClr>
            </a:solidFill>
          </c:spPr>
          <c:invertIfNegative val="0"/>
          <c:cat>
            <c:strRef>
              <c:f>Sheet1!$A$2:$A$6</c:f>
              <c:strCache>
                <c:ptCount val="4"/>
                <c:pt idx="0">
                  <c:v>Oui, absolument</c:v>
                </c:pt>
                <c:pt idx="1">
                  <c:v>Oui, probablement</c:v>
                </c:pt>
                <c:pt idx="2">
                  <c:v>Non, probablement pas</c:v>
                </c:pt>
                <c:pt idx="3">
                  <c:v>Non, absolument pas</c:v>
                </c:pt>
              </c:strCache>
            </c:strRef>
          </c:cat>
          <c:val>
            <c:numRef>
              <c:f>Sheet1!$F$2:$F$6</c:f>
              <c:numCache>
                <c:formatCode>0%</c:formatCode>
                <c:ptCount val="4"/>
                <c:pt idx="0">
                  <c:v>0.56999999999999995</c:v>
                </c:pt>
                <c:pt idx="1">
                  <c:v>0.36</c:v>
                </c:pt>
                <c:pt idx="2">
                  <c:v>0.06</c:v>
                </c:pt>
                <c:pt idx="3">
                  <c:v>0.01</c:v>
                </c:pt>
              </c:numCache>
            </c:numRef>
          </c:val>
        </c:ser>
        <c:ser>
          <c:idx val="3"/>
          <c:order val="5"/>
          <c:tx>
            <c:strRef>
              <c:f>Sheet1!$G$1</c:f>
              <c:strCache>
                <c:ptCount val="1"/>
                <c:pt idx="0">
                  <c:v>2009</c:v>
                </c:pt>
              </c:strCache>
            </c:strRef>
          </c:tx>
          <c:spPr>
            <a:solidFill>
              <a:schemeClr val="accent6"/>
            </a:solidFill>
          </c:spPr>
          <c:invertIfNegative val="0"/>
          <c:cat>
            <c:strRef>
              <c:f>Sheet1!$A$2:$A$6</c:f>
              <c:strCache>
                <c:ptCount val="4"/>
                <c:pt idx="0">
                  <c:v>Oui, absolument</c:v>
                </c:pt>
                <c:pt idx="1">
                  <c:v>Oui, probablement</c:v>
                </c:pt>
                <c:pt idx="2">
                  <c:v>Non, probablement pas</c:v>
                </c:pt>
                <c:pt idx="3">
                  <c:v>Non, absolument pas</c:v>
                </c:pt>
              </c:strCache>
            </c:strRef>
          </c:cat>
          <c:val>
            <c:numRef>
              <c:f>Sheet1!$G$2:$G$6</c:f>
              <c:numCache>
                <c:formatCode>0%</c:formatCode>
                <c:ptCount val="4"/>
                <c:pt idx="0">
                  <c:v>0.53</c:v>
                </c:pt>
                <c:pt idx="1">
                  <c:v>0.4</c:v>
                </c:pt>
                <c:pt idx="2">
                  <c:v>0.06</c:v>
                </c:pt>
                <c:pt idx="3">
                  <c:v>0.01</c:v>
                </c:pt>
              </c:numCache>
            </c:numRef>
          </c:val>
        </c:ser>
        <c:dLbls>
          <c:showLegendKey val="0"/>
          <c:showVal val="1"/>
          <c:showCatName val="0"/>
          <c:showSerName val="0"/>
          <c:showPercent val="0"/>
          <c:showBubbleSize val="0"/>
        </c:dLbls>
        <c:gapWidth val="70"/>
        <c:overlap val="-3"/>
        <c:axId val="47318912"/>
        <c:axId val="47320448"/>
      </c:barChart>
      <c:catAx>
        <c:axId val="47318912"/>
        <c:scaling>
          <c:orientation val="minMax"/>
        </c:scaling>
        <c:delete val="0"/>
        <c:axPos val="b"/>
        <c:numFmt formatCode="General" sourceLinked="1"/>
        <c:majorTickMark val="out"/>
        <c:minorTickMark val="none"/>
        <c:tickLblPos val="nextTo"/>
        <c:spPr>
          <a:ln w="321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47320448"/>
        <c:crosses val="autoZero"/>
        <c:auto val="1"/>
        <c:lblAlgn val="ctr"/>
        <c:lblOffset val="100"/>
        <c:tickLblSkip val="1"/>
        <c:tickMarkSkip val="1"/>
        <c:noMultiLvlLbl val="0"/>
      </c:catAx>
      <c:valAx>
        <c:axId val="47320448"/>
        <c:scaling>
          <c:orientation val="minMax"/>
          <c:max val="1"/>
          <c:min val="0"/>
        </c:scaling>
        <c:delete val="1"/>
        <c:axPos val="l"/>
        <c:numFmt formatCode="0%" sourceLinked="1"/>
        <c:majorTickMark val="out"/>
        <c:minorTickMark val="none"/>
        <c:tickLblPos val="none"/>
        <c:crossAx val="47318912"/>
        <c:crosses val="autoZero"/>
        <c:crossBetween val="between"/>
        <c:majorUnit val="0.2"/>
        <c:minorUnit val="0.1"/>
      </c:valAx>
      <c:spPr>
        <a:noFill/>
        <a:ln w="25724">
          <a:noFill/>
        </a:ln>
      </c:spPr>
    </c:plotArea>
    <c:legend>
      <c:legendPos val="t"/>
      <c:layout>
        <c:manualLayout>
          <c:xMode val="edge"/>
          <c:yMode val="edge"/>
          <c:x val="0.25073248407643312"/>
          <c:y val="5.2428616323154306E-2"/>
          <c:w val="0.50171961984051361"/>
          <c:h val="7.510063868994511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51638428291183991"/>
          <c:w val="1"/>
          <c:h val="0.35918230099786819"/>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Oui, absolument</c:v>
                </c:pt>
                <c:pt idx="1">
                  <c:v>Oui, probablement</c:v>
                </c:pt>
                <c:pt idx="2">
                  <c:v>Non, probablement pas</c:v>
                </c:pt>
                <c:pt idx="3">
                  <c:v>Non, absolument pas</c:v>
                </c:pt>
              </c:strCache>
            </c:strRef>
          </c:cat>
          <c:val>
            <c:numRef>
              <c:f>Sheet1!$B$2:$B$12</c:f>
              <c:numCache>
                <c:formatCode>0%</c:formatCode>
                <c:ptCount val="4"/>
                <c:pt idx="0">
                  <c:v>0.17</c:v>
                </c:pt>
                <c:pt idx="1">
                  <c:v>0.48</c:v>
                </c:pt>
                <c:pt idx="2">
                  <c:v>0.34</c:v>
                </c:pt>
                <c:pt idx="3">
                  <c:v>0.01</c:v>
                </c:pt>
              </c:numCache>
            </c:numRef>
          </c:val>
        </c:ser>
        <c:ser>
          <c:idx val="8"/>
          <c:order val="1"/>
          <c:tx>
            <c:strRef>
              <c:f>Sheet1!$C$1</c:f>
              <c:strCache>
                <c:ptCount val="1"/>
                <c:pt idx="0">
                  <c:v>2013</c:v>
                </c:pt>
              </c:strCache>
            </c:strRef>
          </c:tx>
          <c:spPr>
            <a:solidFill>
              <a:schemeClr val="tx1"/>
            </a:solidFill>
            <a:ln w="25724">
              <a:no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Oui, absolument</c:v>
                </c:pt>
                <c:pt idx="1">
                  <c:v>Oui, probablement</c:v>
                </c:pt>
                <c:pt idx="2">
                  <c:v>Non, probablement pas</c:v>
                </c:pt>
                <c:pt idx="3">
                  <c:v>Non, absolument pas</c:v>
                </c:pt>
              </c:strCache>
            </c:strRef>
          </c:cat>
          <c:val>
            <c:numRef>
              <c:f>Sheet1!$C$2:$C$12</c:f>
              <c:numCache>
                <c:formatCode>0%</c:formatCode>
                <c:ptCount val="4"/>
                <c:pt idx="0">
                  <c:v>0.23</c:v>
                </c:pt>
                <c:pt idx="1">
                  <c:v>0.37</c:v>
                </c:pt>
                <c:pt idx="2">
                  <c:v>0.37</c:v>
                </c:pt>
                <c:pt idx="3">
                  <c:v>0.03</c:v>
                </c:pt>
              </c:numCache>
            </c:numRef>
          </c:val>
        </c:ser>
        <c:ser>
          <c:idx val="0"/>
          <c:order val="2"/>
          <c:tx>
            <c:strRef>
              <c:f>Sheet1!$D$1</c:f>
              <c:strCache>
                <c:ptCount val="1"/>
                <c:pt idx="0">
                  <c:v>2012</c:v>
                </c:pt>
              </c:strCache>
            </c:strRef>
          </c:tx>
          <c:spPr>
            <a:solidFill>
              <a:schemeClr val="tx1">
                <a:lumMod val="60000"/>
                <a:lumOff val="40000"/>
              </a:schemeClr>
            </a:solidFill>
            <a:ln w="25724">
              <a:noFill/>
            </a:ln>
          </c:spPr>
          <c:invertIfNegative val="0"/>
          <c:cat>
            <c:strRef>
              <c:f>Sheet1!$A$2:$A$12</c:f>
              <c:strCache>
                <c:ptCount val="4"/>
                <c:pt idx="0">
                  <c:v>Oui, absolument</c:v>
                </c:pt>
                <c:pt idx="1">
                  <c:v>Oui, probablement</c:v>
                </c:pt>
                <c:pt idx="2">
                  <c:v>Non, probablement pas</c:v>
                </c:pt>
                <c:pt idx="3">
                  <c:v>Non, absolument pas</c:v>
                </c:pt>
              </c:strCache>
            </c:strRef>
          </c:cat>
          <c:val>
            <c:numRef>
              <c:f>Sheet1!$D$2:$D$12</c:f>
              <c:numCache>
                <c:formatCode>0%</c:formatCode>
                <c:ptCount val="4"/>
                <c:pt idx="0">
                  <c:v>0.2</c:v>
                </c:pt>
                <c:pt idx="1">
                  <c:v>0.49</c:v>
                </c:pt>
                <c:pt idx="2">
                  <c:v>0.27</c:v>
                </c:pt>
                <c:pt idx="3">
                  <c:v>0.04</c:v>
                </c:pt>
              </c:numCache>
            </c:numRef>
          </c:val>
        </c:ser>
        <c:ser>
          <c:idx val="1"/>
          <c:order val="3"/>
          <c:tx>
            <c:strRef>
              <c:f>Sheet1!$E$1</c:f>
              <c:strCache>
                <c:ptCount val="1"/>
                <c:pt idx="0">
                  <c:v>2011</c:v>
                </c:pt>
              </c:strCache>
            </c:strRef>
          </c:tx>
          <c:spPr>
            <a:solidFill>
              <a:schemeClr val="tx1">
                <a:lumMod val="40000"/>
                <a:lumOff val="60000"/>
              </a:schemeClr>
            </a:solidFill>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Sheet1!$A$2:$A$12</c:f>
              <c:strCache>
                <c:ptCount val="4"/>
                <c:pt idx="0">
                  <c:v>Oui, absolument</c:v>
                </c:pt>
                <c:pt idx="1">
                  <c:v>Oui, probablement</c:v>
                </c:pt>
                <c:pt idx="2">
                  <c:v>Non, probablement pas</c:v>
                </c:pt>
                <c:pt idx="3">
                  <c:v>Non, absolument pas</c:v>
                </c:pt>
              </c:strCache>
            </c:strRef>
          </c:cat>
          <c:val>
            <c:numRef>
              <c:f>Sheet1!$E$2:$E$12</c:f>
              <c:numCache>
                <c:formatCode>0%</c:formatCode>
                <c:ptCount val="4"/>
                <c:pt idx="0">
                  <c:v>0.13</c:v>
                </c:pt>
                <c:pt idx="1">
                  <c:v>0.52</c:v>
                </c:pt>
                <c:pt idx="2">
                  <c:v>0.32</c:v>
                </c:pt>
                <c:pt idx="3">
                  <c:v>0.03</c:v>
                </c:pt>
              </c:numCache>
            </c:numRef>
          </c:val>
        </c:ser>
        <c:ser>
          <c:idx val="2"/>
          <c:order val="4"/>
          <c:tx>
            <c:strRef>
              <c:f>Sheet1!$F$1</c:f>
              <c:strCache>
                <c:ptCount val="1"/>
                <c:pt idx="0">
                  <c:v>2010</c:v>
                </c:pt>
              </c:strCache>
            </c:strRef>
          </c:tx>
          <c:spPr>
            <a:solidFill>
              <a:schemeClr val="tx1">
                <a:lumMod val="20000"/>
                <a:lumOff val="80000"/>
              </a:schemeClr>
            </a:solidFill>
          </c:spPr>
          <c:invertIfNegative val="0"/>
          <c:cat>
            <c:strRef>
              <c:f>Sheet1!$A$2:$A$12</c:f>
              <c:strCache>
                <c:ptCount val="4"/>
                <c:pt idx="0">
                  <c:v>Oui, absolument</c:v>
                </c:pt>
                <c:pt idx="1">
                  <c:v>Oui, probablement</c:v>
                </c:pt>
                <c:pt idx="2">
                  <c:v>Non, probablement pas</c:v>
                </c:pt>
                <c:pt idx="3">
                  <c:v>Non, absolument pas</c:v>
                </c:pt>
              </c:strCache>
            </c:strRef>
          </c:cat>
          <c:val>
            <c:numRef>
              <c:f>Sheet1!$F$2:$F$12</c:f>
              <c:numCache>
                <c:formatCode>0%</c:formatCode>
                <c:ptCount val="4"/>
                <c:pt idx="0">
                  <c:v>0.17</c:v>
                </c:pt>
                <c:pt idx="1">
                  <c:v>0.49</c:v>
                </c:pt>
                <c:pt idx="2">
                  <c:v>0.31</c:v>
                </c:pt>
                <c:pt idx="3">
                  <c:v>0.04</c:v>
                </c:pt>
              </c:numCache>
            </c:numRef>
          </c:val>
        </c:ser>
        <c:ser>
          <c:idx val="3"/>
          <c:order val="5"/>
          <c:tx>
            <c:strRef>
              <c:f>Sheet1!$G$1</c:f>
              <c:strCache>
                <c:ptCount val="1"/>
                <c:pt idx="0">
                  <c:v>2009</c:v>
                </c:pt>
              </c:strCache>
            </c:strRef>
          </c:tx>
          <c:spPr>
            <a:solidFill>
              <a:schemeClr val="accent6"/>
            </a:solidFill>
          </c:spPr>
          <c:invertIfNegative val="0"/>
          <c:cat>
            <c:strRef>
              <c:f>Sheet1!$A$2:$A$12</c:f>
              <c:strCache>
                <c:ptCount val="4"/>
                <c:pt idx="0">
                  <c:v>Oui, absolument</c:v>
                </c:pt>
                <c:pt idx="1">
                  <c:v>Oui, probablement</c:v>
                </c:pt>
                <c:pt idx="2">
                  <c:v>Non, probablement pas</c:v>
                </c:pt>
                <c:pt idx="3">
                  <c:v>Non, absolument pas</c:v>
                </c:pt>
              </c:strCache>
            </c:strRef>
          </c:cat>
          <c:val>
            <c:numRef>
              <c:f>Sheet1!$G$2:$G$12</c:f>
              <c:numCache>
                <c:formatCode>0%</c:formatCode>
                <c:ptCount val="4"/>
                <c:pt idx="0">
                  <c:v>0.12</c:v>
                </c:pt>
                <c:pt idx="1">
                  <c:v>0.47</c:v>
                </c:pt>
                <c:pt idx="2">
                  <c:v>0.39</c:v>
                </c:pt>
                <c:pt idx="3">
                  <c:v>0.03</c:v>
                </c:pt>
              </c:numCache>
            </c:numRef>
          </c:val>
        </c:ser>
        <c:dLbls>
          <c:showLegendKey val="0"/>
          <c:showVal val="1"/>
          <c:showCatName val="0"/>
          <c:showSerName val="0"/>
          <c:showPercent val="0"/>
          <c:showBubbleSize val="0"/>
        </c:dLbls>
        <c:gapWidth val="70"/>
        <c:overlap val="-3"/>
        <c:axId val="47442176"/>
        <c:axId val="47976448"/>
      </c:barChart>
      <c:catAx>
        <c:axId val="47442176"/>
        <c:scaling>
          <c:orientation val="minMax"/>
        </c:scaling>
        <c:delete val="0"/>
        <c:axPos val="b"/>
        <c:numFmt formatCode="General" sourceLinked="1"/>
        <c:majorTickMark val="out"/>
        <c:minorTickMark val="none"/>
        <c:tickLblPos val="nextTo"/>
        <c:spPr>
          <a:ln w="3216">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47976448"/>
        <c:crosses val="autoZero"/>
        <c:auto val="1"/>
        <c:lblAlgn val="ctr"/>
        <c:lblOffset val="100"/>
        <c:tickLblSkip val="1"/>
        <c:tickMarkSkip val="1"/>
        <c:noMultiLvlLbl val="0"/>
      </c:catAx>
      <c:valAx>
        <c:axId val="47976448"/>
        <c:scaling>
          <c:orientation val="minMax"/>
          <c:max val="1"/>
          <c:min val="0"/>
        </c:scaling>
        <c:delete val="1"/>
        <c:axPos val="l"/>
        <c:numFmt formatCode="0%" sourceLinked="1"/>
        <c:majorTickMark val="out"/>
        <c:minorTickMark val="none"/>
        <c:tickLblPos val="none"/>
        <c:crossAx val="47442176"/>
        <c:crosses val="autoZero"/>
        <c:crossBetween val="between"/>
        <c:majorUnit val="0.2"/>
        <c:minorUnit val="0.1"/>
      </c:valAx>
      <c:spPr>
        <a:noFill/>
        <a:ln w="25724">
          <a:noFill/>
        </a:ln>
      </c:spPr>
    </c:plotArea>
    <c:legend>
      <c:legendPos val="t"/>
      <c:layout>
        <c:manualLayout>
          <c:xMode val="edge"/>
          <c:yMode val="edge"/>
          <c:x val="0.24436305732484076"/>
          <c:y val="8.7771994832563358E-2"/>
          <c:w val="0.50171961984051361"/>
          <c:h val="7.737093370051195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0.44101</cdr:x>
      <cdr:y>0.95763</cdr:y>
    </cdr:from>
    <cdr:to>
      <cdr:x>0.50689</cdr:x>
      <cdr:y>1</cdr:y>
    </cdr:to>
    <cdr:sp macro="" textlink="">
      <cdr:nvSpPr>
        <cdr:cNvPr id="3" name="Text Box 25"/>
        <cdr:cNvSpPr txBox="1">
          <a:spLocks xmlns:a="http://schemas.openxmlformats.org/drawingml/2006/main" noChangeArrowheads="1"/>
        </cdr:cNvSpPr>
      </cdr:nvSpPr>
      <cdr:spPr bwMode="auto">
        <a:xfrm xmlns:a="http://schemas.openxmlformats.org/drawingml/2006/main">
          <a:off x="3719682" y="4679118"/>
          <a:ext cx="555625" cy="184150"/>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pPr algn="l"/>
          <a:r>
            <a:rPr lang="en-CA" b="0" dirty="0">
              <a:latin typeface="Arial Narrow" pitchFamily="34" charset="0"/>
            </a:rPr>
            <a:t>(</a:t>
          </a:r>
          <a:r>
            <a:rPr lang="en-CA" b="0" dirty="0" smtClean="0">
              <a:latin typeface="Arial Narrow" pitchFamily="34" charset="0"/>
            </a:rPr>
            <a:t>n=11)</a:t>
          </a:r>
          <a:endParaRPr lang="en-CA" b="0"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0.61688</cdr:x>
      <cdr:y>0.02816</cdr:y>
    </cdr:from>
    <cdr:to>
      <cdr:x>0.67564</cdr:x>
      <cdr:y>0.06601</cdr:y>
    </cdr:to>
    <cdr:sp macro="" textlink="">
      <cdr:nvSpPr>
        <cdr:cNvPr id="12" name="Text Box 22"/>
        <cdr:cNvSpPr txBox="1">
          <a:spLocks xmlns:a="http://schemas.openxmlformats.org/drawingml/2006/main" noChangeArrowheads="1"/>
        </cdr:cNvSpPr>
      </cdr:nvSpPr>
      <cdr:spPr bwMode="auto">
        <a:xfrm xmlns:a="http://schemas.openxmlformats.org/drawingml/2006/main">
          <a:off x="4850148" y="125930"/>
          <a:ext cx="461995" cy="169255"/>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r>
            <a:rPr lang="en-CA" sz="500" b="1" dirty="0" smtClean="0">
              <a:latin typeface="Arial Narrow" pitchFamily="34" charset="0"/>
            </a:rPr>
            <a:t>(n=37)</a:t>
          </a:r>
          <a:endParaRPr lang="en-CA" sz="500" b="1" dirty="0">
            <a:latin typeface="Arial Narrow" pitchFamily="34" charset="0"/>
          </a:endParaRPr>
        </a:p>
      </cdr:txBody>
    </cdr:sp>
  </cdr:relSizeAnchor>
  <cdr:relSizeAnchor xmlns:cdr="http://schemas.openxmlformats.org/drawingml/2006/chartDrawing">
    <cdr:from>
      <cdr:x>0.24176</cdr:x>
      <cdr:y>0.91551</cdr:y>
    </cdr:from>
    <cdr:to>
      <cdr:x>0.47946</cdr:x>
      <cdr:y>0.96369</cdr:y>
    </cdr:to>
    <cdr:sp macro="" textlink="">
      <cdr:nvSpPr>
        <cdr:cNvPr id="13" name="Text Box 23"/>
        <cdr:cNvSpPr txBox="1">
          <a:spLocks xmlns:a="http://schemas.openxmlformats.org/drawingml/2006/main" noChangeArrowheads="1"/>
        </cdr:cNvSpPr>
      </cdr:nvSpPr>
      <cdr:spPr bwMode="auto">
        <a:xfrm xmlns:a="http://schemas.openxmlformats.org/drawingml/2006/main">
          <a:off x="1900817" y="4093925"/>
          <a:ext cx="1868924" cy="215444"/>
        </a:xfrm>
        <a:prstGeom xmlns:a="http://schemas.openxmlformats.org/drawingml/2006/main" prst="rect">
          <a:avLst/>
        </a:prstGeom>
        <a:noFill xmlns:a="http://schemas.openxmlformats.org/drawingml/2006/main"/>
        <a:ln xmlns:a="http://schemas.openxmlformats.org/drawingml/2006/main" w="25400">
          <a:no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l"/>
          <a:r>
            <a:rPr lang="fr-CA" sz="800" dirty="0" smtClean="0">
              <a:latin typeface="Calibri"/>
            </a:rPr>
            <a:t>N’a pas été mentionné en 2011 et 2012</a:t>
          </a:r>
          <a:endParaRPr lang="fr-CA" sz="800" dirty="0">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0.07462</cdr:x>
      <cdr:y>0.06998</cdr:y>
    </cdr:from>
    <cdr:to>
      <cdr:x>0.19619</cdr:x>
      <cdr:y>0.14238</cdr:y>
    </cdr:to>
    <cdr:pic>
      <cdr:nvPicPr>
        <cdr:cNvPr id="2" name="Picture 1" descr="Professional Engineers Ontario &#10;25 Sheppard Ave. West, Suite 1000 &#10;Toronto, ON, M2N 6S9 &#10;(416) 224-1100; Toll Free : 1-800- 339-3716&#10;"/>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l="8970" t="21463"/>
        <a:stretch xmlns:a="http://schemas.openxmlformats.org/drawingml/2006/main">
          <a:fillRect/>
        </a:stretch>
      </cdr:blipFill>
      <cdr:spPr bwMode="auto">
        <a:xfrm xmlns:a="http://schemas.openxmlformats.org/drawingml/2006/main">
          <a:off x="635888" y="302765"/>
          <a:ext cx="1035998" cy="313253"/>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2206" tIns="46103" rIns="92206" bIns="46103"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5318155" y="0"/>
            <a:ext cx="4068199" cy="353671"/>
          </a:xfrm>
          <a:prstGeom prst="rect">
            <a:avLst/>
          </a:prstGeom>
          <a:noFill/>
          <a:ln w="9525">
            <a:noFill/>
            <a:miter lim="800000"/>
            <a:headEnd/>
            <a:tailEnd/>
          </a:ln>
          <a:effectLst/>
        </p:spPr>
        <p:txBody>
          <a:bodyPr vert="horz" wrap="square" lIns="92206" tIns="46103" rIns="92206" bIns="46103"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1" y="6747594"/>
            <a:ext cx="4068199" cy="353671"/>
          </a:xfrm>
          <a:prstGeom prst="rect">
            <a:avLst/>
          </a:prstGeom>
          <a:noFill/>
          <a:ln w="9525">
            <a:noFill/>
            <a:miter lim="800000"/>
            <a:headEnd/>
            <a:tailEnd/>
          </a:ln>
          <a:effectLst/>
        </p:spPr>
        <p:txBody>
          <a:bodyPr vert="horz" wrap="square" lIns="92206" tIns="46103" rIns="92206" bIns="46103"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5318155" y="6747594"/>
            <a:ext cx="4068199" cy="353671"/>
          </a:xfrm>
          <a:prstGeom prst="rect">
            <a:avLst/>
          </a:prstGeom>
          <a:noFill/>
          <a:ln w="9525">
            <a:noFill/>
            <a:miter lim="800000"/>
            <a:headEnd/>
            <a:tailEnd/>
          </a:ln>
          <a:effectLst/>
        </p:spPr>
        <p:txBody>
          <a:bodyPr vert="horz" wrap="square" lIns="92206" tIns="46103" rIns="92206" bIns="46103"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00888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2206" tIns="46103" rIns="92206" bIns="46103"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5318155" y="0"/>
            <a:ext cx="4068199" cy="353671"/>
          </a:xfrm>
          <a:prstGeom prst="rect">
            <a:avLst/>
          </a:prstGeom>
          <a:noFill/>
          <a:ln w="9525">
            <a:noFill/>
            <a:miter lim="800000"/>
            <a:headEnd/>
            <a:tailEnd/>
          </a:ln>
          <a:effectLst/>
        </p:spPr>
        <p:txBody>
          <a:bodyPr vert="horz" wrap="square" lIns="92206" tIns="46103" rIns="92206" bIns="46103"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2917825" y="534988"/>
            <a:ext cx="3552825" cy="26638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0123" y="3374402"/>
            <a:ext cx="7508233" cy="3193934"/>
          </a:xfrm>
          <a:prstGeom prst="rect">
            <a:avLst/>
          </a:prstGeom>
          <a:noFill/>
          <a:ln w="9525">
            <a:noFill/>
            <a:miter lim="800000"/>
            <a:headEnd/>
            <a:tailEnd/>
          </a:ln>
          <a:effectLst/>
        </p:spPr>
        <p:txBody>
          <a:bodyPr vert="horz" wrap="square" lIns="92206" tIns="46103" rIns="92206" bIns="4610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1" y="6747594"/>
            <a:ext cx="4068199" cy="353671"/>
          </a:xfrm>
          <a:prstGeom prst="rect">
            <a:avLst/>
          </a:prstGeom>
          <a:noFill/>
          <a:ln w="9525">
            <a:noFill/>
            <a:miter lim="800000"/>
            <a:headEnd/>
            <a:tailEnd/>
          </a:ln>
          <a:effectLst/>
        </p:spPr>
        <p:txBody>
          <a:bodyPr vert="horz" wrap="square" lIns="92206" tIns="46103" rIns="92206" bIns="46103"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5318155" y="6747594"/>
            <a:ext cx="4068199" cy="353671"/>
          </a:xfrm>
          <a:prstGeom prst="rect">
            <a:avLst/>
          </a:prstGeom>
          <a:noFill/>
          <a:ln w="9525">
            <a:noFill/>
            <a:miter lim="800000"/>
            <a:headEnd/>
            <a:tailEnd/>
          </a:ln>
          <a:effectLst/>
        </p:spPr>
        <p:txBody>
          <a:bodyPr vert="horz" wrap="square" lIns="92206" tIns="46103" rIns="92206" bIns="46103"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3138958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solidFill>
                  <a:srgbClr val="1F497D"/>
                </a:solidFill>
              </a:rPr>
              <a:pPr/>
              <a:t>1</a:t>
            </a:fld>
            <a:endParaRPr lang="fr-FR" dirty="0" smtClean="0">
              <a:solidFill>
                <a:srgbClr val="1F497D"/>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21</a:t>
            </a:fld>
            <a:endParaRPr lang="fr-FR" dirty="0">
              <a:solidFill>
                <a:srgbClr val="1F497D"/>
              </a:solidFill>
            </a:endParaRPr>
          </a:p>
        </p:txBody>
      </p:sp>
    </p:spTree>
    <p:extLst>
      <p:ext uri="{BB962C8B-B14F-4D97-AF65-F5344CB8AC3E}">
        <p14:creationId xmlns:p14="http://schemas.microsoft.com/office/powerpoint/2010/main" val="267096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66</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74</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solidFill>
                  <a:srgbClr val="1F497D"/>
                </a:solidFill>
              </a:rPr>
              <a:pPr/>
              <a:t>2</a:t>
            </a:fld>
            <a:endParaRPr lang="fr-FR" dirty="0" smtClean="0">
              <a:solidFill>
                <a:srgbClr val="1F497D"/>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6</a:t>
            </a:fld>
            <a:endParaRPr lang="fr-FR" dirty="0">
              <a:solidFill>
                <a:srgbClr val="1F497D"/>
              </a:solidFill>
            </a:endParaRPr>
          </a:p>
        </p:txBody>
      </p:sp>
    </p:spTree>
    <p:extLst>
      <p:ext uri="{BB962C8B-B14F-4D97-AF65-F5344CB8AC3E}">
        <p14:creationId xmlns:p14="http://schemas.microsoft.com/office/powerpoint/2010/main" val="90007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7</a:t>
            </a:fld>
            <a:endParaRPr lang="fr-FR" dirty="0">
              <a:solidFill>
                <a:srgbClr val="1F497D"/>
              </a:solidFill>
            </a:endParaRPr>
          </a:p>
        </p:txBody>
      </p:sp>
    </p:spTree>
    <p:extLst>
      <p:ext uri="{BB962C8B-B14F-4D97-AF65-F5344CB8AC3E}">
        <p14:creationId xmlns:p14="http://schemas.microsoft.com/office/powerpoint/2010/main" val="216412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8</a:t>
            </a:fld>
            <a:endParaRPr lang="fr-FR" dirty="0">
              <a:solidFill>
                <a:srgbClr val="1F497D"/>
              </a:solidFill>
            </a:endParaRPr>
          </a:p>
        </p:txBody>
      </p:sp>
    </p:spTree>
    <p:extLst>
      <p:ext uri="{BB962C8B-B14F-4D97-AF65-F5344CB8AC3E}">
        <p14:creationId xmlns:p14="http://schemas.microsoft.com/office/powerpoint/2010/main" val="397619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9</a:t>
            </a:fld>
            <a:endParaRPr lang="fr-FR" dirty="0">
              <a:solidFill>
                <a:srgbClr val="1F497D"/>
              </a:solidFill>
            </a:endParaRPr>
          </a:p>
        </p:txBody>
      </p:sp>
    </p:spTree>
    <p:extLst>
      <p:ext uri="{BB962C8B-B14F-4D97-AF65-F5344CB8AC3E}">
        <p14:creationId xmlns:p14="http://schemas.microsoft.com/office/powerpoint/2010/main" val="287362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11</a:t>
            </a:fld>
            <a:endParaRPr lang="fr-FR" dirty="0">
              <a:solidFill>
                <a:srgbClr val="1F497D"/>
              </a:solidFill>
            </a:endParaRPr>
          </a:p>
        </p:txBody>
      </p:sp>
    </p:spTree>
    <p:extLst>
      <p:ext uri="{BB962C8B-B14F-4D97-AF65-F5344CB8AC3E}">
        <p14:creationId xmlns:p14="http://schemas.microsoft.com/office/powerpoint/2010/main" val="330978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12</a:t>
            </a:fld>
            <a:endParaRPr lang="fr-FR" dirty="0">
              <a:solidFill>
                <a:srgbClr val="1F497D"/>
              </a:solidFill>
            </a:endParaRPr>
          </a:p>
        </p:txBody>
      </p:sp>
    </p:spTree>
    <p:extLst>
      <p:ext uri="{BB962C8B-B14F-4D97-AF65-F5344CB8AC3E}">
        <p14:creationId xmlns:p14="http://schemas.microsoft.com/office/powerpoint/2010/main" val="389129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solidFill>
                  <a:srgbClr val="1F497D"/>
                </a:solidFill>
              </a:rPr>
              <a:pPr>
                <a:defRPr/>
              </a:pPr>
              <a:t>13</a:t>
            </a:fld>
            <a:endParaRPr lang="fr-FR" dirty="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858756" y="152400"/>
            <a:ext cx="1174424" cy="400110"/>
          </a:xfrm>
          <a:prstGeom prst="rect">
            <a:avLst/>
          </a:prstGeom>
          <a:noFill/>
        </p:spPr>
        <p:txBody>
          <a:bodyPr wrap="none" rtlCol="0">
            <a:spAutoFit/>
          </a:bodyPr>
          <a:lstStyle/>
          <a:p>
            <a:r>
              <a:rPr lang="en-US" sz="2000" i="0" dirty="0" smtClean="0">
                <a:solidFill>
                  <a:schemeClr val="tx1"/>
                </a:solidFill>
                <a:effectLst/>
                <a:latin typeface="+mn-lt"/>
              </a:rPr>
              <a:t>ONTARIO</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9" Type="http://schemas.openxmlformats.org/officeDocument/2006/relationships/tags" Target="../tags/tag73.xml"/><Relationship Id="rId21" Type="http://schemas.openxmlformats.org/officeDocument/2006/relationships/tags" Target="../tags/tag55.xml"/><Relationship Id="rId34" Type="http://schemas.openxmlformats.org/officeDocument/2006/relationships/tags" Target="../tags/tag68.xml"/><Relationship Id="rId42" Type="http://schemas.openxmlformats.org/officeDocument/2006/relationships/tags" Target="../tags/tag76.xml"/><Relationship Id="rId47" Type="http://schemas.openxmlformats.org/officeDocument/2006/relationships/tags" Target="../tags/tag81.xml"/><Relationship Id="rId50" Type="http://schemas.openxmlformats.org/officeDocument/2006/relationships/tags" Target="../tags/tag84.xml"/><Relationship Id="rId55" Type="http://schemas.openxmlformats.org/officeDocument/2006/relationships/tags" Target="../tags/tag89.xml"/><Relationship Id="rId63" Type="http://schemas.openxmlformats.org/officeDocument/2006/relationships/tags" Target="../tags/tag97.xml"/><Relationship Id="rId68" Type="http://schemas.openxmlformats.org/officeDocument/2006/relationships/tags" Target="../tags/tag102.xml"/><Relationship Id="rId7" Type="http://schemas.openxmlformats.org/officeDocument/2006/relationships/tags" Target="../tags/tag41.xml"/><Relationship Id="rId71" Type="http://schemas.openxmlformats.org/officeDocument/2006/relationships/tags" Target="../tags/tag105.xml"/><Relationship Id="rId2" Type="http://schemas.openxmlformats.org/officeDocument/2006/relationships/tags" Target="../tags/tag36.xml"/><Relationship Id="rId16" Type="http://schemas.openxmlformats.org/officeDocument/2006/relationships/tags" Target="../tags/tag50.xml"/><Relationship Id="rId29" Type="http://schemas.openxmlformats.org/officeDocument/2006/relationships/tags" Target="../tags/tag63.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openxmlformats.org/officeDocument/2006/relationships/tags" Target="../tags/tag71.xml"/><Relationship Id="rId40" Type="http://schemas.openxmlformats.org/officeDocument/2006/relationships/tags" Target="../tags/tag74.xml"/><Relationship Id="rId45" Type="http://schemas.openxmlformats.org/officeDocument/2006/relationships/tags" Target="../tags/tag79.xml"/><Relationship Id="rId53" Type="http://schemas.openxmlformats.org/officeDocument/2006/relationships/tags" Target="../tags/tag87.xml"/><Relationship Id="rId58" Type="http://schemas.openxmlformats.org/officeDocument/2006/relationships/tags" Target="../tags/tag92.xml"/><Relationship Id="rId66" Type="http://schemas.openxmlformats.org/officeDocument/2006/relationships/tags" Target="../tags/tag100.xml"/><Relationship Id="rId74" Type="http://schemas.openxmlformats.org/officeDocument/2006/relationships/chart" Target="../charts/chart1.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tags" Target="../tags/tag70.xml"/><Relationship Id="rId49" Type="http://schemas.openxmlformats.org/officeDocument/2006/relationships/tags" Target="../tags/tag83.xml"/><Relationship Id="rId57" Type="http://schemas.openxmlformats.org/officeDocument/2006/relationships/tags" Target="../tags/tag91.xml"/><Relationship Id="rId61" Type="http://schemas.openxmlformats.org/officeDocument/2006/relationships/tags" Target="../tags/tag95.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4" Type="http://schemas.openxmlformats.org/officeDocument/2006/relationships/tags" Target="../tags/tag78.xml"/><Relationship Id="rId52" Type="http://schemas.openxmlformats.org/officeDocument/2006/relationships/tags" Target="../tags/tag86.xml"/><Relationship Id="rId60" Type="http://schemas.openxmlformats.org/officeDocument/2006/relationships/tags" Target="../tags/tag94.xml"/><Relationship Id="rId65" Type="http://schemas.openxmlformats.org/officeDocument/2006/relationships/tags" Target="../tags/tag99.xml"/><Relationship Id="rId73" Type="http://schemas.openxmlformats.org/officeDocument/2006/relationships/notesSlide" Target="../notesSlides/notesSlide9.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tags" Target="../tags/tag69.xml"/><Relationship Id="rId43" Type="http://schemas.openxmlformats.org/officeDocument/2006/relationships/tags" Target="../tags/tag77.xml"/><Relationship Id="rId48" Type="http://schemas.openxmlformats.org/officeDocument/2006/relationships/tags" Target="../tags/tag82.xml"/><Relationship Id="rId56" Type="http://schemas.openxmlformats.org/officeDocument/2006/relationships/tags" Target="../tags/tag90.xml"/><Relationship Id="rId64" Type="http://schemas.openxmlformats.org/officeDocument/2006/relationships/tags" Target="../tags/tag98.xml"/><Relationship Id="rId69" Type="http://schemas.openxmlformats.org/officeDocument/2006/relationships/tags" Target="../tags/tag103.xml"/><Relationship Id="rId8" Type="http://schemas.openxmlformats.org/officeDocument/2006/relationships/tags" Target="../tags/tag42.xml"/><Relationship Id="rId51" Type="http://schemas.openxmlformats.org/officeDocument/2006/relationships/tags" Target="../tags/tag85.xml"/><Relationship Id="rId72" Type="http://schemas.openxmlformats.org/officeDocument/2006/relationships/slideLayout" Target="../slideLayouts/slideLayout43.xml"/><Relationship Id="rId3" Type="http://schemas.openxmlformats.org/officeDocument/2006/relationships/tags" Target="../tags/tag37.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38" Type="http://schemas.openxmlformats.org/officeDocument/2006/relationships/tags" Target="../tags/tag72.xml"/><Relationship Id="rId46" Type="http://schemas.openxmlformats.org/officeDocument/2006/relationships/tags" Target="../tags/tag80.xml"/><Relationship Id="rId59" Type="http://schemas.openxmlformats.org/officeDocument/2006/relationships/tags" Target="../tags/tag93.xml"/><Relationship Id="rId67" Type="http://schemas.openxmlformats.org/officeDocument/2006/relationships/tags" Target="../tags/tag101.xml"/><Relationship Id="rId20" Type="http://schemas.openxmlformats.org/officeDocument/2006/relationships/tags" Target="../tags/tag54.xml"/><Relationship Id="rId41" Type="http://schemas.openxmlformats.org/officeDocument/2006/relationships/tags" Target="../tags/tag75.xml"/><Relationship Id="rId54" Type="http://schemas.openxmlformats.org/officeDocument/2006/relationships/tags" Target="../tags/tag88.xml"/><Relationship Id="rId62" Type="http://schemas.openxmlformats.org/officeDocument/2006/relationships/tags" Target="../tags/tag96.xml"/><Relationship Id="rId70" Type="http://schemas.openxmlformats.org/officeDocument/2006/relationships/tags" Target="../tags/tag104.xml"/><Relationship Id="rId75" Type="http://schemas.openxmlformats.org/officeDocument/2006/relationships/chart" Target="../charts/chart2.xml"/><Relationship Id="rId1" Type="http://schemas.openxmlformats.org/officeDocument/2006/relationships/tags" Target="../tags/tag35.xml"/><Relationship Id="rId6" Type="http://schemas.openxmlformats.org/officeDocument/2006/relationships/tags" Target="../tags/tag40.xml"/></Relationships>
</file>

<file path=ppt/slides/_rels/slide14.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tags" Target="../tags/tag131.xml"/><Relationship Id="rId39" Type="http://schemas.openxmlformats.org/officeDocument/2006/relationships/slideLayout" Target="../slideLayouts/slideLayout43.xml"/><Relationship Id="rId3" Type="http://schemas.openxmlformats.org/officeDocument/2006/relationships/tags" Target="../tags/tag108.xml"/><Relationship Id="rId21" Type="http://schemas.openxmlformats.org/officeDocument/2006/relationships/tags" Target="../tags/tag126.xml"/><Relationship Id="rId34" Type="http://schemas.openxmlformats.org/officeDocument/2006/relationships/tags" Target="../tags/tag139.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tags" Target="../tags/tag130.xml"/><Relationship Id="rId33" Type="http://schemas.openxmlformats.org/officeDocument/2006/relationships/tags" Target="../tags/tag138.xml"/><Relationship Id="rId38" Type="http://schemas.openxmlformats.org/officeDocument/2006/relationships/tags" Target="../tags/tag143.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tags" Target="../tags/tag134.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tags" Target="../tags/tag129.xml"/><Relationship Id="rId32" Type="http://schemas.openxmlformats.org/officeDocument/2006/relationships/tags" Target="../tags/tag137.xml"/><Relationship Id="rId37" Type="http://schemas.openxmlformats.org/officeDocument/2006/relationships/tags" Target="../tags/tag142.xml"/><Relationship Id="rId40" Type="http://schemas.openxmlformats.org/officeDocument/2006/relationships/chart" Target="../charts/chart3.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tags" Target="../tags/tag133.xml"/><Relationship Id="rId36" Type="http://schemas.openxmlformats.org/officeDocument/2006/relationships/tags" Target="../tags/tag141.xml"/><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tags" Target="../tags/tag136.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tags" Target="../tags/tag132.xml"/><Relationship Id="rId30" Type="http://schemas.openxmlformats.org/officeDocument/2006/relationships/tags" Target="../tags/tag135.xml"/><Relationship Id="rId35" Type="http://schemas.openxmlformats.org/officeDocument/2006/relationships/tags" Target="../tags/tag140.xml"/></Relationships>
</file>

<file path=ppt/slides/_rels/slide15.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tags" Target="../tags/tag182.xml"/><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tags" Target="../tags/tag185.xml"/><Relationship Id="rId47" Type="http://schemas.openxmlformats.org/officeDocument/2006/relationships/tags" Target="../tags/tag190.xml"/><Relationship Id="rId50" Type="http://schemas.openxmlformats.org/officeDocument/2006/relationships/tags" Target="../tags/tag193.xml"/><Relationship Id="rId55" Type="http://schemas.openxmlformats.org/officeDocument/2006/relationships/tags" Target="../tags/tag198.xml"/><Relationship Id="rId7" Type="http://schemas.openxmlformats.org/officeDocument/2006/relationships/tags" Target="../tags/tag150.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41" Type="http://schemas.openxmlformats.org/officeDocument/2006/relationships/tags" Target="../tags/tag184.xml"/><Relationship Id="rId54" Type="http://schemas.openxmlformats.org/officeDocument/2006/relationships/tags" Target="../tags/tag197.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tags" Target="../tags/tag183.xml"/><Relationship Id="rId45" Type="http://schemas.openxmlformats.org/officeDocument/2006/relationships/tags" Target="../tags/tag188.xml"/><Relationship Id="rId53" Type="http://schemas.openxmlformats.org/officeDocument/2006/relationships/tags" Target="../tags/tag196.xml"/><Relationship Id="rId58" Type="http://schemas.openxmlformats.org/officeDocument/2006/relationships/tags" Target="../tags/tag201.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tags" Target="../tags/tag192.xml"/><Relationship Id="rId57" Type="http://schemas.openxmlformats.org/officeDocument/2006/relationships/tags" Target="../tags/tag200.xml"/><Relationship Id="rId61" Type="http://schemas.openxmlformats.org/officeDocument/2006/relationships/chart" Target="../charts/chart4.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tags" Target="../tags/tag187.xml"/><Relationship Id="rId52" Type="http://schemas.openxmlformats.org/officeDocument/2006/relationships/tags" Target="../tags/tag195.xml"/><Relationship Id="rId60" Type="http://schemas.openxmlformats.org/officeDocument/2006/relationships/slideLayout" Target="../slideLayouts/slideLayout4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tags" Target="../tags/tag186.xml"/><Relationship Id="rId48" Type="http://schemas.openxmlformats.org/officeDocument/2006/relationships/tags" Target="../tags/tag191.xml"/><Relationship Id="rId56" Type="http://schemas.openxmlformats.org/officeDocument/2006/relationships/tags" Target="../tags/tag199.xml"/><Relationship Id="rId8" Type="http://schemas.openxmlformats.org/officeDocument/2006/relationships/tags" Target="../tags/tag151.xml"/><Relationship Id="rId51" Type="http://schemas.openxmlformats.org/officeDocument/2006/relationships/tags" Target="../tags/tag194.xml"/><Relationship Id="rId3" Type="http://schemas.openxmlformats.org/officeDocument/2006/relationships/tags" Target="../tags/tag146.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 Id="rId46" Type="http://schemas.openxmlformats.org/officeDocument/2006/relationships/tags" Target="../tags/tag189.xml"/><Relationship Id="rId59" Type="http://schemas.openxmlformats.org/officeDocument/2006/relationships/tags" Target="../tags/tag202.xml"/></Relationships>
</file>

<file path=ppt/slides/_rels/slide16.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2" Type="http://schemas.openxmlformats.org/officeDocument/2006/relationships/tags" Target="../tags/tag204.xml"/><Relationship Id="rId16" Type="http://schemas.openxmlformats.org/officeDocument/2006/relationships/chart" Target="../charts/chart5.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image" Target="../media/image8.jpeg"/><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9" Type="http://schemas.openxmlformats.org/officeDocument/2006/relationships/tags" Target="../tags/tag254.xml"/><Relationship Id="rId21" Type="http://schemas.openxmlformats.org/officeDocument/2006/relationships/tags" Target="../tags/tag236.xml"/><Relationship Id="rId34" Type="http://schemas.openxmlformats.org/officeDocument/2006/relationships/tags" Target="../tags/tag249.xml"/><Relationship Id="rId42" Type="http://schemas.openxmlformats.org/officeDocument/2006/relationships/tags" Target="../tags/tag257.xml"/><Relationship Id="rId47" Type="http://schemas.openxmlformats.org/officeDocument/2006/relationships/tags" Target="../tags/tag262.xml"/><Relationship Id="rId50" Type="http://schemas.openxmlformats.org/officeDocument/2006/relationships/tags" Target="../tags/tag265.xml"/><Relationship Id="rId55" Type="http://schemas.openxmlformats.org/officeDocument/2006/relationships/tags" Target="../tags/tag270.xml"/><Relationship Id="rId63" Type="http://schemas.openxmlformats.org/officeDocument/2006/relationships/tags" Target="../tags/tag278.xml"/><Relationship Id="rId7" Type="http://schemas.openxmlformats.org/officeDocument/2006/relationships/tags" Target="../tags/tag222.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41" Type="http://schemas.openxmlformats.org/officeDocument/2006/relationships/tags" Target="../tags/tag256.xml"/><Relationship Id="rId54" Type="http://schemas.openxmlformats.org/officeDocument/2006/relationships/tags" Target="../tags/tag269.xml"/><Relationship Id="rId62" Type="http://schemas.openxmlformats.org/officeDocument/2006/relationships/tags" Target="../tags/tag27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37" Type="http://schemas.openxmlformats.org/officeDocument/2006/relationships/tags" Target="../tags/tag252.xml"/><Relationship Id="rId40" Type="http://schemas.openxmlformats.org/officeDocument/2006/relationships/tags" Target="../tags/tag255.xml"/><Relationship Id="rId45" Type="http://schemas.openxmlformats.org/officeDocument/2006/relationships/tags" Target="../tags/tag260.xml"/><Relationship Id="rId53" Type="http://schemas.openxmlformats.org/officeDocument/2006/relationships/tags" Target="../tags/tag268.xml"/><Relationship Id="rId58" Type="http://schemas.openxmlformats.org/officeDocument/2006/relationships/tags" Target="../tags/tag273.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36" Type="http://schemas.openxmlformats.org/officeDocument/2006/relationships/tags" Target="../tags/tag251.xml"/><Relationship Id="rId49" Type="http://schemas.openxmlformats.org/officeDocument/2006/relationships/tags" Target="../tags/tag264.xml"/><Relationship Id="rId57" Type="http://schemas.openxmlformats.org/officeDocument/2006/relationships/tags" Target="../tags/tag272.xml"/><Relationship Id="rId61" Type="http://schemas.openxmlformats.org/officeDocument/2006/relationships/tags" Target="../tags/tag276.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4" Type="http://schemas.openxmlformats.org/officeDocument/2006/relationships/tags" Target="../tags/tag259.xml"/><Relationship Id="rId52" Type="http://schemas.openxmlformats.org/officeDocument/2006/relationships/tags" Target="../tags/tag267.xml"/><Relationship Id="rId60" Type="http://schemas.openxmlformats.org/officeDocument/2006/relationships/tags" Target="../tags/tag275.xml"/><Relationship Id="rId65" Type="http://schemas.openxmlformats.org/officeDocument/2006/relationships/chart" Target="../charts/chart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tags" Target="../tags/tag250.xml"/><Relationship Id="rId43" Type="http://schemas.openxmlformats.org/officeDocument/2006/relationships/tags" Target="../tags/tag258.xml"/><Relationship Id="rId48" Type="http://schemas.openxmlformats.org/officeDocument/2006/relationships/tags" Target="../tags/tag263.xml"/><Relationship Id="rId56" Type="http://schemas.openxmlformats.org/officeDocument/2006/relationships/tags" Target="../tags/tag271.xml"/><Relationship Id="rId64" Type="http://schemas.openxmlformats.org/officeDocument/2006/relationships/slideLayout" Target="../slideLayouts/slideLayout43.xml"/><Relationship Id="rId8" Type="http://schemas.openxmlformats.org/officeDocument/2006/relationships/tags" Target="../tags/tag223.xml"/><Relationship Id="rId51" Type="http://schemas.openxmlformats.org/officeDocument/2006/relationships/tags" Target="../tags/tag266.xml"/><Relationship Id="rId3" Type="http://schemas.openxmlformats.org/officeDocument/2006/relationships/tags" Target="../tags/tag218.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tags" Target="../tags/tag248.xml"/><Relationship Id="rId38" Type="http://schemas.openxmlformats.org/officeDocument/2006/relationships/tags" Target="../tags/tag253.xml"/><Relationship Id="rId46" Type="http://schemas.openxmlformats.org/officeDocument/2006/relationships/tags" Target="../tags/tag261.xml"/><Relationship Id="rId59" Type="http://schemas.openxmlformats.org/officeDocument/2006/relationships/tags" Target="../tags/tag274.xml"/></Relationships>
</file>

<file path=ppt/slides/_rels/slide18.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9" Type="http://schemas.openxmlformats.org/officeDocument/2006/relationships/slideLayout" Target="../slideLayouts/slideLayout43.xml"/><Relationship Id="rId3" Type="http://schemas.openxmlformats.org/officeDocument/2006/relationships/tags" Target="../tags/tag281.xml"/><Relationship Id="rId21" Type="http://schemas.openxmlformats.org/officeDocument/2006/relationships/tags" Target="../tags/tag299.xml"/><Relationship Id="rId34" Type="http://schemas.openxmlformats.org/officeDocument/2006/relationships/tags" Target="../tags/tag312.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tags" Target="../tags/tag316.xml"/><Relationship Id="rId2" Type="http://schemas.openxmlformats.org/officeDocument/2006/relationships/tags" Target="../tags/tag280.xml"/><Relationship Id="rId16" Type="http://schemas.openxmlformats.org/officeDocument/2006/relationships/tags" Target="../tags/tag294.xml"/><Relationship Id="rId20" Type="http://schemas.openxmlformats.org/officeDocument/2006/relationships/tags" Target="../tags/tag298.xml"/><Relationship Id="rId29" Type="http://schemas.openxmlformats.org/officeDocument/2006/relationships/tags" Target="../tags/tag307.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tags" Target="../tags/tag302.xml"/><Relationship Id="rId32" Type="http://schemas.openxmlformats.org/officeDocument/2006/relationships/tags" Target="../tags/tag310.xml"/><Relationship Id="rId37" Type="http://schemas.openxmlformats.org/officeDocument/2006/relationships/tags" Target="../tags/tag315.xml"/><Relationship Id="rId40" Type="http://schemas.openxmlformats.org/officeDocument/2006/relationships/chart" Target="../charts/chart7.xml"/><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tags" Target="../tags/tag314.xml"/><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tags" Target="../tags/tag309.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tags" Target="../tags/tag313.xml"/></Relationships>
</file>

<file path=ppt/slides/_rels/slide19.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47" Type="http://schemas.openxmlformats.org/officeDocument/2006/relationships/tags" Target="../tags/tag363.xml"/><Relationship Id="rId50" Type="http://schemas.openxmlformats.org/officeDocument/2006/relationships/tags" Target="../tags/tag366.xml"/><Relationship Id="rId55" Type="http://schemas.openxmlformats.org/officeDocument/2006/relationships/tags" Target="../tags/tag371.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tags" Target="../tags/tag362.xml"/><Relationship Id="rId59" Type="http://schemas.openxmlformats.org/officeDocument/2006/relationships/chart" Target="../charts/chart8.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tags" Target="../tags/tag336.xml"/><Relationship Id="rId29" Type="http://schemas.openxmlformats.org/officeDocument/2006/relationships/tags" Target="../tags/tag345.xml"/><Relationship Id="rId41" Type="http://schemas.openxmlformats.org/officeDocument/2006/relationships/tags" Target="../tags/tag357.xml"/><Relationship Id="rId54" Type="http://schemas.openxmlformats.org/officeDocument/2006/relationships/tags" Target="../tags/tag370.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45" Type="http://schemas.openxmlformats.org/officeDocument/2006/relationships/tags" Target="../tags/tag361.xml"/><Relationship Id="rId53" Type="http://schemas.openxmlformats.org/officeDocument/2006/relationships/tags" Target="../tags/tag369.xml"/><Relationship Id="rId58" Type="http://schemas.openxmlformats.org/officeDocument/2006/relationships/slideLayout" Target="../slideLayouts/slideLayout43.xml"/><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49" Type="http://schemas.openxmlformats.org/officeDocument/2006/relationships/tags" Target="../tags/tag365.xml"/><Relationship Id="rId57" Type="http://schemas.openxmlformats.org/officeDocument/2006/relationships/tags" Target="../tags/tag373.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tags" Target="../tags/tag360.xml"/><Relationship Id="rId52" Type="http://schemas.openxmlformats.org/officeDocument/2006/relationships/tags" Target="../tags/tag368.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tags" Target="../tags/tag359.xml"/><Relationship Id="rId48" Type="http://schemas.openxmlformats.org/officeDocument/2006/relationships/tags" Target="../tags/tag364.xml"/><Relationship Id="rId56" Type="http://schemas.openxmlformats.org/officeDocument/2006/relationships/tags" Target="../tags/tag372.xml"/><Relationship Id="rId8" Type="http://schemas.openxmlformats.org/officeDocument/2006/relationships/tags" Target="../tags/tag324.xml"/><Relationship Id="rId51" Type="http://schemas.openxmlformats.org/officeDocument/2006/relationships/tags" Target="../tags/tag367.xml"/><Relationship Id="rId3" Type="http://schemas.openxmlformats.org/officeDocument/2006/relationships/tags" Target="../tags/tag3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3" Type="http://schemas.openxmlformats.org/officeDocument/2006/relationships/tags" Target="../tags/tag386.xml"/><Relationship Id="rId18" Type="http://schemas.openxmlformats.org/officeDocument/2006/relationships/tags" Target="../tags/tag391.xml"/><Relationship Id="rId26" Type="http://schemas.openxmlformats.org/officeDocument/2006/relationships/tags" Target="../tags/tag399.xml"/><Relationship Id="rId39" Type="http://schemas.openxmlformats.org/officeDocument/2006/relationships/tags" Target="../tags/tag412.xml"/><Relationship Id="rId21" Type="http://schemas.openxmlformats.org/officeDocument/2006/relationships/tags" Target="../tags/tag394.xml"/><Relationship Id="rId34" Type="http://schemas.openxmlformats.org/officeDocument/2006/relationships/tags" Target="../tags/tag407.xml"/><Relationship Id="rId42" Type="http://schemas.openxmlformats.org/officeDocument/2006/relationships/tags" Target="../tags/tag415.xml"/><Relationship Id="rId47" Type="http://schemas.openxmlformats.org/officeDocument/2006/relationships/tags" Target="../tags/tag420.xml"/><Relationship Id="rId50" Type="http://schemas.openxmlformats.org/officeDocument/2006/relationships/tags" Target="../tags/tag423.xml"/><Relationship Id="rId55" Type="http://schemas.openxmlformats.org/officeDocument/2006/relationships/tags" Target="../tags/tag428.xml"/><Relationship Id="rId7" Type="http://schemas.openxmlformats.org/officeDocument/2006/relationships/tags" Target="../tags/tag380.xml"/><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29" Type="http://schemas.openxmlformats.org/officeDocument/2006/relationships/tags" Target="../tags/tag402.xml"/><Relationship Id="rId41" Type="http://schemas.openxmlformats.org/officeDocument/2006/relationships/tags" Target="../tags/tag414.xml"/><Relationship Id="rId54" Type="http://schemas.openxmlformats.org/officeDocument/2006/relationships/tags" Target="../tags/tag427.xml"/><Relationship Id="rId62" Type="http://schemas.openxmlformats.org/officeDocument/2006/relationships/chart" Target="../charts/chart9.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24" Type="http://schemas.openxmlformats.org/officeDocument/2006/relationships/tags" Target="../tags/tag397.xml"/><Relationship Id="rId32" Type="http://schemas.openxmlformats.org/officeDocument/2006/relationships/tags" Target="../tags/tag405.xml"/><Relationship Id="rId37" Type="http://schemas.openxmlformats.org/officeDocument/2006/relationships/tags" Target="../tags/tag410.xml"/><Relationship Id="rId40" Type="http://schemas.openxmlformats.org/officeDocument/2006/relationships/tags" Target="../tags/tag413.xml"/><Relationship Id="rId45" Type="http://schemas.openxmlformats.org/officeDocument/2006/relationships/tags" Target="../tags/tag418.xml"/><Relationship Id="rId53" Type="http://schemas.openxmlformats.org/officeDocument/2006/relationships/tags" Target="../tags/tag426.xml"/><Relationship Id="rId58" Type="http://schemas.openxmlformats.org/officeDocument/2006/relationships/tags" Target="../tags/tag431.xml"/><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36" Type="http://schemas.openxmlformats.org/officeDocument/2006/relationships/tags" Target="../tags/tag409.xml"/><Relationship Id="rId49" Type="http://schemas.openxmlformats.org/officeDocument/2006/relationships/tags" Target="../tags/tag422.xml"/><Relationship Id="rId57" Type="http://schemas.openxmlformats.org/officeDocument/2006/relationships/tags" Target="../tags/tag430.xml"/><Relationship Id="rId61" Type="http://schemas.openxmlformats.org/officeDocument/2006/relationships/slideLayout" Target="../slideLayouts/slideLayout43.xml"/><Relationship Id="rId10" Type="http://schemas.openxmlformats.org/officeDocument/2006/relationships/tags" Target="../tags/tag383.xml"/><Relationship Id="rId19" Type="http://schemas.openxmlformats.org/officeDocument/2006/relationships/tags" Target="../tags/tag392.xml"/><Relationship Id="rId31" Type="http://schemas.openxmlformats.org/officeDocument/2006/relationships/tags" Target="../tags/tag404.xml"/><Relationship Id="rId44" Type="http://schemas.openxmlformats.org/officeDocument/2006/relationships/tags" Target="../tags/tag417.xml"/><Relationship Id="rId52" Type="http://schemas.openxmlformats.org/officeDocument/2006/relationships/tags" Target="../tags/tag425.xml"/><Relationship Id="rId60" Type="http://schemas.openxmlformats.org/officeDocument/2006/relationships/tags" Target="../tags/tag433.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 Id="rId27" Type="http://schemas.openxmlformats.org/officeDocument/2006/relationships/tags" Target="../tags/tag400.xml"/><Relationship Id="rId30" Type="http://schemas.openxmlformats.org/officeDocument/2006/relationships/tags" Target="../tags/tag403.xml"/><Relationship Id="rId35" Type="http://schemas.openxmlformats.org/officeDocument/2006/relationships/tags" Target="../tags/tag408.xml"/><Relationship Id="rId43" Type="http://schemas.openxmlformats.org/officeDocument/2006/relationships/tags" Target="../tags/tag416.xml"/><Relationship Id="rId48" Type="http://schemas.openxmlformats.org/officeDocument/2006/relationships/tags" Target="../tags/tag421.xml"/><Relationship Id="rId56" Type="http://schemas.openxmlformats.org/officeDocument/2006/relationships/tags" Target="../tags/tag429.xml"/><Relationship Id="rId8" Type="http://schemas.openxmlformats.org/officeDocument/2006/relationships/tags" Target="../tags/tag381.xml"/><Relationship Id="rId51" Type="http://schemas.openxmlformats.org/officeDocument/2006/relationships/tags" Target="../tags/tag424.xml"/><Relationship Id="rId3" Type="http://schemas.openxmlformats.org/officeDocument/2006/relationships/tags" Target="../tags/tag376.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tags" Target="../tags/tag406.xml"/><Relationship Id="rId38" Type="http://schemas.openxmlformats.org/officeDocument/2006/relationships/tags" Target="../tags/tag411.xml"/><Relationship Id="rId46" Type="http://schemas.openxmlformats.org/officeDocument/2006/relationships/tags" Target="../tags/tag419.xml"/><Relationship Id="rId59" Type="http://schemas.openxmlformats.org/officeDocument/2006/relationships/tags" Target="../tags/tag43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35.xml"/><Relationship Id="rId1" Type="http://schemas.openxmlformats.org/officeDocument/2006/relationships/tags" Target="../tags/tag434.xm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tags" Target="../tags/tag461.xml"/><Relationship Id="rId39" Type="http://schemas.openxmlformats.org/officeDocument/2006/relationships/tags" Target="../tags/tag474.xml"/><Relationship Id="rId21" Type="http://schemas.openxmlformats.org/officeDocument/2006/relationships/tags" Target="../tags/tag456.xml"/><Relationship Id="rId34" Type="http://schemas.openxmlformats.org/officeDocument/2006/relationships/tags" Target="../tags/tag469.xml"/><Relationship Id="rId42" Type="http://schemas.openxmlformats.org/officeDocument/2006/relationships/tags" Target="../tags/tag477.xml"/><Relationship Id="rId47" Type="http://schemas.openxmlformats.org/officeDocument/2006/relationships/tags" Target="../tags/tag482.xml"/><Relationship Id="rId50" Type="http://schemas.openxmlformats.org/officeDocument/2006/relationships/tags" Target="../tags/tag485.xml"/><Relationship Id="rId55" Type="http://schemas.openxmlformats.org/officeDocument/2006/relationships/chart" Target="../charts/chart10.xml"/><Relationship Id="rId7" Type="http://schemas.openxmlformats.org/officeDocument/2006/relationships/tags" Target="../tags/tag442.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tags" Target="../tags/tag481.xml"/><Relationship Id="rId2" Type="http://schemas.openxmlformats.org/officeDocument/2006/relationships/tags" Target="../tags/tag437.xml"/><Relationship Id="rId16" Type="http://schemas.openxmlformats.org/officeDocument/2006/relationships/tags" Target="../tags/tag451.xml"/><Relationship Id="rId20" Type="http://schemas.openxmlformats.org/officeDocument/2006/relationships/tags" Target="../tags/tag455.xml"/><Relationship Id="rId29" Type="http://schemas.openxmlformats.org/officeDocument/2006/relationships/tags" Target="../tags/tag464.xml"/><Relationship Id="rId41" Type="http://schemas.openxmlformats.org/officeDocument/2006/relationships/tags" Target="../tags/tag476.xml"/><Relationship Id="rId54" Type="http://schemas.openxmlformats.org/officeDocument/2006/relationships/slideLayout" Target="../slideLayouts/slideLayout43.xml"/><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tags" Target="../tags/tag446.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tags" Target="../tags/tag480.xml"/><Relationship Id="rId53" Type="http://schemas.openxmlformats.org/officeDocument/2006/relationships/tags" Target="../tags/tag488.xml"/><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tags" Target="../tags/tag471.xml"/><Relationship Id="rId49" Type="http://schemas.openxmlformats.org/officeDocument/2006/relationships/tags" Target="../tags/tag484.xml"/><Relationship Id="rId10" Type="http://schemas.openxmlformats.org/officeDocument/2006/relationships/tags" Target="../tags/tag445.xml"/><Relationship Id="rId19" Type="http://schemas.openxmlformats.org/officeDocument/2006/relationships/tags" Target="../tags/tag454.xml"/><Relationship Id="rId31" Type="http://schemas.openxmlformats.org/officeDocument/2006/relationships/tags" Target="../tags/tag466.xml"/><Relationship Id="rId44" Type="http://schemas.openxmlformats.org/officeDocument/2006/relationships/tags" Target="../tags/tag479.xml"/><Relationship Id="rId52" Type="http://schemas.openxmlformats.org/officeDocument/2006/relationships/tags" Target="../tags/tag487.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tags" Target="../tags/tag457.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48" Type="http://schemas.openxmlformats.org/officeDocument/2006/relationships/tags" Target="../tags/tag483.xml"/><Relationship Id="rId8" Type="http://schemas.openxmlformats.org/officeDocument/2006/relationships/tags" Target="../tags/tag443.xml"/><Relationship Id="rId51" Type="http://schemas.openxmlformats.org/officeDocument/2006/relationships/tags" Target="../tags/tag486.xml"/><Relationship Id="rId3" Type="http://schemas.openxmlformats.org/officeDocument/2006/relationships/tags" Target="../tags/tag438.xml"/></Relationships>
</file>

<file path=ppt/slides/_rels/slide23.xml.rels><?xml version="1.0" encoding="UTF-8" standalone="yes"?>
<Relationships xmlns="http://schemas.openxmlformats.org/package/2006/relationships"><Relationship Id="rId13" Type="http://schemas.openxmlformats.org/officeDocument/2006/relationships/tags" Target="../tags/tag501.xml"/><Relationship Id="rId18" Type="http://schemas.openxmlformats.org/officeDocument/2006/relationships/tags" Target="../tags/tag506.xml"/><Relationship Id="rId26" Type="http://schemas.openxmlformats.org/officeDocument/2006/relationships/tags" Target="../tags/tag514.xml"/><Relationship Id="rId39" Type="http://schemas.openxmlformats.org/officeDocument/2006/relationships/tags" Target="../tags/tag527.xml"/><Relationship Id="rId21" Type="http://schemas.openxmlformats.org/officeDocument/2006/relationships/tags" Target="../tags/tag509.xml"/><Relationship Id="rId34" Type="http://schemas.openxmlformats.org/officeDocument/2006/relationships/tags" Target="../tags/tag522.xml"/><Relationship Id="rId42" Type="http://schemas.openxmlformats.org/officeDocument/2006/relationships/tags" Target="../tags/tag530.xml"/><Relationship Id="rId47" Type="http://schemas.openxmlformats.org/officeDocument/2006/relationships/tags" Target="../tags/tag535.xml"/><Relationship Id="rId50" Type="http://schemas.openxmlformats.org/officeDocument/2006/relationships/tags" Target="../tags/tag538.xml"/><Relationship Id="rId55" Type="http://schemas.openxmlformats.org/officeDocument/2006/relationships/tags" Target="../tags/tag543.xml"/><Relationship Id="rId63" Type="http://schemas.openxmlformats.org/officeDocument/2006/relationships/slideLayout" Target="../slideLayouts/slideLayout43.xml"/><Relationship Id="rId7" Type="http://schemas.openxmlformats.org/officeDocument/2006/relationships/tags" Target="../tags/tag495.xml"/><Relationship Id="rId2" Type="http://schemas.openxmlformats.org/officeDocument/2006/relationships/tags" Target="../tags/tag490.xml"/><Relationship Id="rId16" Type="http://schemas.openxmlformats.org/officeDocument/2006/relationships/tags" Target="../tags/tag504.xml"/><Relationship Id="rId20" Type="http://schemas.openxmlformats.org/officeDocument/2006/relationships/tags" Target="../tags/tag508.xml"/><Relationship Id="rId29" Type="http://schemas.openxmlformats.org/officeDocument/2006/relationships/tags" Target="../tags/tag517.xml"/><Relationship Id="rId41" Type="http://schemas.openxmlformats.org/officeDocument/2006/relationships/tags" Target="../tags/tag529.xml"/><Relationship Id="rId54" Type="http://schemas.openxmlformats.org/officeDocument/2006/relationships/tags" Target="../tags/tag542.xml"/><Relationship Id="rId62" Type="http://schemas.openxmlformats.org/officeDocument/2006/relationships/tags" Target="../tags/tag55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24" Type="http://schemas.openxmlformats.org/officeDocument/2006/relationships/tags" Target="../tags/tag512.xml"/><Relationship Id="rId32" Type="http://schemas.openxmlformats.org/officeDocument/2006/relationships/tags" Target="../tags/tag520.xml"/><Relationship Id="rId37" Type="http://schemas.openxmlformats.org/officeDocument/2006/relationships/tags" Target="../tags/tag525.xml"/><Relationship Id="rId40" Type="http://schemas.openxmlformats.org/officeDocument/2006/relationships/tags" Target="../tags/tag528.xml"/><Relationship Id="rId45" Type="http://schemas.openxmlformats.org/officeDocument/2006/relationships/tags" Target="../tags/tag533.xml"/><Relationship Id="rId53" Type="http://schemas.openxmlformats.org/officeDocument/2006/relationships/tags" Target="../tags/tag541.xml"/><Relationship Id="rId58" Type="http://schemas.openxmlformats.org/officeDocument/2006/relationships/tags" Target="../tags/tag546.xml"/><Relationship Id="rId5" Type="http://schemas.openxmlformats.org/officeDocument/2006/relationships/tags" Target="../tags/tag493.xml"/><Relationship Id="rId15" Type="http://schemas.openxmlformats.org/officeDocument/2006/relationships/tags" Target="../tags/tag503.xml"/><Relationship Id="rId23" Type="http://schemas.openxmlformats.org/officeDocument/2006/relationships/tags" Target="../tags/tag511.xml"/><Relationship Id="rId28" Type="http://schemas.openxmlformats.org/officeDocument/2006/relationships/tags" Target="../tags/tag516.xml"/><Relationship Id="rId36" Type="http://schemas.openxmlformats.org/officeDocument/2006/relationships/tags" Target="../tags/tag524.xml"/><Relationship Id="rId49" Type="http://schemas.openxmlformats.org/officeDocument/2006/relationships/tags" Target="../tags/tag537.xml"/><Relationship Id="rId57" Type="http://schemas.openxmlformats.org/officeDocument/2006/relationships/tags" Target="../tags/tag545.xml"/><Relationship Id="rId61" Type="http://schemas.openxmlformats.org/officeDocument/2006/relationships/tags" Target="../tags/tag549.xml"/><Relationship Id="rId10" Type="http://schemas.openxmlformats.org/officeDocument/2006/relationships/tags" Target="../tags/tag498.xml"/><Relationship Id="rId19" Type="http://schemas.openxmlformats.org/officeDocument/2006/relationships/tags" Target="../tags/tag507.xml"/><Relationship Id="rId31" Type="http://schemas.openxmlformats.org/officeDocument/2006/relationships/tags" Target="../tags/tag519.xml"/><Relationship Id="rId44" Type="http://schemas.openxmlformats.org/officeDocument/2006/relationships/tags" Target="../tags/tag532.xml"/><Relationship Id="rId52" Type="http://schemas.openxmlformats.org/officeDocument/2006/relationships/tags" Target="../tags/tag540.xml"/><Relationship Id="rId60" Type="http://schemas.openxmlformats.org/officeDocument/2006/relationships/tags" Target="../tags/tag54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 Id="rId22" Type="http://schemas.openxmlformats.org/officeDocument/2006/relationships/tags" Target="../tags/tag510.xml"/><Relationship Id="rId27" Type="http://schemas.openxmlformats.org/officeDocument/2006/relationships/tags" Target="../tags/tag515.xml"/><Relationship Id="rId30" Type="http://schemas.openxmlformats.org/officeDocument/2006/relationships/tags" Target="../tags/tag518.xml"/><Relationship Id="rId35" Type="http://schemas.openxmlformats.org/officeDocument/2006/relationships/tags" Target="../tags/tag523.xml"/><Relationship Id="rId43" Type="http://schemas.openxmlformats.org/officeDocument/2006/relationships/tags" Target="../tags/tag531.xml"/><Relationship Id="rId48" Type="http://schemas.openxmlformats.org/officeDocument/2006/relationships/tags" Target="../tags/tag536.xml"/><Relationship Id="rId56" Type="http://schemas.openxmlformats.org/officeDocument/2006/relationships/tags" Target="../tags/tag544.xml"/><Relationship Id="rId64" Type="http://schemas.openxmlformats.org/officeDocument/2006/relationships/chart" Target="../charts/chart11.xml"/><Relationship Id="rId8" Type="http://schemas.openxmlformats.org/officeDocument/2006/relationships/tags" Target="../tags/tag496.xml"/><Relationship Id="rId51" Type="http://schemas.openxmlformats.org/officeDocument/2006/relationships/tags" Target="../tags/tag539.xml"/><Relationship Id="rId3" Type="http://schemas.openxmlformats.org/officeDocument/2006/relationships/tags" Target="../tags/tag491.xml"/><Relationship Id="rId12" Type="http://schemas.openxmlformats.org/officeDocument/2006/relationships/tags" Target="../tags/tag500.xml"/><Relationship Id="rId17" Type="http://schemas.openxmlformats.org/officeDocument/2006/relationships/tags" Target="../tags/tag505.xml"/><Relationship Id="rId25" Type="http://schemas.openxmlformats.org/officeDocument/2006/relationships/tags" Target="../tags/tag513.xml"/><Relationship Id="rId33" Type="http://schemas.openxmlformats.org/officeDocument/2006/relationships/tags" Target="../tags/tag521.xml"/><Relationship Id="rId38" Type="http://schemas.openxmlformats.org/officeDocument/2006/relationships/tags" Target="../tags/tag526.xml"/><Relationship Id="rId46" Type="http://schemas.openxmlformats.org/officeDocument/2006/relationships/tags" Target="../tags/tag534.xml"/><Relationship Id="rId59" Type="http://schemas.openxmlformats.org/officeDocument/2006/relationships/tags" Target="../tags/tag547.xml"/></Relationships>
</file>

<file path=ppt/slides/_rels/slide24.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tags" Target="../tags/tag589.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tags" Target="../tags/tag592.xml"/><Relationship Id="rId47" Type="http://schemas.openxmlformats.org/officeDocument/2006/relationships/tags" Target="../tags/tag597.xml"/><Relationship Id="rId50" Type="http://schemas.openxmlformats.org/officeDocument/2006/relationships/tags" Target="../tags/tag600.xml"/><Relationship Id="rId55" Type="http://schemas.openxmlformats.org/officeDocument/2006/relationships/chart" Target="../charts/chart12.xml"/><Relationship Id="rId7" Type="http://schemas.openxmlformats.org/officeDocument/2006/relationships/tags" Target="../tags/tag557.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 Id="rId46" Type="http://schemas.openxmlformats.org/officeDocument/2006/relationships/tags" Target="../tags/tag596.xml"/><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tags" Target="../tags/tag570.xml"/><Relationship Id="rId29" Type="http://schemas.openxmlformats.org/officeDocument/2006/relationships/tags" Target="../tags/tag579.xml"/><Relationship Id="rId41" Type="http://schemas.openxmlformats.org/officeDocument/2006/relationships/tags" Target="../tags/tag591.xml"/><Relationship Id="rId54" Type="http://schemas.openxmlformats.org/officeDocument/2006/relationships/slideLayout" Target="../slideLayouts/slideLayout43.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tags" Target="../tags/tag590.xml"/><Relationship Id="rId45" Type="http://schemas.openxmlformats.org/officeDocument/2006/relationships/tags" Target="../tags/tag595.xml"/><Relationship Id="rId53" Type="http://schemas.openxmlformats.org/officeDocument/2006/relationships/tags" Target="../tags/tag603.xml"/><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49" Type="http://schemas.openxmlformats.org/officeDocument/2006/relationships/tags" Target="../tags/tag599.xml"/><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4" Type="http://schemas.openxmlformats.org/officeDocument/2006/relationships/tags" Target="../tags/tag594.xml"/><Relationship Id="rId52" Type="http://schemas.openxmlformats.org/officeDocument/2006/relationships/tags" Target="../tags/tag602.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43" Type="http://schemas.openxmlformats.org/officeDocument/2006/relationships/tags" Target="../tags/tag593.xml"/><Relationship Id="rId48" Type="http://schemas.openxmlformats.org/officeDocument/2006/relationships/tags" Target="../tags/tag598.xml"/><Relationship Id="rId8" Type="http://schemas.openxmlformats.org/officeDocument/2006/relationships/tags" Target="../tags/tag558.xml"/><Relationship Id="rId51" Type="http://schemas.openxmlformats.org/officeDocument/2006/relationships/tags" Target="../tags/tag601.xml"/><Relationship Id="rId3" Type="http://schemas.openxmlformats.org/officeDocument/2006/relationships/tags" Target="../tags/tag553.xml"/></Relationships>
</file>

<file path=ppt/slides/_rels/slide25.xml.rels><?xml version="1.0" encoding="UTF-8" standalone="yes"?>
<Relationships xmlns="http://schemas.openxmlformats.org/package/2006/relationships"><Relationship Id="rId13" Type="http://schemas.openxmlformats.org/officeDocument/2006/relationships/tags" Target="../tags/tag616.xml"/><Relationship Id="rId18" Type="http://schemas.openxmlformats.org/officeDocument/2006/relationships/tags" Target="../tags/tag621.xml"/><Relationship Id="rId26" Type="http://schemas.openxmlformats.org/officeDocument/2006/relationships/tags" Target="../tags/tag629.xml"/><Relationship Id="rId39" Type="http://schemas.openxmlformats.org/officeDocument/2006/relationships/tags" Target="../tags/tag642.xml"/><Relationship Id="rId21" Type="http://schemas.openxmlformats.org/officeDocument/2006/relationships/tags" Target="../tags/tag624.xml"/><Relationship Id="rId34" Type="http://schemas.openxmlformats.org/officeDocument/2006/relationships/tags" Target="../tags/tag637.xml"/><Relationship Id="rId42" Type="http://schemas.openxmlformats.org/officeDocument/2006/relationships/tags" Target="../tags/tag645.xml"/><Relationship Id="rId47" Type="http://schemas.openxmlformats.org/officeDocument/2006/relationships/tags" Target="../tags/tag650.xml"/><Relationship Id="rId50" Type="http://schemas.openxmlformats.org/officeDocument/2006/relationships/tags" Target="../tags/tag653.xml"/><Relationship Id="rId55" Type="http://schemas.openxmlformats.org/officeDocument/2006/relationships/tags" Target="../tags/tag658.xml"/><Relationship Id="rId63" Type="http://schemas.openxmlformats.org/officeDocument/2006/relationships/tags" Target="../tags/tag666.xml"/><Relationship Id="rId7" Type="http://schemas.openxmlformats.org/officeDocument/2006/relationships/tags" Target="../tags/tag610.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tags" Target="../tags/tag623.xml"/><Relationship Id="rId29" Type="http://schemas.openxmlformats.org/officeDocument/2006/relationships/tags" Target="../tags/tag632.xml"/><Relationship Id="rId41" Type="http://schemas.openxmlformats.org/officeDocument/2006/relationships/tags" Target="../tags/tag644.xml"/><Relationship Id="rId54" Type="http://schemas.openxmlformats.org/officeDocument/2006/relationships/tags" Target="../tags/tag657.xml"/><Relationship Id="rId62" Type="http://schemas.openxmlformats.org/officeDocument/2006/relationships/tags" Target="../tags/tag665.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24" Type="http://schemas.openxmlformats.org/officeDocument/2006/relationships/tags" Target="../tags/tag627.xml"/><Relationship Id="rId32" Type="http://schemas.openxmlformats.org/officeDocument/2006/relationships/tags" Target="../tags/tag635.xml"/><Relationship Id="rId37" Type="http://schemas.openxmlformats.org/officeDocument/2006/relationships/tags" Target="../tags/tag640.xml"/><Relationship Id="rId40" Type="http://schemas.openxmlformats.org/officeDocument/2006/relationships/tags" Target="../tags/tag643.xml"/><Relationship Id="rId45" Type="http://schemas.openxmlformats.org/officeDocument/2006/relationships/tags" Target="../tags/tag648.xml"/><Relationship Id="rId53" Type="http://schemas.openxmlformats.org/officeDocument/2006/relationships/tags" Target="../tags/tag656.xml"/><Relationship Id="rId58" Type="http://schemas.openxmlformats.org/officeDocument/2006/relationships/tags" Target="../tags/tag661.xml"/><Relationship Id="rId5" Type="http://schemas.openxmlformats.org/officeDocument/2006/relationships/tags" Target="../tags/tag608.xml"/><Relationship Id="rId15" Type="http://schemas.openxmlformats.org/officeDocument/2006/relationships/tags" Target="../tags/tag618.xml"/><Relationship Id="rId23" Type="http://schemas.openxmlformats.org/officeDocument/2006/relationships/tags" Target="../tags/tag626.xml"/><Relationship Id="rId28" Type="http://schemas.openxmlformats.org/officeDocument/2006/relationships/tags" Target="../tags/tag631.xml"/><Relationship Id="rId36" Type="http://schemas.openxmlformats.org/officeDocument/2006/relationships/tags" Target="../tags/tag639.xml"/><Relationship Id="rId49" Type="http://schemas.openxmlformats.org/officeDocument/2006/relationships/tags" Target="../tags/tag652.xml"/><Relationship Id="rId57" Type="http://schemas.openxmlformats.org/officeDocument/2006/relationships/tags" Target="../tags/tag660.xml"/><Relationship Id="rId61" Type="http://schemas.openxmlformats.org/officeDocument/2006/relationships/tags" Target="../tags/tag664.xml"/><Relationship Id="rId10" Type="http://schemas.openxmlformats.org/officeDocument/2006/relationships/tags" Target="../tags/tag613.xml"/><Relationship Id="rId19" Type="http://schemas.openxmlformats.org/officeDocument/2006/relationships/tags" Target="../tags/tag622.xml"/><Relationship Id="rId31" Type="http://schemas.openxmlformats.org/officeDocument/2006/relationships/tags" Target="../tags/tag634.xml"/><Relationship Id="rId44" Type="http://schemas.openxmlformats.org/officeDocument/2006/relationships/tags" Target="../tags/tag647.xml"/><Relationship Id="rId52" Type="http://schemas.openxmlformats.org/officeDocument/2006/relationships/tags" Target="../tags/tag655.xml"/><Relationship Id="rId60" Type="http://schemas.openxmlformats.org/officeDocument/2006/relationships/tags" Target="../tags/tag663.xml"/><Relationship Id="rId65" Type="http://schemas.openxmlformats.org/officeDocument/2006/relationships/chart" Target="../charts/chart13.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 Id="rId22" Type="http://schemas.openxmlformats.org/officeDocument/2006/relationships/tags" Target="../tags/tag625.xml"/><Relationship Id="rId27" Type="http://schemas.openxmlformats.org/officeDocument/2006/relationships/tags" Target="../tags/tag630.xml"/><Relationship Id="rId30" Type="http://schemas.openxmlformats.org/officeDocument/2006/relationships/tags" Target="../tags/tag633.xml"/><Relationship Id="rId35" Type="http://schemas.openxmlformats.org/officeDocument/2006/relationships/tags" Target="../tags/tag638.xml"/><Relationship Id="rId43" Type="http://schemas.openxmlformats.org/officeDocument/2006/relationships/tags" Target="../tags/tag646.xml"/><Relationship Id="rId48" Type="http://schemas.openxmlformats.org/officeDocument/2006/relationships/tags" Target="../tags/tag651.xml"/><Relationship Id="rId56" Type="http://schemas.openxmlformats.org/officeDocument/2006/relationships/tags" Target="../tags/tag659.xml"/><Relationship Id="rId64" Type="http://schemas.openxmlformats.org/officeDocument/2006/relationships/slideLayout" Target="../slideLayouts/slideLayout43.xml"/><Relationship Id="rId8" Type="http://schemas.openxmlformats.org/officeDocument/2006/relationships/tags" Target="../tags/tag611.xml"/><Relationship Id="rId51" Type="http://schemas.openxmlformats.org/officeDocument/2006/relationships/tags" Target="../tags/tag654.xml"/><Relationship Id="rId3" Type="http://schemas.openxmlformats.org/officeDocument/2006/relationships/tags" Target="../tags/tag606.xml"/><Relationship Id="rId12" Type="http://schemas.openxmlformats.org/officeDocument/2006/relationships/tags" Target="../tags/tag615.xml"/><Relationship Id="rId17" Type="http://schemas.openxmlformats.org/officeDocument/2006/relationships/tags" Target="../tags/tag620.xml"/><Relationship Id="rId25" Type="http://schemas.openxmlformats.org/officeDocument/2006/relationships/tags" Target="../tags/tag628.xml"/><Relationship Id="rId33" Type="http://schemas.openxmlformats.org/officeDocument/2006/relationships/tags" Target="../tags/tag636.xml"/><Relationship Id="rId38" Type="http://schemas.openxmlformats.org/officeDocument/2006/relationships/tags" Target="../tags/tag641.xml"/><Relationship Id="rId46" Type="http://schemas.openxmlformats.org/officeDocument/2006/relationships/tags" Target="../tags/tag649.xml"/><Relationship Id="rId59" Type="http://schemas.openxmlformats.org/officeDocument/2006/relationships/tags" Target="../tags/tag662.xml"/></Relationships>
</file>

<file path=ppt/slides/_rels/slide26.xml.rels><?xml version="1.0" encoding="UTF-8" standalone="yes"?>
<Relationships xmlns="http://schemas.openxmlformats.org/package/2006/relationships"><Relationship Id="rId13" Type="http://schemas.openxmlformats.org/officeDocument/2006/relationships/tags" Target="../tags/tag679.xml"/><Relationship Id="rId18" Type="http://schemas.openxmlformats.org/officeDocument/2006/relationships/tags" Target="../tags/tag684.xml"/><Relationship Id="rId26" Type="http://schemas.openxmlformats.org/officeDocument/2006/relationships/tags" Target="../tags/tag692.xml"/><Relationship Id="rId39" Type="http://schemas.openxmlformats.org/officeDocument/2006/relationships/tags" Target="../tags/tag705.xml"/><Relationship Id="rId21" Type="http://schemas.openxmlformats.org/officeDocument/2006/relationships/tags" Target="../tags/tag687.xml"/><Relationship Id="rId34" Type="http://schemas.openxmlformats.org/officeDocument/2006/relationships/tags" Target="../tags/tag700.xml"/><Relationship Id="rId42" Type="http://schemas.openxmlformats.org/officeDocument/2006/relationships/tags" Target="../tags/tag708.xml"/><Relationship Id="rId47" Type="http://schemas.openxmlformats.org/officeDocument/2006/relationships/tags" Target="../tags/tag713.xml"/><Relationship Id="rId50" Type="http://schemas.openxmlformats.org/officeDocument/2006/relationships/tags" Target="../tags/tag716.xml"/><Relationship Id="rId55" Type="http://schemas.openxmlformats.org/officeDocument/2006/relationships/tags" Target="../tags/tag721.xml"/><Relationship Id="rId7" Type="http://schemas.openxmlformats.org/officeDocument/2006/relationships/tags" Target="../tags/tag673.xml"/><Relationship Id="rId12" Type="http://schemas.openxmlformats.org/officeDocument/2006/relationships/tags" Target="../tags/tag678.xml"/><Relationship Id="rId17" Type="http://schemas.openxmlformats.org/officeDocument/2006/relationships/tags" Target="../tags/tag683.xml"/><Relationship Id="rId25" Type="http://schemas.openxmlformats.org/officeDocument/2006/relationships/tags" Target="../tags/tag691.xml"/><Relationship Id="rId33" Type="http://schemas.openxmlformats.org/officeDocument/2006/relationships/tags" Target="../tags/tag699.xml"/><Relationship Id="rId38" Type="http://schemas.openxmlformats.org/officeDocument/2006/relationships/tags" Target="../tags/tag704.xml"/><Relationship Id="rId46" Type="http://schemas.openxmlformats.org/officeDocument/2006/relationships/tags" Target="../tags/tag712.xml"/><Relationship Id="rId59" Type="http://schemas.openxmlformats.org/officeDocument/2006/relationships/chart" Target="../charts/chart14.xml"/><Relationship Id="rId2" Type="http://schemas.openxmlformats.org/officeDocument/2006/relationships/tags" Target="../tags/tag668.xml"/><Relationship Id="rId16" Type="http://schemas.openxmlformats.org/officeDocument/2006/relationships/tags" Target="../tags/tag682.xml"/><Relationship Id="rId20" Type="http://schemas.openxmlformats.org/officeDocument/2006/relationships/tags" Target="../tags/tag686.xml"/><Relationship Id="rId29" Type="http://schemas.openxmlformats.org/officeDocument/2006/relationships/tags" Target="../tags/tag695.xml"/><Relationship Id="rId41" Type="http://schemas.openxmlformats.org/officeDocument/2006/relationships/tags" Target="../tags/tag707.xml"/><Relationship Id="rId54" Type="http://schemas.openxmlformats.org/officeDocument/2006/relationships/tags" Target="../tags/tag720.xml"/><Relationship Id="rId1" Type="http://schemas.openxmlformats.org/officeDocument/2006/relationships/tags" Target="../tags/tag667.xml"/><Relationship Id="rId6" Type="http://schemas.openxmlformats.org/officeDocument/2006/relationships/tags" Target="../tags/tag672.xml"/><Relationship Id="rId11" Type="http://schemas.openxmlformats.org/officeDocument/2006/relationships/tags" Target="../tags/tag677.xml"/><Relationship Id="rId24" Type="http://schemas.openxmlformats.org/officeDocument/2006/relationships/tags" Target="../tags/tag690.xml"/><Relationship Id="rId32" Type="http://schemas.openxmlformats.org/officeDocument/2006/relationships/tags" Target="../tags/tag698.xml"/><Relationship Id="rId37" Type="http://schemas.openxmlformats.org/officeDocument/2006/relationships/tags" Target="../tags/tag703.xml"/><Relationship Id="rId40" Type="http://schemas.openxmlformats.org/officeDocument/2006/relationships/tags" Target="../tags/tag706.xml"/><Relationship Id="rId45" Type="http://schemas.openxmlformats.org/officeDocument/2006/relationships/tags" Target="../tags/tag711.xml"/><Relationship Id="rId53" Type="http://schemas.openxmlformats.org/officeDocument/2006/relationships/tags" Target="../tags/tag719.xml"/><Relationship Id="rId58" Type="http://schemas.openxmlformats.org/officeDocument/2006/relationships/slideLayout" Target="../slideLayouts/slideLayout43.xml"/><Relationship Id="rId5" Type="http://schemas.openxmlformats.org/officeDocument/2006/relationships/tags" Target="../tags/tag671.xml"/><Relationship Id="rId15" Type="http://schemas.openxmlformats.org/officeDocument/2006/relationships/tags" Target="../tags/tag681.xml"/><Relationship Id="rId23" Type="http://schemas.openxmlformats.org/officeDocument/2006/relationships/tags" Target="../tags/tag689.xml"/><Relationship Id="rId28" Type="http://schemas.openxmlformats.org/officeDocument/2006/relationships/tags" Target="../tags/tag694.xml"/><Relationship Id="rId36" Type="http://schemas.openxmlformats.org/officeDocument/2006/relationships/tags" Target="../tags/tag702.xml"/><Relationship Id="rId49" Type="http://schemas.openxmlformats.org/officeDocument/2006/relationships/tags" Target="../tags/tag715.xml"/><Relationship Id="rId57" Type="http://schemas.openxmlformats.org/officeDocument/2006/relationships/tags" Target="../tags/tag723.xml"/><Relationship Id="rId10" Type="http://schemas.openxmlformats.org/officeDocument/2006/relationships/tags" Target="../tags/tag676.xml"/><Relationship Id="rId19" Type="http://schemas.openxmlformats.org/officeDocument/2006/relationships/tags" Target="../tags/tag685.xml"/><Relationship Id="rId31" Type="http://schemas.openxmlformats.org/officeDocument/2006/relationships/tags" Target="../tags/tag697.xml"/><Relationship Id="rId44" Type="http://schemas.openxmlformats.org/officeDocument/2006/relationships/tags" Target="../tags/tag710.xml"/><Relationship Id="rId52" Type="http://schemas.openxmlformats.org/officeDocument/2006/relationships/tags" Target="../tags/tag718.xml"/><Relationship Id="rId4" Type="http://schemas.openxmlformats.org/officeDocument/2006/relationships/tags" Target="../tags/tag670.xml"/><Relationship Id="rId9" Type="http://schemas.openxmlformats.org/officeDocument/2006/relationships/tags" Target="../tags/tag675.xml"/><Relationship Id="rId14" Type="http://schemas.openxmlformats.org/officeDocument/2006/relationships/tags" Target="../tags/tag680.xml"/><Relationship Id="rId22" Type="http://schemas.openxmlformats.org/officeDocument/2006/relationships/tags" Target="../tags/tag688.xml"/><Relationship Id="rId27" Type="http://schemas.openxmlformats.org/officeDocument/2006/relationships/tags" Target="../tags/tag693.xml"/><Relationship Id="rId30" Type="http://schemas.openxmlformats.org/officeDocument/2006/relationships/tags" Target="../tags/tag696.xml"/><Relationship Id="rId35" Type="http://schemas.openxmlformats.org/officeDocument/2006/relationships/tags" Target="../tags/tag701.xml"/><Relationship Id="rId43" Type="http://schemas.openxmlformats.org/officeDocument/2006/relationships/tags" Target="../tags/tag709.xml"/><Relationship Id="rId48" Type="http://schemas.openxmlformats.org/officeDocument/2006/relationships/tags" Target="../tags/tag714.xml"/><Relationship Id="rId56" Type="http://schemas.openxmlformats.org/officeDocument/2006/relationships/tags" Target="../tags/tag722.xml"/><Relationship Id="rId8" Type="http://schemas.openxmlformats.org/officeDocument/2006/relationships/tags" Target="../tags/tag674.xml"/><Relationship Id="rId51" Type="http://schemas.openxmlformats.org/officeDocument/2006/relationships/tags" Target="../tags/tag717.xml"/><Relationship Id="rId3" Type="http://schemas.openxmlformats.org/officeDocument/2006/relationships/tags" Target="../tags/tag669.xml"/></Relationships>
</file>

<file path=ppt/slides/_rels/slide27.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18" Type="http://schemas.openxmlformats.org/officeDocument/2006/relationships/tags" Target="../tags/tag741.xml"/><Relationship Id="rId26" Type="http://schemas.openxmlformats.org/officeDocument/2006/relationships/tags" Target="../tags/tag749.xml"/><Relationship Id="rId39" Type="http://schemas.openxmlformats.org/officeDocument/2006/relationships/tags" Target="../tags/tag762.xml"/><Relationship Id="rId3" Type="http://schemas.openxmlformats.org/officeDocument/2006/relationships/tags" Target="../tags/tag726.xml"/><Relationship Id="rId21" Type="http://schemas.openxmlformats.org/officeDocument/2006/relationships/tags" Target="../tags/tag744.xml"/><Relationship Id="rId34" Type="http://schemas.openxmlformats.org/officeDocument/2006/relationships/tags" Target="../tags/tag757.xml"/><Relationship Id="rId42" Type="http://schemas.openxmlformats.org/officeDocument/2006/relationships/tags" Target="../tags/tag765.xml"/><Relationship Id="rId47" Type="http://schemas.openxmlformats.org/officeDocument/2006/relationships/slideLayout" Target="../slideLayouts/slideLayout43.xml"/><Relationship Id="rId7" Type="http://schemas.openxmlformats.org/officeDocument/2006/relationships/tags" Target="../tags/tag730.xml"/><Relationship Id="rId12" Type="http://schemas.openxmlformats.org/officeDocument/2006/relationships/tags" Target="../tags/tag735.xml"/><Relationship Id="rId17" Type="http://schemas.openxmlformats.org/officeDocument/2006/relationships/tags" Target="../tags/tag740.xml"/><Relationship Id="rId25" Type="http://schemas.openxmlformats.org/officeDocument/2006/relationships/tags" Target="../tags/tag748.xml"/><Relationship Id="rId33" Type="http://schemas.openxmlformats.org/officeDocument/2006/relationships/tags" Target="../tags/tag756.xml"/><Relationship Id="rId38" Type="http://schemas.openxmlformats.org/officeDocument/2006/relationships/tags" Target="../tags/tag761.xml"/><Relationship Id="rId46" Type="http://schemas.openxmlformats.org/officeDocument/2006/relationships/tags" Target="../tags/tag769.xml"/><Relationship Id="rId2" Type="http://schemas.openxmlformats.org/officeDocument/2006/relationships/tags" Target="../tags/tag725.xml"/><Relationship Id="rId16" Type="http://schemas.openxmlformats.org/officeDocument/2006/relationships/tags" Target="../tags/tag739.xml"/><Relationship Id="rId20" Type="http://schemas.openxmlformats.org/officeDocument/2006/relationships/tags" Target="../tags/tag743.xml"/><Relationship Id="rId29" Type="http://schemas.openxmlformats.org/officeDocument/2006/relationships/tags" Target="../tags/tag752.xml"/><Relationship Id="rId41" Type="http://schemas.openxmlformats.org/officeDocument/2006/relationships/tags" Target="../tags/tag764.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24" Type="http://schemas.openxmlformats.org/officeDocument/2006/relationships/tags" Target="../tags/tag747.xml"/><Relationship Id="rId32" Type="http://schemas.openxmlformats.org/officeDocument/2006/relationships/tags" Target="../tags/tag755.xml"/><Relationship Id="rId37" Type="http://schemas.openxmlformats.org/officeDocument/2006/relationships/tags" Target="../tags/tag760.xml"/><Relationship Id="rId40" Type="http://schemas.openxmlformats.org/officeDocument/2006/relationships/tags" Target="../tags/tag763.xml"/><Relationship Id="rId45" Type="http://schemas.openxmlformats.org/officeDocument/2006/relationships/tags" Target="../tags/tag768.xml"/><Relationship Id="rId5" Type="http://schemas.openxmlformats.org/officeDocument/2006/relationships/tags" Target="../tags/tag728.xml"/><Relationship Id="rId15" Type="http://schemas.openxmlformats.org/officeDocument/2006/relationships/tags" Target="../tags/tag738.xml"/><Relationship Id="rId23" Type="http://schemas.openxmlformats.org/officeDocument/2006/relationships/tags" Target="../tags/tag746.xml"/><Relationship Id="rId28" Type="http://schemas.openxmlformats.org/officeDocument/2006/relationships/tags" Target="../tags/tag751.xml"/><Relationship Id="rId36" Type="http://schemas.openxmlformats.org/officeDocument/2006/relationships/tags" Target="../tags/tag759.xml"/><Relationship Id="rId10" Type="http://schemas.openxmlformats.org/officeDocument/2006/relationships/tags" Target="../tags/tag733.xml"/><Relationship Id="rId19" Type="http://schemas.openxmlformats.org/officeDocument/2006/relationships/tags" Target="../tags/tag742.xml"/><Relationship Id="rId31" Type="http://schemas.openxmlformats.org/officeDocument/2006/relationships/tags" Target="../tags/tag754.xml"/><Relationship Id="rId44" Type="http://schemas.openxmlformats.org/officeDocument/2006/relationships/tags" Target="../tags/tag767.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tags" Target="../tags/tag737.xml"/><Relationship Id="rId22" Type="http://schemas.openxmlformats.org/officeDocument/2006/relationships/tags" Target="../tags/tag745.xml"/><Relationship Id="rId27" Type="http://schemas.openxmlformats.org/officeDocument/2006/relationships/tags" Target="../tags/tag750.xml"/><Relationship Id="rId30" Type="http://schemas.openxmlformats.org/officeDocument/2006/relationships/tags" Target="../tags/tag753.xml"/><Relationship Id="rId35" Type="http://schemas.openxmlformats.org/officeDocument/2006/relationships/tags" Target="../tags/tag758.xml"/><Relationship Id="rId43" Type="http://schemas.openxmlformats.org/officeDocument/2006/relationships/tags" Target="../tags/tag766.xml"/><Relationship Id="rId48" Type="http://schemas.openxmlformats.org/officeDocument/2006/relationships/chart" Target="../charts/chart15.xml"/></Relationships>
</file>

<file path=ppt/slides/_rels/slide28.xml.rels><?xml version="1.0" encoding="UTF-8" standalone="yes"?>
<Relationships xmlns="http://schemas.openxmlformats.org/package/2006/relationships"><Relationship Id="rId8" Type="http://schemas.openxmlformats.org/officeDocument/2006/relationships/tags" Target="../tags/tag777.xml"/><Relationship Id="rId13" Type="http://schemas.openxmlformats.org/officeDocument/2006/relationships/tags" Target="../tags/tag782.xml"/><Relationship Id="rId18" Type="http://schemas.openxmlformats.org/officeDocument/2006/relationships/tags" Target="../tags/tag787.xml"/><Relationship Id="rId26" Type="http://schemas.openxmlformats.org/officeDocument/2006/relationships/tags" Target="../tags/tag795.xml"/><Relationship Id="rId3" Type="http://schemas.openxmlformats.org/officeDocument/2006/relationships/tags" Target="../tags/tag772.xml"/><Relationship Id="rId21" Type="http://schemas.openxmlformats.org/officeDocument/2006/relationships/tags" Target="../tags/tag790.xml"/><Relationship Id="rId7" Type="http://schemas.openxmlformats.org/officeDocument/2006/relationships/tags" Target="../tags/tag776.xml"/><Relationship Id="rId12" Type="http://schemas.openxmlformats.org/officeDocument/2006/relationships/tags" Target="../tags/tag781.xml"/><Relationship Id="rId17" Type="http://schemas.openxmlformats.org/officeDocument/2006/relationships/tags" Target="../tags/tag786.xml"/><Relationship Id="rId25" Type="http://schemas.openxmlformats.org/officeDocument/2006/relationships/tags" Target="../tags/tag794.xml"/><Relationship Id="rId2" Type="http://schemas.openxmlformats.org/officeDocument/2006/relationships/tags" Target="../tags/tag771.xml"/><Relationship Id="rId16" Type="http://schemas.openxmlformats.org/officeDocument/2006/relationships/tags" Target="../tags/tag785.xml"/><Relationship Id="rId20" Type="http://schemas.openxmlformats.org/officeDocument/2006/relationships/tags" Target="../tags/tag789.xml"/><Relationship Id="rId29" Type="http://schemas.openxmlformats.org/officeDocument/2006/relationships/tags" Target="../tags/tag798.xml"/><Relationship Id="rId1" Type="http://schemas.openxmlformats.org/officeDocument/2006/relationships/tags" Target="../tags/tag770.xml"/><Relationship Id="rId6" Type="http://schemas.openxmlformats.org/officeDocument/2006/relationships/tags" Target="../tags/tag775.xml"/><Relationship Id="rId11" Type="http://schemas.openxmlformats.org/officeDocument/2006/relationships/tags" Target="../tags/tag780.xml"/><Relationship Id="rId24" Type="http://schemas.openxmlformats.org/officeDocument/2006/relationships/tags" Target="../tags/tag793.xml"/><Relationship Id="rId32" Type="http://schemas.openxmlformats.org/officeDocument/2006/relationships/chart" Target="../charts/chart16.xml"/><Relationship Id="rId5" Type="http://schemas.openxmlformats.org/officeDocument/2006/relationships/tags" Target="../tags/tag774.xml"/><Relationship Id="rId15" Type="http://schemas.openxmlformats.org/officeDocument/2006/relationships/tags" Target="../tags/tag784.xml"/><Relationship Id="rId23" Type="http://schemas.openxmlformats.org/officeDocument/2006/relationships/tags" Target="../tags/tag792.xml"/><Relationship Id="rId28" Type="http://schemas.openxmlformats.org/officeDocument/2006/relationships/tags" Target="../tags/tag797.xml"/><Relationship Id="rId10" Type="http://schemas.openxmlformats.org/officeDocument/2006/relationships/tags" Target="../tags/tag779.xml"/><Relationship Id="rId19" Type="http://schemas.openxmlformats.org/officeDocument/2006/relationships/tags" Target="../tags/tag788.xml"/><Relationship Id="rId31" Type="http://schemas.openxmlformats.org/officeDocument/2006/relationships/slideLayout" Target="../slideLayouts/slideLayout43.xml"/><Relationship Id="rId4" Type="http://schemas.openxmlformats.org/officeDocument/2006/relationships/tags" Target="../tags/tag773.xml"/><Relationship Id="rId9" Type="http://schemas.openxmlformats.org/officeDocument/2006/relationships/tags" Target="../tags/tag778.xml"/><Relationship Id="rId14" Type="http://schemas.openxmlformats.org/officeDocument/2006/relationships/tags" Target="../tags/tag783.xml"/><Relationship Id="rId22" Type="http://schemas.openxmlformats.org/officeDocument/2006/relationships/tags" Target="../tags/tag791.xml"/><Relationship Id="rId27" Type="http://schemas.openxmlformats.org/officeDocument/2006/relationships/tags" Target="../tags/tag796.xml"/><Relationship Id="rId30" Type="http://schemas.openxmlformats.org/officeDocument/2006/relationships/tags" Target="../tags/tag799.xml"/></Relationships>
</file>

<file path=ppt/slides/_rels/slide29.xml.rels><?xml version="1.0" encoding="UTF-8" standalone="yes"?>
<Relationships xmlns="http://schemas.openxmlformats.org/package/2006/relationships"><Relationship Id="rId13" Type="http://schemas.openxmlformats.org/officeDocument/2006/relationships/tags" Target="../tags/tag812.xml"/><Relationship Id="rId18" Type="http://schemas.openxmlformats.org/officeDocument/2006/relationships/tags" Target="../tags/tag817.xml"/><Relationship Id="rId26" Type="http://schemas.openxmlformats.org/officeDocument/2006/relationships/tags" Target="../tags/tag825.xml"/><Relationship Id="rId39" Type="http://schemas.openxmlformats.org/officeDocument/2006/relationships/tags" Target="../tags/tag838.xml"/><Relationship Id="rId21" Type="http://schemas.openxmlformats.org/officeDocument/2006/relationships/tags" Target="../tags/tag820.xml"/><Relationship Id="rId34" Type="http://schemas.openxmlformats.org/officeDocument/2006/relationships/tags" Target="../tags/tag833.xml"/><Relationship Id="rId42" Type="http://schemas.openxmlformats.org/officeDocument/2006/relationships/tags" Target="../tags/tag841.xml"/><Relationship Id="rId47" Type="http://schemas.openxmlformats.org/officeDocument/2006/relationships/tags" Target="../tags/tag846.xml"/><Relationship Id="rId50" Type="http://schemas.openxmlformats.org/officeDocument/2006/relationships/tags" Target="../tags/tag849.xml"/><Relationship Id="rId55" Type="http://schemas.openxmlformats.org/officeDocument/2006/relationships/tags" Target="../tags/tag854.xml"/><Relationship Id="rId63" Type="http://schemas.openxmlformats.org/officeDocument/2006/relationships/chart" Target="../charts/chart17.xml"/><Relationship Id="rId7" Type="http://schemas.openxmlformats.org/officeDocument/2006/relationships/tags" Target="../tags/tag806.xml"/><Relationship Id="rId2" Type="http://schemas.openxmlformats.org/officeDocument/2006/relationships/tags" Target="../tags/tag801.xml"/><Relationship Id="rId16" Type="http://schemas.openxmlformats.org/officeDocument/2006/relationships/tags" Target="../tags/tag815.xml"/><Relationship Id="rId20" Type="http://schemas.openxmlformats.org/officeDocument/2006/relationships/tags" Target="../tags/tag819.xml"/><Relationship Id="rId29" Type="http://schemas.openxmlformats.org/officeDocument/2006/relationships/tags" Target="../tags/tag828.xml"/><Relationship Id="rId41" Type="http://schemas.openxmlformats.org/officeDocument/2006/relationships/tags" Target="../tags/tag840.xml"/><Relationship Id="rId54" Type="http://schemas.openxmlformats.org/officeDocument/2006/relationships/tags" Target="../tags/tag853.xml"/><Relationship Id="rId62" Type="http://schemas.openxmlformats.org/officeDocument/2006/relationships/slideLayout" Target="../slideLayouts/slideLayout43.xml"/><Relationship Id="rId1" Type="http://schemas.openxmlformats.org/officeDocument/2006/relationships/tags" Target="../tags/tag800.xml"/><Relationship Id="rId6" Type="http://schemas.openxmlformats.org/officeDocument/2006/relationships/tags" Target="../tags/tag805.xml"/><Relationship Id="rId11" Type="http://schemas.openxmlformats.org/officeDocument/2006/relationships/tags" Target="../tags/tag810.xml"/><Relationship Id="rId24" Type="http://schemas.openxmlformats.org/officeDocument/2006/relationships/tags" Target="../tags/tag823.xml"/><Relationship Id="rId32" Type="http://schemas.openxmlformats.org/officeDocument/2006/relationships/tags" Target="../tags/tag831.xml"/><Relationship Id="rId37" Type="http://schemas.openxmlformats.org/officeDocument/2006/relationships/tags" Target="../tags/tag836.xml"/><Relationship Id="rId40" Type="http://schemas.openxmlformats.org/officeDocument/2006/relationships/tags" Target="../tags/tag839.xml"/><Relationship Id="rId45" Type="http://schemas.openxmlformats.org/officeDocument/2006/relationships/tags" Target="../tags/tag844.xml"/><Relationship Id="rId53" Type="http://schemas.openxmlformats.org/officeDocument/2006/relationships/tags" Target="../tags/tag852.xml"/><Relationship Id="rId58" Type="http://schemas.openxmlformats.org/officeDocument/2006/relationships/tags" Target="../tags/tag857.xml"/><Relationship Id="rId5" Type="http://schemas.openxmlformats.org/officeDocument/2006/relationships/tags" Target="../tags/tag804.xml"/><Relationship Id="rId15" Type="http://schemas.openxmlformats.org/officeDocument/2006/relationships/tags" Target="../tags/tag814.xml"/><Relationship Id="rId23" Type="http://schemas.openxmlformats.org/officeDocument/2006/relationships/tags" Target="../tags/tag822.xml"/><Relationship Id="rId28" Type="http://schemas.openxmlformats.org/officeDocument/2006/relationships/tags" Target="../tags/tag827.xml"/><Relationship Id="rId36" Type="http://schemas.openxmlformats.org/officeDocument/2006/relationships/tags" Target="../tags/tag835.xml"/><Relationship Id="rId49" Type="http://schemas.openxmlformats.org/officeDocument/2006/relationships/tags" Target="../tags/tag848.xml"/><Relationship Id="rId57" Type="http://schemas.openxmlformats.org/officeDocument/2006/relationships/tags" Target="../tags/tag856.xml"/><Relationship Id="rId61" Type="http://schemas.openxmlformats.org/officeDocument/2006/relationships/tags" Target="../tags/tag860.xml"/><Relationship Id="rId10" Type="http://schemas.openxmlformats.org/officeDocument/2006/relationships/tags" Target="../tags/tag809.xml"/><Relationship Id="rId19" Type="http://schemas.openxmlformats.org/officeDocument/2006/relationships/tags" Target="../tags/tag818.xml"/><Relationship Id="rId31" Type="http://schemas.openxmlformats.org/officeDocument/2006/relationships/tags" Target="../tags/tag830.xml"/><Relationship Id="rId44" Type="http://schemas.openxmlformats.org/officeDocument/2006/relationships/tags" Target="../tags/tag843.xml"/><Relationship Id="rId52" Type="http://schemas.openxmlformats.org/officeDocument/2006/relationships/tags" Target="../tags/tag851.xml"/><Relationship Id="rId60" Type="http://schemas.openxmlformats.org/officeDocument/2006/relationships/tags" Target="../tags/tag859.xml"/><Relationship Id="rId4" Type="http://schemas.openxmlformats.org/officeDocument/2006/relationships/tags" Target="../tags/tag803.xml"/><Relationship Id="rId9" Type="http://schemas.openxmlformats.org/officeDocument/2006/relationships/tags" Target="../tags/tag808.xml"/><Relationship Id="rId14" Type="http://schemas.openxmlformats.org/officeDocument/2006/relationships/tags" Target="../tags/tag813.xml"/><Relationship Id="rId22" Type="http://schemas.openxmlformats.org/officeDocument/2006/relationships/tags" Target="../tags/tag821.xml"/><Relationship Id="rId27" Type="http://schemas.openxmlformats.org/officeDocument/2006/relationships/tags" Target="../tags/tag826.xml"/><Relationship Id="rId30" Type="http://schemas.openxmlformats.org/officeDocument/2006/relationships/tags" Target="../tags/tag829.xml"/><Relationship Id="rId35" Type="http://schemas.openxmlformats.org/officeDocument/2006/relationships/tags" Target="../tags/tag834.xml"/><Relationship Id="rId43" Type="http://schemas.openxmlformats.org/officeDocument/2006/relationships/tags" Target="../tags/tag842.xml"/><Relationship Id="rId48" Type="http://schemas.openxmlformats.org/officeDocument/2006/relationships/tags" Target="../tags/tag847.xml"/><Relationship Id="rId56" Type="http://schemas.openxmlformats.org/officeDocument/2006/relationships/tags" Target="../tags/tag855.xml"/><Relationship Id="rId8" Type="http://schemas.openxmlformats.org/officeDocument/2006/relationships/tags" Target="../tags/tag807.xml"/><Relationship Id="rId51" Type="http://schemas.openxmlformats.org/officeDocument/2006/relationships/tags" Target="../tags/tag850.xml"/><Relationship Id="rId3" Type="http://schemas.openxmlformats.org/officeDocument/2006/relationships/tags" Target="../tags/tag802.xml"/><Relationship Id="rId12" Type="http://schemas.openxmlformats.org/officeDocument/2006/relationships/tags" Target="../tags/tag811.xml"/><Relationship Id="rId17" Type="http://schemas.openxmlformats.org/officeDocument/2006/relationships/tags" Target="../tags/tag816.xml"/><Relationship Id="rId25" Type="http://schemas.openxmlformats.org/officeDocument/2006/relationships/tags" Target="../tags/tag824.xml"/><Relationship Id="rId33" Type="http://schemas.openxmlformats.org/officeDocument/2006/relationships/tags" Target="../tags/tag832.xml"/><Relationship Id="rId38" Type="http://schemas.openxmlformats.org/officeDocument/2006/relationships/tags" Target="../tags/tag837.xml"/><Relationship Id="rId46" Type="http://schemas.openxmlformats.org/officeDocument/2006/relationships/tags" Target="../tags/tag845.xml"/><Relationship Id="rId59" Type="http://schemas.openxmlformats.org/officeDocument/2006/relationships/tags" Target="../tags/tag858.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3" Type="http://schemas.openxmlformats.org/officeDocument/2006/relationships/tags" Target="../tags/tag873.xml"/><Relationship Id="rId18" Type="http://schemas.openxmlformats.org/officeDocument/2006/relationships/tags" Target="../tags/tag878.xml"/><Relationship Id="rId26" Type="http://schemas.openxmlformats.org/officeDocument/2006/relationships/tags" Target="../tags/tag886.xml"/><Relationship Id="rId39" Type="http://schemas.openxmlformats.org/officeDocument/2006/relationships/tags" Target="../tags/tag899.xml"/><Relationship Id="rId3" Type="http://schemas.openxmlformats.org/officeDocument/2006/relationships/tags" Target="../tags/tag863.xml"/><Relationship Id="rId21" Type="http://schemas.openxmlformats.org/officeDocument/2006/relationships/tags" Target="../tags/tag881.xml"/><Relationship Id="rId34" Type="http://schemas.openxmlformats.org/officeDocument/2006/relationships/tags" Target="../tags/tag894.xml"/><Relationship Id="rId42" Type="http://schemas.openxmlformats.org/officeDocument/2006/relationships/tags" Target="../tags/tag902.xml"/><Relationship Id="rId47" Type="http://schemas.openxmlformats.org/officeDocument/2006/relationships/tags" Target="../tags/tag907.xml"/><Relationship Id="rId50" Type="http://schemas.openxmlformats.org/officeDocument/2006/relationships/tags" Target="../tags/tag910.xml"/><Relationship Id="rId7" Type="http://schemas.openxmlformats.org/officeDocument/2006/relationships/tags" Target="../tags/tag867.xml"/><Relationship Id="rId12" Type="http://schemas.openxmlformats.org/officeDocument/2006/relationships/tags" Target="../tags/tag872.xml"/><Relationship Id="rId17" Type="http://schemas.openxmlformats.org/officeDocument/2006/relationships/tags" Target="../tags/tag877.xml"/><Relationship Id="rId25" Type="http://schemas.openxmlformats.org/officeDocument/2006/relationships/tags" Target="../tags/tag885.xml"/><Relationship Id="rId33" Type="http://schemas.openxmlformats.org/officeDocument/2006/relationships/tags" Target="../tags/tag893.xml"/><Relationship Id="rId38" Type="http://schemas.openxmlformats.org/officeDocument/2006/relationships/tags" Target="../tags/tag898.xml"/><Relationship Id="rId46" Type="http://schemas.openxmlformats.org/officeDocument/2006/relationships/tags" Target="../tags/tag906.xml"/><Relationship Id="rId2" Type="http://schemas.openxmlformats.org/officeDocument/2006/relationships/tags" Target="../tags/tag862.xml"/><Relationship Id="rId16" Type="http://schemas.openxmlformats.org/officeDocument/2006/relationships/tags" Target="../tags/tag876.xml"/><Relationship Id="rId20" Type="http://schemas.openxmlformats.org/officeDocument/2006/relationships/tags" Target="../tags/tag880.xml"/><Relationship Id="rId29" Type="http://schemas.openxmlformats.org/officeDocument/2006/relationships/tags" Target="../tags/tag889.xml"/><Relationship Id="rId41" Type="http://schemas.openxmlformats.org/officeDocument/2006/relationships/tags" Target="../tags/tag901.xml"/><Relationship Id="rId1" Type="http://schemas.openxmlformats.org/officeDocument/2006/relationships/tags" Target="../tags/tag861.xml"/><Relationship Id="rId6" Type="http://schemas.openxmlformats.org/officeDocument/2006/relationships/tags" Target="../tags/tag866.xml"/><Relationship Id="rId11" Type="http://schemas.openxmlformats.org/officeDocument/2006/relationships/tags" Target="../tags/tag871.xml"/><Relationship Id="rId24" Type="http://schemas.openxmlformats.org/officeDocument/2006/relationships/tags" Target="../tags/tag884.xml"/><Relationship Id="rId32" Type="http://schemas.openxmlformats.org/officeDocument/2006/relationships/tags" Target="../tags/tag892.xml"/><Relationship Id="rId37" Type="http://schemas.openxmlformats.org/officeDocument/2006/relationships/tags" Target="../tags/tag897.xml"/><Relationship Id="rId40" Type="http://schemas.openxmlformats.org/officeDocument/2006/relationships/tags" Target="../tags/tag900.xml"/><Relationship Id="rId45" Type="http://schemas.openxmlformats.org/officeDocument/2006/relationships/tags" Target="../tags/tag905.xml"/><Relationship Id="rId53" Type="http://schemas.openxmlformats.org/officeDocument/2006/relationships/chart" Target="../charts/chart18.xml"/><Relationship Id="rId5" Type="http://schemas.openxmlformats.org/officeDocument/2006/relationships/tags" Target="../tags/tag865.xml"/><Relationship Id="rId15" Type="http://schemas.openxmlformats.org/officeDocument/2006/relationships/tags" Target="../tags/tag875.xml"/><Relationship Id="rId23" Type="http://schemas.openxmlformats.org/officeDocument/2006/relationships/tags" Target="../tags/tag883.xml"/><Relationship Id="rId28" Type="http://schemas.openxmlformats.org/officeDocument/2006/relationships/tags" Target="../tags/tag888.xml"/><Relationship Id="rId36" Type="http://schemas.openxmlformats.org/officeDocument/2006/relationships/tags" Target="../tags/tag896.xml"/><Relationship Id="rId49" Type="http://schemas.openxmlformats.org/officeDocument/2006/relationships/tags" Target="../tags/tag909.xml"/><Relationship Id="rId10" Type="http://schemas.openxmlformats.org/officeDocument/2006/relationships/tags" Target="../tags/tag870.xml"/><Relationship Id="rId19" Type="http://schemas.openxmlformats.org/officeDocument/2006/relationships/tags" Target="../tags/tag879.xml"/><Relationship Id="rId31" Type="http://schemas.openxmlformats.org/officeDocument/2006/relationships/tags" Target="../tags/tag891.xml"/><Relationship Id="rId44" Type="http://schemas.openxmlformats.org/officeDocument/2006/relationships/tags" Target="../tags/tag904.xml"/><Relationship Id="rId52" Type="http://schemas.openxmlformats.org/officeDocument/2006/relationships/slideLayout" Target="../slideLayouts/slideLayout43.xml"/><Relationship Id="rId4" Type="http://schemas.openxmlformats.org/officeDocument/2006/relationships/tags" Target="../tags/tag864.xml"/><Relationship Id="rId9" Type="http://schemas.openxmlformats.org/officeDocument/2006/relationships/tags" Target="../tags/tag869.xml"/><Relationship Id="rId14" Type="http://schemas.openxmlformats.org/officeDocument/2006/relationships/tags" Target="../tags/tag874.xml"/><Relationship Id="rId22" Type="http://schemas.openxmlformats.org/officeDocument/2006/relationships/tags" Target="../tags/tag882.xml"/><Relationship Id="rId27" Type="http://schemas.openxmlformats.org/officeDocument/2006/relationships/tags" Target="../tags/tag887.xml"/><Relationship Id="rId30" Type="http://schemas.openxmlformats.org/officeDocument/2006/relationships/tags" Target="../tags/tag890.xml"/><Relationship Id="rId35" Type="http://schemas.openxmlformats.org/officeDocument/2006/relationships/tags" Target="../tags/tag895.xml"/><Relationship Id="rId43" Type="http://schemas.openxmlformats.org/officeDocument/2006/relationships/tags" Target="../tags/tag903.xml"/><Relationship Id="rId48" Type="http://schemas.openxmlformats.org/officeDocument/2006/relationships/tags" Target="../tags/tag908.xml"/><Relationship Id="rId8" Type="http://schemas.openxmlformats.org/officeDocument/2006/relationships/tags" Target="../tags/tag868.xml"/><Relationship Id="rId51" Type="http://schemas.openxmlformats.org/officeDocument/2006/relationships/tags" Target="../tags/tag911.xml"/></Relationships>
</file>

<file path=ppt/slides/_rels/slide31.xml.rels><?xml version="1.0" encoding="UTF-8" standalone="yes"?>
<Relationships xmlns="http://schemas.openxmlformats.org/package/2006/relationships"><Relationship Id="rId26" Type="http://schemas.openxmlformats.org/officeDocument/2006/relationships/tags" Target="../tags/tag937.xml"/><Relationship Id="rId21" Type="http://schemas.openxmlformats.org/officeDocument/2006/relationships/tags" Target="../tags/tag932.xml"/><Relationship Id="rId42" Type="http://schemas.openxmlformats.org/officeDocument/2006/relationships/tags" Target="../tags/tag953.xml"/><Relationship Id="rId47" Type="http://schemas.openxmlformats.org/officeDocument/2006/relationships/tags" Target="../tags/tag958.xml"/><Relationship Id="rId63" Type="http://schemas.openxmlformats.org/officeDocument/2006/relationships/tags" Target="../tags/tag974.xml"/><Relationship Id="rId68" Type="http://schemas.openxmlformats.org/officeDocument/2006/relationships/tags" Target="../tags/tag979.xml"/><Relationship Id="rId84" Type="http://schemas.openxmlformats.org/officeDocument/2006/relationships/tags" Target="../tags/tag995.xml"/><Relationship Id="rId89" Type="http://schemas.openxmlformats.org/officeDocument/2006/relationships/tags" Target="../tags/tag1000.xml"/><Relationship Id="rId7" Type="http://schemas.openxmlformats.org/officeDocument/2006/relationships/tags" Target="../tags/tag918.xml"/><Relationship Id="rId71" Type="http://schemas.openxmlformats.org/officeDocument/2006/relationships/tags" Target="../tags/tag982.xml"/><Relationship Id="rId92" Type="http://schemas.openxmlformats.org/officeDocument/2006/relationships/tags" Target="../tags/tag1003.xml"/><Relationship Id="rId2" Type="http://schemas.openxmlformats.org/officeDocument/2006/relationships/tags" Target="../tags/tag913.xml"/><Relationship Id="rId16" Type="http://schemas.openxmlformats.org/officeDocument/2006/relationships/tags" Target="../tags/tag927.xml"/><Relationship Id="rId29" Type="http://schemas.openxmlformats.org/officeDocument/2006/relationships/tags" Target="../tags/tag940.xml"/><Relationship Id="rId11" Type="http://schemas.openxmlformats.org/officeDocument/2006/relationships/tags" Target="../tags/tag922.xml"/><Relationship Id="rId24" Type="http://schemas.openxmlformats.org/officeDocument/2006/relationships/tags" Target="../tags/tag935.xml"/><Relationship Id="rId32" Type="http://schemas.openxmlformats.org/officeDocument/2006/relationships/tags" Target="../tags/tag943.xml"/><Relationship Id="rId37" Type="http://schemas.openxmlformats.org/officeDocument/2006/relationships/tags" Target="../tags/tag948.xml"/><Relationship Id="rId40" Type="http://schemas.openxmlformats.org/officeDocument/2006/relationships/tags" Target="../tags/tag951.xml"/><Relationship Id="rId45" Type="http://schemas.openxmlformats.org/officeDocument/2006/relationships/tags" Target="../tags/tag956.xml"/><Relationship Id="rId53" Type="http://schemas.openxmlformats.org/officeDocument/2006/relationships/tags" Target="../tags/tag964.xml"/><Relationship Id="rId58" Type="http://schemas.openxmlformats.org/officeDocument/2006/relationships/tags" Target="../tags/tag969.xml"/><Relationship Id="rId66" Type="http://schemas.openxmlformats.org/officeDocument/2006/relationships/tags" Target="../tags/tag977.xml"/><Relationship Id="rId74" Type="http://schemas.openxmlformats.org/officeDocument/2006/relationships/tags" Target="../tags/tag985.xml"/><Relationship Id="rId79" Type="http://schemas.openxmlformats.org/officeDocument/2006/relationships/tags" Target="../tags/tag990.xml"/><Relationship Id="rId87" Type="http://schemas.openxmlformats.org/officeDocument/2006/relationships/tags" Target="../tags/tag998.xml"/><Relationship Id="rId102" Type="http://schemas.openxmlformats.org/officeDocument/2006/relationships/tags" Target="../tags/tag1013.xml"/><Relationship Id="rId5" Type="http://schemas.openxmlformats.org/officeDocument/2006/relationships/tags" Target="../tags/tag916.xml"/><Relationship Id="rId61" Type="http://schemas.openxmlformats.org/officeDocument/2006/relationships/tags" Target="../tags/tag972.xml"/><Relationship Id="rId82" Type="http://schemas.openxmlformats.org/officeDocument/2006/relationships/tags" Target="../tags/tag993.xml"/><Relationship Id="rId90" Type="http://schemas.openxmlformats.org/officeDocument/2006/relationships/tags" Target="../tags/tag1001.xml"/><Relationship Id="rId95" Type="http://schemas.openxmlformats.org/officeDocument/2006/relationships/tags" Target="../tags/tag1006.xml"/><Relationship Id="rId19" Type="http://schemas.openxmlformats.org/officeDocument/2006/relationships/tags" Target="../tags/tag930.xml"/><Relationship Id="rId14" Type="http://schemas.openxmlformats.org/officeDocument/2006/relationships/tags" Target="../tags/tag925.xml"/><Relationship Id="rId22" Type="http://schemas.openxmlformats.org/officeDocument/2006/relationships/tags" Target="../tags/tag933.xml"/><Relationship Id="rId27" Type="http://schemas.openxmlformats.org/officeDocument/2006/relationships/tags" Target="../tags/tag938.xml"/><Relationship Id="rId30" Type="http://schemas.openxmlformats.org/officeDocument/2006/relationships/tags" Target="../tags/tag941.xml"/><Relationship Id="rId35" Type="http://schemas.openxmlformats.org/officeDocument/2006/relationships/tags" Target="../tags/tag946.xml"/><Relationship Id="rId43" Type="http://schemas.openxmlformats.org/officeDocument/2006/relationships/tags" Target="../tags/tag954.xml"/><Relationship Id="rId48" Type="http://schemas.openxmlformats.org/officeDocument/2006/relationships/tags" Target="../tags/tag959.xml"/><Relationship Id="rId56" Type="http://schemas.openxmlformats.org/officeDocument/2006/relationships/tags" Target="../tags/tag967.xml"/><Relationship Id="rId64" Type="http://schemas.openxmlformats.org/officeDocument/2006/relationships/tags" Target="../tags/tag975.xml"/><Relationship Id="rId69" Type="http://schemas.openxmlformats.org/officeDocument/2006/relationships/tags" Target="../tags/tag980.xml"/><Relationship Id="rId77" Type="http://schemas.openxmlformats.org/officeDocument/2006/relationships/tags" Target="../tags/tag988.xml"/><Relationship Id="rId100" Type="http://schemas.openxmlformats.org/officeDocument/2006/relationships/tags" Target="../tags/tag1011.xml"/><Relationship Id="rId105" Type="http://schemas.openxmlformats.org/officeDocument/2006/relationships/chart" Target="../charts/chart19.xml"/><Relationship Id="rId8" Type="http://schemas.openxmlformats.org/officeDocument/2006/relationships/tags" Target="../tags/tag919.xml"/><Relationship Id="rId51" Type="http://schemas.openxmlformats.org/officeDocument/2006/relationships/tags" Target="../tags/tag962.xml"/><Relationship Id="rId72" Type="http://schemas.openxmlformats.org/officeDocument/2006/relationships/tags" Target="../tags/tag983.xml"/><Relationship Id="rId80" Type="http://schemas.openxmlformats.org/officeDocument/2006/relationships/tags" Target="../tags/tag991.xml"/><Relationship Id="rId85" Type="http://schemas.openxmlformats.org/officeDocument/2006/relationships/tags" Target="../tags/tag996.xml"/><Relationship Id="rId93" Type="http://schemas.openxmlformats.org/officeDocument/2006/relationships/tags" Target="../tags/tag1004.xml"/><Relationship Id="rId98" Type="http://schemas.openxmlformats.org/officeDocument/2006/relationships/tags" Target="../tags/tag1009.xml"/><Relationship Id="rId3" Type="http://schemas.openxmlformats.org/officeDocument/2006/relationships/tags" Target="../tags/tag914.xml"/><Relationship Id="rId12" Type="http://schemas.openxmlformats.org/officeDocument/2006/relationships/tags" Target="../tags/tag923.xml"/><Relationship Id="rId17" Type="http://schemas.openxmlformats.org/officeDocument/2006/relationships/tags" Target="../tags/tag928.xml"/><Relationship Id="rId25" Type="http://schemas.openxmlformats.org/officeDocument/2006/relationships/tags" Target="../tags/tag936.xml"/><Relationship Id="rId33" Type="http://schemas.openxmlformats.org/officeDocument/2006/relationships/tags" Target="../tags/tag944.xml"/><Relationship Id="rId38" Type="http://schemas.openxmlformats.org/officeDocument/2006/relationships/tags" Target="../tags/tag949.xml"/><Relationship Id="rId46" Type="http://schemas.openxmlformats.org/officeDocument/2006/relationships/tags" Target="../tags/tag957.xml"/><Relationship Id="rId59" Type="http://schemas.openxmlformats.org/officeDocument/2006/relationships/tags" Target="../tags/tag970.xml"/><Relationship Id="rId67" Type="http://schemas.openxmlformats.org/officeDocument/2006/relationships/tags" Target="../tags/tag978.xml"/><Relationship Id="rId103" Type="http://schemas.openxmlformats.org/officeDocument/2006/relationships/tags" Target="../tags/tag1014.xml"/><Relationship Id="rId20" Type="http://schemas.openxmlformats.org/officeDocument/2006/relationships/tags" Target="../tags/tag931.xml"/><Relationship Id="rId41" Type="http://schemas.openxmlformats.org/officeDocument/2006/relationships/tags" Target="../tags/tag952.xml"/><Relationship Id="rId54" Type="http://schemas.openxmlformats.org/officeDocument/2006/relationships/tags" Target="../tags/tag965.xml"/><Relationship Id="rId62" Type="http://schemas.openxmlformats.org/officeDocument/2006/relationships/tags" Target="../tags/tag973.xml"/><Relationship Id="rId70" Type="http://schemas.openxmlformats.org/officeDocument/2006/relationships/tags" Target="../tags/tag981.xml"/><Relationship Id="rId75" Type="http://schemas.openxmlformats.org/officeDocument/2006/relationships/tags" Target="../tags/tag986.xml"/><Relationship Id="rId83" Type="http://schemas.openxmlformats.org/officeDocument/2006/relationships/tags" Target="../tags/tag994.xml"/><Relationship Id="rId88" Type="http://schemas.openxmlformats.org/officeDocument/2006/relationships/tags" Target="../tags/tag999.xml"/><Relationship Id="rId91" Type="http://schemas.openxmlformats.org/officeDocument/2006/relationships/tags" Target="../tags/tag1002.xml"/><Relationship Id="rId96" Type="http://schemas.openxmlformats.org/officeDocument/2006/relationships/tags" Target="../tags/tag1007.xml"/><Relationship Id="rId1" Type="http://schemas.openxmlformats.org/officeDocument/2006/relationships/tags" Target="../tags/tag912.xml"/><Relationship Id="rId6" Type="http://schemas.openxmlformats.org/officeDocument/2006/relationships/tags" Target="../tags/tag917.xml"/><Relationship Id="rId15" Type="http://schemas.openxmlformats.org/officeDocument/2006/relationships/tags" Target="../tags/tag926.xml"/><Relationship Id="rId23" Type="http://schemas.openxmlformats.org/officeDocument/2006/relationships/tags" Target="../tags/tag934.xml"/><Relationship Id="rId28" Type="http://schemas.openxmlformats.org/officeDocument/2006/relationships/tags" Target="../tags/tag939.xml"/><Relationship Id="rId36" Type="http://schemas.openxmlformats.org/officeDocument/2006/relationships/tags" Target="../tags/tag947.xml"/><Relationship Id="rId49" Type="http://schemas.openxmlformats.org/officeDocument/2006/relationships/tags" Target="../tags/tag960.xml"/><Relationship Id="rId57" Type="http://schemas.openxmlformats.org/officeDocument/2006/relationships/tags" Target="../tags/tag968.xml"/><Relationship Id="rId10" Type="http://schemas.openxmlformats.org/officeDocument/2006/relationships/tags" Target="../tags/tag921.xml"/><Relationship Id="rId31" Type="http://schemas.openxmlformats.org/officeDocument/2006/relationships/tags" Target="../tags/tag942.xml"/><Relationship Id="rId44" Type="http://schemas.openxmlformats.org/officeDocument/2006/relationships/tags" Target="../tags/tag955.xml"/><Relationship Id="rId52" Type="http://schemas.openxmlformats.org/officeDocument/2006/relationships/tags" Target="../tags/tag963.xml"/><Relationship Id="rId60" Type="http://schemas.openxmlformats.org/officeDocument/2006/relationships/tags" Target="../tags/tag971.xml"/><Relationship Id="rId65" Type="http://schemas.openxmlformats.org/officeDocument/2006/relationships/tags" Target="../tags/tag976.xml"/><Relationship Id="rId73" Type="http://schemas.openxmlformats.org/officeDocument/2006/relationships/tags" Target="../tags/tag984.xml"/><Relationship Id="rId78" Type="http://schemas.openxmlformats.org/officeDocument/2006/relationships/tags" Target="../tags/tag989.xml"/><Relationship Id="rId81" Type="http://schemas.openxmlformats.org/officeDocument/2006/relationships/tags" Target="../tags/tag992.xml"/><Relationship Id="rId86" Type="http://schemas.openxmlformats.org/officeDocument/2006/relationships/tags" Target="../tags/tag997.xml"/><Relationship Id="rId94" Type="http://schemas.openxmlformats.org/officeDocument/2006/relationships/tags" Target="../tags/tag1005.xml"/><Relationship Id="rId99" Type="http://schemas.openxmlformats.org/officeDocument/2006/relationships/tags" Target="../tags/tag1010.xml"/><Relationship Id="rId101" Type="http://schemas.openxmlformats.org/officeDocument/2006/relationships/tags" Target="../tags/tag1012.xml"/><Relationship Id="rId4" Type="http://schemas.openxmlformats.org/officeDocument/2006/relationships/tags" Target="../tags/tag915.xml"/><Relationship Id="rId9" Type="http://schemas.openxmlformats.org/officeDocument/2006/relationships/tags" Target="../tags/tag920.xml"/><Relationship Id="rId13" Type="http://schemas.openxmlformats.org/officeDocument/2006/relationships/tags" Target="../tags/tag924.xml"/><Relationship Id="rId18" Type="http://schemas.openxmlformats.org/officeDocument/2006/relationships/tags" Target="../tags/tag929.xml"/><Relationship Id="rId39" Type="http://schemas.openxmlformats.org/officeDocument/2006/relationships/tags" Target="../tags/tag950.xml"/><Relationship Id="rId34" Type="http://schemas.openxmlformats.org/officeDocument/2006/relationships/tags" Target="../tags/tag945.xml"/><Relationship Id="rId50" Type="http://schemas.openxmlformats.org/officeDocument/2006/relationships/tags" Target="../tags/tag961.xml"/><Relationship Id="rId55" Type="http://schemas.openxmlformats.org/officeDocument/2006/relationships/tags" Target="../tags/tag966.xml"/><Relationship Id="rId76" Type="http://schemas.openxmlformats.org/officeDocument/2006/relationships/tags" Target="../tags/tag987.xml"/><Relationship Id="rId97" Type="http://schemas.openxmlformats.org/officeDocument/2006/relationships/tags" Target="../tags/tag1008.xml"/><Relationship Id="rId104"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016.xml"/><Relationship Id="rId1" Type="http://schemas.openxmlformats.org/officeDocument/2006/relationships/tags" Target="../tags/tag1015.xml"/></Relationships>
</file>

<file path=ppt/slides/_rels/slide33.xml.rels><?xml version="1.0" encoding="UTF-8" standalone="yes"?>
<Relationships xmlns="http://schemas.openxmlformats.org/package/2006/relationships"><Relationship Id="rId8" Type="http://schemas.openxmlformats.org/officeDocument/2006/relationships/tags" Target="../tags/tag1024.xml"/><Relationship Id="rId13" Type="http://schemas.openxmlformats.org/officeDocument/2006/relationships/tags" Target="../tags/tag1029.xml"/><Relationship Id="rId18" Type="http://schemas.openxmlformats.org/officeDocument/2006/relationships/tags" Target="../tags/tag1034.xml"/><Relationship Id="rId26" Type="http://schemas.openxmlformats.org/officeDocument/2006/relationships/tags" Target="../tags/tag1042.xml"/><Relationship Id="rId3" Type="http://schemas.openxmlformats.org/officeDocument/2006/relationships/tags" Target="../tags/tag1019.xml"/><Relationship Id="rId21" Type="http://schemas.openxmlformats.org/officeDocument/2006/relationships/tags" Target="../tags/tag1037.xml"/><Relationship Id="rId7" Type="http://schemas.openxmlformats.org/officeDocument/2006/relationships/tags" Target="../tags/tag1023.xml"/><Relationship Id="rId12" Type="http://schemas.openxmlformats.org/officeDocument/2006/relationships/tags" Target="../tags/tag1028.xml"/><Relationship Id="rId17" Type="http://schemas.openxmlformats.org/officeDocument/2006/relationships/tags" Target="../tags/tag1033.xml"/><Relationship Id="rId25" Type="http://schemas.openxmlformats.org/officeDocument/2006/relationships/tags" Target="../tags/tag1041.xml"/><Relationship Id="rId2" Type="http://schemas.openxmlformats.org/officeDocument/2006/relationships/tags" Target="../tags/tag1018.xml"/><Relationship Id="rId16" Type="http://schemas.openxmlformats.org/officeDocument/2006/relationships/tags" Target="../tags/tag1032.xml"/><Relationship Id="rId20" Type="http://schemas.openxmlformats.org/officeDocument/2006/relationships/tags" Target="../tags/tag1036.xml"/><Relationship Id="rId29" Type="http://schemas.openxmlformats.org/officeDocument/2006/relationships/tags" Target="../tags/tag1045.xml"/><Relationship Id="rId1" Type="http://schemas.openxmlformats.org/officeDocument/2006/relationships/tags" Target="../tags/tag1017.xml"/><Relationship Id="rId6" Type="http://schemas.openxmlformats.org/officeDocument/2006/relationships/tags" Target="../tags/tag1022.xml"/><Relationship Id="rId11" Type="http://schemas.openxmlformats.org/officeDocument/2006/relationships/tags" Target="../tags/tag1027.xml"/><Relationship Id="rId24" Type="http://schemas.openxmlformats.org/officeDocument/2006/relationships/tags" Target="../tags/tag1040.xml"/><Relationship Id="rId5" Type="http://schemas.openxmlformats.org/officeDocument/2006/relationships/tags" Target="../tags/tag1021.xml"/><Relationship Id="rId15" Type="http://schemas.openxmlformats.org/officeDocument/2006/relationships/tags" Target="../tags/tag1031.xml"/><Relationship Id="rId23" Type="http://schemas.openxmlformats.org/officeDocument/2006/relationships/tags" Target="../tags/tag1039.xml"/><Relationship Id="rId28" Type="http://schemas.openxmlformats.org/officeDocument/2006/relationships/tags" Target="../tags/tag1044.xml"/><Relationship Id="rId10" Type="http://schemas.openxmlformats.org/officeDocument/2006/relationships/tags" Target="../tags/tag1026.xml"/><Relationship Id="rId19" Type="http://schemas.openxmlformats.org/officeDocument/2006/relationships/tags" Target="../tags/tag1035.xml"/><Relationship Id="rId31" Type="http://schemas.openxmlformats.org/officeDocument/2006/relationships/chart" Target="../charts/chart20.xml"/><Relationship Id="rId4" Type="http://schemas.openxmlformats.org/officeDocument/2006/relationships/tags" Target="../tags/tag1020.xml"/><Relationship Id="rId9" Type="http://schemas.openxmlformats.org/officeDocument/2006/relationships/tags" Target="../tags/tag1025.xml"/><Relationship Id="rId14" Type="http://schemas.openxmlformats.org/officeDocument/2006/relationships/tags" Target="../tags/tag1030.xml"/><Relationship Id="rId22" Type="http://schemas.openxmlformats.org/officeDocument/2006/relationships/tags" Target="../tags/tag1038.xml"/><Relationship Id="rId27" Type="http://schemas.openxmlformats.org/officeDocument/2006/relationships/tags" Target="../tags/tag1043.xml"/><Relationship Id="rId30"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tags" Target="../tags/tag1053.xml"/><Relationship Id="rId13" Type="http://schemas.openxmlformats.org/officeDocument/2006/relationships/tags" Target="../tags/tag1058.xml"/><Relationship Id="rId3" Type="http://schemas.openxmlformats.org/officeDocument/2006/relationships/tags" Target="../tags/tag1048.xml"/><Relationship Id="rId7" Type="http://schemas.openxmlformats.org/officeDocument/2006/relationships/tags" Target="../tags/tag1052.xml"/><Relationship Id="rId12" Type="http://schemas.openxmlformats.org/officeDocument/2006/relationships/tags" Target="../tags/tag1057.xml"/><Relationship Id="rId17" Type="http://schemas.openxmlformats.org/officeDocument/2006/relationships/chart" Target="../charts/chart21.xml"/><Relationship Id="rId2" Type="http://schemas.openxmlformats.org/officeDocument/2006/relationships/tags" Target="../tags/tag1047.xml"/><Relationship Id="rId16" Type="http://schemas.openxmlformats.org/officeDocument/2006/relationships/slideLayout" Target="../slideLayouts/slideLayout43.xml"/><Relationship Id="rId1" Type="http://schemas.openxmlformats.org/officeDocument/2006/relationships/tags" Target="../tags/tag1046.xml"/><Relationship Id="rId6" Type="http://schemas.openxmlformats.org/officeDocument/2006/relationships/tags" Target="../tags/tag1051.xml"/><Relationship Id="rId11" Type="http://schemas.openxmlformats.org/officeDocument/2006/relationships/tags" Target="../tags/tag1056.xml"/><Relationship Id="rId5" Type="http://schemas.openxmlformats.org/officeDocument/2006/relationships/tags" Target="../tags/tag1050.xml"/><Relationship Id="rId15" Type="http://schemas.openxmlformats.org/officeDocument/2006/relationships/tags" Target="../tags/tag1060.xml"/><Relationship Id="rId10" Type="http://schemas.openxmlformats.org/officeDocument/2006/relationships/tags" Target="../tags/tag1055.xml"/><Relationship Id="rId4" Type="http://schemas.openxmlformats.org/officeDocument/2006/relationships/tags" Target="../tags/tag1049.xml"/><Relationship Id="rId9" Type="http://schemas.openxmlformats.org/officeDocument/2006/relationships/tags" Target="../tags/tag1054.xml"/><Relationship Id="rId14" Type="http://schemas.openxmlformats.org/officeDocument/2006/relationships/tags" Target="../tags/tag1059.xml"/></Relationships>
</file>

<file path=ppt/slides/_rels/slide35.xml.rels><?xml version="1.0" encoding="UTF-8" standalone="yes"?>
<Relationships xmlns="http://schemas.openxmlformats.org/package/2006/relationships"><Relationship Id="rId13" Type="http://schemas.openxmlformats.org/officeDocument/2006/relationships/tags" Target="../tags/tag1073.xml"/><Relationship Id="rId18" Type="http://schemas.openxmlformats.org/officeDocument/2006/relationships/tags" Target="../tags/tag1078.xml"/><Relationship Id="rId26" Type="http://schemas.openxmlformats.org/officeDocument/2006/relationships/tags" Target="../tags/tag1086.xml"/><Relationship Id="rId39" Type="http://schemas.openxmlformats.org/officeDocument/2006/relationships/tags" Target="../tags/tag1099.xml"/><Relationship Id="rId21" Type="http://schemas.openxmlformats.org/officeDocument/2006/relationships/tags" Target="../tags/tag1081.xml"/><Relationship Id="rId34" Type="http://schemas.openxmlformats.org/officeDocument/2006/relationships/tags" Target="../tags/tag1094.xml"/><Relationship Id="rId42" Type="http://schemas.openxmlformats.org/officeDocument/2006/relationships/tags" Target="../tags/tag1102.xml"/><Relationship Id="rId47" Type="http://schemas.openxmlformats.org/officeDocument/2006/relationships/tags" Target="../tags/tag1107.xml"/><Relationship Id="rId50" Type="http://schemas.openxmlformats.org/officeDocument/2006/relationships/tags" Target="../tags/tag1110.xml"/><Relationship Id="rId55" Type="http://schemas.openxmlformats.org/officeDocument/2006/relationships/tags" Target="../tags/tag1115.xml"/><Relationship Id="rId63" Type="http://schemas.openxmlformats.org/officeDocument/2006/relationships/tags" Target="../tags/tag1123.xml"/><Relationship Id="rId7" Type="http://schemas.openxmlformats.org/officeDocument/2006/relationships/tags" Target="../tags/tag1067.xml"/><Relationship Id="rId2" Type="http://schemas.openxmlformats.org/officeDocument/2006/relationships/tags" Target="../tags/tag1062.xml"/><Relationship Id="rId16" Type="http://schemas.openxmlformats.org/officeDocument/2006/relationships/tags" Target="../tags/tag1076.xml"/><Relationship Id="rId20" Type="http://schemas.openxmlformats.org/officeDocument/2006/relationships/tags" Target="../tags/tag1080.xml"/><Relationship Id="rId29" Type="http://schemas.openxmlformats.org/officeDocument/2006/relationships/tags" Target="../tags/tag1089.xml"/><Relationship Id="rId41" Type="http://schemas.openxmlformats.org/officeDocument/2006/relationships/tags" Target="../tags/tag1101.xml"/><Relationship Id="rId54" Type="http://schemas.openxmlformats.org/officeDocument/2006/relationships/tags" Target="../tags/tag1114.xml"/><Relationship Id="rId62" Type="http://schemas.openxmlformats.org/officeDocument/2006/relationships/tags" Target="../tags/tag1122.xml"/><Relationship Id="rId1" Type="http://schemas.openxmlformats.org/officeDocument/2006/relationships/tags" Target="../tags/tag1061.xml"/><Relationship Id="rId6" Type="http://schemas.openxmlformats.org/officeDocument/2006/relationships/tags" Target="../tags/tag1066.xml"/><Relationship Id="rId11" Type="http://schemas.openxmlformats.org/officeDocument/2006/relationships/tags" Target="../tags/tag1071.xml"/><Relationship Id="rId24" Type="http://schemas.openxmlformats.org/officeDocument/2006/relationships/tags" Target="../tags/tag1084.xml"/><Relationship Id="rId32" Type="http://schemas.openxmlformats.org/officeDocument/2006/relationships/tags" Target="../tags/tag1092.xml"/><Relationship Id="rId37" Type="http://schemas.openxmlformats.org/officeDocument/2006/relationships/tags" Target="../tags/tag1097.xml"/><Relationship Id="rId40" Type="http://schemas.openxmlformats.org/officeDocument/2006/relationships/tags" Target="../tags/tag1100.xml"/><Relationship Id="rId45" Type="http://schemas.openxmlformats.org/officeDocument/2006/relationships/tags" Target="../tags/tag1105.xml"/><Relationship Id="rId53" Type="http://schemas.openxmlformats.org/officeDocument/2006/relationships/tags" Target="../tags/tag1113.xml"/><Relationship Id="rId58" Type="http://schemas.openxmlformats.org/officeDocument/2006/relationships/tags" Target="../tags/tag1118.xml"/><Relationship Id="rId5" Type="http://schemas.openxmlformats.org/officeDocument/2006/relationships/tags" Target="../tags/tag1065.xml"/><Relationship Id="rId15" Type="http://schemas.openxmlformats.org/officeDocument/2006/relationships/tags" Target="../tags/tag1075.xml"/><Relationship Id="rId23" Type="http://schemas.openxmlformats.org/officeDocument/2006/relationships/tags" Target="../tags/tag1083.xml"/><Relationship Id="rId28" Type="http://schemas.openxmlformats.org/officeDocument/2006/relationships/tags" Target="../tags/tag1088.xml"/><Relationship Id="rId36" Type="http://schemas.openxmlformats.org/officeDocument/2006/relationships/tags" Target="../tags/tag1096.xml"/><Relationship Id="rId49" Type="http://schemas.openxmlformats.org/officeDocument/2006/relationships/tags" Target="../tags/tag1109.xml"/><Relationship Id="rId57" Type="http://schemas.openxmlformats.org/officeDocument/2006/relationships/tags" Target="../tags/tag1117.xml"/><Relationship Id="rId61" Type="http://schemas.openxmlformats.org/officeDocument/2006/relationships/tags" Target="../tags/tag1121.xml"/><Relationship Id="rId10" Type="http://schemas.openxmlformats.org/officeDocument/2006/relationships/tags" Target="../tags/tag1070.xml"/><Relationship Id="rId19" Type="http://schemas.openxmlformats.org/officeDocument/2006/relationships/tags" Target="../tags/tag1079.xml"/><Relationship Id="rId31" Type="http://schemas.openxmlformats.org/officeDocument/2006/relationships/tags" Target="../tags/tag1091.xml"/><Relationship Id="rId44" Type="http://schemas.openxmlformats.org/officeDocument/2006/relationships/tags" Target="../tags/tag1104.xml"/><Relationship Id="rId52" Type="http://schemas.openxmlformats.org/officeDocument/2006/relationships/tags" Target="../tags/tag1112.xml"/><Relationship Id="rId60" Type="http://schemas.openxmlformats.org/officeDocument/2006/relationships/tags" Target="../tags/tag1120.xml"/><Relationship Id="rId65" Type="http://schemas.openxmlformats.org/officeDocument/2006/relationships/chart" Target="../charts/chart22.xml"/><Relationship Id="rId4" Type="http://schemas.openxmlformats.org/officeDocument/2006/relationships/tags" Target="../tags/tag1064.xml"/><Relationship Id="rId9" Type="http://schemas.openxmlformats.org/officeDocument/2006/relationships/tags" Target="../tags/tag1069.xml"/><Relationship Id="rId14" Type="http://schemas.openxmlformats.org/officeDocument/2006/relationships/tags" Target="../tags/tag1074.xml"/><Relationship Id="rId22" Type="http://schemas.openxmlformats.org/officeDocument/2006/relationships/tags" Target="../tags/tag1082.xml"/><Relationship Id="rId27" Type="http://schemas.openxmlformats.org/officeDocument/2006/relationships/tags" Target="../tags/tag1087.xml"/><Relationship Id="rId30" Type="http://schemas.openxmlformats.org/officeDocument/2006/relationships/tags" Target="../tags/tag1090.xml"/><Relationship Id="rId35" Type="http://schemas.openxmlformats.org/officeDocument/2006/relationships/tags" Target="../tags/tag1095.xml"/><Relationship Id="rId43" Type="http://schemas.openxmlformats.org/officeDocument/2006/relationships/tags" Target="../tags/tag1103.xml"/><Relationship Id="rId48" Type="http://schemas.openxmlformats.org/officeDocument/2006/relationships/tags" Target="../tags/tag1108.xml"/><Relationship Id="rId56" Type="http://schemas.openxmlformats.org/officeDocument/2006/relationships/tags" Target="../tags/tag1116.xml"/><Relationship Id="rId64" Type="http://schemas.openxmlformats.org/officeDocument/2006/relationships/slideLayout" Target="../slideLayouts/slideLayout43.xml"/><Relationship Id="rId8" Type="http://schemas.openxmlformats.org/officeDocument/2006/relationships/tags" Target="../tags/tag1068.xml"/><Relationship Id="rId51" Type="http://schemas.openxmlformats.org/officeDocument/2006/relationships/tags" Target="../tags/tag1111.xml"/><Relationship Id="rId3" Type="http://schemas.openxmlformats.org/officeDocument/2006/relationships/tags" Target="../tags/tag1063.xml"/><Relationship Id="rId12" Type="http://schemas.openxmlformats.org/officeDocument/2006/relationships/tags" Target="../tags/tag1072.xml"/><Relationship Id="rId17" Type="http://schemas.openxmlformats.org/officeDocument/2006/relationships/tags" Target="../tags/tag1077.xml"/><Relationship Id="rId25" Type="http://schemas.openxmlformats.org/officeDocument/2006/relationships/tags" Target="../tags/tag1085.xml"/><Relationship Id="rId33" Type="http://schemas.openxmlformats.org/officeDocument/2006/relationships/tags" Target="../tags/tag1093.xml"/><Relationship Id="rId38" Type="http://schemas.openxmlformats.org/officeDocument/2006/relationships/tags" Target="../tags/tag1098.xml"/><Relationship Id="rId46" Type="http://schemas.openxmlformats.org/officeDocument/2006/relationships/tags" Target="../tags/tag1106.xml"/><Relationship Id="rId59" Type="http://schemas.openxmlformats.org/officeDocument/2006/relationships/tags" Target="../tags/tag1119.xml"/></Relationships>
</file>

<file path=ppt/slides/_rels/slide36.xml.rels><?xml version="1.0" encoding="UTF-8" standalone="yes"?>
<Relationships xmlns="http://schemas.openxmlformats.org/package/2006/relationships"><Relationship Id="rId8" Type="http://schemas.openxmlformats.org/officeDocument/2006/relationships/tags" Target="../tags/tag1131.xml"/><Relationship Id="rId13" Type="http://schemas.openxmlformats.org/officeDocument/2006/relationships/tags" Target="../tags/tag1136.xml"/><Relationship Id="rId18" Type="http://schemas.openxmlformats.org/officeDocument/2006/relationships/tags" Target="../tags/tag1141.xml"/><Relationship Id="rId26" Type="http://schemas.openxmlformats.org/officeDocument/2006/relationships/chart" Target="../charts/chart23.xml"/><Relationship Id="rId3" Type="http://schemas.openxmlformats.org/officeDocument/2006/relationships/tags" Target="../tags/tag1126.xml"/><Relationship Id="rId21" Type="http://schemas.openxmlformats.org/officeDocument/2006/relationships/tags" Target="../tags/tag1144.xml"/><Relationship Id="rId7" Type="http://schemas.openxmlformats.org/officeDocument/2006/relationships/tags" Target="../tags/tag1130.xml"/><Relationship Id="rId12" Type="http://schemas.openxmlformats.org/officeDocument/2006/relationships/tags" Target="../tags/tag1135.xml"/><Relationship Id="rId17" Type="http://schemas.openxmlformats.org/officeDocument/2006/relationships/tags" Target="../tags/tag1140.xml"/><Relationship Id="rId25" Type="http://schemas.openxmlformats.org/officeDocument/2006/relationships/slideLayout" Target="../slideLayouts/slideLayout43.xml"/><Relationship Id="rId2" Type="http://schemas.openxmlformats.org/officeDocument/2006/relationships/tags" Target="../tags/tag1125.xml"/><Relationship Id="rId16" Type="http://schemas.openxmlformats.org/officeDocument/2006/relationships/tags" Target="../tags/tag1139.xml"/><Relationship Id="rId20" Type="http://schemas.openxmlformats.org/officeDocument/2006/relationships/tags" Target="../tags/tag1143.xml"/><Relationship Id="rId1" Type="http://schemas.openxmlformats.org/officeDocument/2006/relationships/tags" Target="../tags/tag1124.xml"/><Relationship Id="rId6" Type="http://schemas.openxmlformats.org/officeDocument/2006/relationships/tags" Target="../tags/tag1129.xml"/><Relationship Id="rId11" Type="http://schemas.openxmlformats.org/officeDocument/2006/relationships/tags" Target="../tags/tag1134.xml"/><Relationship Id="rId24" Type="http://schemas.openxmlformats.org/officeDocument/2006/relationships/tags" Target="../tags/tag1147.xml"/><Relationship Id="rId5" Type="http://schemas.openxmlformats.org/officeDocument/2006/relationships/tags" Target="../tags/tag1128.xml"/><Relationship Id="rId15" Type="http://schemas.openxmlformats.org/officeDocument/2006/relationships/tags" Target="../tags/tag1138.xml"/><Relationship Id="rId23" Type="http://schemas.openxmlformats.org/officeDocument/2006/relationships/tags" Target="../tags/tag1146.xml"/><Relationship Id="rId10" Type="http://schemas.openxmlformats.org/officeDocument/2006/relationships/tags" Target="../tags/tag1133.xml"/><Relationship Id="rId19" Type="http://schemas.openxmlformats.org/officeDocument/2006/relationships/tags" Target="../tags/tag1142.xml"/><Relationship Id="rId4" Type="http://schemas.openxmlformats.org/officeDocument/2006/relationships/tags" Target="../tags/tag1127.xml"/><Relationship Id="rId9" Type="http://schemas.openxmlformats.org/officeDocument/2006/relationships/tags" Target="../tags/tag1132.xml"/><Relationship Id="rId14" Type="http://schemas.openxmlformats.org/officeDocument/2006/relationships/tags" Target="../tags/tag1137.xml"/><Relationship Id="rId22" Type="http://schemas.openxmlformats.org/officeDocument/2006/relationships/tags" Target="../tags/tag1145.xml"/><Relationship Id="rId27"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tags" Target="../tags/tag1155.xml"/><Relationship Id="rId13" Type="http://schemas.openxmlformats.org/officeDocument/2006/relationships/tags" Target="../tags/tag1160.xml"/><Relationship Id="rId18" Type="http://schemas.openxmlformats.org/officeDocument/2006/relationships/tags" Target="../tags/tag1165.xml"/><Relationship Id="rId26" Type="http://schemas.openxmlformats.org/officeDocument/2006/relationships/tags" Target="../tags/tag1173.xml"/><Relationship Id="rId3" Type="http://schemas.openxmlformats.org/officeDocument/2006/relationships/tags" Target="../tags/tag1150.xml"/><Relationship Id="rId21" Type="http://schemas.openxmlformats.org/officeDocument/2006/relationships/tags" Target="../tags/tag1168.xml"/><Relationship Id="rId7" Type="http://schemas.openxmlformats.org/officeDocument/2006/relationships/tags" Target="../tags/tag1154.xml"/><Relationship Id="rId12" Type="http://schemas.openxmlformats.org/officeDocument/2006/relationships/tags" Target="../tags/tag1159.xml"/><Relationship Id="rId17" Type="http://schemas.openxmlformats.org/officeDocument/2006/relationships/tags" Target="../tags/tag1164.xml"/><Relationship Id="rId25" Type="http://schemas.openxmlformats.org/officeDocument/2006/relationships/tags" Target="../tags/tag1172.xml"/><Relationship Id="rId2" Type="http://schemas.openxmlformats.org/officeDocument/2006/relationships/tags" Target="../tags/tag1149.xml"/><Relationship Id="rId16" Type="http://schemas.openxmlformats.org/officeDocument/2006/relationships/tags" Target="../tags/tag1163.xml"/><Relationship Id="rId20" Type="http://schemas.openxmlformats.org/officeDocument/2006/relationships/tags" Target="../tags/tag1167.xml"/><Relationship Id="rId29" Type="http://schemas.openxmlformats.org/officeDocument/2006/relationships/image" Target="../media/image9.png"/><Relationship Id="rId1" Type="http://schemas.openxmlformats.org/officeDocument/2006/relationships/tags" Target="../tags/tag1148.xml"/><Relationship Id="rId6" Type="http://schemas.openxmlformats.org/officeDocument/2006/relationships/tags" Target="../tags/tag1153.xml"/><Relationship Id="rId11" Type="http://schemas.openxmlformats.org/officeDocument/2006/relationships/tags" Target="../tags/tag1158.xml"/><Relationship Id="rId24" Type="http://schemas.openxmlformats.org/officeDocument/2006/relationships/tags" Target="../tags/tag1171.xml"/><Relationship Id="rId5" Type="http://schemas.openxmlformats.org/officeDocument/2006/relationships/tags" Target="../tags/tag1152.xml"/><Relationship Id="rId15" Type="http://schemas.openxmlformats.org/officeDocument/2006/relationships/tags" Target="../tags/tag1162.xml"/><Relationship Id="rId23" Type="http://schemas.openxmlformats.org/officeDocument/2006/relationships/tags" Target="../tags/tag1170.xml"/><Relationship Id="rId28" Type="http://schemas.openxmlformats.org/officeDocument/2006/relationships/chart" Target="../charts/chart24.xml"/><Relationship Id="rId10" Type="http://schemas.openxmlformats.org/officeDocument/2006/relationships/tags" Target="../tags/tag1157.xml"/><Relationship Id="rId19" Type="http://schemas.openxmlformats.org/officeDocument/2006/relationships/tags" Target="../tags/tag1166.xml"/><Relationship Id="rId4" Type="http://schemas.openxmlformats.org/officeDocument/2006/relationships/tags" Target="../tags/tag1151.xml"/><Relationship Id="rId9" Type="http://schemas.openxmlformats.org/officeDocument/2006/relationships/tags" Target="../tags/tag1156.xml"/><Relationship Id="rId14" Type="http://schemas.openxmlformats.org/officeDocument/2006/relationships/tags" Target="../tags/tag1161.xml"/><Relationship Id="rId22" Type="http://schemas.openxmlformats.org/officeDocument/2006/relationships/tags" Target="../tags/tag1169.xml"/><Relationship Id="rId27"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8" Type="http://schemas.openxmlformats.org/officeDocument/2006/relationships/tags" Target="../tags/tag1181.xml"/><Relationship Id="rId13" Type="http://schemas.openxmlformats.org/officeDocument/2006/relationships/image" Target="../media/image9.png"/><Relationship Id="rId3" Type="http://schemas.openxmlformats.org/officeDocument/2006/relationships/tags" Target="../tags/tag1176.xml"/><Relationship Id="rId7" Type="http://schemas.openxmlformats.org/officeDocument/2006/relationships/tags" Target="../tags/tag1180.xml"/><Relationship Id="rId12" Type="http://schemas.openxmlformats.org/officeDocument/2006/relationships/chart" Target="../charts/chart25.xml"/><Relationship Id="rId2" Type="http://schemas.openxmlformats.org/officeDocument/2006/relationships/tags" Target="../tags/tag1175.xml"/><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slideLayout" Target="../slideLayouts/slideLayout43.xml"/><Relationship Id="rId5" Type="http://schemas.openxmlformats.org/officeDocument/2006/relationships/tags" Target="../tags/tag1178.xml"/><Relationship Id="rId10" Type="http://schemas.openxmlformats.org/officeDocument/2006/relationships/tags" Target="../tags/tag1183.xml"/><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image" Target="../media/image10.gif"/></Relationships>
</file>

<file path=ppt/slides/_rels/slide39.xml.rels><?xml version="1.0" encoding="UTF-8" standalone="yes"?>
<Relationships xmlns="http://schemas.openxmlformats.org/package/2006/relationships"><Relationship Id="rId8" Type="http://schemas.openxmlformats.org/officeDocument/2006/relationships/tags" Target="../tags/tag1191.xml"/><Relationship Id="rId13" Type="http://schemas.openxmlformats.org/officeDocument/2006/relationships/tags" Target="../tags/tag1196.xml"/><Relationship Id="rId18" Type="http://schemas.openxmlformats.org/officeDocument/2006/relationships/image" Target="../media/image10.gif"/><Relationship Id="rId3" Type="http://schemas.openxmlformats.org/officeDocument/2006/relationships/tags" Target="../tags/tag1186.xml"/><Relationship Id="rId7" Type="http://schemas.openxmlformats.org/officeDocument/2006/relationships/tags" Target="../tags/tag1190.xml"/><Relationship Id="rId12" Type="http://schemas.openxmlformats.org/officeDocument/2006/relationships/tags" Target="../tags/tag1195.xml"/><Relationship Id="rId17" Type="http://schemas.openxmlformats.org/officeDocument/2006/relationships/image" Target="../media/image9.png"/><Relationship Id="rId2" Type="http://schemas.openxmlformats.org/officeDocument/2006/relationships/tags" Target="../tags/tag1185.xml"/><Relationship Id="rId16" Type="http://schemas.openxmlformats.org/officeDocument/2006/relationships/chart" Target="../charts/chart26.xml"/><Relationship Id="rId1" Type="http://schemas.openxmlformats.org/officeDocument/2006/relationships/tags" Target="../tags/tag1184.xml"/><Relationship Id="rId6" Type="http://schemas.openxmlformats.org/officeDocument/2006/relationships/tags" Target="../tags/tag1189.xml"/><Relationship Id="rId11" Type="http://schemas.openxmlformats.org/officeDocument/2006/relationships/tags" Target="../tags/tag1194.xml"/><Relationship Id="rId5" Type="http://schemas.openxmlformats.org/officeDocument/2006/relationships/tags" Target="../tags/tag1188.xml"/><Relationship Id="rId15" Type="http://schemas.openxmlformats.org/officeDocument/2006/relationships/slideLayout" Target="../slideLayouts/slideLayout43.xml"/><Relationship Id="rId10" Type="http://schemas.openxmlformats.org/officeDocument/2006/relationships/tags" Target="../tags/tag1193.xml"/><Relationship Id="rId4" Type="http://schemas.openxmlformats.org/officeDocument/2006/relationships/tags" Target="../tags/tag1187.xml"/><Relationship Id="rId9" Type="http://schemas.openxmlformats.org/officeDocument/2006/relationships/tags" Target="../tags/tag1192.xml"/><Relationship Id="rId14" Type="http://schemas.openxmlformats.org/officeDocument/2006/relationships/tags" Target="../tags/tag119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8" Type="http://schemas.openxmlformats.org/officeDocument/2006/relationships/tags" Target="../tags/tag1205.xml"/><Relationship Id="rId13" Type="http://schemas.openxmlformats.org/officeDocument/2006/relationships/tags" Target="../tags/tag1210.xml"/><Relationship Id="rId18" Type="http://schemas.openxmlformats.org/officeDocument/2006/relationships/tags" Target="../tags/tag1215.xml"/><Relationship Id="rId26" Type="http://schemas.openxmlformats.org/officeDocument/2006/relationships/tags" Target="../tags/tag1223.xml"/><Relationship Id="rId3" Type="http://schemas.openxmlformats.org/officeDocument/2006/relationships/tags" Target="../tags/tag1200.xml"/><Relationship Id="rId21" Type="http://schemas.openxmlformats.org/officeDocument/2006/relationships/tags" Target="../tags/tag1218.xml"/><Relationship Id="rId34" Type="http://schemas.openxmlformats.org/officeDocument/2006/relationships/image" Target="../media/image10.gif"/><Relationship Id="rId7" Type="http://schemas.openxmlformats.org/officeDocument/2006/relationships/tags" Target="../tags/tag1204.xml"/><Relationship Id="rId12" Type="http://schemas.openxmlformats.org/officeDocument/2006/relationships/tags" Target="../tags/tag1209.xml"/><Relationship Id="rId17" Type="http://schemas.openxmlformats.org/officeDocument/2006/relationships/tags" Target="../tags/tag1214.xml"/><Relationship Id="rId25" Type="http://schemas.openxmlformats.org/officeDocument/2006/relationships/tags" Target="../tags/tag1222.xml"/><Relationship Id="rId33" Type="http://schemas.openxmlformats.org/officeDocument/2006/relationships/image" Target="../media/image9.png"/><Relationship Id="rId2" Type="http://schemas.openxmlformats.org/officeDocument/2006/relationships/tags" Target="../tags/tag1199.xml"/><Relationship Id="rId16" Type="http://schemas.openxmlformats.org/officeDocument/2006/relationships/tags" Target="../tags/tag1213.xml"/><Relationship Id="rId20" Type="http://schemas.openxmlformats.org/officeDocument/2006/relationships/tags" Target="../tags/tag1217.xml"/><Relationship Id="rId29" Type="http://schemas.openxmlformats.org/officeDocument/2006/relationships/tags" Target="../tags/tag1226.xml"/><Relationship Id="rId1" Type="http://schemas.openxmlformats.org/officeDocument/2006/relationships/tags" Target="../tags/tag1198.xml"/><Relationship Id="rId6" Type="http://schemas.openxmlformats.org/officeDocument/2006/relationships/tags" Target="../tags/tag1203.xml"/><Relationship Id="rId11" Type="http://schemas.openxmlformats.org/officeDocument/2006/relationships/tags" Target="../tags/tag1208.xml"/><Relationship Id="rId24" Type="http://schemas.openxmlformats.org/officeDocument/2006/relationships/tags" Target="../tags/tag1221.xml"/><Relationship Id="rId32" Type="http://schemas.openxmlformats.org/officeDocument/2006/relationships/chart" Target="../charts/chart27.xml"/><Relationship Id="rId5" Type="http://schemas.openxmlformats.org/officeDocument/2006/relationships/tags" Target="../tags/tag1202.xml"/><Relationship Id="rId15" Type="http://schemas.openxmlformats.org/officeDocument/2006/relationships/tags" Target="../tags/tag1212.xml"/><Relationship Id="rId23" Type="http://schemas.openxmlformats.org/officeDocument/2006/relationships/tags" Target="../tags/tag1220.xml"/><Relationship Id="rId28" Type="http://schemas.openxmlformats.org/officeDocument/2006/relationships/tags" Target="../tags/tag1225.xml"/><Relationship Id="rId10" Type="http://schemas.openxmlformats.org/officeDocument/2006/relationships/tags" Target="../tags/tag1207.xml"/><Relationship Id="rId19" Type="http://schemas.openxmlformats.org/officeDocument/2006/relationships/tags" Target="../tags/tag1216.xml"/><Relationship Id="rId31" Type="http://schemas.openxmlformats.org/officeDocument/2006/relationships/slideLayout" Target="../slideLayouts/slideLayout43.xml"/><Relationship Id="rId4" Type="http://schemas.openxmlformats.org/officeDocument/2006/relationships/tags" Target="../tags/tag1201.xml"/><Relationship Id="rId9" Type="http://schemas.openxmlformats.org/officeDocument/2006/relationships/tags" Target="../tags/tag1206.xml"/><Relationship Id="rId14" Type="http://schemas.openxmlformats.org/officeDocument/2006/relationships/tags" Target="../tags/tag1211.xml"/><Relationship Id="rId22" Type="http://schemas.openxmlformats.org/officeDocument/2006/relationships/tags" Target="../tags/tag1219.xml"/><Relationship Id="rId27" Type="http://schemas.openxmlformats.org/officeDocument/2006/relationships/tags" Target="../tags/tag1224.xml"/><Relationship Id="rId30" Type="http://schemas.openxmlformats.org/officeDocument/2006/relationships/tags" Target="../tags/tag1227.xml"/><Relationship Id="rId35" Type="http://schemas.openxmlformats.org/officeDocument/2006/relationships/image" Target="../media/image11.jpeg"/></Relationships>
</file>

<file path=ppt/slides/_rels/slide41.xml.rels><?xml version="1.0" encoding="UTF-8" standalone="yes"?>
<Relationships xmlns="http://schemas.openxmlformats.org/package/2006/relationships"><Relationship Id="rId8" Type="http://schemas.openxmlformats.org/officeDocument/2006/relationships/tags" Target="../tags/tag1235.xml"/><Relationship Id="rId13" Type="http://schemas.openxmlformats.org/officeDocument/2006/relationships/tags" Target="../tags/tag1240.xml"/><Relationship Id="rId18" Type="http://schemas.openxmlformats.org/officeDocument/2006/relationships/tags" Target="../tags/tag1245.xml"/><Relationship Id="rId26" Type="http://schemas.openxmlformats.org/officeDocument/2006/relationships/tags" Target="../tags/tag1253.xml"/><Relationship Id="rId3" Type="http://schemas.openxmlformats.org/officeDocument/2006/relationships/tags" Target="../tags/tag1230.xml"/><Relationship Id="rId21" Type="http://schemas.openxmlformats.org/officeDocument/2006/relationships/tags" Target="../tags/tag1248.xml"/><Relationship Id="rId34" Type="http://schemas.openxmlformats.org/officeDocument/2006/relationships/image" Target="../media/image9.png"/><Relationship Id="rId7" Type="http://schemas.openxmlformats.org/officeDocument/2006/relationships/tags" Target="../tags/tag1234.xml"/><Relationship Id="rId12" Type="http://schemas.openxmlformats.org/officeDocument/2006/relationships/tags" Target="../tags/tag1239.xml"/><Relationship Id="rId17" Type="http://schemas.openxmlformats.org/officeDocument/2006/relationships/tags" Target="../tags/tag1244.xml"/><Relationship Id="rId25" Type="http://schemas.openxmlformats.org/officeDocument/2006/relationships/tags" Target="../tags/tag1252.xml"/><Relationship Id="rId33" Type="http://schemas.openxmlformats.org/officeDocument/2006/relationships/chart" Target="../charts/chart28.xml"/><Relationship Id="rId2" Type="http://schemas.openxmlformats.org/officeDocument/2006/relationships/tags" Target="../tags/tag1229.xml"/><Relationship Id="rId16" Type="http://schemas.openxmlformats.org/officeDocument/2006/relationships/tags" Target="../tags/tag1243.xml"/><Relationship Id="rId20" Type="http://schemas.openxmlformats.org/officeDocument/2006/relationships/tags" Target="../tags/tag1247.xml"/><Relationship Id="rId29" Type="http://schemas.openxmlformats.org/officeDocument/2006/relationships/tags" Target="../tags/tag1256.xml"/><Relationship Id="rId1" Type="http://schemas.openxmlformats.org/officeDocument/2006/relationships/tags" Target="../tags/tag1228.xml"/><Relationship Id="rId6" Type="http://schemas.openxmlformats.org/officeDocument/2006/relationships/tags" Target="../tags/tag1233.xml"/><Relationship Id="rId11" Type="http://schemas.openxmlformats.org/officeDocument/2006/relationships/tags" Target="../tags/tag1238.xml"/><Relationship Id="rId24" Type="http://schemas.openxmlformats.org/officeDocument/2006/relationships/tags" Target="../tags/tag1251.xml"/><Relationship Id="rId32" Type="http://schemas.openxmlformats.org/officeDocument/2006/relationships/slideLayout" Target="../slideLayouts/slideLayout43.xml"/><Relationship Id="rId5" Type="http://schemas.openxmlformats.org/officeDocument/2006/relationships/tags" Target="../tags/tag1232.xml"/><Relationship Id="rId15" Type="http://schemas.openxmlformats.org/officeDocument/2006/relationships/tags" Target="../tags/tag1242.xml"/><Relationship Id="rId23" Type="http://schemas.openxmlformats.org/officeDocument/2006/relationships/tags" Target="../tags/tag1250.xml"/><Relationship Id="rId28" Type="http://schemas.openxmlformats.org/officeDocument/2006/relationships/tags" Target="../tags/tag1255.xml"/><Relationship Id="rId36" Type="http://schemas.openxmlformats.org/officeDocument/2006/relationships/image" Target="../media/image11.jpeg"/><Relationship Id="rId10" Type="http://schemas.openxmlformats.org/officeDocument/2006/relationships/tags" Target="../tags/tag1237.xml"/><Relationship Id="rId19" Type="http://schemas.openxmlformats.org/officeDocument/2006/relationships/tags" Target="../tags/tag1246.xml"/><Relationship Id="rId31" Type="http://schemas.openxmlformats.org/officeDocument/2006/relationships/tags" Target="../tags/tag1258.xml"/><Relationship Id="rId4" Type="http://schemas.openxmlformats.org/officeDocument/2006/relationships/tags" Target="../tags/tag1231.xml"/><Relationship Id="rId9" Type="http://schemas.openxmlformats.org/officeDocument/2006/relationships/tags" Target="../tags/tag1236.xml"/><Relationship Id="rId14" Type="http://schemas.openxmlformats.org/officeDocument/2006/relationships/tags" Target="../tags/tag1241.xml"/><Relationship Id="rId22" Type="http://schemas.openxmlformats.org/officeDocument/2006/relationships/tags" Target="../tags/tag1249.xml"/><Relationship Id="rId27" Type="http://schemas.openxmlformats.org/officeDocument/2006/relationships/tags" Target="../tags/tag1254.xml"/><Relationship Id="rId30" Type="http://schemas.openxmlformats.org/officeDocument/2006/relationships/tags" Target="../tags/tag1257.xml"/><Relationship Id="rId35" Type="http://schemas.openxmlformats.org/officeDocument/2006/relationships/image" Target="../media/image10.gif"/></Relationships>
</file>

<file path=ppt/slides/_rels/slide42.xml.rels><?xml version="1.0" encoding="UTF-8" standalone="yes"?>
<Relationships xmlns="http://schemas.openxmlformats.org/package/2006/relationships"><Relationship Id="rId8" Type="http://schemas.openxmlformats.org/officeDocument/2006/relationships/tags" Target="../tags/tag1266.xml"/><Relationship Id="rId13" Type="http://schemas.openxmlformats.org/officeDocument/2006/relationships/tags" Target="../tags/tag1271.xml"/><Relationship Id="rId18" Type="http://schemas.openxmlformats.org/officeDocument/2006/relationships/tags" Target="../tags/tag1276.xml"/><Relationship Id="rId26" Type="http://schemas.openxmlformats.org/officeDocument/2006/relationships/tags" Target="../tags/tag1284.xml"/><Relationship Id="rId3" Type="http://schemas.openxmlformats.org/officeDocument/2006/relationships/tags" Target="../tags/tag1261.xml"/><Relationship Id="rId21" Type="http://schemas.openxmlformats.org/officeDocument/2006/relationships/tags" Target="../tags/tag1279.xml"/><Relationship Id="rId7" Type="http://schemas.openxmlformats.org/officeDocument/2006/relationships/tags" Target="../tags/tag1265.xml"/><Relationship Id="rId12" Type="http://schemas.openxmlformats.org/officeDocument/2006/relationships/tags" Target="../tags/tag1270.xml"/><Relationship Id="rId17" Type="http://schemas.openxmlformats.org/officeDocument/2006/relationships/tags" Target="../tags/tag1275.xml"/><Relationship Id="rId25" Type="http://schemas.openxmlformats.org/officeDocument/2006/relationships/tags" Target="../tags/tag1283.xml"/><Relationship Id="rId2" Type="http://schemas.openxmlformats.org/officeDocument/2006/relationships/tags" Target="../tags/tag1260.xml"/><Relationship Id="rId16" Type="http://schemas.openxmlformats.org/officeDocument/2006/relationships/tags" Target="../tags/tag1274.xml"/><Relationship Id="rId20" Type="http://schemas.openxmlformats.org/officeDocument/2006/relationships/tags" Target="../tags/tag1278.xml"/><Relationship Id="rId29" Type="http://schemas.openxmlformats.org/officeDocument/2006/relationships/tags" Target="../tags/tag1287.xml"/><Relationship Id="rId1" Type="http://schemas.openxmlformats.org/officeDocument/2006/relationships/tags" Target="../tags/tag1259.xml"/><Relationship Id="rId6" Type="http://schemas.openxmlformats.org/officeDocument/2006/relationships/tags" Target="../tags/tag1264.xml"/><Relationship Id="rId11" Type="http://schemas.openxmlformats.org/officeDocument/2006/relationships/tags" Target="../tags/tag1269.xml"/><Relationship Id="rId24" Type="http://schemas.openxmlformats.org/officeDocument/2006/relationships/tags" Target="../tags/tag1282.xml"/><Relationship Id="rId32" Type="http://schemas.openxmlformats.org/officeDocument/2006/relationships/chart" Target="../charts/chart29.xml"/><Relationship Id="rId5" Type="http://schemas.openxmlformats.org/officeDocument/2006/relationships/tags" Target="../tags/tag1263.xml"/><Relationship Id="rId15" Type="http://schemas.openxmlformats.org/officeDocument/2006/relationships/tags" Target="../tags/tag1273.xml"/><Relationship Id="rId23" Type="http://schemas.openxmlformats.org/officeDocument/2006/relationships/tags" Target="../tags/tag1281.xml"/><Relationship Id="rId28" Type="http://schemas.openxmlformats.org/officeDocument/2006/relationships/tags" Target="../tags/tag1286.xml"/><Relationship Id="rId10" Type="http://schemas.openxmlformats.org/officeDocument/2006/relationships/tags" Target="../tags/tag1268.xml"/><Relationship Id="rId19" Type="http://schemas.openxmlformats.org/officeDocument/2006/relationships/tags" Target="../tags/tag1277.xml"/><Relationship Id="rId31" Type="http://schemas.openxmlformats.org/officeDocument/2006/relationships/slideLayout" Target="../slideLayouts/slideLayout43.xml"/><Relationship Id="rId4" Type="http://schemas.openxmlformats.org/officeDocument/2006/relationships/tags" Target="../tags/tag1262.xml"/><Relationship Id="rId9" Type="http://schemas.openxmlformats.org/officeDocument/2006/relationships/tags" Target="../tags/tag1267.xml"/><Relationship Id="rId14" Type="http://schemas.openxmlformats.org/officeDocument/2006/relationships/tags" Target="../tags/tag1272.xml"/><Relationship Id="rId22" Type="http://schemas.openxmlformats.org/officeDocument/2006/relationships/tags" Target="../tags/tag1280.xml"/><Relationship Id="rId27" Type="http://schemas.openxmlformats.org/officeDocument/2006/relationships/tags" Target="../tags/tag1285.xml"/><Relationship Id="rId30" Type="http://schemas.openxmlformats.org/officeDocument/2006/relationships/tags" Target="../tags/tag1288.xml"/></Relationships>
</file>

<file path=ppt/slides/_rels/slide43.xml.rels><?xml version="1.0" encoding="UTF-8" standalone="yes"?>
<Relationships xmlns="http://schemas.openxmlformats.org/package/2006/relationships"><Relationship Id="rId8" Type="http://schemas.openxmlformats.org/officeDocument/2006/relationships/tags" Target="../tags/tag1296.xml"/><Relationship Id="rId13" Type="http://schemas.openxmlformats.org/officeDocument/2006/relationships/tags" Target="../tags/tag1301.xml"/><Relationship Id="rId18" Type="http://schemas.openxmlformats.org/officeDocument/2006/relationships/tags" Target="../tags/tag1306.xml"/><Relationship Id="rId26" Type="http://schemas.openxmlformats.org/officeDocument/2006/relationships/tags" Target="../tags/tag1314.xml"/><Relationship Id="rId39" Type="http://schemas.openxmlformats.org/officeDocument/2006/relationships/tags" Target="../tags/tag1327.xml"/><Relationship Id="rId3" Type="http://schemas.openxmlformats.org/officeDocument/2006/relationships/tags" Target="../tags/tag1291.xml"/><Relationship Id="rId21" Type="http://schemas.openxmlformats.org/officeDocument/2006/relationships/tags" Target="../tags/tag1309.xml"/><Relationship Id="rId34" Type="http://schemas.openxmlformats.org/officeDocument/2006/relationships/tags" Target="../tags/tag1322.xml"/><Relationship Id="rId42" Type="http://schemas.openxmlformats.org/officeDocument/2006/relationships/tags" Target="../tags/tag1330.xml"/><Relationship Id="rId7" Type="http://schemas.openxmlformats.org/officeDocument/2006/relationships/tags" Target="../tags/tag1295.xml"/><Relationship Id="rId12" Type="http://schemas.openxmlformats.org/officeDocument/2006/relationships/tags" Target="../tags/tag1300.xml"/><Relationship Id="rId17" Type="http://schemas.openxmlformats.org/officeDocument/2006/relationships/tags" Target="../tags/tag1305.xml"/><Relationship Id="rId25" Type="http://schemas.openxmlformats.org/officeDocument/2006/relationships/tags" Target="../tags/tag1313.xml"/><Relationship Id="rId33" Type="http://schemas.openxmlformats.org/officeDocument/2006/relationships/tags" Target="../tags/tag1321.xml"/><Relationship Id="rId38" Type="http://schemas.openxmlformats.org/officeDocument/2006/relationships/tags" Target="../tags/tag1326.xml"/><Relationship Id="rId2" Type="http://schemas.openxmlformats.org/officeDocument/2006/relationships/tags" Target="../tags/tag1290.xml"/><Relationship Id="rId16" Type="http://schemas.openxmlformats.org/officeDocument/2006/relationships/tags" Target="../tags/tag1304.xml"/><Relationship Id="rId20" Type="http://schemas.openxmlformats.org/officeDocument/2006/relationships/tags" Target="../tags/tag1308.xml"/><Relationship Id="rId29" Type="http://schemas.openxmlformats.org/officeDocument/2006/relationships/tags" Target="../tags/tag1317.xml"/><Relationship Id="rId41" Type="http://schemas.openxmlformats.org/officeDocument/2006/relationships/tags" Target="../tags/tag1329.xml"/><Relationship Id="rId1" Type="http://schemas.openxmlformats.org/officeDocument/2006/relationships/tags" Target="../tags/tag1289.xml"/><Relationship Id="rId6" Type="http://schemas.openxmlformats.org/officeDocument/2006/relationships/tags" Target="../tags/tag1294.xml"/><Relationship Id="rId11" Type="http://schemas.openxmlformats.org/officeDocument/2006/relationships/tags" Target="../tags/tag1299.xml"/><Relationship Id="rId24" Type="http://schemas.openxmlformats.org/officeDocument/2006/relationships/tags" Target="../tags/tag1312.xml"/><Relationship Id="rId32" Type="http://schemas.openxmlformats.org/officeDocument/2006/relationships/tags" Target="../tags/tag1320.xml"/><Relationship Id="rId37" Type="http://schemas.openxmlformats.org/officeDocument/2006/relationships/tags" Target="../tags/tag1325.xml"/><Relationship Id="rId40" Type="http://schemas.openxmlformats.org/officeDocument/2006/relationships/tags" Target="../tags/tag1328.xml"/><Relationship Id="rId45" Type="http://schemas.openxmlformats.org/officeDocument/2006/relationships/chart" Target="../charts/chart30.xml"/><Relationship Id="rId5" Type="http://schemas.openxmlformats.org/officeDocument/2006/relationships/tags" Target="../tags/tag1293.xml"/><Relationship Id="rId15" Type="http://schemas.openxmlformats.org/officeDocument/2006/relationships/tags" Target="../tags/tag1303.xml"/><Relationship Id="rId23" Type="http://schemas.openxmlformats.org/officeDocument/2006/relationships/tags" Target="../tags/tag1311.xml"/><Relationship Id="rId28" Type="http://schemas.openxmlformats.org/officeDocument/2006/relationships/tags" Target="../tags/tag1316.xml"/><Relationship Id="rId36" Type="http://schemas.openxmlformats.org/officeDocument/2006/relationships/tags" Target="../tags/tag1324.xml"/><Relationship Id="rId10" Type="http://schemas.openxmlformats.org/officeDocument/2006/relationships/tags" Target="../tags/tag1298.xml"/><Relationship Id="rId19" Type="http://schemas.openxmlformats.org/officeDocument/2006/relationships/tags" Target="../tags/tag1307.xml"/><Relationship Id="rId31" Type="http://schemas.openxmlformats.org/officeDocument/2006/relationships/tags" Target="../tags/tag1319.xml"/><Relationship Id="rId44" Type="http://schemas.openxmlformats.org/officeDocument/2006/relationships/slideLayout" Target="../slideLayouts/slideLayout43.xml"/><Relationship Id="rId4" Type="http://schemas.openxmlformats.org/officeDocument/2006/relationships/tags" Target="../tags/tag1292.xml"/><Relationship Id="rId9" Type="http://schemas.openxmlformats.org/officeDocument/2006/relationships/tags" Target="../tags/tag1297.xml"/><Relationship Id="rId14" Type="http://schemas.openxmlformats.org/officeDocument/2006/relationships/tags" Target="../tags/tag1302.xml"/><Relationship Id="rId22" Type="http://schemas.openxmlformats.org/officeDocument/2006/relationships/tags" Target="../tags/tag1310.xml"/><Relationship Id="rId27" Type="http://schemas.openxmlformats.org/officeDocument/2006/relationships/tags" Target="../tags/tag1315.xml"/><Relationship Id="rId30" Type="http://schemas.openxmlformats.org/officeDocument/2006/relationships/tags" Target="../tags/tag1318.xml"/><Relationship Id="rId35" Type="http://schemas.openxmlformats.org/officeDocument/2006/relationships/tags" Target="../tags/tag1323.xml"/><Relationship Id="rId43" Type="http://schemas.openxmlformats.org/officeDocument/2006/relationships/tags" Target="../tags/tag1331.xml"/></Relationships>
</file>

<file path=ppt/slides/_rels/slide44.xml.rels><?xml version="1.0" encoding="UTF-8" standalone="yes"?>
<Relationships xmlns="http://schemas.openxmlformats.org/package/2006/relationships"><Relationship Id="rId3" Type="http://schemas.openxmlformats.org/officeDocument/2006/relationships/tags" Target="../tags/tag1334.xml"/><Relationship Id="rId2" Type="http://schemas.openxmlformats.org/officeDocument/2006/relationships/tags" Target="../tags/tag1333.xml"/><Relationship Id="rId1" Type="http://schemas.openxmlformats.org/officeDocument/2006/relationships/tags" Target="../tags/tag1332.xml"/><Relationship Id="rId5" Type="http://schemas.openxmlformats.org/officeDocument/2006/relationships/image" Target="../media/image12.jpeg"/><Relationship Id="rId4"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8" Type="http://schemas.openxmlformats.org/officeDocument/2006/relationships/tags" Target="../tags/tag1342.xml"/><Relationship Id="rId13" Type="http://schemas.openxmlformats.org/officeDocument/2006/relationships/tags" Target="../tags/tag1347.xml"/><Relationship Id="rId18" Type="http://schemas.openxmlformats.org/officeDocument/2006/relationships/tags" Target="../tags/tag1352.xml"/><Relationship Id="rId26" Type="http://schemas.openxmlformats.org/officeDocument/2006/relationships/tags" Target="../tags/tag1360.xml"/><Relationship Id="rId3" Type="http://schemas.openxmlformats.org/officeDocument/2006/relationships/tags" Target="../tags/tag1337.xml"/><Relationship Id="rId21" Type="http://schemas.openxmlformats.org/officeDocument/2006/relationships/tags" Target="../tags/tag1355.xml"/><Relationship Id="rId7" Type="http://schemas.openxmlformats.org/officeDocument/2006/relationships/tags" Target="../tags/tag1341.xml"/><Relationship Id="rId12" Type="http://schemas.openxmlformats.org/officeDocument/2006/relationships/tags" Target="../tags/tag1346.xml"/><Relationship Id="rId17" Type="http://schemas.openxmlformats.org/officeDocument/2006/relationships/tags" Target="../tags/tag1351.xml"/><Relationship Id="rId25" Type="http://schemas.openxmlformats.org/officeDocument/2006/relationships/tags" Target="../tags/tag1359.xml"/><Relationship Id="rId2" Type="http://schemas.openxmlformats.org/officeDocument/2006/relationships/tags" Target="../tags/tag1336.xml"/><Relationship Id="rId16" Type="http://schemas.openxmlformats.org/officeDocument/2006/relationships/tags" Target="../tags/tag1350.xml"/><Relationship Id="rId20" Type="http://schemas.openxmlformats.org/officeDocument/2006/relationships/tags" Target="../tags/tag1354.xml"/><Relationship Id="rId29" Type="http://schemas.openxmlformats.org/officeDocument/2006/relationships/tags" Target="../tags/tag1363.xml"/><Relationship Id="rId1" Type="http://schemas.openxmlformats.org/officeDocument/2006/relationships/tags" Target="../tags/tag1335.xml"/><Relationship Id="rId6" Type="http://schemas.openxmlformats.org/officeDocument/2006/relationships/tags" Target="../tags/tag1340.xml"/><Relationship Id="rId11" Type="http://schemas.openxmlformats.org/officeDocument/2006/relationships/tags" Target="../tags/tag1345.xml"/><Relationship Id="rId24" Type="http://schemas.openxmlformats.org/officeDocument/2006/relationships/tags" Target="../tags/tag1358.xml"/><Relationship Id="rId5" Type="http://schemas.openxmlformats.org/officeDocument/2006/relationships/tags" Target="../tags/tag1339.xml"/><Relationship Id="rId15" Type="http://schemas.openxmlformats.org/officeDocument/2006/relationships/tags" Target="../tags/tag1349.xml"/><Relationship Id="rId23" Type="http://schemas.openxmlformats.org/officeDocument/2006/relationships/tags" Target="../tags/tag1357.xml"/><Relationship Id="rId28" Type="http://schemas.openxmlformats.org/officeDocument/2006/relationships/tags" Target="../tags/tag1362.xml"/><Relationship Id="rId10" Type="http://schemas.openxmlformats.org/officeDocument/2006/relationships/tags" Target="../tags/tag1344.xml"/><Relationship Id="rId19" Type="http://schemas.openxmlformats.org/officeDocument/2006/relationships/tags" Target="../tags/tag1353.xml"/><Relationship Id="rId31" Type="http://schemas.openxmlformats.org/officeDocument/2006/relationships/chart" Target="../charts/chart31.xml"/><Relationship Id="rId4" Type="http://schemas.openxmlformats.org/officeDocument/2006/relationships/tags" Target="../tags/tag1338.xml"/><Relationship Id="rId9" Type="http://schemas.openxmlformats.org/officeDocument/2006/relationships/tags" Target="../tags/tag1343.xml"/><Relationship Id="rId14" Type="http://schemas.openxmlformats.org/officeDocument/2006/relationships/tags" Target="../tags/tag1348.xml"/><Relationship Id="rId22" Type="http://schemas.openxmlformats.org/officeDocument/2006/relationships/tags" Target="../tags/tag1356.xml"/><Relationship Id="rId27" Type="http://schemas.openxmlformats.org/officeDocument/2006/relationships/tags" Target="../tags/tag1361.xml"/><Relationship Id="rId30"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8" Type="http://schemas.openxmlformats.org/officeDocument/2006/relationships/tags" Target="../tags/tag1371.xml"/><Relationship Id="rId13" Type="http://schemas.openxmlformats.org/officeDocument/2006/relationships/tags" Target="../tags/tag1376.xml"/><Relationship Id="rId18" Type="http://schemas.openxmlformats.org/officeDocument/2006/relationships/tags" Target="../tags/tag1381.xml"/><Relationship Id="rId26" Type="http://schemas.openxmlformats.org/officeDocument/2006/relationships/tags" Target="../tags/tag1389.xml"/><Relationship Id="rId39" Type="http://schemas.openxmlformats.org/officeDocument/2006/relationships/tags" Target="../tags/tag1402.xml"/><Relationship Id="rId3" Type="http://schemas.openxmlformats.org/officeDocument/2006/relationships/tags" Target="../tags/tag1366.xml"/><Relationship Id="rId21" Type="http://schemas.openxmlformats.org/officeDocument/2006/relationships/tags" Target="../tags/tag1384.xml"/><Relationship Id="rId34" Type="http://schemas.openxmlformats.org/officeDocument/2006/relationships/tags" Target="../tags/tag1397.xml"/><Relationship Id="rId42" Type="http://schemas.openxmlformats.org/officeDocument/2006/relationships/tags" Target="../tags/tag1405.xml"/><Relationship Id="rId7" Type="http://schemas.openxmlformats.org/officeDocument/2006/relationships/tags" Target="../tags/tag1370.xml"/><Relationship Id="rId12" Type="http://schemas.openxmlformats.org/officeDocument/2006/relationships/tags" Target="../tags/tag1375.xml"/><Relationship Id="rId17" Type="http://schemas.openxmlformats.org/officeDocument/2006/relationships/tags" Target="../tags/tag1380.xml"/><Relationship Id="rId25" Type="http://schemas.openxmlformats.org/officeDocument/2006/relationships/tags" Target="../tags/tag1388.xml"/><Relationship Id="rId33" Type="http://schemas.openxmlformats.org/officeDocument/2006/relationships/tags" Target="../tags/tag1396.xml"/><Relationship Id="rId38" Type="http://schemas.openxmlformats.org/officeDocument/2006/relationships/tags" Target="../tags/tag1401.xml"/><Relationship Id="rId2" Type="http://schemas.openxmlformats.org/officeDocument/2006/relationships/tags" Target="../tags/tag1365.xml"/><Relationship Id="rId16" Type="http://schemas.openxmlformats.org/officeDocument/2006/relationships/tags" Target="../tags/tag1379.xml"/><Relationship Id="rId20" Type="http://schemas.openxmlformats.org/officeDocument/2006/relationships/tags" Target="../tags/tag1383.xml"/><Relationship Id="rId29" Type="http://schemas.openxmlformats.org/officeDocument/2006/relationships/tags" Target="../tags/tag1392.xml"/><Relationship Id="rId41" Type="http://schemas.openxmlformats.org/officeDocument/2006/relationships/tags" Target="../tags/tag1404.xml"/><Relationship Id="rId1" Type="http://schemas.openxmlformats.org/officeDocument/2006/relationships/tags" Target="../tags/tag1364.xml"/><Relationship Id="rId6" Type="http://schemas.openxmlformats.org/officeDocument/2006/relationships/tags" Target="../tags/tag1369.xml"/><Relationship Id="rId11" Type="http://schemas.openxmlformats.org/officeDocument/2006/relationships/tags" Target="../tags/tag1374.xml"/><Relationship Id="rId24" Type="http://schemas.openxmlformats.org/officeDocument/2006/relationships/tags" Target="../tags/tag1387.xml"/><Relationship Id="rId32" Type="http://schemas.openxmlformats.org/officeDocument/2006/relationships/tags" Target="../tags/tag1395.xml"/><Relationship Id="rId37" Type="http://schemas.openxmlformats.org/officeDocument/2006/relationships/tags" Target="../tags/tag1400.xml"/><Relationship Id="rId40" Type="http://schemas.openxmlformats.org/officeDocument/2006/relationships/tags" Target="../tags/tag1403.xml"/><Relationship Id="rId45" Type="http://schemas.openxmlformats.org/officeDocument/2006/relationships/chart" Target="../charts/chart32.xml"/><Relationship Id="rId5" Type="http://schemas.openxmlformats.org/officeDocument/2006/relationships/tags" Target="../tags/tag1368.xml"/><Relationship Id="rId15" Type="http://schemas.openxmlformats.org/officeDocument/2006/relationships/tags" Target="../tags/tag1378.xml"/><Relationship Id="rId23" Type="http://schemas.openxmlformats.org/officeDocument/2006/relationships/tags" Target="../tags/tag1386.xml"/><Relationship Id="rId28" Type="http://schemas.openxmlformats.org/officeDocument/2006/relationships/tags" Target="../tags/tag1391.xml"/><Relationship Id="rId36" Type="http://schemas.openxmlformats.org/officeDocument/2006/relationships/tags" Target="../tags/tag1399.xml"/><Relationship Id="rId10" Type="http://schemas.openxmlformats.org/officeDocument/2006/relationships/tags" Target="../tags/tag1373.xml"/><Relationship Id="rId19" Type="http://schemas.openxmlformats.org/officeDocument/2006/relationships/tags" Target="../tags/tag1382.xml"/><Relationship Id="rId31" Type="http://schemas.openxmlformats.org/officeDocument/2006/relationships/tags" Target="../tags/tag1394.xml"/><Relationship Id="rId44" Type="http://schemas.openxmlformats.org/officeDocument/2006/relationships/slideLayout" Target="../slideLayouts/slideLayout43.xml"/><Relationship Id="rId4" Type="http://schemas.openxmlformats.org/officeDocument/2006/relationships/tags" Target="../tags/tag1367.xml"/><Relationship Id="rId9" Type="http://schemas.openxmlformats.org/officeDocument/2006/relationships/tags" Target="../tags/tag1372.xml"/><Relationship Id="rId14" Type="http://schemas.openxmlformats.org/officeDocument/2006/relationships/tags" Target="../tags/tag1377.xml"/><Relationship Id="rId22" Type="http://schemas.openxmlformats.org/officeDocument/2006/relationships/tags" Target="../tags/tag1385.xml"/><Relationship Id="rId27" Type="http://schemas.openxmlformats.org/officeDocument/2006/relationships/tags" Target="../tags/tag1390.xml"/><Relationship Id="rId30" Type="http://schemas.openxmlformats.org/officeDocument/2006/relationships/tags" Target="../tags/tag1393.xml"/><Relationship Id="rId35" Type="http://schemas.openxmlformats.org/officeDocument/2006/relationships/tags" Target="../tags/tag1398.xml"/><Relationship Id="rId43" Type="http://schemas.openxmlformats.org/officeDocument/2006/relationships/tags" Target="../tags/tag140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408.xml"/><Relationship Id="rId1" Type="http://schemas.openxmlformats.org/officeDocument/2006/relationships/tags" Target="../tags/tag1407.xml"/></Relationships>
</file>

<file path=ppt/slides/_rels/slide48.xml.rels><?xml version="1.0" encoding="UTF-8" standalone="yes"?>
<Relationships xmlns="http://schemas.openxmlformats.org/package/2006/relationships"><Relationship Id="rId13" Type="http://schemas.openxmlformats.org/officeDocument/2006/relationships/tags" Target="../tags/tag1421.xml"/><Relationship Id="rId18" Type="http://schemas.openxmlformats.org/officeDocument/2006/relationships/tags" Target="../tags/tag1426.xml"/><Relationship Id="rId26" Type="http://schemas.openxmlformats.org/officeDocument/2006/relationships/tags" Target="../tags/tag1434.xml"/><Relationship Id="rId39" Type="http://schemas.openxmlformats.org/officeDocument/2006/relationships/tags" Target="../tags/tag1447.xml"/><Relationship Id="rId21" Type="http://schemas.openxmlformats.org/officeDocument/2006/relationships/tags" Target="../tags/tag1429.xml"/><Relationship Id="rId34" Type="http://schemas.openxmlformats.org/officeDocument/2006/relationships/tags" Target="../tags/tag1442.xml"/><Relationship Id="rId42" Type="http://schemas.openxmlformats.org/officeDocument/2006/relationships/tags" Target="../tags/tag1450.xml"/><Relationship Id="rId47" Type="http://schemas.openxmlformats.org/officeDocument/2006/relationships/tags" Target="../tags/tag1455.xml"/><Relationship Id="rId50" Type="http://schemas.openxmlformats.org/officeDocument/2006/relationships/tags" Target="../tags/tag1458.xml"/><Relationship Id="rId55" Type="http://schemas.openxmlformats.org/officeDocument/2006/relationships/chart" Target="../charts/chart33.xml"/><Relationship Id="rId7" Type="http://schemas.openxmlformats.org/officeDocument/2006/relationships/tags" Target="../tags/tag1415.xml"/><Relationship Id="rId12" Type="http://schemas.openxmlformats.org/officeDocument/2006/relationships/tags" Target="../tags/tag1420.xml"/><Relationship Id="rId17" Type="http://schemas.openxmlformats.org/officeDocument/2006/relationships/tags" Target="../tags/tag1425.xml"/><Relationship Id="rId25" Type="http://schemas.openxmlformats.org/officeDocument/2006/relationships/tags" Target="../tags/tag1433.xml"/><Relationship Id="rId33" Type="http://schemas.openxmlformats.org/officeDocument/2006/relationships/tags" Target="../tags/tag1441.xml"/><Relationship Id="rId38" Type="http://schemas.openxmlformats.org/officeDocument/2006/relationships/tags" Target="../tags/tag1446.xml"/><Relationship Id="rId46" Type="http://schemas.openxmlformats.org/officeDocument/2006/relationships/tags" Target="../tags/tag1454.xml"/><Relationship Id="rId2" Type="http://schemas.openxmlformats.org/officeDocument/2006/relationships/tags" Target="../tags/tag1410.xml"/><Relationship Id="rId16" Type="http://schemas.openxmlformats.org/officeDocument/2006/relationships/tags" Target="../tags/tag1424.xml"/><Relationship Id="rId20" Type="http://schemas.openxmlformats.org/officeDocument/2006/relationships/tags" Target="../tags/tag1428.xml"/><Relationship Id="rId29" Type="http://schemas.openxmlformats.org/officeDocument/2006/relationships/tags" Target="../tags/tag1437.xml"/><Relationship Id="rId41" Type="http://schemas.openxmlformats.org/officeDocument/2006/relationships/tags" Target="../tags/tag1449.xml"/><Relationship Id="rId54" Type="http://schemas.openxmlformats.org/officeDocument/2006/relationships/slideLayout" Target="../slideLayouts/slideLayout43.xml"/><Relationship Id="rId1" Type="http://schemas.openxmlformats.org/officeDocument/2006/relationships/tags" Target="../tags/tag1409.xml"/><Relationship Id="rId6" Type="http://schemas.openxmlformats.org/officeDocument/2006/relationships/tags" Target="../tags/tag1414.xml"/><Relationship Id="rId11" Type="http://schemas.openxmlformats.org/officeDocument/2006/relationships/tags" Target="../tags/tag1419.xml"/><Relationship Id="rId24" Type="http://schemas.openxmlformats.org/officeDocument/2006/relationships/tags" Target="../tags/tag1432.xml"/><Relationship Id="rId32" Type="http://schemas.openxmlformats.org/officeDocument/2006/relationships/tags" Target="../tags/tag1440.xml"/><Relationship Id="rId37" Type="http://schemas.openxmlformats.org/officeDocument/2006/relationships/tags" Target="../tags/tag1445.xml"/><Relationship Id="rId40" Type="http://schemas.openxmlformats.org/officeDocument/2006/relationships/tags" Target="../tags/tag1448.xml"/><Relationship Id="rId45" Type="http://schemas.openxmlformats.org/officeDocument/2006/relationships/tags" Target="../tags/tag1453.xml"/><Relationship Id="rId53" Type="http://schemas.openxmlformats.org/officeDocument/2006/relationships/tags" Target="../tags/tag1461.xml"/><Relationship Id="rId5" Type="http://schemas.openxmlformats.org/officeDocument/2006/relationships/tags" Target="../tags/tag1413.xml"/><Relationship Id="rId15" Type="http://schemas.openxmlformats.org/officeDocument/2006/relationships/tags" Target="../tags/tag1423.xml"/><Relationship Id="rId23" Type="http://schemas.openxmlformats.org/officeDocument/2006/relationships/tags" Target="../tags/tag1431.xml"/><Relationship Id="rId28" Type="http://schemas.openxmlformats.org/officeDocument/2006/relationships/tags" Target="../tags/tag1436.xml"/><Relationship Id="rId36" Type="http://schemas.openxmlformats.org/officeDocument/2006/relationships/tags" Target="../tags/tag1444.xml"/><Relationship Id="rId49" Type="http://schemas.openxmlformats.org/officeDocument/2006/relationships/tags" Target="../tags/tag1457.xml"/><Relationship Id="rId10" Type="http://schemas.openxmlformats.org/officeDocument/2006/relationships/tags" Target="../tags/tag1418.xml"/><Relationship Id="rId19" Type="http://schemas.openxmlformats.org/officeDocument/2006/relationships/tags" Target="../tags/tag1427.xml"/><Relationship Id="rId31" Type="http://schemas.openxmlformats.org/officeDocument/2006/relationships/tags" Target="../tags/tag1439.xml"/><Relationship Id="rId44" Type="http://schemas.openxmlformats.org/officeDocument/2006/relationships/tags" Target="../tags/tag1452.xml"/><Relationship Id="rId52" Type="http://schemas.openxmlformats.org/officeDocument/2006/relationships/tags" Target="../tags/tag1460.xml"/><Relationship Id="rId4" Type="http://schemas.openxmlformats.org/officeDocument/2006/relationships/tags" Target="../tags/tag1412.xml"/><Relationship Id="rId9" Type="http://schemas.openxmlformats.org/officeDocument/2006/relationships/tags" Target="../tags/tag1417.xml"/><Relationship Id="rId14" Type="http://schemas.openxmlformats.org/officeDocument/2006/relationships/tags" Target="../tags/tag1422.xml"/><Relationship Id="rId22" Type="http://schemas.openxmlformats.org/officeDocument/2006/relationships/tags" Target="../tags/tag1430.xml"/><Relationship Id="rId27" Type="http://schemas.openxmlformats.org/officeDocument/2006/relationships/tags" Target="../tags/tag1435.xml"/><Relationship Id="rId30" Type="http://schemas.openxmlformats.org/officeDocument/2006/relationships/tags" Target="../tags/tag1438.xml"/><Relationship Id="rId35" Type="http://schemas.openxmlformats.org/officeDocument/2006/relationships/tags" Target="../tags/tag1443.xml"/><Relationship Id="rId43" Type="http://schemas.openxmlformats.org/officeDocument/2006/relationships/tags" Target="../tags/tag1451.xml"/><Relationship Id="rId48" Type="http://schemas.openxmlformats.org/officeDocument/2006/relationships/tags" Target="../tags/tag1456.xml"/><Relationship Id="rId8" Type="http://schemas.openxmlformats.org/officeDocument/2006/relationships/tags" Target="../tags/tag1416.xml"/><Relationship Id="rId51" Type="http://schemas.openxmlformats.org/officeDocument/2006/relationships/tags" Target="../tags/tag1459.xml"/><Relationship Id="rId3" Type="http://schemas.openxmlformats.org/officeDocument/2006/relationships/tags" Target="../tags/tag1411.xml"/></Relationships>
</file>

<file path=ppt/slides/_rels/slide49.xml.rels><?xml version="1.0" encoding="UTF-8" standalone="yes"?>
<Relationships xmlns="http://schemas.openxmlformats.org/package/2006/relationships"><Relationship Id="rId13" Type="http://schemas.openxmlformats.org/officeDocument/2006/relationships/tags" Target="../tags/tag1474.xml"/><Relationship Id="rId18" Type="http://schemas.openxmlformats.org/officeDocument/2006/relationships/tags" Target="../tags/tag1479.xml"/><Relationship Id="rId26" Type="http://schemas.openxmlformats.org/officeDocument/2006/relationships/tags" Target="../tags/tag1487.xml"/><Relationship Id="rId39" Type="http://schemas.openxmlformats.org/officeDocument/2006/relationships/tags" Target="../tags/tag1500.xml"/><Relationship Id="rId3" Type="http://schemas.openxmlformats.org/officeDocument/2006/relationships/tags" Target="../tags/tag1464.xml"/><Relationship Id="rId21" Type="http://schemas.openxmlformats.org/officeDocument/2006/relationships/tags" Target="../tags/tag1482.xml"/><Relationship Id="rId34" Type="http://schemas.openxmlformats.org/officeDocument/2006/relationships/tags" Target="../tags/tag1495.xml"/><Relationship Id="rId42" Type="http://schemas.openxmlformats.org/officeDocument/2006/relationships/tags" Target="../tags/tag1503.xml"/><Relationship Id="rId47" Type="http://schemas.openxmlformats.org/officeDocument/2006/relationships/tags" Target="../tags/tag1508.xml"/><Relationship Id="rId50" Type="http://schemas.openxmlformats.org/officeDocument/2006/relationships/tags" Target="../tags/tag1511.xml"/><Relationship Id="rId7" Type="http://schemas.openxmlformats.org/officeDocument/2006/relationships/tags" Target="../tags/tag1468.xml"/><Relationship Id="rId12" Type="http://schemas.openxmlformats.org/officeDocument/2006/relationships/tags" Target="../tags/tag1473.xml"/><Relationship Id="rId17" Type="http://schemas.openxmlformats.org/officeDocument/2006/relationships/tags" Target="../tags/tag1478.xml"/><Relationship Id="rId25" Type="http://schemas.openxmlformats.org/officeDocument/2006/relationships/tags" Target="../tags/tag1486.xml"/><Relationship Id="rId33" Type="http://schemas.openxmlformats.org/officeDocument/2006/relationships/tags" Target="../tags/tag1494.xml"/><Relationship Id="rId38" Type="http://schemas.openxmlformats.org/officeDocument/2006/relationships/tags" Target="../tags/tag1499.xml"/><Relationship Id="rId46" Type="http://schemas.openxmlformats.org/officeDocument/2006/relationships/tags" Target="../tags/tag1507.xml"/><Relationship Id="rId2" Type="http://schemas.openxmlformats.org/officeDocument/2006/relationships/tags" Target="../tags/tag1463.xml"/><Relationship Id="rId16" Type="http://schemas.openxmlformats.org/officeDocument/2006/relationships/tags" Target="../tags/tag1477.xml"/><Relationship Id="rId20" Type="http://schemas.openxmlformats.org/officeDocument/2006/relationships/tags" Target="../tags/tag1481.xml"/><Relationship Id="rId29" Type="http://schemas.openxmlformats.org/officeDocument/2006/relationships/tags" Target="../tags/tag1490.xml"/><Relationship Id="rId41" Type="http://schemas.openxmlformats.org/officeDocument/2006/relationships/tags" Target="../tags/tag1502.xml"/><Relationship Id="rId1" Type="http://schemas.openxmlformats.org/officeDocument/2006/relationships/tags" Target="../tags/tag1462.xml"/><Relationship Id="rId6" Type="http://schemas.openxmlformats.org/officeDocument/2006/relationships/tags" Target="../tags/tag1467.xml"/><Relationship Id="rId11" Type="http://schemas.openxmlformats.org/officeDocument/2006/relationships/tags" Target="../tags/tag1472.xml"/><Relationship Id="rId24" Type="http://schemas.openxmlformats.org/officeDocument/2006/relationships/tags" Target="../tags/tag1485.xml"/><Relationship Id="rId32" Type="http://schemas.openxmlformats.org/officeDocument/2006/relationships/tags" Target="../tags/tag1493.xml"/><Relationship Id="rId37" Type="http://schemas.openxmlformats.org/officeDocument/2006/relationships/tags" Target="../tags/tag1498.xml"/><Relationship Id="rId40" Type="http://schemas.openxmlformats.org/officeDocument/2006/relationships/tags" Target="../tags/tag1501.xml"/><Relationship Id="rId45" Type="http://schemas.openxmlformats.org/officeDocument/2006/relationships/tags" Target="../tags/tag1506.xml"/><Relationship Id="rId53" Type="http://schemas.openxmlformats.org/officeDocument/2006/relationships/chart" Target="../charts/chart35.xml"/><Relationship Id="rId5" Type="http://schemas.openxmlformats.org/officeDocument/2006/relationships/tags" Target="../tags/tag1466.xml"/><Relationship Id="rId15" Type="http://schemas.openxmlformats.org/officeDocument/2006/relationships/tags" Target="../tags/tag1476.xml"/><Relationship Id="rId23" Type="http://schemas.openxmlformats.org/officeDocument/2006/relationships/tags" Target="../tags/tag1484.xml"/><Relationship Id="rId28" Type="http://schemas.openxmlformats.org/officeDocument/2006/relationships/tags" Target="../tags/tag1489.xml"/><Relationship Id="rId36" Type="http://schemas.openxmlformats.org/officeDocument/2006/relationships/tags" Target="../tags/tag1497.xml"/><Relationship Id="rId49" Type="http://schemas.openxmlformats.org/officeDocument/2006/relationships/tags" Target="../tags/tag1510.xml"/><Relationship Id="rId10" Type="http://schemas.openxmlformats.org/officeDocument/2006/relationships/tags" Target="../tags/tag1471.xml"/><Relationship Id="rId19" Type="http://schemas.openxmlformats.org/officeDocument/2006/relationships/tags" Target="../tags/tag1480.xml"/><Relationship Id="rId31" Type="http://schemas.openxmlformats.org/officeDocument/2006/relationships/tags" Target="../tags/tag1492.xml"/><Relationship Id="rId44" Type="http://schemas.openxmlformats.org/officeDocument/2006/relationships/tags" Target="../tags/tag1505.xml"/><Relationship Id="rId52" Type="http://schemas.openxmlformats.org/officeDocument/2006/relationships/chart" Target="../charts/chart34.xml"/><Relationship Id="rId4" Type="http://schemas.openxmlformats.org/officeDocument/2006/relationships/tags" Target="../tags/tag1465.xml"/><Relationship Id="rId9" Type="http://schemas.openxmlformats.org/officeDocument/2006/relationships/tags" Target="../tags/tag1470.xml"/><Relationship Id="rId14" Type="http://schemas.openxmlformats.org/officeDocument/2006/relationships/tags" Target="../tags/tag1475.xml"/><Relationship Id="rId22" Type="http://schemas.openxmlformats.org/officeDocument/2006/relationships/tags" Target="../tags/tag1483.xml"/><Relationship Id="rId27" Type="http://schemas.openxmlformats.org/officeDocument/2006/relationships/tags" Target="../tags/tag1488.xml"/><Relationship Id="rId30" Type="http://schemas.openxmlformats.org/officeDocument/2006/relationships/tags" Target="../tags/tag1491.xml"/><Relationship Id="rId35" Type="http://schemas.openxmlformats.org/officeDocument/2006/relationships/tags" Target="../tags/tag1496.xml"/><Relationship Id="rId43" Type="http://schemas.openxmlformats.org/officeDocument/2006/relationships/tags" Target="../tags/tag1504.xml"/><Relationship Id="rId48" Type="http://schemas.openxmlformats.org/officeDocument/2006/relationships/tags" Target="../tags/tag1509.xml"/><Relationship Id="rId8" Type="http://schemas.openxmlformats.org/officeDocument/2006/relationships/tags" Target="../tags/tag1469.xml"/><Relationship Id="rId5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513.xml"/><Relationship Id="rId1" Type="http://schemas.openxmlformats.org/officeDocument/2006/relationships/tags" Target="../tags/tag1512.xml"/></Relationships>
</file>

<file path=ppt/slides/_rels/slide51.xml.rels><?xml version="1.0" encoding="UTF-8" standalone="yes"?>
<Relationships xmlns="http://schemas.openxmlformats.org/package/2006/relationships"><Relationship Id="rId8" Type="http://schemas.openxmlformats.org/officeDocument/2006/relationships/tags" Target="../tags/tag1521.xml"/><Relationship Id="rId13" Type="http://schemas.openxmlformats.org/officeDocument/2006/relationships/tags" Target="../tags/tag1526.xml"/><Relationship Id="rId3" Type="http://schemas.openxmlformats.org/officeDocument/2006/relationships/tags" Target="../tags/tag1516.xml"/><Relationship Id="rId7" Type="http://schemas.openxmlformats.org/officeDocument/2006/relationships/tags" Target="../tags/tag1520.xml"/><Relationship Id="rId12" Type="http://schemas.openxmlformats.org/officeDocument/2006/relationships/tags" Target="../tags/tag1525.xml"/><Relationship Id="rId2" Type="http://schemas.openxmlformats.org/officeDocument/2006/relationships/tags" Target="../tags/tag1515.xml"/><Relationship Id="rId1" Type="http://schemas.openxmlformats.org/officeDocument/2006/relationships/tags" Target="../tags/tag1514.xml"/><Relationship Id="rId6" Type="http://schemas.openxmlformats.org/officeDocument/2006/relationships/tags" Target="../tags/tag1519.xml"/><Relationship Id="rId11" Type="http://schemas.openxmlformats.org/officeDocument/2006/relationships/tags" Target="../tags/tag1524.xml"/><Relationship Id="rId5" Type="http://schemas.openxmlformats.org/officeDocument/2006/relationships/tags" Target="../tags/tag1518.xml"/><Relationship Id="rId15" Type="http://schemas.openxmlformats.org/officeDocument/2006/relationships/chart" Target="../charts/chart36.xml"/><Relationship Id="rId10" Type="http://schemas.openxmlformats.org/officeDocument/2006/relationships/tags" Target="../tags/tag1523.xml"/><Relationship Id="rId4" Type="http://schemas.openxmlformats.org/officeDocument/2006/relationships/tags" Target="../tags/tag1517.xml"/><Relationship Id="rId9" Type="http://schemas.openxmlformats.org/officeDocument/2006/relationships/tags" Target="../tags/tag1522.xml"/><Relationship Id="rId14"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8" Type="http://schemas.openxmlformats.org/officeDocument/2006/relationships/tags" Target="../tags/tag1534.xml"/><Relationship Id="rId13" Type="http://schemas.openxmlformats.org/officeDocument/2006/relationships/slideLayout" Target="../slideLayouts/slideLayout43.xml"/><Relationship Id="rId3" Type="http://schemas.openxmlformats.org/officeDocument/2006/relationships/tags" Target="../tags/tag1529.xml"/><Relationship Id="rId7" Type="http://schemas.openxmlformats.org/officeDocument/2006/relationships/tags" Target="../tags/tag1533.xml"/><Relationship Id="rId12" Type="http://schemas.openxmlformats.org/officeDocument/2006/relationships/tags" Target="../tags/tag1538.xml"/><Relationship Id="rId2" Type="http://schemas.openxmlformats.org/officeDocument/2006/relationships/tags" Target="../tags/tag1528.xml"/><Relationship Id="rId1" Type="http://schemas.openxmlformats.org/officeDocument/2006/relationships/tags" Target="../tags/tag1527.xml"/><Relationship Id="rId6" Type="http://schemas.openxmlformats.org/officeDocument/2006/relationships/tags" Target="../tags/tag1532.xml"/><Relationship Id="rId11" Type="http://schemas.openxmlformats.org/officeDocument/2006/relationships/tags" Target="../tags/tag1537.xml"/><Relationship Id="rId5" Type="http://schemas.openxmlformats.org/officeDocument/2006/relationships/tags" Target="../tags/tag1531.xml"/><Relationship Id="rId10" Type="http://schemas.openxmlformats.org/officeDocument/2006/relationships/tags" Target="../tags/tag1536.xml"/><Relationship Id="rId4" Type="http://schemas.openxmlformats.org/officeDocument/2006/relationships/tags" Target="../tags/tag1530.xml"/><Relationship Id="rId9" Type="http://schemas.openxmlformats.org/officeDocument/2006/relationships/tags" Target="../tags/tag1535.xml"/><Relationship Id="rId14" Type="http://schemas.openxmlformats.org/officeDocument/2006/relationships/chart" Target="../charts/chart37.xml"/></Relationships>
</file>

<file path=ppt/slides/_rels/slide53.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tags" Target="../tags/tag1541.xml"/><Relationship Id="rId7" Type="http://schemas.openxmlformats.org/officeDocument/2006/relationships/slideLayout" Target="../slideLayouts/slideLayout43.xml"/><Relationship Id="rId2" Type="http://schemas.openxmlformats.org/officeDocument/2006/relationships/tags" Target="../tags/tag1540.xml"/><Relationship Id="rId1" Type="http://schemas.openxmlformats.org/officeDocument/2006/relationships/tags" Target="../tags/tag1539.xml"/><Relationship Id="rId6" Type="http://schemas.openxmlformats.org/officeDocument/2006/relationships/tags" Target="../tags/tag1544.xml"/><Relationship Id="rId5" Type="http://schemas.openxmlformats.org/officeDocument/2006/relationships/tags" Target="../tags/tag1543.xml"/><Relationship Id="rId4" Type="http://schemas.openxmlformats.org/officeDocument/2006/relationships/tags" Target="../tags/tag1542.xml"/></Relationships>
</file>

<file path=ppt/slides/_rels/slide54.xml.rels><?xml version="1.0" encoding="UTF-8" standalone="yes"?>
<Relationships xmlns="http://schemas.openxmlformats.org/package/2006/relationships"><Relationship Id="rId3" Type="http://schemas.openxmlformats.org/officeDocument/2006/relationships/tags" Target="../tags/tag1547.xml"/><Relationship Id="rId7" Type="http://schemas.openxmlformats.org/officeDocument/2006/relationships/chart" Target="../charts/chart39.xml"/><Relationship Id="rId2" Type="http://schemas.openxmlformats.org/officeDocument/2006/relationships/tags" Target="../tags/tag1546.xml"/><Relationship Id="rId1" Type="http://schemas.openxmlformats.org/officeDocument/2006/relationships/tags" Target="../tags/tag1545.xml"/><Relationship Id="rId6" Type="http://schemas.openxmlformats.org/officeDocument/2006/relationships/slideLayout" Target="../slideLayouts/slideLayout43.xml"/><Relationship Id="rId5" Type="http://schemas.openxmlformats.org/officeDocument/2006/relationships/tags" Target="../tags/tag1549.xml"/><Relationship Id="rId4" Type="http://schemas.openxmlformats.org/officeDocument/2006/relationships/tags" Target="../tags/tag154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551.xml"/><Relationship Id="rId1" Type="http://schemas.openxmlformats.org/officeDocument/2006/relationships/tags" Target="../tags/tag1550.xml"/></Relationships>
</file>

<file path=ppt/slides/_rels/slide56.xml.rels><?xml version="1.0" encoding="UTF-8" standalone="yes"?>
<Relationships xmlns="http://schemas.openxmlformats.org/package/2006/relationships"><Relationship Id="rId8" Type="http://schemas.openxmlformats.org/officeDocument/2006/relationships/tags" Target="../tags/tag1559.xml"/><Relationship Id="rId13" Type="http://schemas.openxmlformats.org/officeDocument/2006/relationships/tags" Target="../tags/tag1564.xml"/><Relationship Id="rId18" Type="http://schemas.openxmlformats.org/officeDocument/2006/relationships/tags" Target="../tags/tag1569.xml"/><Relationship Id="rId26" Type="http://schemas.openxmlformats.org/officeDocument/2006/relationships/tags" Target="../tags/tag1577.xml"/><Relationship Id="rId39" Type="http://schemas.openxmlformats.org/officeDocument/2006/relationships/tags" Target="../tags/tag1590.xml"/><Relationship Id="rId3" Type="http://schemas.openxmlformats.org/officeDocument/2006/relationships/tags" Target="../tags/tag1554.xml"/><Relationship Id="rId21" Type="http://schemas.openxmlformats.org/officeDocument/2006/relationships/tags" Target="../tags/tag1572.xml"/><Relationship Id="rId34" Type="http://schemas.openxmlformats.org/officeDocument/2006/relationships/tags" Target="../tags/tag1585.xml"/><Relationship Id="rId42" Type="http://schemas.openxmlformats.org/officeDocument/2006/relationships/slideLayout" Target="../slideLayouts/slideLayout43.xml"/><Relationship Id="rId7" Type="http://schemas.openxmlformats.org/officeDocument/2006/relationships/tags" Target="../tags/tag1558.xml"/><Relationship Id="rId12" Type="http://schemas.openxmlformats.org/officeDocument/2006/relationships/tags" Target="../tags/tag1563.xml"/><Relationship Id="rId17" Type="http://schemas.openxmlformats.org/officeDocument/2006/relationships/tags" Target="../tags/tag1568.xml"/><Relationship Id="rId25" Type="http://schemas.openxmlformats.org/officeDocument/2006/relationships/tags" Target="../tags/tag1576.xml"/><Relationship Id="rId33" Type="http://schemas.openxmlformats.org/officeDocument/2006/relationships/tags" Target="../tags/tag1584.xml"/><Relationship Id="rId38" Type="http://schemas.openxmlformats.org/officeDocument/2006/relationships/tags" Target="../tags/tag1589.xml"/><Relationship Id="rId2" Type="http://schemas.openxmlformats.org/officeDocument/2006/relationships/tags" Target="../tags/tag1553.xml"/><Relationship Id="rId16" Type="http://schemas.openxmlformats.org/officeDocument/2006/relationships/tags" Target="../tags/tag1567.xml"/><Relationship Id="rId20" Type="http://schemas.openxmlformats.org/officeDocument/2006/relationships/tags" Target="../tags/tag1571.xml"/><Relationship Id="rId29" Type="http://schemas.openxmlformats.org/officeDocument/2006/relationships/tags" Target="../tags/tag1580.xml"/><Relationship Id="rId41" Type="http://schemas.openxmlformats.org/officeDocument/2006/relationships/tags" Target="../tags/tag1592.xml"/><Relationship Id="rId1" Type="http://schemas.openxmlformats.org/officeDocument/2006/relationships/tags" Target="../tags/tag1552.xml"/><Relationship Id="rId6" Type="http://schemas.openxmlformats.org/officeDocument/2006/relationships/tags" Target="../tags/tag1557.xml"/><Relationship Id="rId11" Type="http://schemas.openxmlformats.org/officeDocument/2006/relationships/tags" Target="../tags/tag1562.xml"/><Relationship Id="rId24" Type="http://schemas.openxmlformats.org/officeDocument/2006/relationships/tags" Target="../tags/tag1575.xml"/><Relationship Id="rId32" Type="http://schemas.openxmlformats.org/officeDocument/2006/relationships/tags" Target="../tags/tag1583.xml"/><Relationship Id="rId37" Type="http://schemas.openxmlformats.org/officeDocument/2006/relationships/tags" Target="../tags/tag1588.xml"/><Relationship Id="rId40" Type="http://schemas.openxmlformats.org/officeDocument/2006/relationships/tags" Target="../tags/tag1591.xml"/><Relationship Id="rId45" Type="http://schemas.openxmlformats.org/officeDocument/2006/relationships/chart" Target="../charts/chart42.xml"/><Relationship Id="rId5" Type="http://schemas.openxmlformats.org/officeDocument/2006/relationships/tags" Target="../tags/tag1556.xml"/><Relationship Id="rId15" Type="http://schemas.openxmlformats.org/officeDocument/2006/relationships/tags" Target="../tags/tag1566.xml"/><Relationship Id="rId23" Type="http://schemas.openxmlformats.org/officeDocument/2006/relationships/tags" Target="../tags/tag1574.xml"/><Relationship Id="rId28" Type="http://schemas.openxmlformats.org/officeDocument/2006/relationships/tags" Target="../tags/tag1579.xml"/><Relationship Id="rId36" Type="http://schemas.openxmlformats.org/officeDocument/2006/relationships/tags" Target="../tags/tag1587.xml"/><Relationship Id="rId10" Type="http://schemas.openxmlformats.org/officeDocument/2006/relationships/tags" Target="../tags/tag1561.xml"/><Relationship Id="rId19" Type="http://schemas.openxmlformats.org/officeDocument/2006/relationships/tags" Target="../tags/tag1570.xml"/><Relationship Id="rId31" Type="http://schemas.openxmlformats.org/officeDocument/2006/relationships/tags" Target="../tags/tag1582.xml"/><Relationship Id="rId44" Type="http://schemas.openxmlformats.org/officeDocument/2006/relationships/chart" Target="../charts/chart41.xml"/><Relationship Id="rId4" Type="http://schemas.openxmlformats.org/officeDocument/2006/relationships/tags" Target="../tags/tag1555.xml"/><Relationship Id="rId9" Type="http://schemas.openxmlformats.org/officeDocument/2006/relationships/tags" Target="../tags/tag1560.xml"/><Relationship Id="rId14" Type="http://schemas.openxmlformats.org/officeDocument/2006/relationships/tags" Target="../tags/tag1565.xml"/><Relationship Id="rId22" Type="http://schemas.openxmlformats.org/officeDocument/2006/relationships/tags" Target="../tags/tag1573.xml"/><Relationship Id="rId27" Type="http://schemas.openxmlformats.org/officeDocument/2006/relationships/tags" Target="../tags/tag1578.xml"/><Relationship Id="rId30" Type="http://schemas.openxmlformats.org/officeDocument/2006/relationships/tags" Target="../tags/tag1581.xml"/><Relationship Id="rId35" Type="http://schemas.openxmlformats.org/officeDocument/2006/relationships/tags" Target="../tags/tag1586.xml"/><Relationship Id="rId43" Type="http://schemas.openxmlformats.org/officeDocument/2006/relationships/chart" Target="../charts/chart40.xml"/></Relationships>
</file>

<file path=ppt/slides/_rels/slide57.xml.rels><?xml version="1.0" encoding="UTF-8" standalone="yes"?>
<Relationships xmlns="http://schemas.openxmlformats.org/package/2006/relationships"><Relationship Id="rId13" Type="http://schemas.openxmlformats.org/officeDocument/2006/relationships/tags" Target="../tags/tag1605.xml"/><Relationship Id="rId18" Type="http://schemas.openxmlformats.org/officeDocument/2006/relationships/tags" Target="../tags/tag1610.xml"/><Relationship Id="rId26" Type="http://schemas.openxmlformats.org/officeDocument/2006/relationships/tags" Target="../tags/tag1618.xml"/><Relationship Id="rId39" Type="http://schemas.openxmlformats.org/officeDocument/2006/relationships/tags" Target="../tags/tag1631.xml"/><Relationship Id="rId21" Type="http://schemas.openxmlformats.org/officeDocument/2006/relationships/tags" Target="../tags/tag1613.xml"/><Relationship Id="rId34" Type="http://schemas.openxmlformats.org/officeDocument/2006/relationships/tags" Target="../tags/tag1626.xml"/><Relationship Id="rId42" Type="http://schemas.openxmlformats.org/officeDocument/2006/relationships/tags" Target="../tags/tag1634.xml"/><Relationship Id="rId47" Type="http://schemas.openxmlformats.org/officeDocument/2006/relationships/tags" Target="../tags/tag1639.xml"/><Relationship Id="rId50" Type="http://schemas.openxmlformats.org/officeDocument/2006/relationships/tags" Target="../tags/tag1642.xml"/><Relationship Id="rId55" Type="http://schemas.openxmlformats.org/officeDocument/2006/relationships/tags" Target="../tags/tag1647.xml"/><Relationship Id="rId63" Type="http://schemas.openxmlformats.org/officeDocument/2006/relationships/tags" Target="../tags/tag1655.xml"/><Relationship Id="rId68" Type="http://schemas.openxmlformats.org/officeDocument/2006/relationships/tags" Target="../tags/tag1660.xml"/><Relationship Id="rId76" Type="http://schemas.openxmlformats.org/officeDocument/2006/relationships/tags" Target="../tags/tag1668.xml"/><Relationship Id="rId84" Type="http://schemas.openxmlformats.org/officeDocument/2006/relationships/chart" Target="../charts/chart43.xml"/><Relationship Id="rId7" Type="http://schemas.openxmlformats.org/officeDocument/2006/relationships/tags" Target="../tags/tag1599.xml"/><Relationship Id="rId71" Type="http://schemas.openxmlformats.org/officeDocument/2006/relationships/tags" Target="../tags/tag1663.xml"/><Relationship Id="rId2" Type="http://schemas.openxmlformats.org/officeDocument/2006/relationships/tags" Target="../tags/tag1594.xml"/><Relationship Id="rId16" Type="http://schemas.openxmlformats.org/officeDocument/2006/relationships/tags" Target="../tags/tag1608.xml"/><Relationship Id="rId29" Type="http://schemas.openxmlformats.org/officeDocument/2006/relationships/tags" Target="../tags/tag1621.xml"/><Relationship Id="rId11" Type="http://schemas.openxmlformats.org/officeDocument/2006/relationships/tags" Target="../tags/tag1603.xml"/><Relationship Id="rId24" Type="http://schemas.openxmlformats.org/officeDocument/2006/relationships/tags" Target="../tags/tag1616.xml"/><Relationship Id="rId32" Type="http://schemas.openxmlformats.org/officeDocument/2006/relationships/tags" Target="../tags/tag1624.xml"/><Relationship Id="rId37" Type="http://schemas.openxmlformats.org/officeDocument/2006/relationships/tags" Target="../tags/tag1629.xml"/><Relationship Id="rId40" Type="http://schemas.openxmlformats.org/officeDocument/2006/relationships/tags" Target="../tags/tag1632.xml"/><Relationship Id="rId45" Type="http://schemas.openxmlformats.org/officeDocument/2006/relationships/tags" Target="../tags/tag1637.xml"/><Relationship Id="rId53" Type="http://schemas.openxmlformats.org/officeDocument/2006/relationships/tags" Target="../tags/tag1645.xml"/><Relationship Id="rId58" Type="http://schemas.openxmlformats.org/officeDocument/2006/relationships/tags" Target="../tags/tag1650.xml"/><Relationship Id="rId66" Type="http://schemas.openxmlformats.org/officeDocument/2006/relationships/tags" Target="../tags/tag1658.xml"/><Relationship Id="rId74" Type="http://schemas.openxmlformats.org/officeDocument/2006/relationships/tags" Target="../tags/tag1666.xml"/><Relationship Id="rId79" Type="http://schemas.openxmlformats.org/officeDocument/2006/relationships/tags" Target="../tags/tag1671.xml"/><Relationship Id="rId5" Type="http://schemas.openxmlformats.org/officeDocument/2006/relationships/tags" Target="../tags/tag1597.xml"/><Relationship Id="rId61" Type="http://schemas.openxmlformats.org/officeDocument/2006/relationships/tags" Target="../tags/tag1653.xml"/><Relationship Id="rId82" Type="http://schemas.openxmlformats.org/officeDocument/2006/relationships/tags" Target="../tags/tag1674.xml"/><Relationship Id="rId19" Type="http://schemas.openxmlformats.org/officeDocument/2006/relationships/tags" Target="../tags/tag1611.xml"/><Relationship Id="rId4" Type="http://schemas.openxmlformats.org/officeDocument/2006/relationships/tags" Target="../tags/tag1596.xml"/><Relationship Id="rId9" Type="http://schemas.openxmlformats.org/officeDocument/2006/relationships/tags" Target="../tags/tag1601.xml"/><Relationship Id="rId14" Type="http://schemas.openxmlformats.org/officeDocument/2006/relationships/tags" Target="../tags/tag1606.xml"/><Relationship Id="rId22" Type="http://schemas.openxmlformats.org/officeDocument/2006/relationships/tags" Target="../tags/tag1614.xml"/><Relationship Id="rId27" Type="http://schemas.openxmlformats.org/officeDocument/2006/relationships/tags" Target="../tags/tag1619.xml"/><Relationship Id="rId30" Type="http://schemas.openxmlformats.org/officeDocument/2006/relationships/tags" Target="../tags/tag1622.xml"/><Relationship Id="rId35" Type="http://schemas.openxmlformats.org/officeDocument/2006/relationships/tags" Target="../tags/tag1627.xml"/><Relationship Id="rId43" Type="http://schemas.openxmlformats.org/officeDocument/2006/relationships/tags" Target="../tags/tag1635.xml"/><Relationship Id="rId48" Type="http://schemas.openxmlformats.org/officeDocument/2006/relationships/tags" Target="../tags/tag1640.xml"/><Relationship Id="rId56" Type="http://schemas.openxmlformats.org/officeDocument/2006/relationships/tags" Target="../tags/tag1648.xml"/><Relationship Id="rId64" Type="http://schemas.openxmlformats.org/officeDocument/2006/relationships/tags" Target="../tags/tag1656.xml"/><Relationship Id="rId69" Type="http://schemas.openxmlformats.org/officeDocument/2006/relationships/tags" Target="../tags/tag1661.xml"/><Relationship Id="rId77" Type="http://schemas.openxmlformats.org/officeDocument/2006/relationships/tags" Target="../tags/tag1669.xml"/><Relationship Id="rId8" Type="http://schemas.openxmlformats.org/officeDocument/2006/relationships/tags" Target="../tags/tag1600.xml"/><Relationship Id="rId51" Type="http://schemas.openxmlformats.org/officeDocument/2006/relationships/tags" Target="../tags/tag1643.xml"/><Relationship Id="rId72" Type="http://schemas.openxmlformats.org/officeDocument/2006/relationships/tags" Target="../tags/tag1664.xml"/><Relationship Id="rId80" Type="http://schemas.openxmlformats.org/officeDocument/2006/relationships/tags" Target="../tags/tag1672.xml"/><Relationship Id="rId85" Type="http://schemas.openxmlformats.org/officeDocument/2006/relationships/chart" Target="../charts/chart44.xml"/><Relationship Id="rId3" Type="http://schemas.openxmlformats.org/officeDocument/2006/relationships/tags" Target="../tags/tag1595.xml"/><Relationship Id="rId12" Type="http://schemas.openxmlformats.org/officeDocument/2006/relationships/tags" Target="../tags/tag1604.xml"/><Relationship Id="rId17" Type="http://schemas.openxmlformats.org/officeDocument/2006/relationships/tags" Target="../tags/tag1609.xml"/><Relationship Id="rId25" Type="http://schemas.openxmlformats.org/officeDocument/2006/relationships/tags" Target="../tags/tag1617.xml"/><Relationship Id="rId33" Type="http://schemas.openxmlformats.org/officeDocument/2006/relationships/tags" Target="../tags/tag1625.xml"/><Relationship Id="rId38" Type="http://schemas.openxmlformats.org/officeDocument/2006/relationships/tags" Target="../tags/tag1630.xml"/><Relationship Id="rId46" Type="http://schemas.openxmlformats.org/officeDocument/2006/relationships/tags" Target="../tags/tag1638.xml"/><Relationship Id="rId59" Type="http://schemas.openxmlformats.org/officeDocument/2006/relationships/tags" Target="../tags/tag1651.xml"/><Relationship Id="rId67" Type="http://schemas.openxmlformats.org/officeDocument/2006/relationships/tags" Target="../tags/tag1659.xml"/><Relationship Id="rId20" Type="http://schemas.openxmlformats.org/officeDocument/2006/relationships/tags" Target="../tags/tag1612.xml"/><Relationship Id="rId41" Type="http://schemas.openxmlformats.org/officeDocument/2006/relationships/tags" Target="../tags/tag1633.xml"/><Relationship Id="rId54" Type="http://schemas.openxmlformats.org/officeDocument/2006/relationships/tags" Target="../tags/tag1646.xml"/><Relationship Id="rId62" Type="http://schemas.openxmlformats.org/officeDocument/2006/relationships/tags" Target="../tags/tag1654.xml"/><Relationship Id="rId70" Type="http://schemas.openxmlformats.org/officeDocument/2006/relationships/tags" Target="../tags/tag1662.xml"/><Relationship Id="rId75" Type="http://schemas.openxmlformats.org/officeDocument/2006/relationships/tags" Target="../tags/tag1667.xml"/><Relationship Id="rId83" Type="http://schemas.openxmlformats.org/officeDocument/2006/relationships/slideLayout" Target="../slideLayouts/slideLayout43.xml"/><Relationship Id="rId1" Type="http://schemas.openxmlformats.org/officeDocument/2006/relationships/tags" Target="../tags/tag1593.xml"/><Relationship Id="rId6" Type="http://schemas.openxmlformats.org/officeDocument/2006/relationships/tags" Target="../tags/tag1598.xml"/><Relationship Id="rId15" Type="http://schemas.openxmlformats.org/officeDocument/2006/relationships/tags" Target="../tags/tag1607.xml"/><Relationship Id="rId23" Type="http://schemas.openxmlformats.org/officeDocument/2006/relationships/tags" Target="../tags/tag1615.xml"/><Relationship Id="rId28" Type="http://schemas.openxmlformats.org/officeDocument/2006/relationships/tags" Target="../tags/tag1620.xml"/><Relationship Id="rId36" Type="http://schemas.openxmlformats.org/officeDocument/2006/relationships/tags" Target="../tags/tag1628.xml"/><Relationship Id="rId49" Type="http://schemas.openxmlformats.org/officeDocument/2006/relationships/tags" Target="../tags/tag1641.xml"/><Relationship Id="rId57" Type="http://schemas.openxmlformats.org/officeDocument/2006/relationships/tags" Target="../tags/tag1649.xml"/><Relationship Id="rId10" Type="http://schemas.openxmlformats.org/officeDocument/2006/relationships/tags" Target="../tags/tag1602.xml"/><Relationship Id="rId31" Type="http://schemas.openxmlformats.org/officeDocument/2006/relationships/tags" Target="../tags/tag1623.xml"/><Relationship Id="rId44" Type="http://schemas.openxmlformats.org/officeDocument/2006/relationships/tags" Target="../tags/tag1636.xml"/><Relationship Id="rId52" Type="http://schemas.openxmlformats.org/officeDocument/2006/relationships/tags" Target="../tags/tag1644.xml"/><Relationship Id="rId60" Type="http://schemas.openxmlformats.org/officeDocument/2006/relationships/tags" Target="../tags/tag1652.xml"/><Relationship Id="rId65" Type="http://schemas.openxmlformats.org/officeDocument/2006/relationships/tags" Target="../tags/tag1657.xml"/><Relationship Id="rId73" Type="http://schemas.openxmlformats.org/officeDocument/2006/relationships/tags" Target="../tags/tag1665.xml"/><Relationship Id="rId78" Type="http://schemas.openxmlformats.org/officeDocument/2006/relationships/tags" Target="../tags/tag1670.xml"/><Relationship Id="rId81" Type="http://schemas.openxmlformats.org/officeDocument/2006/relationships/tags" Target="../tags/tag1673.xml"/></Relationships>
</file>

<file path=ppt/slides/_rels/slide58.xml.rels><?xml version="1.0" encoding="UTF-8" standalone="yes"?>
<Relationships xmlns="http://schemas.openxmlformats.org/package/2006/relationships"><Relationship Id="rId13" Type="http://schemas.openxmlformats.org/officeDocument/2006/relationships/tags" Target="../tags/tag1687.xml"/><Relationship Id="rId18" Type="http://schemas.openxmlformats.org/officeDocument/2006/relationships/tags" Target="../tags/tag1692.xml"/><Relationship Id="rId26" Type="http://schemas.openxmlformats.org/officeDocument/2006/relationships/tags" Target="../tags/tag1700.xml"/><Relationship Id="rId39" Type="http://schemas.openxmlformats.org/officeDocument/2006/relationships/tags" Target="../tags/tag1713.xml"/><Relationship Id="rId21" Type="http://schemas.openxmlformats.org/officeDocument/2006/relationships/tags" Target="../tags/tag1695.xml"/><Relationship Id="rId34" Type="http://schemas.openxmlformats.org/officeDocument/2006/relationships/tags" Target="../tags/tag1708.xml"/><Relationship Id="rId42" Type="http://schemas.openxmlformats.org/officeDocument/2006/relationships/tags" Target="../tags/tag1716.xml"/><Relationship Id="rId47" Type="http://schemas.openxmlformats.org/officeDocument/2006/relationships/tags" Target="../tags/tag1721.xml"/><Relationship Id="rId50" Type="http://schemas.openxmlformats.org/officeDocument/2006/relationships/tags" Target="../tags/tag1724.xml"/><Relationship Id="rId55" Type="http://schemas.openxmlformats.org/officeDocument/2006/relationships/tags" Target="../tags/tag1729.xml"/><Relationship Id="rId63" Type="http://schemas.openxmlformats.org/officeDocument/2006/relationships/tags" Target="../tags/tag1737.xml"/><Relationship Id="rId7" Type="http://schemas.openxmlformats.org/officeDocument/2006/relationships/tags" Target="../tags/tag1681.xml"/><Relationship Id="rId2" Type="http://schemas.openxmlformats.org/officeDocument/2006/relationships/tags" Target="../tags/tag1676.xml"/><Relationship Id="rId16" Type="http://schemas.openxmlformats.org/officeDocument/2006/relationships/tags" Target="../tags/tag1690.xml"/><Relationship Id="rId29" Type="http://schemas.openxmlformats.org/officeDocument/2006/relationships/tags" Target="../tags/tag1703.xml"/><Relationship Id="rId1" Type="http://schemas.openxmlformats.org/officeDocument/2006/relationships/tags" Target="../tags/tag1675.xml"/><Relationship Id="rId6" Type="http://schemas.openxmlformats.org/officeDocument/2006/relationships/tags" Target="../tags/tag1680.xml"/><Relationship Id="rId11" Type="http://schemas.openxmlformats.org/officeDocument/2006/relationships/tags" Target="../tags/tag1685.xml"/><Relationship Id="rId24" Type="http://schemas.openxmlformats.org/officeDocument/2006/relationships/tags" Target="../tags/tag1698.xml"/><Relationship Id="rId32" Type="http://schemas.openxmlformats.org/officeDocument/2006/relationships/tags" Target="../tags/tag1706.xml"/><Relationship Id="rId37" Type="http://schemas.openxmlformats.org/officeDocument/2006/relationships/tags" Target="../tags/tag1711.xml"/><Relationship Id="rId40" Type="http://schemas.openxmlformats.org/officeDocument/2006/relationships/tags" Target="../tags/tag1714.xml"/><Relationship Id="rId45" Type="http://schemas.openxmlformats.org/officeDocument/2006/relationships/tags" Target="../tags/tag1719.xml"/><Relationship Id="rId53" Type="http://schemas.openxmlformats.org/officeDocument/2006/relationships/tags" Target="../tags/tag1727.xml"/><Relationship Id="rId58" Type="http://schemas.openxmlformats.org/officeDocument/2006/relationships/tags" Target="../tags/tag1732.xml"/><Relationship Id="rId66" Type="http://schemas.openxmlformats.org/officeDocument/2006/relationships/slideLayout" Target="../slideLayouts/slideLayout43.xml"/><Relationship Id="rId5" Type="http://schemas.openxmlformats.org/officeDocument/2006/relationships/tags" Target="../tags/tag1679.xml"/><Relationship Id="rId15" Type="http://schemas.openxmlformats.org/officeDocument/2006/relationships/tags" Target="../tags/tag1689.xml"/><Relationship Id="rId23" Type="http://schemas.openxmlformats.org/officeDocument/2006/relationships/tags" Target="../tags/tag1697.xml"/><Relationship Id="rId28" Type="http://schemas.openxmlformats.org/officeDocument/2006/relationships/tags" Target="../tags/tag1702.xml"/><Relationship Id="rId36" Type="http://schemas.openxmlformats.org/officeDocument/2006/relationships/tags" Target="../tags/tag1710.xml"/><Relationship Id="rId49" Type="http://schemas.openxmlformats.org/officeDocument/2006/relationships/tags" Target="../tags/tag1723.xml"/><Relationship Id="rId57" Type="http://schemas.openxmlformats.org/officeDocument/2006/relationships/tags" Target="../tags/tag1731.xml"/><Relationship Id="rId61" Type="http://schemas.openxmlformats.org/officeDocument/2006/relationships/tags" Target="../tags/tag1735.xml"/><Relationship Id="rId10" Type="http://schemas.openxmlformats.org/officeDocument/2006/relationships/tags" Target="../tags/tag1684.xml"/><Relationship Id="rId19" Type="http://schemas.openxmlformats.org/officeDocument/2006/relationships/tags" Target="../tags/tag1693.xml"/><Relationship Id="rId31" Type="http://schemas.openxmlformats.org/officeDocument/2006/relationships/tags" Target="../tags/tag1705.xml"/><Relationship Id="rId44" Type="http://schemas.openxmlformats.org/officeDocument/2006/relationships/tags" Target="../tags/tag1718.xml"/><Relationship Id="rId52" Type="http://schemas.openxmlformats.org/officeDocument/2006/relationships/tags" Target="../tags/tag1726.xml"/><Relationship Id="rId60" Type="http://schemas.openxmlformats.org/officeDocument/2006/relationships/tags" Target="../tags/tag1734.xml"/><Relationship Id="rId65" Type="http://schemas.openxmlformats.org/officeDocument/2006/relationships/tags" Target="../tags/tag1739.xml"/><Relationship Id="rId4" Type="http://schemas.openxmlformats.org/officeDocument/2006/relationships/tags" Target="../tags/tag1678.xml"/><Relationship Id="rId9" Type="http://schemas.openxmlformats.org/officeDocument/2006/relationships/tags" Target="../tags/tag1683.xml"/><Relationship Id="rId14" Type="http://schemas.openxmlformats.org/officeDocument/2006/relationships/tags" Target="../tags/tag1688.xml"/><Relationship Id="rId22" Type="http://schemas.openxmlformats.org/officeDocument/2006/relationships/tags" Target="../tags/tag1696.xml"/><Relationship Id="rId27" Type="http://schemas.openxmlformats.org/officeDocument/2006/relationships/tags" Target="../tags/tag1701.xml"/><Relationship Id="rId30" Type="http://schemas.openxmlformats.org/officeDocument/2006/relationships/tags" Target="../tags/tag1704.xml"/><Relationship Id="rId35" Type="http://schemas.openxmlformats.org/officeDocument/2006/relationships/tags" Target="../tags/tag1709.xml"/><Relationship Id="rId43" Type="http://schemas.openxmlformats.org/officeDocument/2006/relationships/tags" Target="../tags/tag1717.xml"/><Relationship Id="rId48" Type="http://schemas.openxmlformats.org/officeDocument/2006/relationships/tags" Target="../tags/tag1722.xml"/><Relationship Id="rId56" Type="http://schemas.openxmlformats.org/officeDocument/2006/relationships/tags" Target="../tags/tag1730.xml"/><Relationship Id="rId64" Type="http://schemas.openxmlformats.org/officeDocument/2006/relationships/tags" Target="../tags/tag1738.xml"/><Relationship Id="rId8" Type="http://schemas.openxmlformats.org/officeDocument/2006/relationships/tags" Target="../tags/tag1682.xml"/><Relationship Id="rId51" Type="http://schemas.openxmlformats.org/officeDocument/2006/relationships/tags" Target="../tags/tag1725.xml"/><Relationship Id="rId3" Type="http://schemas.openxmlformats.org/officeDocument/2006/relationships/tags" Target="../tags/tag1677.xml"/><Relationship Id="rId12" Type="http://schemas.openxmlformats.org/officeDocument/2006/relationships/tags" Target="../tags/tag1686.xml"/><Relationship Id="rId17" Type="http://schemas.openxmlformats.org/officeDocument/2006/relationships/tags" Target="../tags/tag1691.xml"/><Relationship Id="rId25" Type="http://schemas.openxmlformats.org/officeDocument/2006/relationships/tags" Target="../tags/tag1699.xml"/><Relationship Id="rId33" Type="http://schemas.openxmlformats.org/officeDocument/2006/relationships/tags" Target="../tags/tag1707.xml"/><Relationship Id="rId38" Type="http://schemas.openxmlformats.org/officeDocument/2006/relationships/tags" Target="../tags/tag1712.xml"/><Relationship Id="rId46" Type="http://schemas.openxmlformats.org/officeDocument/2006/relationships/tags" Target="../tags/tag1720.xml"/><Relationship Id="rId59" Type="http://schemas.openxmlformats.org/officeDocument/2006/relationships/tags" Target="../tags/tag1733.xml"/><Relationship Id="rId67" Type="http://schemas.openxmlformats.org/officeDocument/2006/relationships/chart" Target="../charts/chart45.xml"/><Relationship Id="rId20" Type="http://schemas.openxmlformats.org/officeDocument/2006/relationships/tags" Target="../tags/tag1694.xml"/><Relationship Id="rId41" Type="http://schemas.openxmlformats.org/officeDocument/2006/relationships/tags" Target="../tags/tag1715.xml"/><Relationship Id="rId54" Type="http://schemas.openxmlformats.org/officeDocument/2006/relationships/tags" Target="../tags/tag1728.xml"/><Relationship Id="rId62" Type="http://schemas.openxmlformats.org/officeDocument/2006/relationships/tags" Target="../tags/tag173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41.xml"/><Relationship Id="rId1" Type="http://schemas.openxmlformats.org/officeDocument/2006/relationships/tags" Target="../tags/tag1740.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3.xml"/><Relationship Id="rId4"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tags" Target="../tags/tag1744.xml"/><Relationship Id="rId2" Type="http://schemas.openxmlformats.org/officeDocument/2006/relationships/tags" Target="../tags/tag1743.xml"/><Relationship Id="rId1" Type="http://schemas.openxmlformats.org/officeDocument/2006/relationships/tags" Target="../tags/tag1742.xml"/><Relationship Id="rId6" Type="http://schemas.openxmlformats.org/officeDocument/2006/relationships/slideLayout" Target="../slideLayouts/slideLayout43.xml"/><Relationship Id="rId5" Type="http://schemas.openxmlformats.org/officeDocument/2006/relationships/tags" Target="../tags/tag1746.xml"/><Relationship Id="rId4" Type="http://schemas.openxmlformats.org/officeDocument/2006/relationships/tags" Target="../tags/tag1745.xml"/></Relationships>
</file>

<file path=ppt/slides/_rels/slide61.xml.rels><?xml version="1.0" encoding="UTF-8" standalone="yes"?>
<Relationships xmlns="http://schemas.openxmlformats.org/package/2006/relationships"><Relationship Id="rId3" Type="http://schemas.openxmlformats.org/officeDocument/2006/relationships/tags" Target="../tags/tag1749.xml"/><Relationship Id="rId2" Type="http://schemas.openxmlformats.org/officeDocument/2006/relationships/tags" Target="../tags/tag1748.xml"/><Relationship Id="rId1" Type="http://schemas.openxmlformats.org/officeDocument/2006/relationships/tags" Target="../tags/tag1747.xml"/><Relationship Id="rId6" Type="http://schemas.openxmlformats.org/officeDocument/2006/relationships/slideLayout" Target="../slideLayouts/slideLayout43.xml"/><Relationship Id="rId5" Type="http://schemas.openxmlformats.org/officeDocument/2006/relationships/tags" Target="../tags/tag1751.xml"/><Relationship Id="rId4" Type="http://schemas.openxmlformats.org/officeDocument/2006/relationships/tags" Target="../tags/tag175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53.xml"/><Relationship Id="rId1" Type="http://schemas.openxmlformats.org/officeDocument/2006/relationships/tags" Target="../tags/tag1752.xml"/></Relationships>
</file>

<file path=ppt/slides/_rels/slide63.xml.rels><?xml version="1.0" encoding="UTF-8" standalone="yes"?>
<Relationships xmlns="http://schemas.openxmlformats.org/package/2006/relationships"><Relationship Id="rId3" Type="http://schemas.openxmlformats.org/officeDocument/2006/relationships/tags" Target="../tags/tag1756.xml"/><Relationship Id="rId2" Type="http://schemas.openxmlformats.org/officeDocument/2006/relationships/tags" Target="../tags/tag1755.xml"/><Relationship Id="rId1" Type="http://schemas.openxmlformats.org/officeDocument/2006/relationships/tags" Target="../tags/tag1754.xml"/><Relationship Id="rId6" Type="http://schemas.openxmlformats.org/officeDocument/2006/relationships/slideLayout" Target="../slideLayouts/slideLayout43.xml"/><Relationship Id="rId5" Type="http://schemas.openxmlformats.org/officeDocument/2006/relationships/tags" Target="../tags/tag1758.xml"/><Relationship Id="rId4" Type="http://schemas.openxmlformats.org/officeDocument/2006/relationships/tags" Target="../tags/tag1757.xml"/></Relationships>
</file>

<file path=ppt/slides/_rels/slide64.xml.rels><?xml version="1.0" encoding="UTF-8" standalone="yes"?>
<Relationships xmlns="http://schemas.openxmlformats.org/package/2006/relationships"><Relationship Id="rId3" Type="http://schemas.openxmlformats.org/officeDocument/2006/relationships/tags" Target="../tags/tag1761.xml"/><Relationship Id="rId2" Type="http://schemas.openxmlformats.org/officeDocument/2006/relationships/tags" Target="../tags/tag1760.xml"/><Relationship Id="rId1" Type="http://schemas.openxmlformats.org/officeDocument/2006/relationships/tags" Target="../tags/tag1759.xml"/><Relationship Id="rId6" Type="http://schemas.openxmlformats.org/officeDocument/2006/relationships/slideLayout" Target="../slideLayouts/slideLayout43.xml"/><Relationship Id="rId5" Type="http://schemas.openxmlformats.org/officeDocument/2006/relationships/tags" Target="../tags/tag1763.xml"/><Relationship Id="rId4" Type="http://schemas.openxmlformats.org/officeDocument/2006/relationships/tags" Target="../tags/tag176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65.xml"/><Relationship Id="rId1" Type="http://schemas.openxmlformats.org/officeDocument/2006/relationships/tags" Target="../tags/tag1764.xml"/></Relationships>
</file>

<file path=ppt/slides/_rels/slide66.xml.rels><?xml version="1.0" encoding="UTF-8" standalone="yes"?>
<Relationships xmlns="http://schemas.openxmlformats.org/package/2006/relationships"><Relationship Id="rId3" Type="http://schemas.openxmlformats.org/officeDocument/2006/relationships/tags" Target="../tags/tag1768.xml"/><Relationship Id="rId7" Type="http://schemas.openxmlformats.org/officeDocument/2006/relationships/notesSlide" Target="../notesSlides/notesSlide11.xml"/><Relationship Id="rId2" Type="http://schemas.openxmlformats.org/officeDocument/2006/relationships/tags" Target="../tags/tag1767.xml"/><Relationship Id="rId1" Type="http://schemas.openxmlformats.org/officeDocument/2006/relationships/tags" Target="../tags/tag1766.xml"/><Relationship Id="rId6" Type="http://schemas.openxmlformats.org/officeDocument/2006/relationships/slideLayout" Target="../slideLayouts/slideLayout43.xml"/><Relationship Id="rId5" Type="http://schemas.openxmlformats.org/officeDocument/2006/relationships/tags" Target="../tags/tag1770.xml"/><Relationship Id="rId4" Type="http://schemas.openxmlformats.org/officeDocument/2006/relationships/tags" Target="../tags/tag1769.xml"/></Relationships>
</file>

<file path=ppt/slides/_rels/slide67.xml.rels><?xml version="1.0" encoding="UTF-8" standalone="yes"?>
<Relationships xmlns="http://schemas.openxmlformats.org/package/2006/relationships"><Relationship Id="rId3" Type="http://schemas.openxmlformats.org/officeDocument/2006/relationships/tags" Target="../tags/tag1773.xml"/><Relationship Id="rId2" Type="http://schemas.openxmlformats.org/officeDocument/2006/relationships/tags" Target="../tags/tag1772.xml"/><Relationship Id="rId1" Type="http://schemas.openxmlformats.org/officeDocument/2006/relationships/tags" Target="../tags/tag1771.xml"/><Relationship Id="rId6" Type="http://schemas.openxmlformats.org/officeDocument/2006/relationships/slideLayout" Target="../slideLayouts/slideLayout43.xml"/><Relationship Id="rId5" Type="http://schemas.openxmlformats.org/officeDocument/2006/relationships/tags" Target="../tags/tag1775.xml"/><Relationship Id="rId4" Type="http://schemas.openxmlformats.org/officeDocument/2006/relationships/tags" Target="../tags/tag177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77.xml"/><Relationship Id="rId1" Type="http://schemas.openxmlformats.org/officeDocument/2006/relationships/tags" Target="../tags/tag1776.xml"/></Relationships>
</file>

<file path=ppt/slides/_rels/slide69.xml.rels><?xml version="1.0" encoding="UTF-8" standalone="yes"?>
<Relationships xmlns="http://schemas.openxmlformats.org/package/2006/relationships"><Relationship Id="rId3" Type="http://schemas.openxmlformats.org/officeDocument/2006/relationships/tags" Target="../tags/tag1780.xml"/><Relationship Id="rId2" Type="http://schemas.openxmlformats.org/officeDocument/2006/relationships/tags" Target="../tags/tag1779.xml"/><Relationship Id="rId1" Type="http://schemas.openxmlformats.org/officeDocument/2006/relationships/tags" Target="../tags/tag1778.xml"/><Relationship Id="rId6" Type="http://schemas.openxmlformats.org/officeDocument/2006/relationships/slideLayout" Target="../slideLayouts/slideLayout43.xml"/><Relationship Id="rId5" Type="http://schemas.openxmlformats.org/officeDocument/2006/relationships/tags" Target="../tags/tag1782.xml"/><Relationship Id="rId4" Type="http://schemas.openxmlformats.org/officeDocument/2006/relationships/tags" Target="../tags/tag1781.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4.xml"/><Relationship Id="rId4"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3" Type="http://schemas.openxmlformats.org/officeDocument/2006/relationships/tags" Target="../tags/tag1785.xml"/><Relationship Id="rId2" Type="http://schemas.openxmlformats.org/officeDocument/2006/relationships/tags" Target="../tags/tag1784.xml"/><Relationship Id="rId1" Type="http://schemas.openxmlformats.org/officeDocument/2006/relationships/tags" Target="../tags/tag1783.xml"/><Relationship Id="rId6" Type="http://schemas.openxmlformats.org/officeDocument/2006/relationships/slideLayout" Target="../slideLayouts/slideLayout43.xml"/><Relationship Id="rId5" Type="http://schemas.openxmlformats.org/officeDocument/2006/relationships/tags" Target="../tags/tag1787.xml"/><Relationship Id="rId4" Type="http://schemas.openxmlformats.org/officeDocument/2006/relationships/tags" Target="../tags/tag178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789.xml"/><Relationship Id="rId1" Type="http://schemas.openxmlformats.org/officeDocument/2006/relationships/tags" Target="../tags/tag1788.xml"/></Relationships>
</file>

<file path=ppt/slides/_rels/slide72.xml.rels><?xml version="1.0" encoding="UTF-8" standalone="yes"?>
<Relationships xmlns="http://schemas.openxmlformats.org/package/2006/relationships"><Relationship Id="rId3" Type="http://schemas.openxmlformats.org/officeDocument/2006/relationships/tags" Target="../tags/tag1792.xml"/><Relationship Id="rId2" Type="http://schemas.openxmlformats.org/officeDocument/2006/relationships/tags" Target="../tags/tag1791.xml"/><Relationship Id="rId1" Type="http://schemas.openxmlformats.org/officeDocument/2006/relationships/tags" Target="../tags/tag1790.xml"/><Relationship Id="rId6" Type="http://schemas.openxmlformats.org/officeDocument/2006/relationships/slideLayout" Target="../slideLayouts/slideLayout43.xml"/><Relationship Id="rId5" Type="http://schemas.openxmlformats.org/officeDocument/2006/relationships/tags" Target="../tags/tag1794.xml"/><Relationship Id="rId4" Type="http://schemas.openxmlformats.org/officeDocument/2006/relationships/tags" Target="../tags/tag1793.xml"/></Relationships>
</file>

<file path=ppt/slides/_rels/slide73.xml.rels><?xml version="1.0" encoding="UTF-8" standalone="yes"?>
<Relationships xmlns="http://schemas.openxmlformats.org/package/2006/relationships"><Relationship Id="rId3" Type="http://schemas.openxmlformats.org/officeDocument/2006/relationships/tags" Target="../tags/tag1797.xml"/><Relationship Id="rId2" Type="http://schemas.openxmlformats.org/officeDocument/2006/relationships/tags" Target="../tags/tag1796.xml"/><Relationship Id="rId1" Type="http://schemas.openxmlformats.org/officeDocument/2006/relationships/tags" Target="../tags/tag1795.xml"/><Relationship Id="rId6" Type="http://schemas.openxmlformats.org/officeDocument/2006/relationships/slideLayout" Target="../slideLayouts/slideLayout43.xml"/><Relationship Id="rId5" Type="http://schemas.openxmlformats.org/officeDocument/2006/relationships/tags" Target="../tags/tag1799.xml"/><Relationship Id="rId4" Type="http://schemas.openxmlformats.org/officeDocument/2006/relationships/tags" Target="../tags/tag1798.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801.xml"/><Relationship Id="rId1" Type="http://schemas.openxmlformats.org/officeDocument/2006/relationships/tags" Target="../tags/tag1800.xml"/><Relationship Id="rId4" Type="http://schemas.openxmlformats.org/officeDocument/2006/relationships/notesSlide" Target="../notesSlides/notesSlide1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5.xml"/><Relationship Id="rId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6.xml"/><Relationship Id="rId4"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custDataLst>
              <p:tags r:id="rId1"/>
            </p:custDataLst>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fr-CA" dirty="0" smtClean="0"/>
              <a:t>Sondage 2014 auprès des finissants en génie</a:t>
            </a:r>
            <a:br>
              <a:rPr lang="fr-CA" dirty="0" smtClean="0"/>
            </a:br>
            <a:r>
              <a:rPr lang="fr-CA" dirty="0" smtClean="0"/>
              <a:t>- Rapport sur l’Ontario</a:t>
            </a:r>
            <a:br>
              <a:rPr lang="fr-CA" dirty="0" smtClean="0"/>
            </a:br>
            <a:r>
              <a:rPr lang="fr-CA" sz="2800" dirty="0" smtClean="0"/>
              <a:t>Réalisé par Ipsos Reid pour Ingénieurs Canada</a:t>
            </a:r>
            <a:endParaRPr lang="fr-CA" sz="3200" dirty="0" smtClean="0"/>
          </a:p>
        </p:txBody>
      </p:sp>
      <p:sp>
        <p:nvSpPr>
          <p:cNvPr id="75779" name="TextBox 8"/>
          <p:cNvSpPr txBox="1">
            <a:spLocks noChangeArrowheads="1"/>
          </p:cNvSpPr>
          <p:nvPr>
            <p:custDataLst>
              <p:tags r:id="rId2"/>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rgbClr val="1F497D"/>
                </a:solidFill>
              </a:rPr>
              <a:t>Mai 2014</a:t>
            </a:r>
            <a:endParaRPr lang="en-US" sz="1400" dirty="0">
              <a:solidFill>
                <a:srgbClr val="1F497D"/>
              </a:solidFill>
            </a:endParaRPr>
          </a:p>
        </p:txBody>
      </p:sp>
    </p:spTree>
    <p:extLst>
      <p:ext uri="{BB962C8B-B14F-4D97-AF65-F5344CB8AC3E}">
        <p14:creationId xmlns:p14="http://schemas.microsoft.com/office/powerpoint/2010/main" val="30356108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Résumé (suite)</a:t>
            </a:r>
          </a:p>
        </p:txBody>
      </p:sp>
      <p:sp>
        <p:nvSpPr>
          <p:cNvPr id="82947" name="Rectangle 7"/>
          <p:cNvSpPr>
            <a:spLocks noGrp="1" noChangeArrowheads="1"/>
          </p:cNvSpPr>
          <p:nvPr>
            <p:ph idx="1"/>
            <p:custDataLst>
              <p:tags r:id="rId2"/>
            </p:custDataLst>
          </p:nvPr>
        </p:nvSpPr>
        <p:spPr bwMode="auto">
          <a:xfrm>
            <a:off x="383598" y="875875"/>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spcAft>
                <a:spcPts val="600"/>
              </a:spcAft>
              <a:buNone/>
            </a:pPr>
            <a:r>
              <a:rPr lang="fr-CA" sz="1600" b="1" dirty="0" smtClean="0">
                <a:solidFill>
                  <a:srgbClr val="1F497D"/>
                </a:solidFill>
              </a:rPr>
              <a:t>Connaissance de la profession d’ingénieur </a:t>
            </a:r>
            <a:r>
              <a:rPr lang="en-US" sz="1600" dirty="0" smtClean="0">
                <a:solidFill>
                  <a:srgbClr val="1F497D"/>
                </a:solidFill>
              </a:rPr>
              <a:t>(suite)</a:t>
            </a:r>
          </a:p>
          <a:p>
            <a:pPr>
              <a:lnSpc>
                <a:spcPct val="100000"/>
              </a:lnSpc>
              <a:spcBef>
                <a:spcPts val="0"/>
              </a:spcBef>
              <a:spcAft>
                <a:spcPts val="600"/>
              </a:spcAft>
            </a:pPr>
            <a:r>
              <a:rPr lang="fr-CA" sz="1400" dirty="0" smtClean="0"/>
              <a:t>La vaste majorité des étudiants savent que c’est PEO qui est responsable de délivrer les permis d’exercice (91 %) et de réglementer l’exercice du génie (80 %). Par ailleurs, les trois quarts des étudiants savent que le Bureau d’agrément est l’organisation qui agrée les programmes universitaires de formation en génie (74 %).  </a:t>
            </a:r>
          </a:p>
          <a:p>
            <a:pPr>
              <a:lnSpc>
                <a:spcPct val="100000"/>
              </a:lnSpc>
              <a:spcBef>
                <a:spcPts val="0"/>
              </a:spcBef>
              <a:spcAft>
                <a:spcPts val="600"/>
              </a:spcAft>
            </a:pPr>
            <a:r>
              <a:rPr lang="fr-CA" sz="1400" dirty="0" smtClean="0"/>
              <a:t>Comparativement à 2013</a:t>
            </a:r>
            <a:r>
              <a:rPr lang="en-US" sz="1400" dirty="0" smtClean="0"/>
              <a:t>, </a:t>
            </a:r>
            <a:r>
              <a:rPr lang="fr-CA" sz="1400" dirty="0" smtClean="0"/>
              <a:t>les étudiants sont plus susceptibles de savoir que le Bureau d’agrément est l’organisation qui agrée les programmes universitaires de formation en génie (74 % par rapport à 70 % l’année dernière) et de penser que PEO est responsable de délivrer les permis d’exercice aux entreprises qui offrent des services d’ingénierie au public (53 % par rapport à 46 %). Ils sont moins susceptibles de penser que cette responsabilité revient au Bureau d’agrément </a:t>
            </a:r>
            <a:r>
              <a:rPr lang="en-US" sz="1400" dirty="0" smtClean="0"/>
              <a:t>(28 % par rapport à 34 %). </a:t>
            </a:r>
            <a:endParaRPr lang="en-US" sz="1400" dirty="0"/>
          </a:p>
          <a:p>
            <a:pPr>
              <a:lnSpc>
                <a:spcPct val="100000"/>
              </a:lnSpc>
              <a:spcBef>
                <a:spcPts val="600"/>
              </a:spcBef>
              <a:buFontTx/>
              <a:buNone/>
            </a:pPr>
            <a:endParaRPr lang="en-US" sz="1600" b="1" dirty="0" smtClean="0"/>
          </a:p>
          <a:p>
            <a:pPr>
              <a:lnSpc>
                <a:spcPct val="100000"/>
              </a:lnSpc>
              <a:spcBef>
                <a:spcPts val="600"/>
              </a:spcBef>
              <a:buFontTx/>
              <a:buNone/>
            </a:pPr>
            <a:r>
              <a:rPr lang="fr-CA" sz="1600" b="1" dirty="0" smtClean="0"/>
              <a:t>Utilité d’un outil d’évaluation de carrière</a:t>
            </a:r>
          </a:p>
          <a:p>
            <a:pPr lvl="0" fontAlgn="auto">
              <a:spcBef>
                <a:spcPts val="600"/>
              </a:spcBef>
              <a:spcAft>
                <a:spcPts val="0"/>
              </a:spcAft>
              <a:defRPr/>
            </a:pPr>
            <a:r>
              <a:rPr lang="fr-CA" sz="1400" dirty="0" smtClean="0">
                <a:solidFill>
                  <a:srgbClr val="1F497D"/>
                </a:solidFill>
              </a:rPr>
              <a:t>Plus de huit étudiant sur dix (85 %), soit la vaste majorité d’entre eux, pensent qu’il aurait été </a:t>
            </a:r>
            <a:r>
              <a:rPr lang="fr-CA" sz="1400" i="1" dirty="0" smtClean="0">
                <a:solidFill>
                  <a:srgbClr val="1F497D"/>
                </a:solidFill>
              </a:rPr>
              <a:t>très</a:t>
            </a:r>
            <a:r>
              <a:rPr lang="fr-CA" sz="1400" dirty="0" smtClean="0">
                <a:solidFill>
                  <a:srgbClr val="1F497D"/>
                </a:solidFill>
              </a:rPr>
              <a:t> </a:t>
            </a:r>
            <a:r>
              <a:rPr lang="fr-CA" sz="1400" i="1" dirty="0" smtClean="0">
                <a:solidFill>
                  <a:srgbClr val="1F497D"/>
                </a:solidFill>
              </a:rPr>
              <a:t>utile</a:t>
            </a:r>
            <a:r>
              <a:rPr lang="fr-CA" sz="1400" dirty="0" smtClean="0">
                <a:solidFill>
                  <a:srgbClr val="1F497D"/>
                </a:solidFill>
              </a:rPr>
              <a:t> (47 %) ou </a:t>
            </a:r>
            <a:r>
              <a:rPr lang="fr-CA" sz="1400" i="1" dirty="0" smtClean="0">
                <a:solidFill>
                  <a:srgbClr val="1F497D"/>
                </a:solidFill>
              </a:rPr>
              <a:t>assez utile</a:t>
            </a:r>
            <a:r>
              <a:rPr lang="fr-CA" sz="1400" dirty="0" smtClean="0">
                <a:solidFill>
                  <a:srgbClr val="1F497D"/>
                </a:solidFill>
              </a:rPr>
              <a:t> (39 %), à l’école secondaire, d’avoir un outil pour les aider à savoir s’ils avaient le profil pour faire des études en génie</a:t>
            </a:r>
            <a:r>
              <a:rPr lang="en-US" sz="1400" dirty="0" smtClean="0">
                <a:solidFill>
                  <a:srgbClr val="1F497D"/>
                </a:solidFill>
              </a:rPr>
              <a:t>.</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La </a:t>
            </a:r>
            <a:r>
              <a:rPr lang="fr-CA" sz="1400" dirty="0" smtClean="0">
                <a:solidFill>
                  <a:srgbClr val="1F497D"/>
                </a:solidFill>
              </a:rPr>
              <a:t>même proportion d’étudiants (85 %) pense qu’un outil d’orientation de carrière serait utile, et quatre sur dix indiquent qu’il serait </a:t>
            </a:r>
            <a:r>
              <a:rPr lang="fr-CA" sz="1400" i="1" dirty="0" smtClean="0">
                <a:solidFill>
                  <a:srgbClr val="1F497D"/>
                </a:solidFill>
              </a:rPr>
              <a:t>très utile </a:t>
            </a:r>
            <a:r>
              <a:rPr lang="en-US" sz="1400" dirty="0" smtClean="0">
                <a:solidFill>
                  <a:srgbClr val="1F497D"/>
                </a:solidFill>
              </a:rPr>
              <a:t>(43 %) </a:t>
            </a:r>
            <a:r>
              <a:rPr lang="fr-CA" sz="1400" dirty="0" smtClean="0">
                <a:solidFill>
                  <a:srgbClr val="1F497D"/>
                </a:solidFill>
              </a:rPr>
              <a:t>ou </a:t>
            </a:r>
            <a:r>
              <a:rPr lang="fr-CA" sz="1400" i="1" dirty="0" smtClean="0">
                <a:solidFill>
                  <a:srgbClr val="1F497D"/>
                </a:solidFill>
              </a:rPr>
              <a:t>assez utile </a:t>
            </a:r>
            <a:r>
              <a:rPr lang="en-US" sz="1400" dirty="0" smtClean="0">
                <a:solidFill>
                  <a:srgbClr val="1F497D"/>
                </a:solidFill>
              </a:rPr>
              <a:t>(42 %). </a:t>
            </a:r>
          </a:p>
          <a:p>
            <a:pPr fontAlgn="auto">
              <a:lnSpc>
                <a:spcPct val="100000"/>
              </a:lnSpc>
              <a:spcBef>
                <a:spcPts val="600"/>
              </a:spcBef>
              <a:spcAft>
                <a:spcPts val="0"/>
              </a:spcAft>
              <a:defRPr/>
            </a:pPr>
            <a:r>
              <a:rPr lang="en-US" sz="1400" dirty="0" smtClean="0">
                <a:solidFill>
                  <a:srgbClr val="1F497D"/>
                </a:solidFill>
              </a:rPr>
              <a:t>La </a:t>
            </a:r>
            <a:r>
              <a:rPr lang="fr-CA" sz="1400" dirty="0" smtClean="0">
                <a:solidFill>
                  <a:srgbClr val="1F497D"/>
                </a:solidFill>
              </a:rPr>
              <a:t>plupart des étudiants pensent qu’un outil d’orientation de carrière serait plus utile en 3</a:t>
            </a:r>
            <a:r>
              <a:rPr lang="fr-CA" sz="1400" baseline="30000" dirty="0" smtClean="0">
                <a:solidFill>
                  <a:srgbClr val="1F497D"/>
                </a:solidFill>
              </a:rPr>
              <a:t>e</a:t>
            </a:r>
            <a:r>
              <a:rPr lang="fr-CA" sz="1400" dirty="0" smtClean="0">
                <a:solidFill>
                  <a:srgbClr val="1F497D"/>
                </a:solidFill>
              </a:rPr>
              <a:t> année (45 %), un tiers pense qu’il serait plus utile en 2</a:t>
            </a:r>
            <a:r>
              <a:rPr lang="fr-CA" sz="1400" baseline="30000" dirty="0" smtClean="0">
                <a:solidFill>
                  <a:srgbClr val="1F497D"/>
                </a:solidFill>
              </a:rPr>
              <a:t>e</a:t>
            </a:r>
            <a:r>
              <a:rPr lang="fr-CA" sz="1400" dirty="0" smtClean="0">
                <a:solidFill>
                  <a:srgbClr val="1F497D"/>
                </a:solidFill>
              </a:rPr>
              <a:t> année (24 %), deux sur dix estiment que c’est en 4</a:t>
            </a:r>
            <a:r>
              <a:rPr lang="fr-CA" sz="1400" baseline="30000" dirty="0" smtClean="0">
                <a:solidFill>
                  <a:srgbClr val="1F497D"/>
                </a:solidFill>
              </a:rPr>
              <a:t>e</a:t>
            </a:r>
            <a:r>
              <a:rPr lang="fr-CA" sz="1400" dirty="0" smtClean="0">
                <a:solidFill>
                  <a:srgbClr val="1F497D"/>
                </a:solidFill>
              </a:rPr>
              <a:t> année (22 %) et un sur dix indique la 1</a:t>
            </a:r>
            <a:r>
              <a:rPr lang="fr-CA" sz="1400" baseline="30000" dirty="0" smtClean="0">
                <a:solidFill>
                  <a:srgbClr val="1F497D"/>
                </a:solidFill>
              </a:rPr>
              <a:t>re</a:t>
            </a:r>
            <a:r>
              <a:rPr lang="fr-CA" sz="1400" dirty="0">
                <a:solidFill>
                  <a:srgbClr val="1F497D"/>
                </a:solidFill>
              </a:rPr>
              <a:t> </a:t>
            </a:r>
            <a:r>
              <a:rPr lang="fr-CA" sz="1400" dirty="0" smtClean="0">
                <a:solidFill>
                  <a:srgbClr val="1F497D"/>
                </a:solidFill>
              </a:rPr>
              <a:t>année</a:t>
            </a:r>
            <a:r>
              <a:rPr lang="en-US" sz="1400" dirty="0" smtClean="0">
                <a:solidFill>
                  <a:srgbClr val="1F497D"/>
                </a:solidFill>
              </a:rPr>
              <a:t> (10 %). </a:t>
            </a:r>
            <a:endParaRPr lang="en-US" sz="1400" dirty="0">
              <a:solidFill>
                <a:srgbClr val="1F497D"/>
              </a:solidFill>
            </a:endParaRPr>
          </a:p>
          <a:p>
            <a:pPr fontAlgn="auto">
              <a:lnSpc>
                <a:spcPct val="100000"/>
              </a:lnSpc>
              <a:spcBef>
                <a:spcPts val="600"/>
              </a:spcBef>
              <a:spcAft>
                <a:spcPts val="0"/>
              </a:spcAft>
              <a:defRPr/>
            </a:pPr>
            <a:r>
              <a:rPr lang="fr-CA" sz="1400" dirty="0" smtClean="0">
                <a:solidFill>
                  <a:srgbClr val="1F497D"/>
                </a:solidFill>
              </a:rPr>
              <a:t>Seulement 5 % des étudiants indiquent connaître le programme </a:t>
            </a:r>
            <a:r>
              <a:rPr lang="fr-CA" sz="1400" i="1" dirty="0" smtClean="0">
                <a:solidFill>
                  <a:srgbClr val="1F497D"/>
                </a:solidFill>
              </a:rPr>
              <a:t>Cap sur la carrière </a:t>
            </a:r>
            <a:r>
              <a:rPr lang="fr-CA" sz="1400" dirty="0" smtClean="0">
                <a:solidFill>
                  <a:srgbClr val="1F497D"/>
                </a:solidFill>
              </a:rPr>
              <a:t>d’Ingénieurs Canada</a:t>
            </a:r>
            <a:r>
              <a:rPr lang="en-US" sz="1400" dirty="0" smtClean="0">
                <a:solidFill>
                  <a:srgbClr val="1F497D"/>
                </a:solidFill>
              </a:rPr>
              <a:t>.</a:t>
            </a:r>
            <a:endParaRPr lang="en-US" sz="1400" dirty="0">
              <a:solidFill>
                <a:srgbClr val="1F497D"/>
              </a:solidFill>
            </a:endParaRPr>
          </a:p>
          <a:p>
            <a:pPr lvl="0" fontAlgn="auto">
              <a:lnSpc>
                <a:spcPct val="100000"/>
              </a:lnSpc>
              <a:spcBef>
                <a:spcPts val="600"/>
              </a:spcBef>
              <a:spcAft>
                <a:spcPts val="0"/>
              </a:spcAft>
              <a:defRPr/>
            </a:pPr>
            <a:endParaRPr lang="en-US" sz="1400" dirty="0">
              <a:solidFill>
                <a:srgbClr val="1F497D"/>
              </a:solidFill>
            </a:endParaRPr>
          </a:p>
          <a:p>
            <a:pPr>
              <a:lnSpc>
                <a:spcPct val="100000"/>
              </a:lnSpc>
              <a:spcBef>
                <a:spcPts val="600"/>
              </a:spcBef>
              <a:buFontTx/>
              <a:buNone/>
            </a:pPr>
            <a:endParaRPr lang="en-US" sz="1600" b="1"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solidFill>
                  <a:srgbClr val="58595B"/>
                </a:solidFill>
              </a:rPr>
              <a:pPr/>
              <a:t>10</a:t>
            </a:fld>
            <a:endParaRPr lang="en-US" dirty="0">
              <a:solidFill>
                <a:srgbClr val="58595B"/>
              </a:solidFill>
            </a:endParaRPr>
          </a:p>
        </p:txBody>
      </p:sp>
    </p:spTree>
    <p:extLst>
      <p:ext uri="{BB962C8B-B14F-4D97-AF65-F5344CB8AC3E}">
        <p14:creationId xmlns:p14="http://schemas.microsoft.com/office/powerpoint/2010/main" val="28020505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Conventions relatives à la communication de </a:t>
            </a:r>
            <a:r>
              <a:rPr lang="fr-CA" dirty="0" smtClean="0"/>
              <a:t>l’information</a:t>
            </a:r>
          </a:p>
        </p:txBody>
      </p:sp>
      <p:sp>
        <p:nvSpPr>
          <p:cNvPr id="83971" name="Rectangle 3"/>
          <p:cNvSpPr>
            <a:spLocks noGrp="1" noChangeArrowheads="1"/>
          </p:cNvSpPr>
          <p:nvPr>
            <p:ph idx="1"/>
            <p:custDataLst>
              <p:tags r:id="rId2"/>
            </p:custDataLst>
          </p:nvPr>
        </p:nvSpPr>
        <p:spPr bwMode="auto">
          <a:xfrm>
            <a:off x="352425" y="9794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1200"/>
              </a:spcBef>
              <a:spcAft>
                <a:spcPts val="1200"/>
              </a:spcAft>
              <a:buFontTx/>
              <a:buNone/>
            </a:pPr>
            <a:r>
              <a:rPr lang="fr-CA" sz="2000" dirty="0" smtClean="0">
                <a:cs typeface="Times New Roman" pitchFamily="18" charset="0"/>
              </a:rPr>
              <a:t>Dans la mesure du possible, les données de suivi de 2013 sont fournies. </a:t>
            </a:r>
          </a:p>
          <a:p>
            <a:pPr marL="0" indent="0">
              <a:lnSpc>
                <a:spcPct val="100000"/>
              </a:lnSpc>
              <a:spcBef>
                <a:spcPts val="1200"/>
              </a:spcBef>
              <a:spcAft>
                <a:spcPts val="1200"/>
              </a:spcAft>
              <a:buNone/>
            </a:pPr>
            <a:r>
              <a:rPr lang="fr-CA" sz="2000" b="1" dirty="0" smtClean="0">
                <a:solidFill>
                  <a:srgbClr val="006600"/>
                </a:solidFill>
                <a:cs typeface="Times New Roman" pitchFamily="18" charset="0"/>
                <a:sym typeface="Wingdings 3"/>
              </a:rPr>
              <a:t> </a:t>
            </a:r>
            <a:r>
              <a:rPr lang="fr-CA" sz="2000" b="1" dirty="0" smtClean="0">
                <a:solidFill>
                  <a:schemeClr val="accent5">
                    <a:lumMod val="50000"/>
                  </a:schemeClr>
                </a:solidFill>
                <a:cs typeface="Times New Roman" pitchFamily="18" charset="0"/>
                <a:sym typeface="Wingdings 3"/>
              </a:rPr>
              <a:t> </a:t>
            </a:r>
            <a:r>
              <a:rPr lang="fr-CA" sz="2000" b="1" dirty="0" smtClean="0">
                <a:cs typeface="Times New Roman" pitchFamily="18" charset="0"/>
              </a:rPr>
              <a:t>Indique une augmentation importante par rapport à 2013</a:t>
            </a:r>
          </a:p>
          <a:p>
            <a:pPr marL="0" indent="0">
              <a:lnSpc>
                <a:spcPct val="100000"/>
              </a:lnSpc>
              <a:spcBef>
                <a:spcPts val="1200"/>
              </a:spcBef>
              <a:spcAft>
                <a:spcPts val="1200"/>
              </a:spcAft>
              <a:buNone/>
            </a:pPr>
            <a:r>
              <a:rPr lang="fr-CA" sz="2000" b="1" dirty="0" smtClean="0">
                <a:solidFill>
                  <a:srgbClr val="C00000"/>
                </a:solidFill>
                <a:cs typeface="Times New Roman" pitchFamily="18" charset="0"/>
                <a:sym typeface="Wingdings 3"/>
              </a:rPr>
              <a:t></a:t>
            </a:r>
            <a:r>
              <a:rPr lang="fr-CA" sz="2000" b="1" dirty="0" smtClean="0">
                <a:cs typeface="Times New Roman" pitchFamily="18" charset="0"/>
                <a:sym typeface="Wingdings 3"/>
              </a:rPr>
              <a:t>  </a:t>
            </a:r>
            <a:r>
              <a:rPr lang="fr-CA" sz="2000" b="1" dirty="0" smtClean="0">
                <a:cs typeface="Times New Roman" pitchFamily="18" charset="0"/>
              </a:rPr>
              <a:t>Indique une diminution importante par rapport à 2013 </a:t>
            </a:r>
            <a:br>
              <a:rPr lang="fr-CA" sz="2000" b="1" dirty="0" smtClean="0">
                <a:cs typeface="Times New Roman" pitchFamily="18" charset="0"/>
              </a:rPr>
            </a:br>
            <a:endParaRPr lang="fr-CA" sz="2000" b="1" dirty="0" smtClean="0">
              <a:cs typeface="Times New Roman" pitchFamily="18" charset="0"/>
            </a:endParaRPr>
          </a:p>
          <a:p>
            <a:pPr marL="0" indent="0">
              <a:lnSpc>
                <a:spcPct val="100000"/>
              </a:lnSpc>
              <a:spcBef>
                <a:spcPts val="1200"/>
              </a:spcBef>
              <a:spcAft>
                <a:spcPts val="1200"/>
              </a:spcAft>
              <a:buNone/>
            </a:pPr>
            <a:r>
              <a:rPr lang="fr-CA" sz="2000" dirty="0" smtClean="0">
                <a:cs typeface="Times New Roman" pitchFamily="18" charset="0"/>
              </a:rPr>
              <a:t>Dans la mesure du possible, les données de suivi des années précédentes sont fournies. </a:t>
            </a:r>
          </a:p>
          <a:p>
            <a:pPr marL="0" indent="0">
              <a:lnSpc>
                <a:spcPct val="100000"/>
              </a:lnSpc>
              <a:spcBef>
                <a:spcPts val="1200"/>
              </a:spcBef>
              <a:spcAft>
                <a:spcPts val="1200"/>
              </a:spcAft>
              <a:buNone/>
            </a:pPr>
            <a:r>
              <a:rPr lang="fr-CA" sz="2000" b="1" dirty="0" smtClean="0">
                <a:solidFill>
                  <a:srgbClr val="006600"/>
                </a:solidFill>
                <a:cs typeface="Times New Roman" pitchFamily="18" charset="0"/>
                <a:sym typeface="Wingdings 3"/>
              </a:rPr>
              <a:t> </a:t>
            </a:r>
            <a:r>
              <a:rPr lang="fr-CA" sz="2000" b="1" dirty="0" smtClean="0">
                <a:cs typeface="Times New Roman" pitchFamily="18" charset="0"/>
                <a:sym typeface="Wingdings 3"/>
              </a:rPr>
              <a:t> </a:t>
            </a:r>
            <a:r>
              <a:rPr lang="fr-CA" sz="2000" b="1" dirty="0" smtClean="0">
                <a:cs typeface="Times New Roman" pitchFamily="18" charset="0"/>
              </a:rPr>
              <a:t>Indique une tendance à la hausse</a:t>
            </a:r>
          </a:p>
          <a:p>
            <a:pPr marL="0" indent="0">
              <a:lnSpc>
                <a:spcPct val="100000"/>
              </a:lnSpc>
              <a:spcBef>
                <a:spcPts val="1200"/>
              </a:spcBef>
              <a:spcAft>
                <a:spcPts val="1200"/>
              </a:spcAft>
              <a:buNone/>
            </a:pPr>
            <a:r>
              <a:rPr lang="fr-CA" sz="2000" b="1" dirty="0" smtClean="0">
                <a:solidFill>
                  <a:srgbClr val="C00000"/>
                </a:solidFill>
                <a:cs typeface="Times New Roman" pitchFamily="18" charset="0"/>
                <a:sym typeface="Wingdings 3"/>
              </a:rPr>
              <a:t> </a:t>
            </a:r>
            <a:r>
              <a:rPr lang="fr-CA" sz="2000" b="1" dirty="0" smtClean="0">
                <a:cs typeface="Times New Roman" pitchFamily="18" charset="0"/>
                <a:sym typeface="Wingdings 3"/>
              </a:rPr>
              <a:t> </a:t>
            </a:r>
            <a:r>
              <a:rPr lang="fr-CA" sz="2000" b="1" dirty="0" smtClean="0">
                <a:cs typeface="Times New Roman" pitchFamily="18" charset="0"/>
              </a:rPr>
              <a:t>Indique une tendance à la baisse</a:t>
            </a:r>
            <a:r>
              <a:rPr lang="fr-CA" sz="1500" b="1" dirty="0" smtClean="0">
                <a:solidFill>
                  <a:schemeClr val="accent1"/>
                </a:solidFill>
                <a:cs typeface="Times New Roman" pitchFamily="18" charset="0"/>
              </a:rPr>
              <a:t/>
            </a:r>
            <a:br>
              <a:rPr lang="fr-CA" sz="1500" b="1" dirty="0" smtClean="0">
                <a:solidFill>
                  <a:schemeClr val="accent1"/>
                </a:solidFill>
                <a:cs typeface="Times New Roman" pitchFamily="18" charset="0"/>
              </a:rPr>
            </a:br>
            <a:endParaRPr lang="fr-CA" sz="1500" b="1" dirty="0" smtClean="0">
              <a:solidFill>
                <a:schemeClr val="accent1"/>
              </a:solidFill>
              <a:cs typeface="Times New Roman" pitchFamily="18" charset="0"/>
            </a:endParaRPr>
          </a:p>
        </p:txBody>
      </p:sp>
      <p:sp>
        <p:nvSpPr>
          <p:cNvPr id="8397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F20EDA8-F023-4ECD-BD6E-B042C5434DB1}" type="slidenum">
              <a:rPr lang="en-US">
                <a:solidFill>
                  <a:srgbClr val="58595B"/>
                </a:solidFill>
              </a:rPr>
              <a:pPr/>
              <a:t>11</a:t>
            </a:fld>
            <a:endParaRPr lang="en-US" dirty="0">
              <a:solidFill>
                <a:srgbClr val="58595B"/>
              </a:solidFill>
            </a:endParaRPr>
          </a:p>
        </p:txBody>
      </p:sp>
    </p:spTree>
    <p:extLst>
      <p:ext uri="{BB962C8B-B14F-4D97-AF65-F5344CB8AC3E}">
        <p14:creationId xmlns:p14="http://schemas.microsoft.com/office/powerpoint/2010/main" val="19052428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custDataLst>
              <p:tags r:id="rId1"/>
            </p:custDataLst>
          </p:nvPr>
        </p:nvSpPr>
        <p:spPr bwMode="auto">
          <a:xfrm>
            <a:off x="144463" y="3184463"/>
            <a:ext cx="4416425" cy="498598"/>
          </a:xfrm>
          <a:noFill/>
          <a:ln>
            <a:miter lim="800000"/>
            <a:headEnd/>
            <a:tailEnd/>
          </a:ln>
        </p:spPr>
        <p:txBody>
          <a:bodyPr vert="horz" numCol="1" compatLnSpc="1">
            <a:prstTxWarp prst="textNoShape">
              <a:avLst/>
            </a:prstTxWarp>
          </a:bodyPr>
          <a:lstStyle/>
          <a:p>
            <a:r>
              <a:rPr lang="fr-CA" dirty="0" smtClean="0"/>
              <a:t>Plans d’avenir</a:t>
            </a:r>
          </a:p>
        </p:txBody>
      </p:sp>
      <p:sp>
        <p:nvSpPr>
          <p:cNvPr id="8499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4807A98-4956-443B-A52B-7CE4931C7152}" type="slidenum">
              <a:rPr lang="en-US">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37481626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tagon 46"/>
          <p:cNvSpPr/>
          <p:nvPr>
            <p:custDataLst>
              <p:tags r:id="rId1"/>
            </p:custDataLst>
          </p:nvPr>
        </p:nvSpPr>
        <p:spPr>
          <a:xfrm>
            <a:off x="209552" y="3606436"/>
            <a:ext cx="4467224" cy="1304507"/>
          </a:xfrm>
          <a:prstGeom prst="homePlate">
            <a:avLst>
              <a:gd name="adj" fmla="val 38317"/>
            </a:avLst>
          </a:prstGeom>
          <a:solidFill>
            <a:schemeClr val="bg1">
              <a:lumMod val="95000"/>
            </a:schemeClr>
          </a:solidFill>
          <a:ln w="127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graphicFrame>
        <p:nvGraphicFramePr>
          <p:cNvPr id="44" name="Object 3"/>
          <p:cNvGraphicFramePr>
            <a:graphicFrameLocks noGrp="1" noChangeAspect="1"/>
          </p:cNvGraphicFramePr>
          <p:nvPr>
            <p:ph idx="1"/>
            <p:custDataLst>
              <p:tags r:id="rId2"/>
            </p:custDataLst>
            <p:extLst>
              <p:ext uri="{D42A27DB-BD31-4B8C-83A1-F6EECF244321}">
                <p14:modId xmlns:p14="http://schemas.microsoft.com/office/powerpoint/2010/main" val="3438584718"/>
              </p:ext>
            </p:extLst>
          </p:nvPr>
        </p:nvGraphicFramePr>
        <p:xfrm>
          <a:off x="215106" y="2292680"/>
          <a:ext cx="4584700" cy="3937000"/>
        </p:xfrm>
        <a:graphic>
          <a:graphicData uri="http://schemas.openxmlformats.org/drawingml/2006/chart">
            <c:chart xmlns:c="http://schemas.openxmlformats.org/drawingml/2006/chart" xmlns:r="http://schemas.openxmlformats.org/officeDocument/2006/relationships" r:id="rId74"/>
          </a:graphicData>
        </a:graphic>
      </p:graphicFrame>
      <p:sp>
        <p:nvSpPr>
          <p:cNvPr id="65" name="Rectangle 64"/>
          <p:cNvSpPr/>
          <p:nvPr>
            <p:custDataLst>
              <p:tags r:id="rId3"/>
            </p:custDataLst>
          </p:nvPr>
        </p:nvSpPr>
        <p:spPr>
          <a:xfrm>
            <a:off x="4829175" y="1787162"/>
            <a:ext cx="4124325" cy="4324350"/>
          </a:xfrm>
          <a:prstGeom prst="rect">
            <a:avLst/>
          </a:prstGeom>
          <a:solidFill>
            <a:schemeClr val="bg1">
              <a:lumMod val="95000"/>
            </a:schemeClr>
          </a:solidFill>
          <a:ln w="127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028" name="Rectangle 27"/>
          <p:cNvSpPr>
            <a:spLocks noGrp="1" noChangeArrowheads="1"/>
          </p:cNvSpPr>
          <p:nvPr>
            <p:ph type="title"/>
            <p:custDataLst>
              <p:tags r:id="rId4"/>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Plans après l’obtention du diplôme</a:t>
            </a:r>
          </a:p>
        </p:txBody>
      </p:sp>
      <p:sp>
        <p:nvSpPr>
          <p:cNvPr id="1029" name="Slide Number Placeholder 4"/>
          <p:cNvSpPr>
            <a:spLocks noGrp="1"/>
          </p:cNvSpPr>
          <p:nvPr>
            <p:ph type="sldNum" sz="quarter" idx="11"/>
            <p:custDataLst>
              <p:tags r:id="rId5"/>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solidFill>
                  <a:srgbClr val="58595B"/>
                </a:solidFill>
              </a:rPr>
              <a:pPr/>
              <a:t>13</a:t>
            </a:fld>
            <a:endParaRPr lang="en-US" dirty="0">
              <a:solidFill>
                <a:srgbClr val="58595B"/>
              </a:solidFill>
            </a:endParaRPr>
          </a:p>
        </p:txBody>
      </p:sp>
      <p:graphicFrame>
        <p:nvGraphicFramePr>
          <p:cNvPr id="45" name="Object 13"/>
          <p:cNvGraphicFramePr>
            <a:graphicFrameLocks noGrp="1" noChangeAspect="1"/>
          </p:cNvGraphicFramePr>
          <p:nvPr>
            <p:ph sz="half" idx="4294967295"/>
            <p:custDataLst>
              <p:tags r:id="rId6"/>
            </p:custDataLst>
            <p:extLst>
              <p:ext uri="{D42A27DB-BD31-4B8C-83A1-F6EECF244321}">
                <p14:modId xmlns:p14="http://schemas.microsoft.com/office/powerpoint/2010/main" val="1651538127"/>
              </p:ext>
            </p:extLst>
          </p:nvPr>
        </p:nvGraphicFramePr>
        <p:xfrm>
          <a:off x="4879975" y="2120538"/>
          <a:ext cx="3584575" cy="3841750"/>
        </p:xfrm>
        <a:graphic>
          <a:graphicData uri="http://schemas.openxmlformats.org/drawingml/2006/chart">
            <c:chart xmlns:c="http://schemas.openxmlformats.org/drawingml/2006/chart" xmlns:r="http://schemas.openxmlformats.org/officeDocument/2006/relationships" r:id="rId75"/>
          </a:graphicData>
        </a:graphic>
      </p:graphicFrame>
      <p:sp>
        <p:nvSpPr>
          <p:cNvPr id="1030" name="Text Box 5"/>
          <p:cNvSpPr txBox="1">
            <a:spLocks noChangeArrowheads="1"/>
          </p:cNvSpPr>
          <p:nvPr>
            <p:custDataLst>
              <p:tags r:id="rId7"/>
            </p:custDataLst>
          </p:nvPr>
        </p:nvSpPr>
        <p:spPr bwMode="auto">
          <a:xfrm>
            <a:off x="3903365" y="3203960"/>
            <a:ext cx="476250" cy="184150"/>
          </a:xfrm>
          <a:prstGeom prst="rect">
            <a:avLst/>
          </a:prstGeom>
          <a:noFill/>
          <a:ln w="25400" algn="ctr">
            <a:noFill/>
            <a:miter lim="800000"/>
            <a:headEnd/>
            <a:tailEnd/>
          </a:ln>
        </p:spPr>
        <p:txBody>
          <a:bodyPr>
            <a:spAutoFit/>
          </a:bodyPr>
          <a:lstStyle/>
          <a:p>
            <a:pPr algn="l"/>
            <a:r>
              <a:rPr lang="en-CA" dirty="0">
                <a:solidFill>
                  <a:srgbClr val="58595B"/>
                </a:solidFill>
              </a:rPr>
              <a:t>(n=610)</a:t>
            </a:r>
          </a:p>
        </p:txBody>
      </p:sp>
      <p:sp>
        <p:nvSpPr>
          <p:cNvPr id="1031" name="Text Box 6"/>
          <p:cNvSpPr txBox="1">
            <a:spLocks noChangeArrowheads="1"/>
          </p:cNvSpPr>
          <p:nvPr>
            <p:custDataLst>
              <p:tags r:id="rId8"/>
            </p:custDataLst>
          </p:nvPr>
        </p:nvSpPr>
        <p:spPr bwMode="auto">
          <a:xfrm>
            <a:off x="4163054" y="3369620"/>
            <a:ext cx="474662" cy="184150"/>
          </a:xfrm>
          <a:prstGeom prst="rect">
            <a:avLst/>
          </a:prstGeom>
          <a:noFill/>
          <a:ln w="25400" algn="ctr">
            <a:noFill/>
            <a:miter lim="800000"/>
            <a:headEnd/>
            <a:tailEnd/>
          </a:ln>
        </p:spPr>
        <p:txBody>
          <a:bodyPr>
            <a:spAutoFit/>
          </a:bodyPr>
          <a:lstStyle/>
          <a:p>
            <a:pPr algn="l"/>
            <a:r>
              <a:rPr lang="en-CA" dirty="0">
                <a:solidFill>
                  <a:srgbClr val="58595B"/>
                </a:solidFill>
              </a:rPr>
              <a:t>(n=384)</a:t>
            </a:r>
          </a:p>
        </p:txBody>
      </p:sp>
      <p:sp>
        <p:nvSpPr>
          <p:cNvPr id="1032" name="Text Box 7"/>
          <p:cNvSpPr txBox="1">
            <a:spLocks noChangeArrowheads="1"/>
          </p:cNvSpPr>
          <p:nvPr>
            <p:custDataLst>
              <p:tags r:id="rId9"/>
            </p:custDataLst>
          </p:nvPr>
        </p:nvSpPr>
        <p:spPr bwMode="auto">
          <a:xfrm>
            <a:off x="2474913" y="4516885"/>
            <a:ext cx="474662" cy="184150"/>
          </a:xfrm>
          <a:prstGeom prst="rect">
            <a:avLst/>
          </a:prstGeom>
          <a:noFill/>
          <a:ln w="25400" algn="ctr">
            <a:noFill/>
            <a:miter lim="800000"/>
            <a:headEnd/>
            <a:tailEnd/>
          </a:ln>
        </p:spPr>
        <p:txBody>
          <a:bodyPr>
            <a:spAutoFit/>
          </a:bodyPr>
          <a:lstStyle/>
          <a:p>
            <a:pPr algn="l"/>
            <a:r>
              <a:rPr lang="en-CA" dirty="0">
                <a:solidFill>
                  <a:srgbClr val="58595B"/>
                </a:solidFill>
              </a:rPr>
              <a:t>(n=390)</a:t>
            </a:r>
          </a:p>
        </p:txBody>
      </p:sp>
      <p:sp>
        <p:nvSpPr>
          <p:cNvPr id="1033" name="Text Box 8"/>
          <p:cNvSpPr txBox="1">
            <a:spLocks noChangeArrowheads="1"/>
          </p:cNvSpPr>
          <p:nvPr>
            <p:custDataLst>
              <p:tags r:id="rId10"/>
            </p:custDataLst>
          </p:nvPr>
        </p:nvSpPr>
        <p:spPr bwMode="auto">
          <a:xfrm>
            <a:off x="2271713" y="4702840"/>
            <a:ext cx="471487" cy="184150"/>
          </a:xfrm>
          <a:prstGeom prst="rect">
            <a:avLst/>
          </a:prstGeom>
          <a:noFill/>
          <a:ln w="25400" algn="ctr">
            <a:noFill/>
            <a:miter lim="800000"/>
            <a:headEnd/>
            <a:tailEnd/>
          </a:ln>
        </p:spPr>
        <p:txBody>
          <a:bodyPr>
            <a:spAutoFit/>
          </a:bodyPr>
          <a:lstStyle/>
          <a:p>
            <a:pPr algn="l"/>
            <a:r>
              <a:rPr lang="en-CA" dirty="0">
                <a:solidFill>
                  <a:srgbClr val="58595B"/>
                </a:solidFill>
              </a:rPr>
              <a:t>(n=101)</a:t>
            </a:r>
          </a:p>
        </p:txBody>
      </p:sp>
      <p:sp>
        <p:nvSpPr>
          <p:cNvPr id="1034" name="Text Box 9"/>
          <p:cNvSpPr txBox="1">
            <a:spLocks noChangeArrowheads="1"/>
          </p:cNvSpPr>
          <p:nvPr>
            <p:custDataLst>
              <p:tags r:id="rId11"/>
            </p:custDataLst>
          </p:nvPr>
        </p:nvSpPr>
        <p:spPr bwMode="auto">
          <a:xfrm>
            <a:off x="1722438" y="5800517"/>
            <a:ext cx="441324" cy="184666"/>
          </a:xfrm>
          <a:prstGeom prst="rect">
            <a:avLst/>
          </a:prstGeom>
          <a:noFill/>
          <a:ln w="25400" algn="ctr">
            <a:noFill/>
            <a:miter lim="800000"/>
            <a:headEnd/>
            <a:tailEnd/>
          </a:ln>
        </p:spPr>
        <p:txBody>
          <a:bodyPr wrap="square">
            <a:spAutoFit/>
          </a:bodyPr>
          <a:lstStyle/>
          <a:p>
            <a:pPr algn="l"/>
            <a:r>
              <a:rPr lang="en-CA" dirty="0">
                <a:solidFill>
                  <a:srgbClr val="58595B"/>
                </a:solidFill>
              </a:rPr>
              <a:t>(</a:t>
            </a:r>
            <a:r>
              <a:rPr lang="en-CA" dirty="0" smtClean="0">
                <a:solidFill>
                  <a:srgbClr val="58595B"/>
                </a:solidFill>
              </a:rPr>
              <a:t>n=39)</a:t>
            </a:r>
            <a:endParaRPr lang="en-CA" dirty="0">
              <a:solidFill>
                <a:srgbClr val="58595B"/>
              </a:solidFill>
            </a:endParaRPr>
          </a:p>
        </p:txBody>
      </p:sp>
      <p:sp>
        <p:nvSpPr>
          <p:cNvPr id="1035" name="Text Box 10"/>
          <p:cNvSpPr txBox="1">
            <a:spLocks noChangeArrowheads="1"/>
          </p:cNvSpPr>
          <p:nvPr>
            <p:custDataLst>
              <p:tags r:id="rId12"/>
            </p:custDataLst>
          </p:nvPr>
        </p:nvSpPr>
        <p:spPr bwMode="auto">
          <a:xfrm>
            <a:off x="1608760" y="6010627"/>
            <a:ext cx="441325" cy="184666"/>
          </a:xfrm>
          <a:prstGeom prst="rect">
            <a:avLst/>
          </a:prstGeom>
          <a:noFill/>
          <a:ln w="25400" algn="ctr">
            <a:noFill/>
            <a:miter lim="800000"/>
            <a:headEnd/>
            <a:tailEnd/>
          </a:ln>
        </p:spPr>
        <p:txBody>
          <a:bodyPr wrap="square">
            <a:spAutoFit/>
          </a:bodyPr>
          <a:lstStyle/>
          <a:p>
            <a:pPr algn="l"/>
            <a:r>
              <a:rPr lang="en-CA" dirty="0">
                <a:solidFill>
                  <a:srgbClr val="58595B"/>
                </a:solidFill>
              </a:rPr>
              <a:t>(n=22)</a:t>
            </a:r>
          </a:p>
        </p:txBody>
      </p:sp>
      <p:sp>
        <p:nvSpPr>
          <p:cNvPr id="2" name="Text Box 11"/>
          <p:cNvSpPr txBox="1">
            <a:spLocks noChangeArrowheads="1"/>
          </p:cNvSpPr>
          <p:nvPr>
            <p:custDataLst>
              <p:tags r:id="rId13"/>
            </p:custDataLst>
          </p:nvPr>
        </p:nvSpPr>
        <p:spPr bwMode="auto">
          <a:xfrm>
            <a:off x="352424" y="6205836"/>
            <a:ext cx="8520113" cy="461665"/>
          </a:xfrm>
          <a:prstGeom prst="rect">
            <a:avLst/>
          </a:prstGeom>
          <a:noFill/>
          <a:ln w="25400" algn="ctr">
            <a:noFill/>
            <a:miter lim="800000"/>
            <a:headEnd/>
            <a:tailEnd/>
          </a:ln>
        </p:spPr>
        <p:txBody>
          <a:bodyPr wrap="square">
            <a:spAutoFit/>
          </a:bodyPr>
          <a:lstStyle/>
          <a:p>
            <a:pPr algn="l">
              <a:defRPr/>
            </a:pPr>
            <a:r>
              <a:rPr lang="en-US" sz="800" dirty="0">
                <a:solidFill>
                  <a:srgbClr val="1F497D"/>
                </a:solidFill>
                <a:latin typeface="Calibri"/>
              </a:rPr>
              <a:t>Q12. </a:t>
            </a:r>
            <a:r>
              <a:rPr lang="fr-CA" sz="800" dirty="0" smtClean="0">
                <a:solidFill>
                  <a:srgbClr val="1F497D"/>
                </a:solidFill>
                <a:latin typeface="Calibri"/>
              </a:rPr>
              <a:t>Lequel des énoncés suivants reflète le mieux vos projets immédiats? Base : Tous les répondants, 2014 n=958; 2013 n=1 168; 2012 n=1 250; 2011 n= 955, 2010 n= 883, 2009, n=907; 2008, n=513 (Q10).   Q13. Lequel des énoncés suivants décrit le mieux vos objectifs de formation additionnelle? Base : Les participants qui ont répondu « Poursuivre mes études » à la Q12, 2014 n=201; 2013 n=208; 2012 n=253; 2011 n= 218; 2010 n= 191; 2009 n=237; 2008 n=101 (Q11).</a:t>
            </a:r>
            <a:endParaRPr lang="fr-CA" sz="800" dirty="0">
              <a:solidFill>
                <a:srgbClr val="1F497D"/>
              </a:solidFill>
              <a:latin typeface="Calibri"/>
            </a:endParaRPr>
          </a:p>
        </p:txBody>
      </p:sp>
      <p:sp>
        <p:nvSpPr>
          <p:cNvPr id="1037" name="Text Box 15"/>
          <p:cNvSpPr txBox="1">
            <a:spLocks noChangeArrowheads="1"/>
          </p:cNvSpPr>
          <p:nvPr>
            <p:custDataLst>
              <p:tags r:id="rId14"/>
            </p:custDataLst>
          </p:nvPr>
        </p:nvSpPr>
        <p:spPr bwMode="auto">
          <a:xfrm>
            <a:off x="8244836" y="2608257"/>
            <a:ext cx="514350" cy="184666"/>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n=172)</a:t>
            </a:r>
            <a:endParaRPr lang="en-CA" dirty="0">
              <a:solidFill>
                <a:srgbClr val="58595B"/>
              </a:solidFill>
            </a:endParaRPr>
          </a:p>
        </p:txBody>
      </p:sp>
      <p:sp>
        <p:nvSpPr>
          <p:cNvPr id="1038" name="Text Box 16"/>
          <p:cNvSpPr txBox="1">
            <a:spLocks noChangeArrowheads="1"/>
          </p:cNvSpPr>
          <p:nvPr>
            <p:custDataLst>
              <p:tags r:id="rId15"/>
            </p:custDataLst>
          </p:nvPr>
        </p:nvSpPr>
        <p:spPr bwMode="auto">
          <a:xfrm>
            <a:off x="8295985" y="2714681"/>
            <a:ext cx="514350" cy="184150"/>
          </a:xfrm>
          <a:prstGeom prst="rect">
            <a:avLst/>
          </a:prstGeom>
          <a:noFill/>
          <a:ln w="25400" algn="ctr">
            <a:noFill/>
            <a:miter lim="800000"/>
            <a:headEnd/>
            <a:tailEnd/>
          </a:ln>
        </p:spPr>
        <p:txBody>
          <a:bodyPr>
            <a:spAutoFit/>
          </a:bodyPr>
          <a:lstStyle/>
          <a:p>
            <a:pPr algn="l"/>
            <a:r>
              <a:rPr lang="en-CA" dirty="0">
                <a:solidFill>
                  <a:srgbClr val="58595B"/>
                </a:solidFill>
              </a:rPr>
              <a:t>(n=77)</a:t>
            </a:r>
          </a:p>
        </p:txBody>
      </p:sp>
      <p:sp>
        <p:nvSpPr>
          <p:cNvPr id="1039" name="Text Box 17"/>
          <p:cNvSpPr txBox="1">
            <a:spLocks noChangeArrowheads="1"/>
          </p:cNvSpPr>
          <p:nvPr>
            <p:custDataLst>
              <p:tags r:id="rId16"/>
            </p:custDataLst>
          </p:nvPr>
        </p:nvSpPr>
        <p:spPr bwMode="auto">
          <a:xfrm>
            <a:off x="7082324" y="3377363"/>
            <a:ext cx="514350" cy="184150"/>
          </a:xfrm>
          <a:prstGeom prst="rect">
            <a:avLst/>
          </a:prstGeom>
          <a:noFill/>
          <a:ln w="25400" algn="ctr">
            <a:noFill/>
            <a:miter lim="800000"/>
            <a:headEnd/>
            <a:tailEnd/>
          </a:ln>
        </p:spPr>
        <p:txBody>
          <a:bodyPr>
            <a:spAutoFit/>
          </a:bodyPr>
          <a:lstStyle/>
          <a:p>
            <a:pPr algn="l"/>
            <a:r>
              <a:rPr lang="en-CA" dirty="0">
                <a:solidFill>
                  <a:srgbClr val="58595B"/>
                </a:solidFill>
              </a:rPr>
              <a:t>(n=17)</a:t>
            </a:r>
          </a:p>
        </p:txBody>
      </p:sp>
      <p:sp>
        <p:nvSpPr>
          <p:cNvPr id="1040" name="Text Box 18"/>
          <p:cNvSpPr txBox="1">
            <a:spLocks noChangeArrowheads="1"/>
          </p:cNvSpPr>
          <p:nvPr>
            <p:custDataLst>
              <p:tags r:id="rId17"/>
            </p:custDataLst>
          </p:nvPr>
        </p:nvSpPr>
        <p:spPr bwMode="auto">
          <a:xfrm>
            <a:off x="7100888" y="3479437"/>
            <a:ext cx="514350" cy="184150"/>
          </a:xfrm>
          <a:prstGeom prst="rect">
            <a:avLst/>
          </a:prstGeom>
          <a:noFill/>
          <a:ln w="25400" algn="ctr">
            <a:noFill/>
            <a:miter lim="800000"/>
            <a:headEnd/>
            <a:tailEnd/>
          </a:ln>
        </p:spPr>
        <p:txBody>
          <a:bodyPr>
            <a:spAutoFit/>
          </a:bodyPr>
          <a:lstStyle/>
          <a:p>
            <a:pPr algn="l"/>
            <a:r>
              <a:rPr lang="en-CA" dirty="0">
                <a:solidFill>
                  <a:srgbClr val="58595B"/>
                </a:solidFill>
              </a:rPr>
              <a:t>(n=8)</a:t>
            </a:r>
          </a:p>
        </p:txBody>
      </p:sp>
      <p:sp>
        <p:nvSpPr>
          <p:cNvPr id="1041" name="Text Box 19"/>
          <p:cNvSpPr txBox="1">
            <a:spLocks noChangeArrowheads="1"/>
          </p:cNvSpPr>
          <p:nvPr>
            <p:custDataLst>
              <p:tags r:id="rId18"/>
            </p:custDataLst>
          </p:nvPr>
        </p:nvSpPr>
        <p:spPr bwMode="auto">
          <a:xfrm>
            <a:off x="7053905" y="4144951"/>
            <a:ext cx="514350" cy="185738"/>
          </a:xfrm>
          <a:prstGeom prst="rect">
            <a:avLst/>
          </a:prstGeom>
          <a:noFill/>
          <a:ln w="25400" algn="ctr">
            <a:noFill/>
            <a:miter lim="800000"/>
            <a:headEnd/>
            <a:tailEnd/>
          </a:ln>
        </p:spPr>
        <p:txBody>
          <a:bodyPr>
            <a:spAutoFit/>
          </a:bodyPr>
          <a:lstStyle/>
          <a:p>
            <a:pPr algn="l"/>
            <a:r>
              <a:rPr lang="en-CA" dirty="0">
                <a:solidFill>
                  <a:srgbClr val="58595B"/>
                </a:solidFill>
              </a:rPr>
              <a:t>(n=13)</a:t>
            </a:r>
          </a:p>
        </p:txBody>
      </p:sp>
      <p:sp>
        <p:nvSpPr>
          <p:cNvPr id="1042" name="Text Box 20"/>
          <p:cNvSpPr txBox="1">
            <a:spLocks noChangeArrowheads="1"/>
          </p:cNvSpPr>
          <p:nvPr>
            <p:custDataLst>
              <p:tags r:id="rId19"/>
            </p:custDataLst>
          </p:nvPr>
        </p:nvSpPr>
        <p:spPr bwMode="auto">
          <a:xfrm>
            <a:off x="7194550" y="4250060"/>
            <a:ext cx="514350" cy="184150"/>
          </a:xfrm>
          <a:prstGeom prst="rect">
            <a:avLst/>
          </a:prstGeom>
          <a:noFill/>
          <a:ln w="25400" algn="ctr">
            <a:noFill/>
            <a:miter lim="800000"/>
            <a:headEnd/>
            <a:tailEnd/>
          </a:ln>
        </p:spPr>
        <p:txBody>
          <a:bodyPr>
            <a:spAutoFit/>
          </a:bodyPr>
          <a:lstStyle/>
          <a:p>
            <a:pPr algn="l"/>
            <a:r>
              <a:rPr lang="en-CA" dirty="0">
                <a:solidFill>
                  <a:srgbClr val="58595B"/>
                </a:solidFill>
              </a:rPr>
              <a:t>(n=11)</a:t>
            </a:r>
          </a:p>
        </p:txBody>
      </p:sp>
      <p:sp>
        <p:nvSpPr>
          <p:cNvPr id="1043" name="Text Box 21"/>
          <p:cNvSpPr txBox="1">
            <a:spLocks noChangeArrowheads="1"/>
          </p:cNvSpPr>
          <p:nvPr>
            <p:custDataLst>
              <p:tags r:id="rId20"/>
            </p:custDataLst>
          </p:nvPr>
        </p:nvSpPr>
        <p:spPr bwMode="auto">
          <a:xfrm>
            <a:off x="7013575" y="4914880"/>
            <a:ext cx="514350" cy="184150"/>
          </a:xfrm>
          <a:prstGeom prst="rect">
            <a:avLst/>
          </a:prstGeom>
          <a:noFill/>
          <a:ln w="25400" algn="ctr">
            <a:noFill/>
            <a:miter lim="800000"/>
            <a:headEnd/>
            <a:tailEnd/>
          </a:ln>
        </p:spPr>
        <p:txBody>
          <a:bodyPr>
            <a:spAutoFit/>
          </a:bodyPr>
          <a:lstStyle/>
          <a:p>
            <a:pPr algn="l"/>
            <a:r>
              <a:rPr lang="en-CA" dirty="0">
                <a:solidFill>
                  <a:srgbClr val="58595B"/>
                </a:solidFill>
              </a:rPr>
              <a:t>(n=11)</a:t>
            </a:r>
          </a:p>
        </p:txBody>
      </p:sp>
      <p:sp>
        <p:nvSpPr>
          <p:cNvPr id="1044" name="Text Box 22"/>
          <p:cNvSpPr txBox="1">
            <a:spLocks noChangeArrowheads="1"/>
          </p:cNvSpPr>
          <p:nvPr>
            <p:custDataLst>
              <p:tags r:id="rId21"/>
            </p:custDataLst>
          </p:nvPr>
        </p:nvSpPr>
        <p:spPr bwMode="auto">
          <a:xfrm>
            <a:off x="6992938" y="5006955"/>
            <a:ext cx="514350" cy="184150"/>
          </a:xfrm>
          <a:prstGeom prst="rect">
            <a:avLst/>
          </a:prstGeom>
          <a:noFill/>
          <a:ln w="25400" algn="ctr">
            <a:noFill/>
            <a:miter lim="800000"/>
            <a:headEnd/>
            <a:tailEnd/>
          </a:ln>
        </p:spPr>
        <p:txBody>
          <a:bodyPr>
            <a:spAutoFit/>
          </a:bodyPr>
          <a:lstStyle/>
          <a:p>
            <a:pPr algn="l"/>
            <a:r>
              <a:rPr lang="en-CA" dirty="0">
                <a:solidFill>
                  <a:srgbClr val="58595B"/>
                </a:solidFill>
              </a:rPr>
              <a:t>(n=4)</a:t>
            </a:r>
          </a:p>
        </p:txBody>
      </p:sp>
      <p:sp>
        <p:nvSpPr>
          <p:cNvPr id="1045" name="Text Box 23"/>
          <p:cNvSpPr txBox="1">
            <a:spLocks noChangeArrowheads="1"/>
          </p:cNvSpPr>
          <p:nvPr>
            <p:custDataLst>
              <p:tags r:id="rId22"/>
            </p:custDataLst>
          </p:nvPr>
        </p:nvSpPr>
        <p:spPr bwMode="auto">
          <a:xfrm>
            <a:off x="7145898" y="5663557"/>
            <a:ext cx="514350" cy="184150"/>
          </a:xfrm>
          <a:prstGeom prst="rect">
            <a:avLst/>
          </a:prstGeom>
          <a:noFill/>
          <a:ln w="25400" algn="ctr">
            <a:noFill/>
            <a:miter lim="800000"/>
            <a:headEnd/>
            <a:tailEnd/>
          </a:ln>
        </p:spPr>
        <p:txBody>
          <a:bodyPr>
            <a:spAutoFit/>
          </a:bodyPr>
          <a:lstStyle/>
          <a:p>
            <a:pPr algn="l"/>
            <a:r>
              <a:rPr lang="en-CA" dirty="0">
                <a:solidFill>
                  <a:srgbClr val="58595B"/>
                </a:solidFill>
              </a:rPr>
              <a:t>(n=24)</a:t>
            </a:r>
          </a:p>
        </p:txBody>
      </p:sp>
      <p:sp>
        <p:nvSpPr>
          <p:cNvPr id="1046" name="Text Box 24"/>
          <p:cNvSpPr txBox="1">
            <a:spLocks noChangeArrowheads="1"/>
          </p:cNvSpPr>
          <p:nvPr>
            <p:custDataLst>
              <p:tags r:id="rId23"/>
            </p:custDataLst>
          </p:nvPr>
        </p:nvSpPr>
        <p:spPr bwMode="auto">
          <a:xfrm>
            <a:off x="6942075" y="5780410"/>
            <a:ext cx="514350" cy="184150"/>
          </a:xfrm>
          <a:prstGeom prst="rect">
            <a:avLst/>
          </a:prstGeom>
          <a:noFill/>
          <a:ln w="25400" algn="ctr">
            <a:noFill/>
            <a:miter lim="800000"/>
            <a:headEnd/>
            <a:tailEnd/>
          </a:ln>
        </p:spPr>
        <p:txBody>
          <a:bodyPr>
            <a:spAutoFit/>
          </a:bodyPr>
          <a:lstStyle/>
          <a:p>
            <a:pPr algn="l"/>
            <a:r>
              <a:rPr lang="en-CA" dirty="0">
                <a:solidFill>
                  <a:srgbClr val="58595B"/>
                </a:solidFill>
              </a:rPr>
              <a:t>(n=1)</a:t>
            </a:r>
          </a:p>
        </p:txBody>
      </p:sp>
      <p:sp>
        <p:nvSpPr>
          <p:cNvPr id="1048" name="Text Box 28"/>
          <p:cNvSpPr txBox="1">
            <a:spLocks noChangeArrowheads="1"/>
          </p:cNvSpPr>
          <p:nvPr>
            <p:custDataLst>
              <p:tags r:id="rId24"/>
            </p:custDataLst>
          </p:nvPr>
        </p:nvSpPr>
        <p:spPr bwMode="auto">
          <a:xfrm>
            <a:off x="687388" y="1791925"/>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Plans actuels après l’obtention du diplôme</a:t>
            </a:r>
            <a:endParaRPr lang="fr-CA" sz="1400" dirty="0">
              <a:solidFill>
                <a:srgbClr val="003399"/>
              </a:solidFill>
              <a:latin typeface="Calibri"/>
            </a:endParaRPr>
          </a:p>
        </p:txBody>
      </p:sp>
      <p:sp>
        <p:nvSpPr>
          <p:cNvPr id="1049" name="Text Box 29"/>
          <p:cNvSpPr txBox="1">
            <a:spLocks noChangeArrowheads="1"/>
          </p:cNvSpPr>
          <p:nvPr>
            <p:custDataLst>
              <p:tags r:id="rId25"/>
            </p:custDataLst>
          </p:nvPr>
        </p:nvSpPr>
        <p:spPr bwMode="auto">
          <a:xfrm>
            <a:off x="4895850" y="1791925"/>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Intentions d’études</a:t>
            </a:r>
            <a:endParaRPr lang="fr-CA" sz="1400" dirty="0">
              <a:solidFill>
                <a:srgbClr val="003399"/>
              </a:solidFill>
              <a:latin typeface="Calibri"/>
            </a:endParaRPr>
          </a:p>
        </p:txBody>
      </p:sp>
      <p:sp>
        <p:nvSpPr>
          <p:cNvPr id="1050" name="Text Box 32"/>
          <p:cNvSpPr txBox="1">
            <a:spLocks noChangeArrowheads="1"/>
          </p:cNvSpPr>
          <p:nvPr>
            <p:custDataLst>
              <p:tags r:id="rId26"/>
            </p:custDataLst>
          </p:nvPr>
        </p:nvSpPr>
        <p:spPr bwMode="auto">
          <a:xfrm>
            <a:off x="7079500" y="3273763"/>
            <a:ext cx="476250" cy="184150"/>
          </a:xfrm>
          <a:prstGeom prst="rect">
            <a:avLst/>
          </a:prstGeom>
          <a:noFill/>
          <a:ln w="25400" algn="ctr">
            <a:noFill/>
            <a:miter lim="800000"/>
            <a:headEnd/>
            <a:tailEnd/>
          </a:ln>
        </p:spPr>
        <p:txBody>
          <a:bodyPr>
            <a:spAutoFit/>
          </a:bodyPr>
          <a:lstStyle/>
          <a:p>
            <a:pPr algn="l"/>
            <a:r>
              <a:rPr lang="en-CA" dirty="0">
                <a:solidFill>
                  <a:srgbClr val="58595B"/>
                </a:solidFill>
              </a:rPr>
              <a:t>(n=14)</a:t>
            </a:r>
          </a:p>
        </p:txBody>
      </p:sp>
      <p:sp>
        <p:nvSpPr>
          <p:cNvPr id="1051" name="Text Box 33"/>
          <p:cNvSpPr txBox="1">
            <a:spLocks noChangeArrowheads="1"/>
          </p:cNvSpPr>
          <p:nvPr>
            <p:custDataLst>
              <p:tags r:id="rId27"/>
            </p:custDataLst>
          </p:nvPr>
        </p:nvSpPr>
        <p:spPr bwMode="auto">
          <a:xfrm>
            <a:off x="2525713" y="4344190"/>
            <a:ext cx="476250" cy="184150"/>
          </a:xfrm>
          <a:prstGeom prst="rect">
            <a:avLst/>
          </a:prstGeom>
          <a:noFill/>
          <a:ln w="25400" algn="ctr">
            <a:noFill/>
            <a:miter lim="800000"/>
            <a:headEnd/>
            <a:tailEnd/>
          </a:ln>
        </p:spPr>
        <p:txBody>
          <a:bodyPr>
            <a:spAutoFit/>
          </a:bodyPr>
          <a:lstStyle/>
          <a:p>
            <a:pPr algn="l"/>
            <a:r>
              <a:rPr lang="en-CA" dirty="0">
                <a:solidFill>
                  <a:srgbClr val="58595B"/>
                </a:solidFill>
              </a:rPr>
              <a:t>(n=204)</a:t>
            </a:r>
          </a:p>
        </p:txBody>
      </p:sp>
      <p:sp>
        <p:nvSpPr>
          <p:cNvPr id="1052" name="Text Box 34"/>
          <p:cNvSpPr txBox="1">
            <a:spLocks noChangeArrowheads="1"/>
          </p:cNvSpPr>
          <p:nvPr>
            <p:custDataLst>
              <p:tags r:id="rId28"/>
            </p:custDataLst>
          </p:nvPr>
        </p:nvSpPr>
        <p:spPr bwMode="auto">
          <a:xfrm>
            <a:off x="1638300" y="5609737"/>
            <a:ext cx="442801" cy="184666"/>
          </a:xfrm>
          <a:prstGeom prst="rect">
            <a:avLst/>
          </a:prstGeom>
          <a:noFill/>
          <a:ln w="25400" algn="ctr">
            <a:noFill/>
            <a:miter lim="800000"/>
            <a:headEnd/>
            <a:tailEnd/>
          </a:ln>
        </p:spPr>
        <p:txBody>
          <a:bodyPr wrap="square">
            <a:spAutoFit/>
          </a:bodyPr>
          <a:lstStyle/>
          <a:p>
            <a:pPr algn="l"/>
            <a:r>
              <a:rPr lang="en-CA" dirty="0">
                <a:solidFill>
                  <a:srgbClr val="58595B"/>
                </a:solidFill>
              </a:rPr>
              <a:t>(n=48)</a:t>
            </a:r>
          </a:p>
        </p:txBody>
      </p:sp>
      <p:sp>
        <p:nvSpPr>
          <p:cNvPr id="1053" name="Text Box 35"/>
          <p:cNvSpPr txBox="1">
            <a:spLocks noChangeArrowheads="1"/>
          </p:cNvSpPr>
          <p:nvPr>
            <p:custDataLst>
              <p:tags r:id="rId29"/>
            </p:custDataLst>
          </p:nvPr>
        </p:nvSpPr>
        <p:spPr bwMode="auto">
          <a:xfrm>
            <a:off x="8225783" y="2500592"/>
            <a:ext cx="476250" cy="184150"/>
          </a:xfrm>
          <a:prstGeom prst="rect">
            <a:avLst/>
          </a:prstGeom>
          <a:noFill/>
          <a:ln w="25400" algn="ctr">
            <a:noFill/>
            <a:miter lim="800000"/>
            <a:headEnd/>
            <a:tailEnd/>
          </a:ln>
        </p:spPr>
        <p:txBody>
          <a:bodyPr>
            <a:spAutoFit/>
          </a:bodyPr>
          <a:lstStyle/>
          <a:p>
            <a:pPr algn="l"/>
            <a:r>
              <a:rPr lang="en-CA" dirty="0">
                <a:solidFill>
                  <a:srgbClr val="58595B"/>
                </a:solidFill>
              </a:rPr>
              <a:t>(n=135)</a:t>
            </a:r>
          </a:p>
        </p:txBody>
      </p:sp>
      <p:sp>
        <p:nvSpPr>
          <p:cNvPr id="1054" name="Text Box 36"/>
          <p:cNvSpPr txBox="1">
            <a:spLocks noChangeArrowheads="1"/>
          </p:cNvSpPr>
          <p:nvPr>
            <p:custDataLst>
              <p:tags r:id="rId30"/>
            </p:custDataLst>
          </p:nvPr>
        </p:nvSpPr>
        <p:spPr bwMode="auto">
          <a:xfrm>
            <a:off x="7246254" y="4045229"/>
            <a:ext cx="476250" cy="184150"/>
          </a:xfrm>
          <a:prstGeom prst="rect">
            <a:avLst/>
          </a:prstGeom>
          <a:noFill/>
          <a:ln w="25400" algn="ctr">
            <a:noFill/>
            <a:miter lim="800000"/>
            <a:headEnd/>
            <a:tailEnd/>
          </a:ln>
        </p:spPr>
        <p:txBody>
          <a:bodyPr>
            <a:spAutoFit/>
          </a:bodyPr>
          <a:lstStyle/>
          <a:p>
            <a:pPr algn="l"/>
            <a:r>
              <a:rPr lang="en-CA" dirty="0">
                <a:solidFill>
                  <a:srgbClr val="58595B"/>
                </a:solidFill>
              </a:rPr>
              <a:t>(n=23)</a:t>
            </a:r>
          </a:p>
        </p:txBody>
      </p:sp>
      <p:sp>
        <p:nvSpPr>
          <p:cNvPr id="1055" name="Text Box 37"/>
          <p:cNvSpPr txBox="1">
            <a:spLocks noChangeArrowheads="1"/>
          </p:cNvSpPr>
          <p:nvPr>
            <p:custDataLst>
              <p:tags r:id="rId31"/>
            </p:custDataLst>
          </p:nvPr>
        </p:nvSpPr>
        <p:spPr bwMode="auto">
          <a:xfrm>
            <a:off x="7040563" y="4820315"/>
            <a:ext cx="476250" cy="184150"/>
          </a:xfrm>
          <a:prstGeom prst="rect">
            <a:avLst/>
          </a:prstGeom>
          <a:noFill/>
          <a:ln w="25400" algn="ctr">
            <a:noFill/>
            <a:miter lim="800000"/>
            <a:headEnd/>
            <a:tailEnd/>
          </a:ln>
        </p:spPr>
        <p:txBody>
          <a:bodyPr>
            <a:spAutoFit/>
          </a:bodyPr>
          <a:lstStyle/>
          <a:p>
            <a:pPr algn="l"/>
            <a:r>
              <a:rPr lang="en-CA" dirty="0">
                <a:solidFill>
                  <a:srgbClr val="58595B"/>
                </a:solidFill>
              </a:rPr>
              <a:t>(n=14)</a:t>
            </a:r>
          </a:p>
        </p:txBody>
      </p:sp>
      <p:sp>
        <p:nvSpPr>
          <p:cNvPr id="1056" name="Text Box 38"/>
          <p:cNvSpPr txBox="1">
            <a:spLocks noChangeArrowheads="1"/>
          </p:cNvSpPr>
          <p:nvPr>
            <p:custDataLst>
              <p:tags r:id="rId32"/>
            </p:custDataLst>
          </p:nvPr>
        </p:nvSpPr>
        <p:spPr bwMode="auto">
          <a:xfrm>
            <a:off x="6959880" y="5594050"/>
            <a:ext cx="476250" cy="184150"/>
          </a:xfrm>
          <a:prstGeom prst="rect">
            <a:avLst/>
          </a:prstGeom>
          <a:noFill/>
          <a:ln w="25400" algn="ctr">
            <a:noFill/>
            <a:miter lim="800000"/>
            <a:headEnd/>
            <a:tailEnd/>
          </a:ln>
        </p:spPr>
        <p:txBody>
          <a:bodyPr>
            <a:spAutoFit/>
          </a:bodyPr>
          <a:lstStyle/>
          <a:p>
            <a:pPr algn="l"/>
            <a:r>
              <a:rPr lang="en-CA" dirty="0">
                <a:solidFill>
                  <a:srgbClr val="58595B"/>
                </a:solidFill>
              </a:rPr>
              <a:t>(n=2)</a:t>
            </a:r>
          </a:p>
        </p:txBody>
      </p:sp>
      <p:sp>
        <p:nvSpPr>
          <p:cNvPr id="1057" name="Text Box 39"/>
          <p:cNvSpPr txBox="1">
            <a:spLocks noChangeArrowheads="1"/>
          </p:cNvSpPr>
          <p:nvPr>
            <p:custDataLst>
              <p:tags r:id="rId33"/>
            </p:custDataLst>
          </p:nvPr>
        </p:nvSpPr>
        <p:spPr bwMode="auto">
          <a:xfrm>
            <a:off x="4082752" y="3026565"/>
            <a:ext cx="476250" cy="184150"/>
          </a:xfrm>
          <a:prstGeom prst="rect">
            <a:avLst/>
          </a:prstGeom>
          <a:noFill/>
          <a:ln w="25400" algn="ctr">
            <a:noFill/>
            <a:miter lim="800000"/>
            <a:headEnd/>
            <a:tailEnd/>
          </a:ln>
        </p:spPr>
        <p:txBody>
          <a:bodyPr>
            <a:spAutoFit/>
          </a:bodyPr>
          <a:lstStyle/>
          <a:p>
            <a:pPr algn="l"/>
            <a:r>
              <a:rPr lang="en-CA" dirty="0">
                <a:solidFill>
                  <a:srgbClr val="58595B"/>
                </a:solidFill>
              </a:rPr>
              <a:t>(n=629)</a:t>
            </a:r>
          </a:p>
        </p:txBody>
      </p:sp>
      <p:sp>
        <p:nvSpPr>
          <p:cNvPr id="1058" name="Text Box 33"/>
          <p:cNvSpPr txBox="1">
            <a:spLocks noChangeArrowheads="1"/>
          </p:cNvSpPr>
          <p:nvPr>
            <p:custDataLst>
              <p:tags r:id="rId34"/>
            </p:custDataLst>
          </p:nvPr>
        </p:nvSpPr>
        <p:spPr bwMode="auto">
          <a:xfrm>
            <a:off x="2430463" y="4149270"/>
            <a:ext cx="476250" cy="184150"/>
          </a:xfrm>
          <a:prstGeom prst="rect">
            <a:avLst/>
          </a:prstGeom>
          <a:noFill/>
          <a:ln w="25400" algn="ctr">
            <a:noFill/>
            <a:miter lim="800000"/>
            <a:headEnd/>
            <a:tailEnd/>
          </a:ln>
        </p:spPr>
        <p:txBody>
          <a:bodyPr>
            <a:spAutoFit/>
          </a:bodyPr>
          <a:lstStyle/>
          <a:p>
            <a:pPr algn="l"/>
            <a:r>
              <a:rPr lang="en-CA" dirty="0">
                <a:solidFill>
                  <a:srgbClr val="58595B"/>
                </a:solidFill>
              </a:rPr>
              <a:t>(n=220)</a:t>
            </a:r>
          </a:p>
        </p:txBody>
      </p:sp>
      <p:sp>
        <p:nvSpPr>
          <p:cNvPr id="1059" name="Text Box 33"/>
          <p:cNvSpPr txBox="1">
            <a:spLocks noChangeArrowheads="1"/>
          </p:cNvSpPr>
          <p:nvPr>
            <p:custDataLst>
              <p:tags r:id="rId35"/>
            </p:custDataLst>
          </p:nvPr>
        </p:nvSpPr>
        <p:spPr bwMode="auto">
          <a:xfrm>
            <a:off x="1649413" y="5446350"/>
            <a:ext cx="442801" cy="184666"/>
          </a:xfrm>
          <a:prstGeom prst="rect">
            <a:avLst/>
          </a:prstGeom>
          <a:noFill/>
          <a:ln w="25400" algn="ctr">
            <a:noFill/>
            <a:miter lim="800000"/>
            <a:headEnd/>
            <a:tailEnd/>
          </a:ln>
        </p:spPr>
        <p:txBody>
          <a:bodyPr wrap="square">
            <a:spAutoFit/>
          </a:bodyPr>
          <a:lstStyle/>
          <a:p>
            <a:pPr algn="l"/>
            <a:r>
              <a:rPr lang="en-CA" dirty="0">
                <a:solidFill>
                  <a:srgbClr val="58595B"/>
                </a:solidFill>
              </a:rPr>
              <a:t>(n=47)</a:t>
            </a:r>
          </a:p>
        </p:txBody>
      </p:sp>
      <p:sp>
        <p:nvSpPr>
          <p:cNvPr id="1060" name="Text Box 33"/>
          <p:cNvSpPr txBox="1">
            <a:spLocks noChangeArrowheads="1"/>
          </p:cNvSpPr>
          <p:nvPr>
            <p:custDataLst>
              <p:tags r:id="rId36"/>
            </p:custDataLst>
          </p:nvPr>
        </p:nvSpPr>
        <p:spPr bwMode="auto">
          <a:xfrm>
            <a:off x="4004965" y="2875130"/>
            <a:ext cx="476250" cy="184150"/>
          </a:xfrm>
          <a:prstGeom prst="rect">
            <a:avLst/>
          </a:prstGeom>
          <a:noFill/>
          <a:ln w="25400" algn="ctr">
            <a:noFill/>
            <a:miter lim="800000"/>
            <a:headEnd/>
            <a:tailEnd/>
          </a:ln>
        </p:spPr>
        <p:txBody>
          <a:bodyPr>
            <a:spAutoFit/>
          </a:bodyPr>
          <a:lstStyle/>
          <a:p>
            <a:pPr algn="l"/>
            <a:r>
              <a:rPr lang="en-CA" dirty="0">
                <a:solidFill>
                  <a:srgbClr val="58595B"/>
                </a:solidFill>
              </a:rPr>
              <a:t>(n=670)</a:t>
            </a:r>
          </a:p>
        </p:txBody>
      </p:sp>
      <p:sp>
        <p:nvSpPr>
          <p:cNvPr id="1061" name="Text Box 35"/>
          <p:cNvSpPr txBox="1">
            <a:spLocks noChangeArrowheads="1"/>
          </p:cNvSpPr>
          <p:nvPr>
            <p:custDataLst>
              <p:tags r:id="rId37"/>
            </p:custDataLst>
          </p:nvPr>
        </p:nvSpPr>
        <p:spPr bwMode="auto">
          <a:xfrm>
            <a:off x="8280461" y="2392230"/>
            <a:ext cx="476250" cy="184150"/>
          </a:xfrm>
          <a:prstGeom prst="rect">
            <a:avLst/>
          </a:prstGeom>
          <a:noFill/>
          <a:ln w="25400" algn="ctr">
            <a:noFill/>
            <a:miter lim="800000"/>
            <a:headEnd/>
            <a:tailEnd/>
          </a:ln>
        </p:spPr>
        <p:txBody>
          <a:bodyPr>
            <a:spAutoFit/>
          </a:bodyPr>
          <a:lstStyle/>
          <a:p>
            <a:pPr algn="l"/>
            <a:r>
              <a:rPr lang="en-CA" dirty="0">
                <a:solidFill>
                  <a:srgbClr val="58595B"/>
                </a:solidFill>
              </a:rPr>
              <a:t>(n=163)</a:t>
            </a:r>
          </a:p>
        </p:txBody>
      </p:sp>
      <p:sp>
        <p:nvSpPr>
          <p:cNvPr id="1062" name="Text Box 32"/>
          <p:cNvSpPr txBox="1">
            <a:spLocks noChangeArrowheads="1"/>
          </p:cNvSpPr>
          <p:nvPr>
            <p:custDataLst>
              <p:tags r:id="rId38"/>
            </p:custDataLst>
          </p:nvPr>
        </p:nvSpPr>
        <p:spPr bwMode="auto">
          <a:xfrm>
            <a:off x="7031999" y="3167751"/>
            <a:ext cx="476250" cy="184150"/>
          </a:xfrm>
          <a:prstGeom prst="rect">
            <a:avLst/>
          </a:prstGeom>
          <a:noFill/>
          <a:ln w="25400" algn="ctr">
            <a:noFill/>
            <a:miter lim="800000"/>
            <a:headEnd/>
            <a:tailEnd/>
          </a:ln>
        </p:spPr>
        <p:txBody>
          <a:bodyPr>
            <a:spAutoFit/>
          </a:bodyPr>
          <a:lstStyle/>
          <a:p>
            <a:pPr algn="l"/>
            <a:r>
              <a:rPr lang="en-CA" dirty="0">
                <a:solidFill>
                  <a:srgbClr val="58595B"/>
                </a:solidFill>
              </a:rPr>
              <a:t>(n=8)</a:t>
            </a:r>
          </a:p>
        </p:txBody>
      </p:sp>
      <p:sp>
        <p:nvSpPr>
          <p:cNvPr id="1063" name="Text Box 36"/>
          <p:cNvSpPr txBox="1">
            <a:spLocks noChangeArrowheads="1"/>
          </p:cNvSpPr>
          <p:nvPr>
            <p:custDataLst>
              <p:tags r:id="rId39"/>
            </p:custDataLst>
          </p:nvPr>
        </p:nvSpPr>
        <p:spPr bwMode="auto">
          <a:xfrm>
            <a:off x="7136653" y="3957028"/>
            <a:ext cx="476250" cy="184150"/>
          </a:xfrm>
          <a:prstGeom prst="rect">
            <a:avLst/>
          </a:prstGeom>
          <a:noFill/>
          <a:ln w="25400" algn="ctr">
            <a:noFill/>
            <a:miter lim="800000"/>
            <a:headEnd/>
            <a:tailEnd/>
          </a:ln>
        </p:spPr>
        <p:txBody>
          <a:bodyPr>
            <a:spAutoFit/>
          </a:bodyPr>
          <a:lstStyle/>
          <a:p>
            <a:pPr algn="l"/>
            <a:r>
              <a:rPr lang="en-CA" dirty="0">
                <a:solidFill>
                  <a:srgbClr val="58595B"/>
                </a:solidFill>
              </a:rPr>
              <a:t>(n=19)</a:t>
            </a:r>
          </a:p>
        </p:txBody>
      </p:sp>
      <p:sp>
        <p:nvSpPr>
          <p:cNvPr id="1064" name="Text Box 37"/>
          <p:cNvSpPr txBox="1">
            <a:spLocks noChangeArrowheads="1"/>
          </p:cNvSpPr>
          <p:nvPr>
            <p:custDataLst>
              <p:tags r:id="rId40"/>
            </p:custDataLst>
          </p:nvPr>
        </p:nvSpPr>
        <p:spPr bwMode="auto">
          <a:xfrm>
            <a:off x="7163703" y="4716225"/>
            <a:ext cx="476250" cy="184150"/>
          </a:xfrm>
          <a:prstGeom prst="rect">
            <a:avLst/>
          </a:prstGeom>
          <a:noFill/>
          <a:ln w="25400" algn="ctr">
            <a:noFill/>
            <a:miter lim="800000"/>
            <a:headEnd/>
            <a:tailEnd/>
          </a:ln>
        </p:spPr>
        <p:txBody>
          <a:bodyPr>
            <a:spAutoFit/>
          </a:bodyPr>
          <a:lstStyle/>
          <a:p>
            <a:pPr algn="l"/>
            <a:r>
              <a:rPr lang="en-CA" dirty="0">
                <a:solidFill>
                  <a:srgbClr val="58595B"/>
                </a:solidFill>
              </a:rPr>
              <a:t>(n=25)</a:t>
            </a:r>
          </a:p>
        </p:txBody>
      </p:sp>
      <p:sp>
        <p:nvSpPr>
          <p:cNvPr id="1065" name="Text Box 38"/>
          <p:cNvSpPr txBox="1">
            <a:spLocks noChangeArrowheads="1"/>
          </p:cNvSpPr>
          <p:nvPr>
            <p:custDataLst>
              <p:tags r:id="rId41"/>
            </p:custDataLst>
          </p:nvPr>
        </p:nvSpPr>
        <p:spPr bwMode="auto">
          <a:xfrm>
            <a:off x="6953250" y="5479750"/>
            <a:ext cx="476250" cy="184150"/>
          </a:xfrm>
          <a:prstGeom prst="rect">
            <a:avLst/>
          </a:prstGeom>
          <a:noFill/>
          <a:ln w="25400" algn="ctr">
            <a:noFill/>
            <a:miter lim="800000"/>
            <a:headEnd/>
            <a:tailEnd/>
          </a:ln>
        </p:spPr>
        <p:txBody>
          <a:bodyPr>
            <a:spAutoFit/>
          </a:bodyPr>
          <a:lstStyle/>
          <a:p>
            <a:pPr algn="l"/>
            <a:r>
              <a:rPr lang="en-CA" dirty="0">
                <a:solidFill>
                  <a:srgbClr val="58595B"/>
                </a:solidFill>
              </a:rPr>
              <a:t>(n=2)</a:t>
            </a:r>
          </a:p>
        </p:txBody>
      </p:sp>
      <p:sp>
        <p:nvSpPr>
          <p:cNvPr id="43" name="Content Placeholder 25"/>
          <p:cNvSpPr txBox="1">
            <a:spLocks/>
          </p:cNvSpPr>
          <p:nvPr>
            <p:custDataLst>
              <p:tags r:id="rId42"/>
            </p:custDataLst>
          </p:nvPr>
        </p:nvSpPr>
        <p:spPr>
          <a:xfrm>
            <a:off x="366310" y="509889"/>
            <a:ext cx="8455843" cy="118494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fr-CA" sz="1200" b="0" dirty="0" smtClean="0">
                <a:solidFill>
                  <a:srgbClr val="1F497D"/>
                </a:solidFill>
                <a:latin typeface="Calibri"/>
              </a:rPr>
              <a:t>Sept étudiants sur dix, soit la vaste majorité d’entre eux, continuent d’indiquer vouloir entrer sur le marché du travail après avoir obtenu leur diplôme, ce qui représente une tendance à la baisse comparativement à 2013, tandis que deux sur dix prévoient poursuivre leurs études, ce qui représente une tendance à la hausse par rapport à l’année dernière.  </a:t>
            </a:r>
          </a:p>
          <a:p>
            <a:pPr marL="182563" indent="-182563" algn="l" fontAlgn="auto">
              <a:spcBef>
                <a:spcPts val="600"/>
              </a:spcBef>
              <a:spcAft>
                <a:spcPts val="0"/>
              </a:spcAft>
              <a:buFont typeface="Wingdings" pitchFamily="2" charset="2"/>
              <a:buChar char="§"/>
              <a:defRPr/>
            </a:pPr>
            <a:r>
              <a:rPr lang="fr-CA" sz="1200" b="0" dirty="0" smtClean="0">
                <a:solidFill>
                  <a:srgbClr val="1F497D"/>
                </a:solidFill>
                <a:latin typeface="Calibri"/>
              </a:rPr>
              <a:t>Parmi ceux qui prévoient poursuivre leurs études, les trois quarts veulent poursuivre des études supérieures en génie, ce qui représente une proportion plus élevée qu’en 2013, tandis qu’un sur dix prévoit obtenir un diplôme d’études supérieures dans une autre discipline ou un autre diplôme professionnel. Un nombre moins élevé a l’intention de poursuivre des études de MBA.  </a:t>
            </a:r>
            <a:endParaRPr lang="fr-CA" sz="1200" b="0" dirty="0">
              <a:solidFill>
                <a:srgbClr val="1F497D"/>
              </a:solidFill>
              <a:latin typeface="Calibri"/>
            </a:endParaRPr>
          </a:p>
        </p:txBody>
      </p:sp>
      <p:sp>
        <p:nvSpPr>
          <p:cNvPr id="46" name="Text Box 33"/>
          <p:cNvSpPr txBox="1">
            <a:spLocks noChangeArrowheads="1"/>
          </p:cNvSpPr>
          <p:nvPr>
            <p:custDataLst>
              <p:tags r:id="rId43"/>
            </p:custDataLst>
          </p:nvPr>
        </p:nvSpPr>
        <p:spPr bwMode="auto">
          <a:xfrm>
            <a:off x="4166890" y="2715053"/>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n=930)</a:t>
            </a:r>
            <a:endParaRPr lang="en-CA" dirty="0">
              <a:solidFill>
                <a:srgbClr val="58595B"/>
              </a:solidFill>
            </a:endParaRPr>
          </a:p>
        </p:txBody>
      </p:sp>
      <p:sp>
        <p:nvSpPr>
          <p:cNvPr id="48" name="Text Box 33"/>
          <p:cNvSpPr txBox="1">
            <a:spLocks noChangeArrowheads="1"/>
          </p:cNvSpPr>
          <p:nvPr>
            <p:custDataLst>
              <p:tags r:id="rId44"/>
            </p:custDataLst>
          </p:nvPr>
        </p:nvSpPr>
        <p:spPr bwMode="auto">
          <a:xfrm>
            <a:off x="2363788" y="398438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(n=255)</a:t>
            </a:r>
            <a:endParaRPr lang="en-CA" dirty="0">
              <a:solidFill>
                <a:srgbClr val="58595B"/>
              </a:solidFill>
            </a:endParaRPr>
          </a:p>
        </p:txBody>
      </p:sp>
      <p:sp>
        <p:nvSpPr>
          <p:cNvPr id="49" name="Text Box 33"/>
          <p:cNvSpPr txBox="1">
            <a:spLocks noChangeArrowheads="1"/>
          </p:cNvSpPr>
          <p:nvPr>
            <p:custDataLst>
              <p:tags r:id="rId45"/>
            </p:custDataLst>
          </p:nvPr>
        </p:nvSpPr>
        <p:spPr bwMode="auto">
          <a:xfrm>
            <a:off x="1658072" y="5301562"/>
            <a:ext cx="442801" cy="184666"/>
          </a:xfrm>
          <a:prstGeom prst="rect">
            <a:avLst/>
          </a:prstGeom>
          <a:noFill/>
          <a:ln w="25400" algn="ctr">
            <a:noFill/>
            <a:miter lim="800000"/>
            <a:headEnd/>
            <a:tailEnd/>
          </a:ln>
        </p:spPr>
        <p:txBody>
          <a:bodyPr wrap="square">
            <a:spAutoFit/>
          </a:bodyPr>
          <a:lstStyle/>
          <a:p>
            <a:pPr algn="l"/>
            <a:r>
              <a:rPr lang="en-CA" dirty="0" smtClean="0">
                <a:solidFill>
                  <a:srgbClr val="58595B"/>
                </a:solidFill>
              </a:rPr>
              <a:t>(n=49)</a:t>
            </a:r>
            <a:endParaRPr lang="en-CA" dirty="0">
              <a:solidFill>
                <a:srgbClr val="58595B"/>
              </a:solidFill>
            </a:endParaRPr>
          </a:p>
        </p:txBody>
      </p:sp>
      <p:sp>
        <p:nvSpPr>
          <p:cNvPr id="50" name="Text Box 33"/>
          <p:cNvSpPr txBox="1">
            <a:spLocks noChangeArrowheads="1"/>
          </p:cNvSpPr>
          <p:nvPr>
            <p:custDataLst>
              <p:tags r:id="rId46"/>
            </p:custDataLst>
          </p:nvPr>
        </p:nvSpPr>
        <p:spPr bwMode="auto">
          <a:xfrm>
            <a:off x="8275843" y="2315230"/>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(n=190)</a:t>
            </a:r>
            <a:endParaRPr lang="en-CA" dirty="0">
              <a:solidFill>
                <a:srgbClr val="58595B"/>
              </a:solidFill>
            </a:endParaRPr>
          </a:p>
        </p:txBody>
      </p:sp>
      <p:sp>
        <p:nvSpPr>
          <p:cNvPr id="51" name="Text Box 33"/>
          <p:cNvSpPr txBox="1">
            <a:spLocks noChangeArrowheads="1"/>
          </p:cNvSpPr>
          <p:nvPr>
            <p:custDataLst>
              <p:tags r:id="rId47"/>
            </p:custDataLst>
          </p:nvPr>
        </p:nvSpPr>
        <p:spPr bwMode="auto">
          <a:xfrm>
            <a:off x="7030557" y="3064482"/>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(n=9)</a:t>
            </a:r>
            <a:endParaRPr lang="en-CA" dirty="0">
              <a:solidFill>
                <a:srgbClr val="58595B"/>
              </a:solidFill>
            </a:endParaRPr>
          </a:p>
        </p:txBody>
      </p:sp>
      <p:sp>
        <p:nvSpPr>
          <p:cNvPr id="52" name="Text Box 33"/>
          <p:cNvSpPr txBox="1">
            <a:spLocks noChangeArrowheads="1"/>
          </p:cNvSpPr>
          <p:nvPr>
            <p:custDataLst>
              <p:tags r:id="rId48"/>
            </p:custDataLst>
          </p:nvPr>
        </p:nvSpPr>
        <p:spPr bwMode="auto">
          <a:xfrm>
            <a:off x="7201268" y="3824131"/>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(n=28)</a:t>
            </a:r>
            <a:endParaRPr lang="en-CA" dirty="0">
              <a:solidFill>
                <a:srgbClr val="58595B"/>
              </a:solidFill>
            </a:endParaRPr>
          </a:p>
        </p:txBody>
      </p:sp>
      <p:sp>
        <p:nvSpPr>
          <p:cNvPr id="53" name="Text Box 33"/>
          <p:cNvSpPr txBox="1">
            <a:spLocks noChangeArrowheads="1"/>
          </p:cNvSpPr>
          <p:nvPr>
            <p:custDataLst>
              <p:tags r:id="rId49"/>
            </p:custDataLst>
          </p:nvPr>
        </p:nvSpPr>
        <p:spPr bwMode="auto">
          <a:xfrm>
            <a:off x="7163225" y="4603666"/>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(n=26)</a:t>
            </a:r>
            <a:endParaRPr lang="en-CA" dirty="0">
              <a:solidFill>
                <a:srgbClr val="58595B"/>
              </a:solidFill>
            </a:endParaRPr>
          </a:p>
        </p:txBody>
      </p:sp>
      <p:sp>
        <p:nvSpPr>
          <p:cNvPr id="54" name="Text Box 33"/>
          <p:cNvSpPr txBox="1">
            <a:spLocks noChangeArrowheads="1"/>
          </p:cNvSpPr>
          <p:nvPr>
            <p:custDataLst>
              <p:tags r:id="rId50"/>
            </p:custDataLst>
          </p:nvPr>
        </p:nvSpPr>
        <p:spPr bwMode="auto">
          <a:xfrm>
            <a:off x="6989177" y="5367102"/>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(n=4)</a:t>
            </a:r>
            <a:endParaRPr lang="en-CA" dirty="0">
              <a:solidFill>
                <a:srgbClr val="58595B"/>
              </a:solidFill>
            </a:endParaRPr>
          </a:p>
        </p:txBody>
      </p:sp>
      <p:sp>
        <p:nvSpPr>
          <p:cNvPr id="55" name="TextBox 54"/>
          <p:cNvSpPr txBox="1"/>
          <p:nvPr>
            <p:custDataLst>
              <p:tags r:id="rId51"/>
            </p:custDataLst>
          </p:nvPr>
        </p:nvSpPr>
        <p:spPr>
          <a:xfrm>
            <a:off x="8604945" y="2046459"/>
            <a:ext cx="144524"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 Box 33"/>
          <p:cNvSpPr txBox="1">
            <a:spLocks noChangeArrowheads="1"/>
          </p:cNvSpPr>
          <p:nvPr>
            <p:custDataLst>
              <p:tags r:id="rId52"/>
            </p:custDataLst>
          </p:nvPr>
        </p:nvSpPr>
        <p:spPr bwMode="auto">
          <a:xfrm>
            <a:off x="4215974" y="2533164"/>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n=876)</a:t>
            </a:r>
            <a:endParaRPr lang="en-CA" dirty="0">
              <a:solidFill>
                <a:srgbClr val="58595B"/>
              </a:solidFill>
            </a:endParaRPr>
          </a:p>
        </p:txBody>
      </p:sp>
      <p:sp>
        <p:nvSpPr>
          <p:cNvPr id="57" name="Text Box 33"/>
          <p:cNvSpPr txBox="1">
            <a:spLocks noChangeArrowheads="1"/>
          </p:cNvSpPr>
          <p:nvPr>
            <p:custDataLst>
              <p:tags r:id="rId53"/>
            </p:custDataLst>
          </p:nvPr>
        </p:nvSpPr>
        <p:spPr bwMode="auto">
          <a:xfrm>
            <a:off x="2189577" y="3822317"/>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n=211)</a:t>
            </a:r>
            <a:endParaRPr lang="en-CA" dirty="0">
              <a:solidFill>
                <a:srgbClr val="58595B"/>
              </a:solidFill>
            </a:endParaRPr>
          </a:p>
        </p:txBody>
      </p:sp>
      <p:sp>
        <p:nvSpPr>
          <p:cNvPr id="59" name="Text Box 33"/>
          <p:cNvSpPr txBox="1">
            <a:spLocks noChangeArrowheads="1"/>
          </p:cNvSpPr>
          <p:nvPr>
            <p:custDataLst>
              <p:tags r:id="rId54"/>
            </p:custDataLst>
          </p:nvPr>
        </p:nvSpPr>
        <p:spPr bwMode="auto">
          <a:xfrm>
            <a:off x="1661107" y="5137148"/>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n=55)</a:t>
            </a:r>
            <a:endParaRPr lang="en-CA" dirty="0">
              <a:solidFill>
                <a:srgbClr val="58595B"/>
              </a:solidFill>
            </a:endParaRPr>
          </a:p>
        </p:txBody>
      </p:sp>
      <p:sp>
        <p:nvSpPr>
          <p:cNvPr id="60" name="Text Box 33"/>
          <p:cNvSpPr txBox="1">
            <a:spLocks noChangeArrowheads="1"/>
          </p:cNvSpPr>
          <p:nvPr>
            <p:custDataLst>
              <p:tags r:id="rId55"/>
            </p:custDataLst>
          </p:nvPr>
        </p:nvSpPr>
        <p:spPr bwMode="auto">
          <a:xfrm>
            <a:off x="7142866" y="2964387"/>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n=21)</a:t>
            </a:r>
            <a:endParaRPr lang="en-CA" dirty="0">
              <a:solidFill>
                <a:srgbClr val="58595B"/>
              </a:solidFill>
            </a:endParaRPr>
          </a:p>
        </p:txBody>
      </p:sp>
      <p:sp>
        <p:nvSpPr>
          <p:cNvPr id="61" name="Text Box 33"/>
          <p:cNvSpPr txBox="1">
            <a:spLocks noChangeArrowheads="1"/>
          </p:cNvSpPr>
          <p:nvPr>
            <p:custDataLst>
              <p:tags r:id="rId56"/>
            </p:custDataLst>
          </p:nvPr>
        </p:nvSpPr>
        <p:spPr bwMode="auto">
          <a:xfrm>
            <a:off x="8210189" y="2213150"/>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n=148)</a:t>
            </a:r>
            <a:endParaRPr lang="en-CA" dirty="0">
              <a:solidFill>
                <a:srgbClr val="58595B"/>
              </a:solidFill>
            </a:endParaRPr>
          </a:p>
        </p:txBody>
      </p:sp>
      <p:sp>
        <p:nvSpPr>
          <p:cNvPr id="62" name="Text Box 33"/>
          <p:cNvSpPr txBox="1">
            <a:spLocks noChangeArrowheads="1"/>
          </p:cNvSpPr>
          <p:nvPr>
            <p:custDataLst>
              <p:tags r:id="rId57"/>
            </p:custDataLst>
          </p:nvPr>
        </p:nvSpPr>
        <p:spPr bwMode="auto">
          <a:xfrm>
            <a:off x="7110317" y="3740241"/>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n=17)</a:t>
            </a:r>
            <a:endParaRPr lang="en-CA" dirty="0">
              <a:solidFill>
                <a:srgbClr val="58595B"/>
              </a:solidFill>
            </a:endParaRPr>
          </a:p>
        </p:txBody>
      </p:sp>
      <p:sp>
        <p:nvSpPr>
          <p:cNvPr id="63" name="Text Box 33"/>
          <p:cNvSpPr txBox="1">
            <a:spLocks noChangeArrowheads="1"/>
          </p:cNvSpPr>
          <p:nvPr>
            <p:custDataLst>
              <p:tags r:id="rId58"/>
            </p:custDataLst>
          </p:nvPr>
        </p:nvSpPr>
        <p:spPr bwMode="auto">
          <a:xfrm>
            <a:off x="7134554" y="4501868"/>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n=19)</a:t>
            </a:r>
            <a:endParaRPr lang="en-CA" dirty="0">
              <a:solidFill>
                <a:srgbClr val="58595B"/>
              </a:solidFill>
            </a:endParaRPr>
          </a:p>
        </p:txBody>
      </p:sp>
      <p:sp>
        <p:nvSpPr>
          <p:cNvPr id="64" name="Text Box 33"/>
          <p:cNvSpPr txBox="1">
            <a:spLocks noChangeArrowheads="1"/>
          </p:cNvSpPr>
          <p:nvPr>
            <p:custDataLst>
              <p:tags r:id="rId59"/>
            </p:custDataLst>
          </p:nvPr>
        </p:nvSpPr>
        <p:spPr bwMode="auto">
          <a:xfrm>
            <a:off x="7004957" y="5268197"/>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n=2)</a:t>
            </a:r>
            <a:endParaRPr lang="en-CA" dirty="0">
              <a:solidFill>
                <a:srgbClr val="58595B"/>
              </a:solidFill>
            </a:endParaRPr>
          </a:p>
        </p:txBody>
      </p:sp>
      <p:sp>
        <p:nvSpPr>
          <p:cNvPr id="67" name="Text Box 33"/>
          <p:cNvSpPr txBox="1">
            <a:spLocks noChangeArrowheads="1"/>
          </p:cNvSpPr>
          <p:nvPr>
            <p:custDataLst>
              <p:tags r:id="rId60"/>
            </p:custDataLst>
          </p:nvPr>
        </p:nvSpPr>
        <p:spPr bwMode="auto">
          <a:xfrm>
            <a:off x="2320925" y="3665288"/>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n=201)</a:t>
            </a:r>
            <a:endParaRPr lang="en-CA" dirty="0">
              <a:solidFill>
                <a:srgbClr val="58595B"/>
              </a:solidFill>
            </a:endParaRPr>
          </a:p>
        </p:txBody>
      </p:sp>
      <p:sp>
        <p:nvSpPr>
          <p:cNvPr id="70" name="Text Box 33"/>
          <p:cNvSpPr txBox="1">
            <a:spLocks noChangeArrowheads="1"/>
          </p:cNvSpPr>
          <p:nvPr>
            <p:custDataLst>
              <p:tags r:id="rId61"/>
            </p:custDataLst>
          </p:nvPr>
        </p:nvSpPr>
        <p:spPr bwMode="auto">
          <a:xfrm>
            <a:off x="7123393" y="2099702"/>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n=x)</a:t>
            </a:r>
            <a:endParaRPr lang="en-CA" dirty="0">
              <a:solidFill>
                <a:srgbClr val="58595B"/>
              </a:solidFill>
            </a:endParaRPr>
          </a:p>
        </p:txBody>
      </p:sp>
      <p:sp>
        <p:nvSpPr>
          <p:cNvPr id="71" name="Text Box 33"/>
          <p:cNvSpPr txBox="1">
            <a:spLocks noChangeArrowheads="1"/>
          </p:cNvSpPr>
          <p:nvPr>
            <p:custDataLst>
              <p:tags r:id="rId62"/>
            </p:custDataLst>
          </p:nvPr>
        </p:nvSpPr>
        <p:spPr bwMode="auto">
          <a:xfrm>
            <a:off x="7024508" y="5179163"/>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n=5)</a:t>
            </a:r>
            <a:endParaRPr lang="en-CA" dirty="0">
              <a:solidFill>
                <a:srgbClr val="58595B"/>
              </a:solidFill>
            </a:endParaRPr>
          </a:p>
        </p:txBody>
      </p:sp>
      <p:sp>
        <p:nvSpPr>
          <p:cNvPr id="72" name="Text Box 33"/>
          <p:cNvSpPr txBox="1">
            <a:spLocks noChangeArrowheads="1"/>
          </p:cNvSpPr>
          <p:nvPr>
            <p:custDataLst>
              <p:tags r:id="rId63"/>
            </p:custDataLst>
          </p:nvPr>
        </p:nvSpPr>
        <p:spPr bwMode="auto">
          <a:xfrm>
            <a:off x="7155423" y="4406230"/>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n=18)</a:t>
            </a:r>
            <a:endParaRPr lang="en-CA" dirty="0">
              <a:solidFill>
                <a:srgbClr val="58595B"/>
              </a:solidFill>
            </a:endParaRPr>
          </a:p>
        </p:txBody>
      </p:sp>
      <p:sp>
        <p:nvSpPr>
          <p:cNvPr id="73" name="Text Box 33"/>
          <p:cNvSpPr txBox="1">
            <a:spLocks noChangeArrowheads="1"/>
          </p:cNvSpPr>
          <p:nvPr>
            <p:custDataLst>
              <p:tags r:id="rId64"/>
            </p:custDataLst>
          </p:nvPr>
        </p:nvSpPr>
        <p:spPr bwMode="auto">
          <a:xfrm>
            <a:off x="7146175" y="3636093"/>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n=20)</a:t>
            </a:r>
            <a:endParaRPr lang="en-CA" dirty="0">
              <a:solidFill>
                <a:srgbClr val="58595B"/>
              </a:solidFill>
            </a:endParaRPr>
          </a:p>
        </p:txBody>
      </p:sp>
      <p:sp>
        <p:nvSpPr>
          <p:cNvPr id="74" name="Text Box 33"/>
          <p:cNvSpPr txBox="1">
            <a:spLocks noChangeArrowheads="1"/>
          </p:cNvSpPr>
          <p:nvPr>
            <p:custDataLst>
              <p:tags r:id="rId65"/>
            </p:custDataLst>
          </p:nvPr>
        </p:nvSpPr>
        <p:spPr bwMode="auto">
          <a:xfrm>
            <a:off x="6993475" y="2873415"/>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n=8)</a:t>
            </a:r>
            <a:endParaRPr lang="en-CA" dirty="0">
              <a:solidFill>
                <a:srgbClr val="58595B"/>
              </a:solidFill>
            </a:endParaRPr>
          </a:p>
        </p:txBody>
      </p:sp>
      <p:sp>
        <p:nvSpPr>
          <p:cNvPr id="75" name="Text Box 33"/>
          <p:cNvSpPr txBox="1">
            <a:spLocks noChangeArrowheads="1"/>
          </p:cNvSpPr>
          <p:nvPr>
            <p:custDataLst>
              <p:tags r:id="rId66"/>
            </p:custDataLst>
          </p:nvPr>
        </p:nvSpPr>
        <p:spPr bwMode="auto">
          <a:xfrm>
            <a:off x="4119141" y="2347686"/>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n=694)</a:t>
            </a:r>
            <a:endParaRPr lang="en-CA" dirty="0">
              <a:solidFill>
                <a:srgbClr val="58595B"/>
              </a:solidFill>
            </a:endParaRPr>
          </a:p>
        </p:txBody>
      </p:sp>
      <p:sp>
        <p:nvSpPr>
          <p:cNvPr id="76" name="Text Box 33"/>
          <p:cNvSpPr txBox="1">
            <a:spLocks noChangeArrowheads="1"/>
          </p:cNvSpPr>
          <p:nvPr>
            <p:custDataLst>
              <p:tags r:id="rId67"/>
            </p:custDataLst>
          </p:nvPr>
        </p:nvSpPr>
        <p:spPr bwMode="auto">
          <a:xfrm>
            <a:off x="1704975" y="4952998"/>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n=42)</a:t>
            </a:r>
            <a:endParaRPr lang="en-CA" dirty="0">
              <a:solidFill>
                <a:srgbClr val="58595B"/>
              </a:solidFill>
            </a:endParaRPr>
          </a:p>
        </p:txBody>
      </p:sp>
      <p:sp>
        <p:nvSpPr>
          <p:cNvPr id="77" name="Text Box 33"/>
          <p:cNvSpPr txBox="1">
            <a:spLocks noChangeArrowheads="1"/>
          </p:cNvSpPr>
          <p:nvPr>
            <p:custDataLst>
              <p:tags r:id="rId68"/>
            </p:custDataLst>
          </p:nvPr>
        </p:nvSpPr>
        <p:spPr bwMode="auto">
          <a:xfrm>
            <a:off x="8222200" y="2098397"/>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n=150)</a:t>
            </a:r>
            <a:endParaRPr lang="en-CA" dirty="0">
              <a:solidFill>
                <a:srgbClr val="58595B"/>
              </a:solidFill>
            </a:endParaRPr>
          </a:p>
        </p:txBody>
      </p:sp>
      <p:sp>
        <p:nvSpPr>
          <p:cNvPr id="78" name="TextBox 77"/>
          <p:cNvSpPr txBox="1"/>
          <p:nvPr>
            <p:custDataLst>
              <p:tags r:id="rId69"/>
            </p:custDataLst>
          </p:nvPr>
        </p:nvSpPr>
        <p:spPr>
          <a:xfrm>
            <a:off x="7231063" y="2844094"/>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79" name="TextBox 78"/>
          <p:cNvSpPr txBox="1"/>
          <p:nvPr>
            <p:custDataLst>
              <p:tags r:id="rId70"/>
            </p:custDataLst>
          </p:nvPr>
        </p:nvSpPr>
        <p:spPr>
          <a:xfrm flipV="1">
            <a:off x="4487079" y="2280542"/>
            <a:ext cx="190195" cy="308439"/>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80" name="TextBox 79"/>
          <p:cNvSpPr txBox="1"/>
          <p:nvPr>
            <p:custDataLst>
              <p:tags r:id="rId71"/>
            </p:custDataLst>
          </p:nvPr>
        </p:nvSpPr>
        <p:spPr>
          <a:xfrm>
            <a:off x="2457384" y="3634339"/>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extLst>
      <p:ext uri="{BB962C8B-B14F-4D97-AF65-F5344CB8AC3E}">
        <p14:creationId xmlns:p14="http://schemas.microsoft.com/office/powerpoint/2010/main" val="2812532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Lieu des </a:t>
            </a:r>
            <a:r>
              <a:rPr lang="fr-CA" dirty="0" smtClean="0"/>
              <a:t>études supérieures prévues</a:t>
            </a:r>
          </a:p>
        </p:txBody>
      </p:sp>
      <p:sp>
        <p:nvSpPr>
          <p:cNvPr id="1029"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solidFill>
                  <a:srgbClr val="58595B"/>
                </a:solidFill>
              </a:rPr>
              <a:pPr/>
              <a:t>14</a:t>
            </a:fld>
            <a:endParaRPr lang="en-US" dirty="0">
              <a:solidFill>
                <a:srgbClr val="58595B"/>
              </a:solidFill>
            </a:endParaRPr>
          </a:p>
        </p:txBody>
      </p:sp>
      <p:graphicFrame>
        <p:nvGraphicFramePr>
          <p:cNvPr id="45"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1143771897"/>
              </p:ext>
            </p:extLst>
          </p:nvPr>
        </p:nvGraphicFramePr>
        <p:xfrm>
          <a:off x="2354985" y="1654833"/>
          <a:ext cx="3584575" cy="4486193"/>
        </p:xfrm>
        <a:graphic>
          <a:graphicData uri="http://schemas.openxmlformats.org/drawingml/2006/chart">
            <c:chart xmlns:c="http://schemas.openxmlformats.org/drawingml/2006/chart" xmlns:r="http://schemas.openxmlformats.org/officeDocument/2006/relationships" r:id="rId40"/>
          </a:graphicData>
        </a:graphic>
      </p:graphicFrame>
      <p:sp>
        <p:nvSpPr>
          <p:cNvPr id="2" name="Text Box 11"/>
          <p:cNvSpPr txBox="1">
            <a:spLocks noChangeArrowheads="1"/>
          </p:cNvSpPr>
          <p:nvPr>
            <p:custDataLst>
              <p:tags r:id="rId4"/>
            </p:custDataLst>
          </p:nvPr>
        </p:nvSpPr>
        <p:spPr bwMode="auto">
          <a:xfrm>
            <a:off x="352424" y="6142038"/>
            <a:ext cx="8520113" cy="400110"/>
          </a:xfrm>
          <a:prstGeom prst="rect">
            <a:avLst/>
          </a:prstGeom>
          <a:noFill/>
          <a:ln w="25400" algn="ctr">
            <a:noFill/>
            <a:miter lim="800000"/>
            <a:headEnd/>
            <a:tailEnd/>
          </a:ln>
        </p:spPr>
        <p:txBody>
          <a:bodyPr wrap="square">
            <a:spAutoFit/>
          </a:bodyPr>
          <a:lstStyle/>
          <a:p>
            <a:pPr algn="l">
              <a:defRPr/>
            </a:pPr>
            <a:r>
              <a:rPr lang="en-US" sz="800" dirty="0" smtClean="0">
                <a:solidFill>
                  <a:srgbClr val="1F497D"/>
                </a:solidFill>
                <a:latin typeface="Calibri"/>
              </a:rPr>
              <a:t>Q13B. </a:t>
            </a:r>
            <a:r>
              <a:rPr lang="fr-CA" sz="800" dirty="0">
                <a:solidFill>
                  <a:srgbClr val="1F497D"/>
                </a:solidFill>
                <a:latin typeface="Calibri"/>
              </a:rPr>
              <a:t>Où projetez-vous poursuivre ces études? Base : Poursuivre mes études après l’obtention de mon </a:t>
            </a:r>
            <a:r>
              <a:rPr lang="fr-CA" sz="800" dirty="0" smtClean="0">
                <a:solidFill>
                  <a:srgbClr val="1F497D"/>
                </a:solidFill>
                <a:latin typeface="Calibri"/>
              </a:rPr>
              <a:t>diplôme, 2014 </a:t>
            </a:r>
            <a:r>
              <a:rPr lang="fr-CA" sz="800" dirty="0">
                <a:solidFill>
                  <a:srgbClr val="1F497D"/>
                </a:solidFill>
                <a:latin typeface="Calibri"/>
              </a:rPr>
              <a:t>n=201; 2013 n=208; 2012 n=253</a:t>
            </a:r>
          </a:p>
          <a:p>
            <a:pPr algn="l">
              <a:defRPr/>
            </a:pPr>
            <a:endParaRPr lang="en-CA" sz="800" dirty="0">
              <a:solidFill>
                <a:srgbClr val="1F497D"/>
              </a:solidFill>
              <a:latin typeface="Calibri"/>
            </a:endParaRPr>
          </a:p>
        </p:txBody>
      </p:sp>
      <p:sp>
        <p:nvSpPr>
          <p:cNvPr id="1049" name="Text Box 29"/>
          <p:cNvSpPr txBox="1">
            <a:spLocks noChangeArrowheads="1"/>
          </p:cNvSpPr>
          <p:nvPr>
            <p:custDataLst>
              <p:tags r:id="rId5"/>
            </p:custDataLst>
          </p:nvPr>
        </p:nvSpPr>
        <p:spPr bwMode="auto">
          <a:xfrm>
            <a:off x="2370860" y="1347056"/>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Lieu des études projetées</a:t>
            </a:r>
            <a:endParaRPr lang="fr-CA" sz="1400" dirty="0">
              <a:solidFill>
                <a:srgbClr val="003399"/>
              </a:solidFill>
              <a:latin typeface="Calibri"/>
            </a:endParaRPr>
          </a:p>
        </p:txBody>
      </p:sp>
      <p:sp>
        <p:nvSpPr>
          <p:cNvPr id="1061" name="Text Box 35"/>
          <p:cNvSpPr txBox="1">
            <a:spLocks noChangeArrowheads="1"/>
          </p:cNvSpPr>
          <p:nvPr>
            <p:custDataLst>
              <p:tags r:id="rId6"/>
            </p:custDataLst>
          </p:nvPr>
        </p:nvSpPr>
        <p:spPr bwMode="auto">
          <a:xfrm>
            <a:off x="5734200" y="1847541"/>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(n=194)</a:t>
            </a:r>
            <a:endParaRPr lang="en-CA" dirty="0">
              <a:solidFill>
                <a:srgbClr val="58595B"/>
              </a:solidFill>
            </a:endParaRPr>
          </a:p>
        </p:txBody>
      </p:sp>
      <p:sp>
        <p:nvSpPr>
          <p:cNvPr id="43" name="Content Placeholder 25"/>
          <p:cNvSpPr txBox="1">
            <a:spLocks/>
          </p:cNvSpPr>
          <p:nvPr>
            <p:custDataLst>
              <p:tags r:id="rId7"/>
            </p:custDataLst>
          </p:nvPr>
        </p:nvSpPr>
        <p:spPr>
          <a:xfrm>
            <a:off x="365125" y="739598"/>
            <a:ext cx="84443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fr-CA" sz="1400" b="0" dirty="0">
                <a:solidFill>
                  <a:srgbClr val="1F497D"/>
                </a:solidFill>
                <a:latin typeface="Calibri"/>
              </a:rPr>
              <a:t>Parmi les </a:t>
            </a:r>
            <a:r>
              <a:rPr lang="fr-CA" sz="1400" b="0" dirty="0" smtClean="0">
                <a:solidFill>
                  <a:srgbClr val="1F497D"/>
                </a:solidFill>
                <a:latin typeface="Calibri"/>
              </a:rPr>
              <a:t>étudiants </a:t>
            </a:r>
            <a:r>
              <a:rPr lang="fr-CA" sz="1400" b="0" dirty="0">
                <a:solidFill>
                  <a:srgbClr val="1F497D"/>
                </a:solidFill>
                <a:latin typeface="Calibri"/>
              </a:rPr>
              <a:t>qui projettent de poursuivre leurs études, les trois quarts indiquent avoir l’intention d’étudier en Ontario, tandis </a:t>
            </a:r>
            <a:r>
              <a:rPr lang="fr-CA" sz="1400" b="0" dirty="0" smtClean="0">
                <a:solidFill>
                  <a:srgbClr val="1F497D"/>
                </a:solidFill>
                <a:latin typeface="Calibri"/>
              </a:rPr>
              <a:t>qu’un </a:t>
            </a:r>
            <a:r>
              <a:rPr lang="fr-CA" sz="1400" b="0" dirty="0">
                <a:solidFill>
                  <a:srgbClr val="1F497D"/>
                </a:solidFill>
                <a:latin typeface="Calibri"/>
              </a:rPr>
              <a:t>sur dix pense étudier à </a:t>
            </a:r>
            <a:r>
              <a:rPr lang="fr-CA" sz="1400" b="0" dirty="0" smtClean="0">
                <a:solidFill>
                  <a:srgbClr val="1F497D"/>
                </a:solidFill>
                <a:latin typeface="Calibri"/>
              </a:rPr>
              <a:t>l’extérieur du Canada, </a:t>
            </a:r>
            <a:r>
              <a:rPr lang="fr-CA" sz="1400" b="0" dirty="0">
                <a:solidFill>
                  <a:srgbClr val="1F497D"/>
                </a:solidFill>
                <a:latin typeface="Calibri"/>
              </a:rPr>
              <a:t>ce qui est comparable à 2013.</a:t>
            </a:r>
            <a:endParaRPr lang="en-US" sz="1400" b="0" dirty="0">
              <a:solidFill>
                <a:srgbClr val="1F497D"/>
              </a:solidFill>
              <a:latin typeface="Calibri"/>
            </a:endParaRPr>
          </a:p>
        </p:txBody>
      </p:sp>
      <p:sp>
        <p:nvSpPr>
          <p:cNvPr id="1037" name="Text Box 15"/>
          <p:cNvSpPr txBox="1">
            <a:spLocks noChangeArrowheads="1"/>
          </p:cNvSpPr>
          <p:nvPr>
            <p:custDataLst>
              <p:tags r:id="rId8"/>
            </p:custDataLst>
          </p:nvPr>
        </p:nvSpPr>
        <p:spPr bwMode="auto">
          <a:xfrm>
            <a:off x="4317243" y="2883599"/>
            <a:ext cx="514350" cy="184150"/>
          </a:xfrm>
          <a:prstGeom prst="rect">
            <a:avLst/>
          </a:prstGeom>
          <a:noFill/>
          <a:ln w="25400" algn="ctr">
            <a:noFill/>
            <a:miter lim="800000"/>
            <a:headEnd/>
            <a:tailEnd/>
          </a:ln>
        </p:spPr>
        <p:txBody>
          <a:bodyPr>
            <a:spAutoFit/>
          </a:bodyPr>
          <a:lstStyle/>
          <a:p>
            <a:pPr algn="l"/>
            <a:r>
              <a:rPr lang="en-CA" dirty="0" smtClean="0">
                <a:solidFill>
                  <a:srgbClr val="58595B"/>
                </a:solidFill>
              </a:rPr>
              <a:t>      (n=5)</a:t>
            </a:r>
            <a:endParaRPr lang="en-CA" dirty="0">
              <a:solidFill>
                <a:srgbClr val="58595B"/>
              </a:solidFill>
            </a:endParaRPr>
          </a:p>
        </p:txBody>
      </p:sp>
      <p:sp>
        <p:nvSpPr>
          <p:cNvPr id="1038" name="Text Box 16"/>
          <p:cNvSpPr txBox="1">
            <a:spLocks noChangeArrowheads="1"/>
          </p:cNvSpPr>
          <p:nvPr>
            <p:custDataLst>
              <p:tags r:id="rId9"/>
            </p:custDataLst>
          </p:nvPr>
        </p:nvSpPr>
        <p:spPr bwMode="auto">
          <a:xfrm>
            <a:off x="4312481" y="3215131"/>
            <a:ext cx="514350" cy="184150"/>
          </a:xfrm>
          <a:prstGeom prst="rect">
            <a:avLst/>
          </a:prstGeom>
          <a:noFill/>
          <a:ln w="25400" algn="ctr">
            <a:noFill/>
            <a:miter lim="800000"/>
            <a:headEnd/>
            <a:tailEnd/>
          </a:ln>
        </p:spPr>
        <p:txBody>
          <a:bodyPr>
            <a:spAutoFit/>
          </a:bodyPr>
          <a:lstStyle/>
          <a:p>
            <a:pPr algn="l"/>
            <a:r>
              <a:rPr lang="en-CA" dirty="0" smtClean="0">
                <a:solidFill>
                  <a:srgbClr val="58595B"/>
                </a:solidFill>
              </a:rPr>
              <a:t>    (n=2)</a:t>
            </a:r>
            <a:endParaRPr lang="en-CA" dirty="0">
              <a:solidFill>
                <a:srgbClr val="58595B"/>
              </a:solidFill>
            </a:endParaRPr>
          </a:p>
        </p:txBody>
      </p:sp>
      <p:sp>
        <p:nvSpPr>
          <p:cNvPr id="1039" name="Text Box 17"/>
          <p:cNvSpPr txBox="1">
            <a:spLocks noChangeArrowheads="1"/>
          </p:cNvSpPr>
          <p:nvPr>
            <p:custDataLst>
              <p:tags r:id="rId10"/>
            </p:custDataLst>
          </p:nvPr>
        </p:nvSpPr>
        <p:spPr bwMode="auto">
          <a:xfrm>
            <a:off x="4297029" y="4242653"/>
            <a:ext cx="5143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1040" name="Text Box 18"/>
          <p:cNvSpPr txBox="1">
            <a:spLocks noChangeArrowheads="1"/>
          </p:cNvSpPr>
          <p:nvPr>
            <p:custDataLst>
              <p:tags r:id="rId11"/>
            </p:custDataLst>
          </p:nvPr>
        </p:nvSpPr>
        <p:spPr bwMode="auto">
          <a:xfrm>
            <a:off x="4300003" y="4578772"/>
            <a:ext cx="5143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1041" name="Text Box 19"/>
          <p:cNvSpPr txBox="1">
            <a:spLocks noChangeArrowheads="1"/>
          </p:cNvSpPr>
          <p:nvPr>
            <p:custDataLst>
              <p:tags r:id="rId12"/>
            </p:custDataLst>
          </p:nvPr>
        </p:nvSpPr>
        <p:spPr bwMode="auto">
          <a:xfrm>
            <a:off x="4291499" y="5614278"/>
            <a:ext cx="514350" cy="185738"/>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1042" name="Text Box 20"/>
          <p:cNvSpPr txBox="1">
            <a:spLocks noChangeArrowheads="1"/>
          </p:cNvSpPr>
          <p:nvPr>
            <p:custDataLst>
              <p:tags r:id="rId13"/>
            </p:custDataLst>
          </p:nvPr>
        </p:nvSpPr>
        <p:spPr bwMode="auto">
          <a:xfrm>
            <a:off x="4555111" y="2206542"/>
            <a:ext cx="514350" cy="184150"/>
          </a:xfrm>
          <a:prstGeom prst="rect">
            <a:avLst/>
          </a:prstGeom>
          <a:noFill/>
          <a:ln w="25400" algn="ctr">
            <a:noFill/>
            <a:miter lim="800000"/>
            <a:headEnd/>
            <a:tailEnd/>
          </a:ln>
        </p:spPr>
        <p:txBody>
          <a:bodyPr>
            <a:spAutoFit/>
          </a:bodyPr>
          <a:lstStyle/>
          <a:p>
            <a:pPr algn="l"/>
            <a:r>
              <a:rPr lang="en-CA" dirty="0" smtClean="0">
                <a:solidFill>
                  <a:srgbClr val="58595B"/>
                </a:solidFill>
              </a:rPr>
              <a:t>     (n=29)</a:t>
            </a:r>
            <a:endParaRPr lang="en-CA" dirty="0">
              <a:solidFill>
                <a:srgbClr val="58595B"/>
              </a:solidFill>
            </a:endParaRPr>
          </a:p>
        </p:txBody>
      </p:sp>
      <p:sp>
        <p:nvSpPr>
          <p:cNvPr id="1053" name="Text Box 35"/>
          <p:cNvSpPr txBox="1">
            <a:spLocks noChangeArrowheads="1"/>
          </p:cNvSpPr>
          <p:nvPr>
            <p:custDataLst>
              <p:tags r:id="rId14"/>
            </p:custDataLst>
          </p:nvPr>
        </p:nvSpPr>
        <p:spPr bwMode="auto">
          <a:xfrm>
            <a:off x="4342788" y="254794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(n=5)</a:t>
            </a:r>
            <a:endParaRPr lang="en-CA" dirty="0">
              <a:solidFill>
                <a:srgbClr val="58595B"/>
              </a:solidFill>
            </a:endParaRPr>
          </a:p>
        </p:txBody>
      </p:sp>
      <p:sp>
        <p:nvSpPr>
          <p:cNvPr id="1054" name="Text Box 36"/>
          <p:cNvSpPr txBox="1">
            <a:spLocks noChangeArrowheads="1"/>
          </p:cNvSpPr>
          <p:nvPr>
            <p:custDataLst>
              <p:tags r:id="rId15"/>
            </p:custDataLst>
          </p:nvPr>
        </p:nvSpPr>
        <p:spPr bwMode="auto">
          <a:xfrm>
            <a:off x="4298961" y="5265901"/>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1062" name="Text Box 32"/>
          <p:cNvSpPr txBox="1">
            <a:spLocks noChangeArrowheads="1"/>
          </p:cNvSpPr>
          <p:nvPr>
            <p:custDataLst>
              <p:tags r:id="rId16"/>
            </p:custDataLst>
          </p:nvPr>
        </p:nvSpPr>
        <p:spPr bwMode="auto">
          <a:xfrm>
            <a:off x="4309518" y="3559878"/>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(n=2)</a:t>
            </a:r>
            <a:endParaRPr lang="en-CA" dirty="0">
              <a:solidFill>
                <a:srgbClr val="58595B"/>
              </a:solidFill>
            </a:endParaRPr>
          </a:p>
        </p:txBody>
      </p:sp>
      <p:sp>
        <p:nvSpPr>
          <p:cNvPr id="1063" name="Text Box 36"/>
          <p:cNvSpPr txBox="1">
            <a:spLocks noChangeArrowheads="1"/>
          </p:cNvSpPr>
          <p:nvPr>
            <p:custDataLst>
              <p:tags r:id="rId17"/>
            </p:custDataLst>
          </p:nvPr>
        </p:nvSpPr>
        <p:spPr bwMode="auto">
          <a:xfrm>
            <a:off x="4289435" y="491773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1064" name="Text Box 37"/>
          <p:cNvSpPr txBox="1">
            <a:spLocks noChangeArrowheads="1"/>
          </p:cNvSpPr>
          <p:nvPr>
            <p:custDataLst>
              <p:tags r:id="rId18"/>
            </p:custDataLst>
          </p:nvPr>
        </p:nvSpPr>
        <p:spPr bwMode="auto">
          <a:xfrm>
            <a:off x="4406070" y="5945104"/>
            <a:ext cx="476250" cy="184666"/>
          </a:xfrm>
          <a:prstGeom prst="rect">
            <a:avLst/>
          </a:prstGeom>
          <a:noFill/>
          <a:ln w="25400" algn="ctr">
            <a:noFill/>
            <a:miter lim="800000"/>
            <a:headEnd/>
            <a:tailEnd/>
          </a:ln>
        </p:spPr>
        <p:txBody>
          <a:bodyPr>
            <a:spAutoFit/>
          </a:bodyPr>
          <a:lstStyle/>
          <a:p>
            <a:pPr algn="l"/>
            <a:r>
              <a:rPr lang="en-CA" dirty="0" smtClean="0">
                <a:solidFill>
                  <a:srgbClr val="58595B"/>
                </a:solidFill>
              </a:rPr>
              <a:t>   (n=15)</a:t>
            </a:r>
            <a:endParaRPr lang="en-CA" dirty="0">
              <a:solidFill>
                <a:srgbClr val="58595B"/>
              </a:solidFill>
            </a:endParaRPr>
          </a:p>
        </p:txBody>
      </p:sp>
      <p:sp>
        <p:nvSpPr>
          <p:cNvPr id="21" name="Text Box 35"/>
          <p:cNvSpPr txBox="1">
            <a:spLocks noChangeArrowheads="1"/>
          </p:cNvSpPr>
          <p:nvPr>
            <p:custDataLst>
              <p:tags r:id="rId19"/>
            </p:custDataLst>
          </p:nvPr>
        </p:nvSpPr>
        <p:spPr bwMode="auto">
          <a:xfrm>
            <a:off x="5654147" y="1764518"/>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(n=151)</a:t>
            </a:r>
            <a:endParaRPr lang="en-CA" dirty="0">
              <a:solidFill>
                <a:srgbClr val="58595B"/>
              </a:solidFill>
            </a:endParaRPr>
          </a:p>
        </p:txBody>
      </p:sp>
      <p:sp>
        <p:nvSpPr>
          <p:cNvPr id="22" name="Text Box 35"/>
          <p:cNvSpPr txBox="1">
            <a:spLocks noChangeArrowheads="1"/>
          </p:cNvSpPr>
          <p:nvPr>
            <p:custDataLst>
              <p:tags r:id="rId20"/>
            </p:custDataLst>
          </p:nvPr>
        </p:nvSpPr>
        <p:spPr bwMode="auto">
          <a:xfrm>
            <a:off x="4605184" y="2107153"/>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(n=30)</a:t>
            </a:r>
            <a:endParaRPr lang="en-CA" dirty="0">
              <a:solidFill>
                <a:srgbClr val="58595B"/>
              </a:solidFill>
            </a:endParaRPr>
          </a:p>
        </p:txBody>
      </p:sp>
      <p:sp>
        <p:nvSpPr>
          <p:cNvPr id="23" name="Text Box 35"/>
          <p:cNvSpPr txBox="1">
            <a:spLocks noChangeArrowheads="1"/>
          </p:cNvSpPr>
          <p:nvPr>
            <p:custDataLst>
              <p:tags r:id="rId21"/>
            </p:custDataLst>
          </p:nvPr>
        </p:nvSpPr>
        <p:spPr bwMode="auto">
          <a:xfrm>
            <a:off x="4344681" y="2464478"/>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(n=7)</a:t>
            </a:r>
            <a:endParaRPr lang="en-CA" dirty="0">
              <a:solidFill>
                <a:srgbClr val="58595B"/>
              </a:solidFill>
            </a:endParaRPr>
          </a:p>
        </p:txBody>
      </p:sp>
      <p:sp>
        <p:nvSpPr>
          <p:cNvPr id="24" name="Text Box 35"/>
          <p:cNvSpPr txBox="1">
            <a:spLocks noChangeArrowheads="1"/>
          </p:cNvSpPr>
          <p:nvPr>
            <p:custDataLst>
              <p:tags r:id="rId22"/>
            </p:custDataLst>
          </p:nvPr>
        </p:nvSpPr>
        <p:spPr bwMode="auto">
          <a:xfrm>
            <a:off x="4320260" y="2786761"/>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(n=2)</a:t>
            </a:r>
            <a:endParaRPr lang="en-CA" dirty="0">
              <a:solidFill>
                <a:srgbClr val="58595B"/>
              </a:solidFill>
            </a:endParaRPr>
          </a:p>
        </p:txBody>
      </p:sp>
      <p:sp>
        <p:nvSpPr>
          <p:cNvPr id="25" name="Text Box 35"/>
          <p:cNvSpPr txBox="1">
            <a:spLocks noChangeArrowheads="1"/>
          </p:cNvSpPr>
          <p:nvPr>
            <p:custDataLst>
              <p:tags r:id="rId23"/>
            </p:custDataLst>
          </p:nvPr>
        </p:nvSpPr>
        <p:spPr bwMode="auto">
          <a:xfrm>
            <a:off x="4311896" y="3116274"/>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(n=3)</a:t>
            </a:r>
            <a:endParaRPr lang="en-CA" dirty="0">
              <a:solidFill>
                <a:srgbClr val="58595B"/>
              </a:solidFill>
            </a:endParaRPr>
          </a:p>
        </p:txBody>
      </p:sp>
      <p:sp>
        <p:nvSpPr>
          <p:cNvPr id="26" name="Text Box 35"/>
          <p:cNvSpPr txBox="1">
            <a:spLocks noChangeArrowheads="1"/>
          </p:cNvSpPr>
          <p:nvPr>
            <p:custDataLst>
              <p:tags r:id="rId24"/>
            </p:custDataLst>
          </p:nvPr>
        </p:nvSpPr>
        <p:spPr bwMode="auto">
          <a:xfrm>
            <a:off x="4309569" y="3457113"/>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(n=1)</a:t>
            </a:r>
            <a:endParaRPr lang="en-CA" dirty="0">
              <a:solidFill>
                <a:srgbClr val="58595B"/>
              </a:solidFill>
            </a:endParaRPr>
          </a:p>
        </p:txBody>
      </p:sp>
      <p:sp>
        <p:nvSpPr>
          <p:cNvPr id="28" name="Text Box 35"/>
          <p:cNvSpPr txBox="1">
            <a:spLocks noChangeArrowheads="1"/>
          </p:cNvSpPr>
          <p:nvPr>
            <p:custDataLst>
              <p:tags r:id="rId25"/>
            </p:custDataLst>
          </p:nvPr>
        </p:nvSpPr>
        <p:spPr bwMode="auto">
          <a:xfrm>
            <a:off x="4292315" y="4150380"/>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29" name="Text Box 35"/>
          <p:cNvSpPr txBox="1">
            <a:spLocks noChangeArrowheads="1"/>
          </p:cNvSpPr>
          <p:nvPr>
            <p:custDataLst>
              <p:tags r:id="rId26"/>
            </p:custDataLst>
          </p:nvPr>
        </p:nvSpPr>
        <p:spPr bwMode="auto">
          <a:xfrm>
            <a:off x="4298864" y="4488519"/>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30" name="Text Box 35"/>
          <p:cNvSpPr txBox="1">
            <a:spLocks noChangeArrowheads="1"/>
          </p:cNvSpPr>
          <p:nvPr>
            <p:custDataLst>
              <p:tags r:id="rId27"/>
            </p:custDataLst>
          </p:nvPr>
        </p:nvSpPr>
        <p:spPr bwMode="auto">
          <a:xfrm>
            <a:off x="4289483" y="4826792"/>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31" name="Text Box 35"/>
          <p:cNvSpPr txBox="1">
            <a:spLocks noChangeArrowheads="1"/>
          </p:cNvSpPr>
          <p:nvPr>
            <p:custDataLst>
              <p:tags r:id="rId28"/>
            </p:custDataLst>
          </p:nvPr>
        </p:nvSpPr>
        <p:spPr bwMode="auto">
          <a:xfrm>
            <a:off x="4294113" y="5174192"/>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32" name="Text Box 35"/>
          <p:cNvSpPr txBox="1">
            <a:spLocks noChangeArrowheads="1"/>
          </p:cNvSpPr>
          <p:nvPr>
            <p:custDataLst>
              <p:tags r:id="rId29"/>
            </p:custDataLst>
          </p:nvPr>
        </p:nvSpPr>
        <p:spPr bwMode="auto">
          <a:xfrm>
            <a:off x="4291281" y="5512966"/>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(n=0)</a:t>
            </a:r>
            <a:endParaRPr lang="en-CA" dirty="0">
              <a:solidFill>
                <a:srgbClr val="58595B"/>
              </a:solidFill>
            </a:endParaRPr>
          </a:p>
        </p:txBody>
      </p:sp>
      <p:sp>
        <p:nvSpPr>
          <p:cNvPr id="33" name="Text Box 35"/>
          <p:cNvSpPr txBox="1">
            <a:spLocks noChangeArrowheads="1"/>
          </p:cNvSpPr>
          <p:nvPr>
            <p:custDataLst>
              <p:tags r:id="rId30"/>
            </p:custDataLst>
          </p:nvPr>
        </p:nvSpPr>
        <p:spPr bwMode="auto">
          <a:xfrm>
            <a:off x="4403154" y="5866223"/>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(n=13)</a:t>
            </a:r>
            <a:endParaRPr lang="en-CA" dirty="0">
              <a:solidFill>
                <a:srgbClr val="58595B"/>
              </a:solidFill>
            </a:endParaRPr>
          </a:p>
        </p:txBody>
      </p:sp>
      <p:sp>
        <p:nvSpPr>
          <p:cNvPr id="35" name="Text Box 33"/>
          <p:cNvSpPr txBox="1">
            <a:spLocks noChangeArrowheads="1"/>
          </p:cNvSpPr>
          <p:nvPr>
            <p:custDataLst>
              <p:tags r:id="rId31"/>
            </p:custDataLst>
          </p:nvPr>
        </p:nvSpPr>
        <p:spPr bwMode="auto">
          <a:xfrm>
            <a:off x="5734200" y="1658253"/>
            <a:ext cx="476250" cy="184150"/>
          </a:xfrm>
          <a:prstGeom prst="rect">
            <a:avLst/>
          </a:prstGeom>
          <a:noFill/>
          <a:ln w="25400" algn="ctr">
            <a:noFill/>
            <a:miter lim="800000"/>
            <a:headEnd/>
            <a:tailEnd/>
          </a:ln>
        </p:spPr>
        <p:txBody>
          <a:bodyPr>
            <a:spAutoFit/>
          </a:bodyPr>
          <a:lstStyle/>
          <a:p>
            <a:pPr algn="l"/>
            <a:r>
              <a:rPr lang="en-CA" dirty="0">
                <a:solidFill>
                  <a:srgbClr val="58595B"/>
                </a:solidFill>
              </a:rPr>
              <a:t>(</a:t>
            </a:r>
            <a:r>
              <a:rPr lang="en-CA" dirty="0" smtClean="0">
                <a:solidFill>
                  <a:srgbClr val="58595B"/>
                </a:solidFill>
              </a:rPr>
              <a:t>n=148)</a:t>
            </a:r>
            <a:endParaRPr lang="en-CA" dirty="0">
              <a:solidFill>
                <a:srgbClr val="58595B"/>
              </a:solidFill>
            </a:endParaRPr>
          </a:p>
        </p:txBody>
      </p:sp>
      <p:sp>
        <p:nvSpPr>
          <p:cNvPr id="36" name="Text Box 33"/>
          <p:cNvSpPr txBox="1">
            <a:spLocks noChangeArrowheads="1"/>
          </p:cNvSpPr>
          <p:nvPr>
            <p:custDataLst>
              <p:tags r:id="rId32"/>
            </p:custDataLst>
          </p:nvPr>
        </p:nvSpPr>
        <p:spPr bwMode="auto">
          <a:xfrm>
            <a:off x="4582806" y="2015676"/>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(n=22)</a:t>
            </a:r>
            <a:endParaRPr lang="en-CA" dirty="0">
              <a:solidFill>
                <a:srgbClr val="58595B"/>
              </a:solidFill>
            </a:endParaRPr>
          </a:p>
        </p:txBody>
      </p:sp>
      <p:sp>
        <p:nvSpPr>
          <p:cNvPr id="37" name="Text Box 33"/>
          <p:cNvSpPr txBox="1">
            <a:spLocks noChangeArrowheads="1"/>
          </p:cNvSpPr>
          <p:nvPr>
            <p:custDataLst>
              <p:tags r:id="rId33"/>
            </p:custDataLst>
          </p:nvPr>
        </p:nvSpPr>
        <p:spPr bwMode="auto">
          <a:xfrm>
            <a:off x="4355343" y="236379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(n=5)</a:t>
            </a:r>
            <a:endParaRPr lang="en-CA" dirty="0">
              <a:solidFill>
                <a:srgbClr val="58595B"/>
              </a:solidFill>
            </a:endParaRPr>
          </a:p>
        </p:txBody>
      </p:sp>
      <p:sp>
        <p:nvSpPr>
          <p:cNvPr id="38" name="Text Box 33"/>
          <p:cNvSpPr txBox="1">
            <a:spLocks noChangeArrowheads="1"/>
          </p:cNvSpPr>
          <p:nvPr>
            <p:custDataLst>
              <p:tags r:id="rId34"/>
            </p:custDataLst>
          </p:nvPr>
        </p:nvSpPr>
        <p:spPr bwMode="auto">
          <a:xfrm>
            <a:off x="4329599" y="2699449"/>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(n=2)</a:t>
            </a:r>
            <a:endParaRPr lang="en-CA" dirty="0">
              <a:solidFill>
                <a:srgbClr val="58595B"/>
              </a:solidFill>
            </a:endParaRPr>
          </a:p>
        </p:txBody>
      </p:sp>
      <p:sp>
        <p:nvSpPr>
          <p:cNvPr id="39" name="Text Box 33"/>
          <p:cNvSpPr txBox="1">
            <a:spLocks noChangeArrowheads="1"/>
          </p:cNvSpPr>
          <p:nvPr>
            <p:custDataLst>
              <p:tags r:id="rId35"/>
            </p:custDataLst>
          </p:nvPr>
        </p:nvSpPr>
        <p:spPr bwMode="auto">
          <a:xfrm>
            <a:off x="4350859" y="3028257"/>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(n=3)</a:t>
            </a:r>
            <a:endParaRPr lang="en-CA" dirty="0">
              <a:solidFill>
                <a:srgbClr val="58595B"/>
              </a:solidFill>
            </a:endParaRPr>
          </a:p>
        </p:txBody>
      </p:sp>
      <p:sp>
        <p:nvSpPr>
          <p:cNvPr id="40" name="Text Box 33"/>
          <p:cNvSpPr txBox="1">
            <a:spLocks noChangeArrowheads="1"/>
          </p:cNvSpPr>
          <p:nvPr>
            <p:custDataLst>
              <p:tags r:id="rId36"/>
            </p:custDataLst>
          </p:nvPr>
        </p:nvSpPr>
        <p:spPr bwMode="auto">
          <a:xfrm>
            <a:off x="4359763" y="335706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(n=2)</a:t>
            </a:r>
            <a:endParaRPr lang="en-CA" dirty="0">
              <a:solidFill>
                <a:srgbClr val="58595B"/>
              </a:solidFill>
            </a:endParaRPr>
          </a:p>
        </p:txBody>
      </p:sp>
      <p:sp>
        <p:nvSpPr>
          <p:cNvPr id="44" name="Text Box 33"/>
          <p:cNvSpPr txBox="1">
            <a:spLocks noChangeArrowheads="1"/>
          </p:cNvSpPr>
          <p:nvPr>
            <p:custDataLst>
              <p:tags r:id="rId37"/>
            </p:custDataLst>
          </p:nvPr>
        </p:nvSpPr>
        <p:spPr bwMode="auto">
          <a:xfrm>
            <a:off x="4335129" y="4058305"/>
            <a:ext cx="476250" cy="184150"/>
          </a:xfrm>
          <a:prstGeom prst="rect">
            <a:avLst/>
          </a:prstGeom>
          <a:noFill/>
          <a:ln w="25400" algn="ctr">
            <a:noFill/>
            <a:miter lim="800000"/>
            <a:headEnd/>
            <a:tailEnd/>
          </a:ln>
        </p:spPr>
        <p:txBody>
          <a:bodyPr>
            <a:spAutoFit/>
          </a:bodyPr>
          <a:lstStyle/>
          <a:p>
            <a:pPr algn="l"/>
            <a:r>
              <a:rPr lang="en-CA" dirty="0" smtClean="0">
                <a:solidFill>
                  <a:srgbClr val="58595B"/>
                </a:solidFill>
              </a:rPr>
              <a:t>    (n=1)</a:t>
            </a:r>
            <a:endParaRPr lang="en-CA" dirty="0">
              <a:solidFill>
                <a:srgbClr val="58595B"/>
              </a:solidFill>
            </a:endParaRPr>
          </a:p>
        </p:txBody>
      </p:sp>
      <p:sp>
        <p:nvSpPr>
          <p:cNvPr id="47" name="Text Box 33"/>
          <p:cNvSpPr txBox="1">
            <a:spLocks noChangeArrowheads="1"/>
          </p:cNvSpPr>
          <p:nvPr>
            <p:custDataLst>
              <p:tags r:id="rId38"/>
            </p:custDataLst>
          </p:nvPr>
        </p:nvSpPr>
        <p:spPr bwMode="auto">
          <a:xfrm>
            <a:off x="4440729" y="5760954"/>
            <a:ext cx="476250" cy="184666"/>
          </a:xfrm>
          <a:prstGeom prst="rect">
            <a:avLst/>
          </a:prstGeom>
          <a:noFill/>
          <a:ln w="25400" algn="ctr">
            <a:noFill/>
            <a:miter lim="800000"/>
            <a:headEnd/>
            <a:tailEnd/>
          </a:ln>
        </p:spPr>
        <p:txBody>
          <a:bodyPr>
            <a:spAutoFit/>
          </a:bodyPr>
          <a:lstStyle/>
          <a:p>
            <a:pPr algn="l"/>
            <a:r>
              <a:rPr lang="en-CA" dirty="0" smtClean="0">
                <a:solidFill>
                  <a:srgbClr val="58595B"/>
                </a:solidFill>
              </a:rPr>
              <a:t>   (n=18)</a:t>
            </a:r>
            <a:endParaRPr lang="en-CA" dirty="0">
              <a:solidFill>
                <a:srgbClr val="58595B"/>
              </a:solidFill>
            </a:endParaRPr>
          </a:p>
        </p:txBody>
      </p:sp>
    </p:spTree>
    <p:extLst>
      <p:ext uri="{BB962C8B-B14F-4D97-AF65-F5344CB8AC3E}">
        <p14:creationId xmlns:p14="http://schemas.microsoft.com/office/powerpoint/2010/main" val="37899776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Intention de faire carrière en génie </a:t>
            </a:r>
          </a:p>
        </p:txBody>
      </p:sp>
      <p:graphicFrame>
        <p:nvGraphicFramePr>
          <p:cNvPr id="57" name="Object 4"/>
          <p:cNvGraphicFramePr>
            <a:graphicFrameLocks noGrp="1" noChangeAspect="1"/>
          </p:cNvGraphicFramePr>
          <p:nvPr>
            <p:ph idx="1"/>
            <p:custDataLst>
              <p:tags r:id="rId2"/>
            </p:custDataLst>
            <p:extLst>
              <p:ext uri="{D42A27DB-BD31-4B8C-83A1-F6EECF244321}">
                <p14:modId xmlns:p14="http://schemas.microsoft.com/office/powerpoint/2010/main" val="2810883511"/>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61"/>
          </a:graphicData>
        </a:graphic>
      </p:graphicFrame>
      <p:sp>
        <p:nvSpPr>
          <p:cNvPr id="205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solidFill>
                  <a:srgbClr val="58595B"/>
                </a:solidFill>
              </a:rPr>
              <a:pPr/>
              <a:t>15</a:t>
            </a:fld>
            <a:endParaRPr lang="en-US" dirty="0">
              <a:solidFill>
                <a:srgbClr val="58595B"/>
              </a:solidFill>
            </a:endParaRPr>
          </a:p>
        </p:txBody>
      </p:sp>
      <p:sp>
        <p:nvSpPr>
          <p:cNvPr id="2053" name="Text Box 3"/>
          <p:cNvSpPr txBox="1">
            <a:spLocks noChangeArrowheads="1"/>
          </p:cNvSpPr>
          <p:nvPr>
            <p:custDataLst>
              <p:tags r:id="rId4"/>
            </p:custDataLst>
          </p:nvPr>
        </p:nvSpPr>
        <p:spPr bwMode="auto">
          <a:xfrm>
            <a:off x="300095" y="6166731"/>
            <a:ext cx="8833395" cy="338554"/>
          </a:xfrm>
          <a:prstGeom prst="rect">
            <a:avLst/>
          </a:prstGeom>
          <a:noFill/>
          <a:ln w="25400">
            <a:noFill/>
            <a:miter lim="800000"/>
            <a:headEnd/>
            <a:tailEnd/>
          </a:ln>
        </p:spPr>
        <p:txBody>
          <a:bodyPr wrap="square">
            <a:spAutoFit/>
          </a:bodyPr>
          <a:lstStyle/>
          <a:p>
            <a:pPr algn="l">
              <a:defRPr/>
            </a:pPr>
            <a:r>
              <a:rPr lang="fr-CA" sz="800" dirty="0" smtClean="0">
                <a:solidFill>
                  <a:srgbClr val="1F497D"/>
                </a:solidFill>
                <a:latin typeface="Calibri"/>
              </a:rPr>
              <a:t>Q14. Une fois que </a:t>
            </a:r>
            <a:r>
              <a:rPr lang="fr-CA" sz="800" smtClean="0">
                <a:solidFill>
                  <a:srgbClr val="1F497D"/>
                </a:solidFill>
                <a:latin typeface="Calibri"/>
              </a:rPr>
              <a:t>vous aurez </a:t>
            </a:r>
            <a:r>
              <a:rPr lang="fr-CA" sz="800" dirty="0" smtClean="0">
                <a:solidFill>
                  <a:srgbClr val="1F497D"/>
                </a:solidFill>
                <a:latin typeface="Calibri"/>
              </a:rPr>
              <a:t>terminé vos études, prévoyez-vous faire carrière dans le domaine du génie? Base : Tous les répondants, 2014 n=958; 2013 n=1 168; 2012 n=1 250; 2011 n=955; 2010 n=883; 2009 n=907; 2008 n=513 (Q12).</a:t>
            </a:r>
            <a:endParaRPr lang="fr-CA" sz="800" dirty="0">
              <a:solidFill>
                <a:srgbClr val="1F497D"/>
              </a:solidFill>
              <a:latin typeface="Calibri"/>
            </a:endParaRPr>
          </a:p>
        </p:txBody>
      </p:sp>
      <p:sp>
        <p:nvSpPr>
          <p:cNvPr id="2054" name="AutoShape 5"/>
          <p:cNvSpPr>
            <a:spLocks/>
          </p:cNvSpPr>
          <p:nvPr>
            <p:custDataLst>
              <p:tags r:id="rId5"/>
            </p:custDataLst>
          </p:nvPr>
        </p:nvSpPr>
        <p:spPr bwMode="auto">
          <a:xfrm rot="5400000">
            <a:off x="1710586" y="1661316"/>
            <a:ext cx="182880" cy="2651760"/>
          </a:xfrm>
          <a:prstGeom prst="leftBrace">
            <a:avLst>
              <a:gd name="adj1" fmla="val 107124"/>
              <a:gd name="adj2" fmla="val 50000"/>
            </a:avLst>
          </a:prstGeom>
          <a:noFill/>
          <a:ln w="12700">
            <a:solidFill>
              <a:schemeClr val="bg2">
                <a:lumMod val="50000"/>
              </a:schemeClr>
            </a:solidFill>
            <a:round/>
            <a:headEnd/>
            <a:tailEnd/>
          </a:ln>
        </p:spPr>
        <p:txBody>
          <a:bodyPr anchor="ctr">
            <a:spAutoFit/>
          </a:bodyPr>
          <a:lstStyle/>
          <a:p>
            <a:endParaRPr lang="en-US" dirty="0">
              <a:solidFill>
                <a:srgbClr val="58595B"/>
              </a:solidFill>
            </a:endParaRPr>
          </a:p>
        </p:txBody>
      </p:sp>
      <p:sp>
        <p:nvSpPr>
          <p:cNvPr id="2055" name="Text Box 6"/>
          <p:cNvSpPr txBox="1">
            <a:spLocks noChangeArrowheads="1"/>
          </p:cNvSpPr>
          <p:nvPr>
            <p:custDataLst>
              <p:tags r:id="rId6"/>
            </p:custDataLst>
          </p:nvPr>
        </p:nvSpPr>
        <p:spPr bwMode="auto">
          <a:xfrm>
            <a:off x="1295140" y="2027448"/>
            <a:ext cx="1022435" cy="415498"/>
          </a:xfrm>
          <a:prstGeom prst="rect">
            <a:avLst/>
          </a:prstGeom>
          <a:noFill/>
          <a:ln w="25400" algn="ctr">
            <a:noFill/>
            <a:miter lim="800000"/>
            <a:headEnd/>
            <a:tailEnd/>
          </a:ln>
        </p:spPr>
        <p:txBody>
          <a:bodyPr wrap="square">
            <a:spAutoFit/>
          </a:bodyPr>
          <a:lstStyle/>
          <a:p>
            <a:pPr>
              <a:spcBef>
                <a:spcPts val="0"/>
              </a:spcBef>
            </a:pPr>
            <a:r>
              <a:rPr lang="fr-CA" sz="1400" dirty="0" smtClean="0">
                <a:solidFill>
                  <a:srgbClr val="58595B"/>
                </a:solidFill>
                <a:latin typeface="Calibri"/>
              </a:rPr>
              <a:t>Oui</a:t>
            </a:r>
            <a:br>
              <a:rPr lang="fr-CA" sz="1400" dirty="0" smtClean="0">
                <a:solidFill>
                  <a:srgbClr val="58595B"/>
                </a:solidFill>
                <a:latin typeface="Calibri"/>
              </a:rPr>
            </a:br>
            <a:r>
              <a:rPr lang="fr-CA" sz="700" dirty="0" smtClean="0">
                <a:solidFill>
                  <a:srgbClr val="58595B"/>
                </a:solidFill>
                <a:latin typeface="Calibri"/>
              </a:rPr>
              <a:t>(2 cotes supérieures)</a:t>
            </a:r>
            <a:endParaRPr lang="fr-CA" sz="700" dirty="0">
              <a:solidFill>
                <a:srgbClr val="58595B"/>
              </a:solidFill>
              <a:latin typeface="Calibri"/>
            </a:endParaRPr>
          </a:p>
        </p:txBody>
      </p:sp>
      <p:grpSp>
        <p:nvGrpSpPr>
          <p:cNvPr id="2056" name="Group 7"/>
          <p:cNvGrpSpPr>
            <a:grpSpLocks/>
          </p:cNvGrpSpPr>
          <p:nvPr>
            <p:custDataLst>
              <p:tags r:id="rId7"/>
            </p:custDataLst>
          </p:nvPr>
        </p:nvGrpSpPr>
        <p:grpSpPr bwMode="auto">
          <a:xfrm>
            <a:off x="3083347" y="2510049"/>
            <a:ext cx="617538" cy="358775"/>
            <a:chOff x="1237" y="1525"/>
            <a:chExt cx="389" cy="226"/>
          </a:xfrm>
        </p:grpSpPr>
        <p:sp>
          <p:nvSpPr>
            <p:cNvPr id="2102" name="Text Box 8"/>
            <p:cNvSpPr txBox="1">
              <a:spLocks noChangeArrowheads="1"/>
            </p:cNvSpPr>
            <p:nvPr/>
          </p:nvSpPr>
          <p:spPr bwMode="auto">
            <a:xfrm>
              <a:off x="1237" y="1525"/>
              <a:ext cx="389" cy="213"/>
            </a:xfrm>
            <a:prstGeom prst="rect">
              <a:avLst/>
            </a:prstGeom>
            <a:noFill/>
            <a:ln w="6350" algn="ctr">
              <a:solidFill>
                <a:schemeClr val="accent6"/>
              </a:solidFill>
              <a:miter lim="800000"/>
              <a:headEnd/>
              <a:tailEnd/>
            </a:ln>
          </p:spPr>
          <p:txBody>
            <a:bodyPr wrap="square">
              <a:spAutoFit/>
            </a:bodyPr>
            <a:lstStyle/>
            <a:p>
              <a:r>
                <a:rPr lang="en-CA" sz="1300" dirty="0" smtClean="0">
                  <a:solidFill>
                    <a:srgbClr val="58595B"/>
                  </a:solidFill>
                </a:rPr>
                <a:t>90 %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103" name="Text Box 9"/>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solidFill>
                    <a:srgbClr val="58595B"/>
                  </a:solidFill>
                </a:rPr>
                <a:t>(n=815)</a:t>
              </a:r>
            </a:p>
          </p:txBody>
        </p:sp>
      </p:grpSp>
      <p:grpSp>
        <p:nvGrpSpPr>
          <p:cNvPr id="2057" name="Group 10"/>
          <p:cNvGrpSpPr>
            <a:grpSpLocks/>
          </p:cNvGrpSpPr>
          <p:nvPr>
            <p:custDataLst>
              <p:tags r:id="rId8"/>
            </p:custDataLst>
          </p:nvPr>
        </p:nvGrpSpPr>
        <p:grpSpPr bwMode="auto">
          <a:xfrm>
            <a:off x="3702472" y="2506874"/>
            <a:ext cx="568325" cy="374650"/>
            <a:chOff x="1627" y="1523"/>
            <a:chExt cx="358" cy="236"/>
          </a:xfrm>
        </p:grpSpPr>
        <p:sp>
          <p:nvSpPr>
            <p:cNvPr id="2100" name="Text Box 11"/>
            <p:cNvSpPr txBox="1">
              <a:spLocks noChangeArrowheads="1"/>
            </p:cNvSpPr>
            <p:nvPr/>
          </p:nvSpPr>
          <p:spPr bwMode="auto">
            <a:xfrm>
              <a:off x="1627" y="1523"/>
              <a:ext cx="358" cy="213"/>
            </a:xfrm>
            <a:prstGeom prst="rect">
              <a:avLst/>
            </a:prstGeom>
            <a:noFill/>
            <a:ln w="6350" algn="ctr">
              <a:solidFill>
                <a:schemeClr val="accent6">
                  <a:lumMod val="90000"/>
                  <a:lumOff val="10000"/>
                </a:schemeClr>
              </a:solidFill>
              <a:miter lim="800000"/>
              <a:headEnd/>
              <a:tailEnd/>
            </a:ln>
          </p:spPr>
          <p:txBody>
            <a:bodyPr wrap="square">
              <a:spAutoFit/>
            </a:bodyPr>
            <a:lstStyle/>
            <a:p>
              <a:r>
                <a:rPr lang="en-CA" sz="1300" dirty="0" smtClean="0">
                  <a:solidFill>
                    <a:srgbClr val="58595B"/>
                  </a:solidFill>
                </a:rPr>
                <a:t>81 %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101" name="Text Box 12"/>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solidFill>
                    <a:srgbClr val="58595B"/>
                  </a:solidFill>
                </a:rPr>
                <a:t>(n=414)</a:t>
              </a:r>
            </a:p>
          </p:txBody>
        </p:sp>
      </p:grpSp>
      <p:sp>
        <p:nvSpPr>
          <p:cNvPr id="2059" name="Text Box 14"/>
          <p:cNvSpPr txBox="1">
            <a:spLocks noChangeArrowheads="1"/>
          </p:cNvSpPr>
          <p:nvPr>
            <p:custDataLst>
              <p:tags r:id="rId9"/>
            </p:custDataLst>
          </p:nvPr>
        </p:nvSpPr>
        <p:spPr bwMode="auto">
          <a:xfrm>
            <a:off x="5940424" y="3338069"/>
            <a:ext cx="1046341" cy="415498"/>
          </a:xfrm>
          <a:prstGeom prst="rect">
            <a:avLst/>
          </a:prstGeom>
          <a:noFill/>
          <a:ln w="25400" algn="ctr">
            <a:noFill/>
            <a:miter lim="800000"/>
            <a:headEnd/>
            <a:tailEnd/>
          </a:ln>
        </p:spPr>
        <p:txBody>
          <a:bodyPr wrap="square">
            <a:spAutoFit/>
          </a:bodyPr>
          <a:lstStyle/>
          <a:p>
            <a:r>
              <a:rPr lang="fr-CA" sz="1400" dirty="0" smtClean="0">
                <a:solidFill>
                  <a:srgbClr val="58595B"/>
                </a:solidFill>
              </a:rPr>
              <a:t>Non</a:t>
            </a:r>
            <a:br>
              <a:rPr lang="fr-CA" sz="1400" dirty="0" smtClean="0">
                <a:solidFill>
                  <a:srgbClr val="58595B"/>
                </a:solidFill>
              </a:rPr>
            </a:br>
            <a:r>
              <a:rPr lang="fr-CA" sz="700" dirty="0" smtClean="0">
                <a:solidFill>
                  <a:srgbClr val="58595B"/>
                </a:solidFill>
              </a:rPr>
              <a:t>(2 cotes inférieures)</a:t>
            </a:r>
            <a:endParaRPr lang="fr-CA" sz="700" dirty="0">
              <a:solidFill>
                <a:srgbClr val="58595B"/>
              </a:solidFill>
            </a:endParaRPr>
          </a:p>
        </p:txBody>
      </p:sp>
      <p:grpSp>
        <p:nvGrpSpPr>
          <p:cNvPr id="2060" name="Group 15"/>
          <p:cNvGrpSpPr>
            <a:grpSpLocks/>
          </p:cNvGrpSpPr>
          <p:nvPr>
            <p:custDataLst>
              <p:tags r:id="rId10"/>
            </p:custDataLst>
          </p:nvPr>
        </p:nvGrpSpPr>
        <p:grpSpPr bwMode="auto">
          <a:xfrm>
            <a:off x="7208368" y="3853830"/>
            <a:ext cx="617538" cy="358775"/>
            <a:chOff x="1237" y="1525"/>
            <a:chExt cx="389" cy="226"/>
          </a:xfrm>
        </p:grpSpPr>
        <p:sp>
          <p:nvSpPr>
            <p:cNvPr id="2098" name="Text Box 16"/>
            <p:cNvSpPr txBox="1">
              <a:spLocks noChangeArrowheads="1"/>
            </p:cNvSpPr>
            <p:nvPr/>
          </p:nvSpPr>
          <p:spPr bwMode="auto">
            <a:xfrm>
              <a:off x="1237" y="1525"/>
              <a:ext cx="384" cy="213"/>
            </a:xfrm>
            <a:prstGeom prst="rect">
              <a:avLst/>
            </a:prstGeom>
            <a:noFill/>
            <a:ln w="6350" algn="ctr">
              <a:solidFill>
                <a:schemeClr val="accent6"/>
              </a:solidFill>
              <a:miter lim="800000"/>
              <a:headEnd/>
              <a:tailEnd/>
            </a:ln>
          </p:spPr>
          <p:txBody>
            <a:bodyPr wrap="square">
              <a:spAutoFit/>
            </a:bodyPr>
            <a:lstStyle/>
            <a:p>
              <a:r>
                <a:rPr lang="en-CA" sz="1300" dirty="0" smtClean="0">
                  <a:solidFill>
                    <a:srgbClr val="58595B"/>
                  </a:solidFill>
                </a:rPr>
                <a:t>10 %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99" name="Text Box 17"/>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solidFill>
                    <a:srgbClr val="58595B"/>
                  </a:solidFill>
                </a:rPr>
                <a:t> (n=92)</a:t>
              </a:r>
            </a:p>
          </p:txBody>
        </p:sp>
      </p:grpSp>
      <p:grpSp>
        <p:nvGrpSpPr>
          <p:cNvPr id="2061" name="Group 18"/>
          <p:cNvGrpSpPr>
            <a:grpSpLocks/>
          </p:cNvGrpSpPr>
          <p:nvPr>
            <p:custDataLst>
              <p:tags r:id="rId11"/>
            </p:custDataLst>
          </p:nvPr>
        </p:nvGrpSpPr>
        <p:grpSpPr bwMode="auto">
          <a:xfrm>
            <a:off x="7817968" y="3861139"/>
            <a:ext cx="568325" cy="361950"/>
            <a:chOff x="1627" y="1531"/>
            <a:chExt cx="358" cy="228"/>
          </a:xfrm>
        </p:grpSpPr>
        <p:sp>
          <p:nvSpPr>
            <p:cNvPr id="2096" name="Text Box 19"/>
            <p:cNvSpPr txBox="1">
              <a:spLocks noChangeArrowheads="1"/>
            </p:cNvSpPr>
            <p:nvPr/>
          </p:nvSpPr>
          <p:spPr bwMode="auto">
            <a:xfrm>
              <a:off x="1627" y="1531"/>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smtClean="0">
                  <a:solidFill>
                    <a:srgbClr val="58595B"/>
                  </a:solidFill>
                </a:rPr>
                <a:t>6 %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97" name="Text Box 20"/>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solidFill>
                    <a:srgbClr val="58595B"/>
                  </a:solidFill>
                </a:rPr>
                <a:t> (n=29)</a:t>
              </a:r>
            </a:p>
          </p:txBody>
        </p:sp>
      </p:grpSp>
      <p:sp>
        <p:nvSpPr>
          <p:cNvPr id="2062" name="Text Box 22"/>
          <p:cNvSpPr txBox="1">
            <a:spLocks noChangeArrowheads="1"/>
          </p:cNvSpPr>
          <p:nvPr>
            <p:custDataLst>
              <p:tags r:id="rId12"/>
            </p:custDataLst>
          </p:nvPr>
        </p:nvSpPr>
        <p:spPr bwMode="auto">
          <a:xfrm>
            <a:off x="1004647" y="1475063"/>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Prévoyez-vous faire carrière dans le domaine du génie?</a:t>
            </a:r>
            <a:endParaRPr lang="fr-CA" sz="1400" dirty="0">
              <a:solidFill>
                <a:srgbClr val="003399"/>
              </a:solidFill>
              <a:latin typeface="Calibri"/>
            </a:endParaRPr>
          </a:p>
        </p:txBody>
      </p:sp>
      <p:sp>
        <p:nvSpPr>
          <p:cNvPr id="2063" name="Text Box 24"/>
          <p:cNvSpPr txBox="1">
            <a:spLocks noChangeArrowheads="1"/>
          </p:cNvSpPr>
          <p:nvPr>
            <p:custDataLst>
              <p:tags r:id="rId13"/>
            </p:custDataLst>
          </p:nvPr>
        </p:nvSpPr>
        <p:spPr bwMode="auto">
          <a:xfrm>
            <a:off x="1244275" y="3503535"/>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anose="020B0606020202030204" pitchFamily="34" charset="0"/>
              </a:rPr>
              <a:t>(n=449)</a:t>
            </a:r>
          </a:p>
        </p:txBody>
      </p:sp>
      <p:sp>
        <p:nvSpPr>
          <p:cNvPr id="2064" name="Text Box 25"/>
          <p:cNvSpPr txBox="1">
            <a:spLocks noChangeArrowheads="1"/>
          </p:cNvSpPr>
          <p:nvPr>
            <p:custDataLst>
              <p:tags r:id="rId14"/>
            </p:custDataLst>
          </p:nvPr>
        </p:nvSpPr>
        <p:spPr bwMode="auto">
          <a:xfrm>
            <a:off x="2645874" y="3883025"/>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(n=366)</a:t>
            </a:r>
          </a:p>
        </p:txBody>
      </p:sp>
      <p:sp>
        <p:nvSpPr>
          <p:cNvPr id="2065" name="Text Box 26"/>
          <p:cNvSpPr txBox="1">
            <a:spLocks noChangeArrowheads="1"/>
          </p:cNvSpPr>
          <p:nvPr>
            <p:custDataLst>
              <p:tags r:id="rId15"/>
            </p:custDataLst>
          </p:nvPr>
        </p:nvSpPr>
        <p:spPr bwMode="auto">
          <a:xfrm>
            <a:off x="5215622" y="514745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(n=80)</a:t>
            </a:r>
          </a:p>
        </p:txBody>
      </p:sp>
      <p:sp>
        <p:nvSpPr>
          <p:cNvPr id="2066" name="Text Box 27"/>
          <p:cNvSpPr txBox="1">
            <a:spLocks noChangeArrowheads="1"/>
          </p:cNvSpPr>
          <p:nvPr>
            <p:custDataLst>
              <p:tags r:id="rId16"/>
            </p:custDataLst>
          </p:nvPr>
        </p:nvSpPr>
        <p:spPr bwMode="auto">
          <a:xfrm>
            <a:off x="1445614" y="337951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rPr>
              <a:t>(</a:t>
            </a:r>
            <a:r>
              <a:rPr lang="en-CA" sz="500" b="0" dirty="0">
                <a:solidFill>
                  <a:srgbClr val="58595B"/>
                </a:solidFill>
                <a:latin typeface="Arial Narrow" pitchFamily="34" charset="0"/>
              </a:rPr>
              <a:t>n=274)</a:t>
            </a:r>
          </a:p>
        </p:txBody>
      </p:sp>
      <p:sp>
        <p:nvSpPr>
          <p:cNvPr id="2067" name="Text Box 28"/>
          <p:cNvSpPr txBox="1">
            <a:spLocks noChangeArrowheads="1"/>
          </p:cNvSpPr>
          <p:nvPr>
            <p:custDataLst>
              <p:tags r:id="rId17"/>
            </p:custDataLst>
          </p:nvPr>
        </p:nvSpPr>
        <p:spPr bwMode="auto">
          <a:xfrm>
            <a:off x="2809550" y="4402776"/>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(n=140)</a:t>
            </a:r>
          </a:p>
        </p:txBody>
      </p:sp>
      <p:sp>
        <p:nvSpPr>
          <p:cNvPr id="2068" name="Text Box 29"/>
          <p:cNvSpPr txBox="1">
            <a:spLocks noChangeArrowheads="1"/>
          </p:cNvSpPr>
          <p:nvPr>
            <p:custDataLst>
              <p:tags r:id="rId18"/>
            </p:custDataLst>
          </p:nvPr>
        </p:nvSpPr>
        <p:spPr bwMode="auto">
          <a:xfrm>
            <a:off x="5536396" y="5328290"/>
            <a:ext cx="568325" cy="184666"/>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(n=14</a:t>
            </a:r>
            <a:r>
              <a:rPr lang="en-CA" b="0" dirty="0">
                <a:solidFill>
                  <a:srgbClr val="58595B"/>
                </a:solidFill>
                <a:latin typeface="Arial Narrow" pitchFamily="34" charset="0"/>
              </a:rPr>
              <a:t>)</a:t>
            </a:r>
          </a:p>
        </p:txBody>
      </p:sp>
      <p:sp>
        <p:nvSpPr>
          <p:cNvPr id="2069" name="Text Box 30"/>
          <p:cNvSpPr txBox="1">
            <a:spLocks noChangeArrowheads="1"/>
          </p:cNvSpPr>
          <p:nvPr>
            <p:custDataLst>
              <p:tags r:id="rId19"/>
            </p:custDataLst>
          </p:nvPr>
        </p:nvSpPr>
        <p:spPr bwMode="auto">
          <a:xfrm>
            <a:off x="6774788" y="543147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(n=12)</a:t>
            </a:r>
          </a:p>
        </p:txBody>
      </p:sp>
      <p:sp>
        <p:nvSpPr>
          <p:cNvPr id="2070" name="Text Box 31"/>
          <p:cNvSpPr txBox="1">
            <a:spLocks noChangeArrowheads="1"/>
          </p:cNvSpPr>
          <p:nvPr>
            <p:custDataLst>
              <p:tags r:id="rId20"/>
            </p:custDataLst>
          </p:nvPr>
        </p:nvSpPr>
        <p:spPr bwMode="auto">
          <a:xfrm>
            <a:off x="6945148" y="534193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(n=15)</a:t>
            </a:r>
          </a:p>
        </p:txBody>
      </p:sp>
      <p:sp>
        <p:nvSpPr>
          <p:cNvPr id="2071" name="Text Box 32"/>
          <p:cNvSpPr txBox="1">
            <a:spLocks noChangeArrowheads="1"/>
          </p:cNvSpPr>
          <p:nvPr>
            <p:custDataLst>
              <p:tags r:id="rId21"/>
            </p:custDataLst>
          </p:nvPr>
        </p:nvSpPr>
        <p:spPr bwMode="auto">
          <a:xfrm>
            <a:off x="4067174" y="4952998"/>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(n=65)</a:t>
            </a:r>
          </a:p>
        </p:txBody>
      </p:sp>
      <p:sp>
        <p:nvSpPr>
          <p:cNvPr id="2072" name="Text Box 33"/>
          <p:cNvSpPr txBox="1">
            <a:spLocks noChangeArrowheads="1"/>
          </p:cNvSpPr>
          <p:nvPr>
            <p:custDataLst>
              <p:tags r:id="rId22"/>
            </p:custDataLst>
          </p:nvPr>
        </p:nvSpPr>
        <p:spPr bwMode="auto">
          <a:xfrm>
            <a:off x="8329084" y="5400319"/>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(n=5)</a:t>
            </a:r>
          </a:p>
        </p:txBody>
      </p:sp>
      <p:sp>
        <p:nvSpPr>
          <p:cNvPr id="2073" name="Text Box 35"/>
          <p:cNvSpPr txBox="1">
            <a:spLocks noChangeArrowheads="1"/>
          </p:cNvSpPr>
          <p:nvPr>
            <p:custDataLst>
              <p:tags r:id="rId23"/>
            </p:custDataLst>
          </p:nvPr>
        </p:nvSpPr>
        <p:spPr bwMode="auto">
          <a:xfrm>
            <a:off x="3337074" y="4935738"/>
            <a:ext cx="1011090" cy="584775"/>
          </a:xfrm>
          <a:prstGeom prst="rect">
            <a:avLst/>
          </a:prstGeom>
          <a:noFill/>
          <a:ln w="25400">
            <a:noFill/>
            <a:miter lim="800000"/>
            <a:headEnd/>
            <a:tailEnd/>
          </a:ln>
        </p:spPr>
        <p:txBody>
          <a:bodyPr wrap="square">
            <a:spAutoFit/>
          </a:bodyPr>
          <a:lstStyle/>
          <a:p>
            <a:r>
              <a:rPr lang="fr-CA" sz="800" b="0" dirty="0" smtClean="0">
                <a:solidFill>
                  <a:srgbClr val="58595B"/>
                </a:solidFill>
                <a:latin typeface="Calibri"/>
              </a:rPr>
              <a:t>Le choix de réponse « Peut-être » n’a pas été offert après 2008.</a:t>
            </a:r>
            <a:endParaRPr lang="fr-CA" sz="800" b="0" dirty="0">
              <a:solidFill>
                <a:srgbClr val="58595B"/>
              </a:solidFill>
              <a:latin typeface="Calibri"/>
            </a:endParaRPr>
          </a:p>
        </p:txBody>
      </p:sp>
      <p:sp>
        <p:nvSpPr>
          <p:cNvPr id="2074" name="Text Box 38"/>
          <p:cNvSpPr txBox="1">
            <a:spLocks noChangeArrowheads="1"/>
          </p:cNvSpPr>
          <p:nvPr>
            <p:custDataLst>
              <p:tags r:id="rId24"/>
            </p:custDataLst>
          </p:nvPr>
        </p:nvSpPr>
        <p:spPr bwMode="auto">
          <a:xfrm>
            <a:off x="1086453" y="334205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(n=477)</a:t>
            </a:r>
          </a:p>
        </p:txBody>
      </p:sp>
      <p:sp>
        <p:nvSpPr>
          <p:cNvPr id="2075" name="Text Box 39"/>
          <p:cNvSpPr txBox="1">
            <a:spLocks noChangeArrowheads="1"/>
          </p:cNvSpPr>
          <p:nvPr>
            <p:custDataLst>
              <p:tags r:id="rId25"/>
            </p:custDataLst>
          </p:nvPr>
        </p:nvSpPr>
        <p:spPr bwMode="auto">
          <a:xfrm>
            <a:off x="2454749" y="4010849"/>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(n=326)</a:t>
            </a:r>
          </a:p>
        </p:txBody>
      </p:sp>
      <p:sp>
        <p:nvSpPr>
          <p:cNvPr id="2076" name="Text Box 40"/>
          <p:cNvSpPr txBox="1">
            <a:spLocks noChangeArrowheads="1"/>
          </p:cNvSpPr>
          <p:nvPr>
            <p:custDataLst>
              <p:tags r:id="rId26"/>
            </p:custDataLst>
          </p:nvPr>
        </p:nvSpPr>
        <p:spPr bwMode="auto">
          <a:xfrm>
            <a:off x="6409804" y="538003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(n=17)</a:t>
            </a:r>
          </a:p>
        </p:txBody>
      </p:sp>
      <p:sp>
        <p:nvSpPr>
          <p:cNvPr id="2077" name="Text Box 42"/>
          <p:cNvSpPr txBox="1">
            <a:spLocks noChangeArrowheads="1"/>
          </p:cNvSpPr>
          <p:nvPr>
            <p:custDataLst>
              <p:tags r:id="rId27"/>
            </p:custDataLst>
          </p:nvPr>
        </p:nvSpPr>
        <p:spPr bwMode="auto">
          <a:xfrm>
            <a:off x="5021450" y="5179208"/>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(n=68)</a:t>
            </a:r>
          </a:p>
        </p:txBody>
      </p:sp>
      <p:grpSp>
        <p:nvGrpSpPr>
          <p:cNvPr id="2078" name="Group 46"/>
          <p:cNvGrpSpPr>
            <a:grpSpLocks/>
          </p:cNvGrpSpPr>
          <p:nvPr>
            <p:custDataLst>
              <p:tags r:id="rId28"/>
            </p:custDataLst>
          </p:nvPr>
        </p:nvGrpSpPr>
        <p:grpSpPr bwMode="auto">
          <a:xfrm>
            <a:off x="2473747" y="2513224"/>
            <a:ext cx="568325" cy="374650"/>
            <a:chOff x="668" y="1830"/>
            <a:chExt cx="358" cy="236"/>
          </a:xfrm>
        </p:grpSpPr>
        <p:sp>
          <p:nvSpPr>
            <p:cNvPr id="2094" name="Text Box 44"/>
            <p:cNvSpPr txBox="1">
              <a:spLocks noChangeArrowheads="1"/>
            </p:cNvSpPr>
            <p:nvPr/>
          </p:nvSpPr>
          <p:spPr bwMode="auto">
            <a:xfrm>
              <a:off x="668" y="1830"/>
              <a:ext cx="358" cy="213"/>
            </a:xfrm>
            <a:prstGeom prst="rect">
              <a:avLst/>
            </a:prstGeom>
            <a:noFill/>
            <a:ln w="6350" algn="ctr">
              <a:solidFill>
                <a:schemeClr val="tx1">
                  <a:lumMod val="20000"/>
                  <a:lumOff val="80000"/>
                </a:schemeClr>
              </a:solidFill>
              <a:miter lim="800000"/>
              <a:headEnd/>
              <a:tailEnd/>
            </a:ln>
          </p:spPr>
          <p:txBody>
            <a:bodyPr wrap="square">
              <a:spAutoFit/>
            </a:bodyPr>
            <a:lstStyle/>
            <a:p>
              <a:r>
                <a:rPr lang="en-CA" sz="1300" dirty="0" smtClean="0">
                  <a:solidFill>
                    <a:srgbClr val="58595B"/>
                  </a:solidFill>
                </a:rPr>
                <a:t>91 %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95" name="Text Box 45"/>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solidFill>
                    <a:srgbClr val="58595B"/>
                  </a:solidFill>
                </a:rPr>
                <a:t>(n=803)</a:t>
              </a:r>
            </a:p>
          </p:txBody>
        </p:sp>
      </p:grpSp>
      <p:grpSp>
        <p:nvGrpSpPr>
          <p:cNvPr id="2079" name="Group 47"/>
          <p:cNvGrpSpPr>
            <a:grpSpLocks/>
          </p:cNvGrpSpPr>
          <p:nvPr>
            <p:custDataLst>
              <p:tags r:id="rId29"/>
            </p:custDataLst>
          </p:nvPr>
        </p:nvGrpSpPr>
        <p:grpSpPr bwMode="auto">
          <a:xfrm>
            <a:off x="6627343" y="3855417"/>
            <a:ext cx="568325" cy="374650"/>
            <a:chOff x="668" y="1830"/>
            <a:chExt cx="358" cy="236"/>
          </a:xfrm>
        </p:grpSpPr>
        <p:sp>
          <p:nvSpPr>
            <p:cNvPr id="2092" name="Text Box 48"/>
            <p:cNvSpPr txBox="1">
              <a:spLocks noChangeArrowheads="1"/>
            </p:cNvSpPr>
            <p:nvPr/>
          </p:nvSpPr>
          <p:spPr bwMode="auto">
            <a:xfrm>
              <a:off x="668" y="1830"/>
              <a:ext cx="329" cy="217"/>
            </a:xfrm>
            <a:prstGeom prst="rect">
              <a:avLst/>
            </a:prstGeom>
            <a:noFill/>
            <a:ln w="6350" algn="ctr">
              <a:solidFill>
                <a:schemeClr val="tx1">
                  <a:lumMod val="20000"/>
                  <a:lumOff val="80000"/>
                </a:schemeClr>
              </a:solidFill>
              <a:miter lim="800000"/>
              <a:headEnd/>
              <a:tailEnd/>
            </a:ln>
          </p:spPr>
          <p:txBody>
            <a:bodyPr>
              <a:spAutoFit/>
            </a:bodyPr>
            <a:lstStyle/>
            <a:p>
              <a:r>
                <a:rPr lang="en-CA" sz="1300" dirty="0" smtClean="0">
                  <a:solidFill>
                    <a:srgbClr val="58595B"/>
                  </a:solidFill>
                </a:rPr>
                <a:t>9 %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93" name="Text Box 49"/>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solidFill>
                    <a:srgbClr val="58595B"/>
                  </a:solidFill>
                </a:rPr>
                <a:t>(n=80)</a:t>
              </a:r>
            </a:p>
          </p:txBody>
        </p:sp>
      </p:grpSp>
      <p:sp>
        <p:nvSpPr>
          <p:cNvPr id="2080" name="Text Box 50"/>
          <p:cNvSpPr txBox="1">
            <a:spLocks noChangeArrowheads="1"/>
          </p:cNvSpPr>
          <p:nvPr>
            <p:custDataLst>
              <p:tags r:id="rId30"/>
            </p:custDataLst>
          </p:nvPr>
        </p:nvSpPr>
        <p:spPr bwMode="auto">
          <a:xfrm>
            <a:off x="7534830" y="4807816"/>
            <a:ext cx="841375" cy="784830"/>
          </a:xfrm>
          <a:prstGeom prst="rect">
            <a:avLst/>
          </a:prstGeom>
          <a:noFill/>
          <a:ln w="25400">
            <a:noFill/>
            <a:miter lim="800000"/>
            <a:headEnd/>
            <a:tailEnd/>
          </a:ln>
        </p:spPr>
        <p:txBody>
          <a:bodyPr>
            <a:spAutoFit/>
          </a:bodyPr>
          <a:lstStyle/>
          <a:p>
            <a:r>
              <a:rPr lang="fr-CA" sz="900" b="0" dirty="0" smtClean="0">
                <a:solidFill>
                  <a:srgbClr val="58595B"/>
                </a:solidFill>
                <a:latin typeface="Calibri"/>
              </a:rPr>
              <a:t>Le choix de réponse « Ne sait pas » n’a pas été offert après 2008.</a:t>
            </a:r>
            <a:endParaRPr lang="fr-CA" sz="900" b="0" dirty="0">
              <a:solidFill>
                <a:srgbClr val="58595B"/>
              </a:solidFill>
              <a:latin typeface="Calibri"/>
            </a:endParaRPr>
          </a:p>
        </p:txBody>
      </p:sp>
      <p:sp>
        <p:nvSpPr>
          <p:cNvPr id="2081" name="Text Box 38"/>
          <p:cNvSpPr txBox="1">
            <a:spLocks noChangeArrowheads="1"/>
          </p:cNvSpPr>
          <p:nvPr>
            <p:custDataLst>
              <p:tags r:id="rId31"/>
            </p:custDataLst>
          </p:nvPr>
        </p:nvSpPr>
        <p:spPr bwMode="auto">
          <a:xfrm>
            <a:off x="886776" y="3345630"/>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(n=518)</a:t>
            </a:r>
          </a:p>
        </p:txBody>
      </p:sp>
      <p:sp>
        <p:nvSpPr>
          <p:cNvPr id="2082" name="Text Box 39"/>
          <p:cNvSpPr txBox="1">
            <a:spLocks noChangeArrowheads="1"/>
          </p:cNvSpPr>
          <p:nvPr>
            <p:custDataLst>
              <p:tags r:id="rId32"/>
            </p:custDataLst>
          </p:nvPr>
        </p:nvSpPr>
        <p:spPr bwMode="auto">
          <a:xfrm>
            <a:off x="2273486" y="4021999"/>
            <a:ext cx="400963" cy="284693"/>
          </a:xfrm>
          <a:prstGeom prst="rect">
            <a:avLst/>
          </a:prstGeom>
          <a:noFill/>
          <a:ln w="25400" algn="ctr">
            <a:noFill/>
            <a:miter lim="800000"/>
            <a:headEnd/>
            <a:tailEnd/>
          </a:ln>
        </p:spPr>
        <p:txBody>
          <a:bodyPr wrap="square">
            <a:spAutoFit/>
          </a:bodyPr>
          <a:lstStyle/>
          <a:p>
            <a:pPr algn="l"/>
            <a:r>
              <a:rPr lang="en-CA" sz="500" b="0" dirty="0" smtClean="0">
                <a:solidFill>
                  <a:srgbClr val="58595B"/>
                </a:solidFill>
                <a:latin typeface="Arial Narrow" pitchFamily="34" charset="0"/>
              </a:rPr>
              <a:t>(n=350)</a:t>
            </a:r>
          </a:p>
          <a:p>
            <a:pPr algn="l"/>
            <a:endParaRPr lang="en-CA" sz="500" b="0" dirty="0">
              <a:solidFill>
                <a:srgbClr val="58595B"/>
              </a:solidFill>
              <a:latin typeface="Arial Narrow" pitchFamily="34" charset="0"/>
            </a:endParaRPr>
          </a:p>
        </p:txBody>
      </p:sp>
      <p:sp>
        <p:nvSpPr>
          <p:cNvPr id="2083" name="Text Box 42"/>
          <p:cNvSpPr txBox="1">
            <a:spLocks noChangeArrowheads="1"/>
          </p:cNvSpPr>
          <p:nvPr>
            <p:custDataLst>
              <p:tags r:id="rId33"/>
            </p:custDataLst>
          </p:nvPr>
        </p:nvSpPr>
        <p:spPr bwMode="auto">
          <a:xfrm>
            <a:off x="4735202" y="5186361"/>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(n=70)</a:t>
            </a:r>
          </a:p>
        </p:txBody>
      </p:sp>
      <p:sp>
        <p:nvSpPr>
          <p:cNvPr id="2084" name="Text Box 40"/>
          <p:cNvSpPr txBox="1">
            <a:spLocks noChangeArrowheads="1"/>
          </p:cNvSpPr>
          <p:nvPr>
            <p:custDataLst>
              <p:tags r:id="rId34"/>
            </p:custDataLst>
          </p:nvPr>
        </p:nvSpPr>
        <p:spPr bwMode="auto">
          <a:xfrm>
            <a:off x="6598884" y="5413376"/>
            <a:ext cx="568325"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(n=12)</a:t>
            </a:r>
          </a:p>
        </p:txBody>
      </p:sp>
      <p:grpSp>
        <p:nvGrpSpPr>
          <p:cNvPr id="2085" name="Group 46"/>
          <p:cNvGrpSpPr>
            <a:grpSpLocks/>
          </p:cNvGrpSpPr>
          <p:nvPr>
            <p:custDataLst>
              <p:tags r:id="rId35"/>
            </p:custDataLst>
          </p:nvPr>
        </p:nvGrpSpPr>
        <p:grpSpPr bwMode="auto">
          <a:xfrm>
            <a:off x="1274854" y="2502591"/>
            <a:ext cx="1179513" cy="374650"/>
            <a:chOff x="270" y="1830"/>
            <a:chExt cx="743" cy="236"/>
          </a:xfrm>
        </p:grpSpPr>
        <p:sp>
          <p:nvSpPr>
            <p:cNvPr id="2090" name="Text Box 44"/>
            <p:cNvSpPr txBox="1">
              <a:spLocks noChangeArrowheads="1"/>
            </p:cNvSpPr>
            <p:nvPr/>
          </p:nvSpPr>
          <p:spPr bwMode="auto">
            <a:xfrm>
              <a:off x="655" y="1830"/>
              <a:ext cx="358" cy="213"/>
            </a:xfrm>
            <a:prstGeom prst="rect">
              <a:avLst/>
            </a:prstGeom>
            <a:noFill/>
            <a:ln w="6350" algn="ctr">
              <a:solidFill>
                <a:schemeClr val="tx1">
                  <a:lumMod val="40000"/>
                  <a:lumOff val="60000"/>
                </a:schemeClr>
              </a:solidFill>
              <a:miter lim="800000"/>
              <a:headEnd/>
              <a:tailEnd/>
            </a:ln>
          </p:spPr>
          <p:txBody>
            <a:bodyPr wrap="square">
              <a:spAutoFit/>
            </a:bodyPr>
            <a:lstStyle/>
            <a:p>
              <a:r>
                <a:rPr lang="en-CA" sz="1300" dirty="0" smtClean="0">
                  <a:solidFill>
                    <a:srgbClr val="58595B"/>
                  </a:solidFill>
                </a:rPr>
                <a:t>91 %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91" name="Text Box 45"/>
            <p:cNvSpPr txBox="1">
              <a:spLocks noChangeArrowheads="1"/>
            </p:cNvSpPr>
            <p:nvPr/>
          </p:nvSpPr>
          <p:spPr bwMode="auto">
            <a:xfrm>
              <a:off x="675" y="1950"/>
              <a:ext cx="338" cy="116"/>
            </a:xfrm>
            <a:prstGeom prst="rect">
              <a:avLst/>
            </a:prstGeom>
            <a:noFill/>
            <a:ln w="25400" algn="ctr">
              <a:noFill/>
              <a:miter lim="800000"/>
              <a:headEnd/>
              <a:tailEnd/>
            </a:ln>
          </p:spPr>
          <p:txBody>
            <a:bodyPr>
              <a:spAutoFit/>
            </a:bodyPr>
            <a:lstStyle/>
            <a:p>
              <a:pPr algn="l"/>
              <a:r>
                <a:rPr lang="en-CA" dirty="0">
                  <a:solidFill>
                    <a:srgbClr val="58595B"/>
                  </a:solidFill>
                </a:rPr>
                <a:t>(n=868)</a:t>
              </a:r>
            </a:p>
          </p:txBody>
        </p:sp>
        <p:sp>
          <p:nvSpPr>
            <p:cNvPr id="58" name="Text Box 44"/>
            <p:cNvSpPr txBox="1">
              <a:spLocks noChangeArrowheads="1"/>
            </p:cNvSpPr>
            <p:nvPr/>
          </p:nvSpPr>
          <p:spPr bwMode="auto">
            <a:xfrm>
              <a:off x="270" y="1830"/>
              <a:ext cx="385" cy="213"/>
            </a:xfrm>
            <a:prstGeom prst="rect">
              <a:avLst/>
            </a:prstGeom>
            <a:noFill/>
            <a:ln w="6350" algn="ctr">
              <a:solidFill>
                <a:schemeClr val="tx1">
                  <a:lumMod val="60000"/>
                  <a:lumOff val="40000"/>
                </a:schemeClr>
              </a:solidFill>
              <a:miter lim="800000"/>
              <a:headEnd/>
              <a:tailEnd/>
            </a:ln>
          </p:spPr>
          <p:txBody>
            <a:bodyPr wrap="square">
              <a:spAutoFit/>
            </a:bodyPr>
            <a:lstStyle/>
            <a:p>
              <a:r>
                <a:rPr lang="en-CA" sz="1300" dirty="0" smtClean="0">
                  <a:solidFill>
                    <a:srgbClr val="58595B"/>
                  </a:solidFill>
                </a:rPr>
                <a:t>91 %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grpSp>
      <p:grpSp>
        <p:nvGrpSpPr>
          <p:cNvPr id="2086" name="Group 47"/>
          <p:cNvGrpSpPr>
            <a:grpSpLocks/>
          </p:cNvGrpSpPr>
          <p:nvPr>
            <p:custDataLst>
              <p:tags r:id="rId36"/>
            </p:custDataLst>
          </p:nvPr>
        </p:nvGrpSpPr>
        <p:grpSpPr bwMode="auto">
          <a:xfrm>
            <a:off x="680219" y="2502869"/>
            <a:ext cx="5946785" cy="1727202"/>
            <a:chOff x="-2720" y="978"/>
            <a:chExt cx="3746" cy="1088"/>
          </a:xfrm>
        </p:grpSpPr>
        <p:sp>
          <p:nvSpPr>
            <p:cNvPr id="2088" name="Text Box 48"/>
            <p:cNvSpPr txBox="1">
              <a:spLocks noChangeArrowheads="1"/>
            </p:cNvSpPr>
            <p:nvPr/>
          </p:nvSpPr>
          <p:spPr bwMode="auto">
            <a:xfrm>
              <a:off x="668" y="1830"/>
              <a:ext cx="329" cy="217"/>
            </a:xfrm>
            <a:prstGeom prst="rect">
              <a:avLst/>
            </a:prstGeom>
            <a:noFill/>
            <a:ln w="6350" algn="ctr">
              <a:solidFill>
                <a:schemeClr val="tx1">
                  <a:lumMod val="40000"/>
                  <a:lumOff val="60000"/>
                </a:schemeClr>
              </a:solidFill>
              <a:miter lim="800000"/>
              <a:headEnd/>
              <a:tailEnd/>
            </a:ln>
          </p:spPr>
          <p:txBody>
            <a:bodyPr>
              <a:spAutoFit/>
            </a:bodyPr>
            <a:lstStyle/>
            <a:p>
              <a:r>
                <a:rPr lang="en-CA" sz="1300" dirty="0" smtClean="0">
                  <a:solidFill>
                    <a:srgbClr val="58595B"/>
                  </a:solidFill>
                </a:rPr>
                <a:t>9 %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2089" name="Text Box 49"/>
            <p:cNvSpPr txBox="1">
              <a:spLocks noChangeArrowheads="1"/>
            </p:cNvSpPr>
            <p:nvPr/>
          </p:nvSpPr>
          <p:spPr bwMode="auto">
            <a:xfrm>
              <a:off x="688" y="1950"/>
              <a:ext cx="338" cy="116"/>
            </a:xfrm>
            <a:prstGeom prst="rect">
              <a:avLst/>
            </a:prstGeom>
            <a:noFill/>
            <a:ln w="25400" algn="ctr">
              <a:noFill/>
              <a:miter lim="800000"/>
              <a:headEnd/>
              <a:tailEnd/>
            </a:ln>
          </p:spPr>
          <p:txBody>
            <a:bodyPr>
              <a:spAutoFit/>
            </a:bodyPr>
            <a:lstStyle/>
            <a:p>
              <a:pPr algn="l"/>
              <a:r>
                <a:rPr lang="en-CA" dirty="0">
                  <a:solidFill>
                    <a:srgbClr val="58595B"/>
                  </a:solidFill>
                </a:rPr>
                <a:t>(n=87)</a:t>
              </a:r>
            </a:p>
          </p:txBody>
        </p:sp>
        <p:sp>
          <p:nvSpPr>
            <p:cNvPr id="60" name="Text Box 48"/>
            <p:cNvSpPr txBox="1">
              <a:spLocks noChangeArrowheads="1"/>
            </p:cNvSpPr>
            <p:nvPr/>
          </p:nvSpPr>
          <p:spPr bwMode="auto">
            <a:xfrm>
              <a:off x="298" y="1830"/>
              <a:ext cx="329" cy="217"/>
            </a:xfrm>
            <a:prstGeom prst="rect">
              <a:avLst/>
            </a:prstGeom>
            <a:noFill/>
            <a:ln w="6350" algn="ctr">
              <a:solidFill>
                <a:schemeClr val="tx1">
                  <a:lumMod val="60000"/>
                  <a:lumOff val="40000"/>
                </a:schemeClr>
              </a:solidFill>
              <a:miter lim="800000"/>
              <a:headEnd/>
              <a:tailEnd/>
            </a:ln>
          </p:spPr>
          <p:txBody>
            <a:bodyPr>
              <a:spAutoFit/>
            </a:bodyPr>
            <a:lstStyle/>
            <a:p>
              <a:r>
                <a:rPr lang="en-CA" sz="1300" dirty="0" smtClean="0">
                  <a:solidFill>
                    <a:srgbClr val="58595B"/>
                  </a:solidFill>
                </a:rPr>
                <a:t>9 %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77" name="Text Box 48"/>
            <p:cNvSpPr txBox="1">
              <a:spLocks noChangeArrowheads="1"/>
            </p:cNvSpPr>
            <p:nvPr/>
          </p:nvSpPr>
          <p:spPr bwMode="auto">
            <a:xfrm>
              <a:off x="-62" y="1830"/>
              <a:ext cx="329" cy="217"/>
            </a:xfrm>
            <a:prstGeom prst="rect">
              <a:avLst/>
            </a:prstGeom>
            <a:noFill/>
            <a:ln w="6350" algn="ctr">
              <a:solidFill>
                <a:schemeClr val="tx1"/>
              </a:solidFill>
              <a:miter lim="800000"/>
              <a:headEnd/>
              <a:tailEnd/>
            </a:ln>
          </p:spPr>
          <p:txBody>
            <a:bodyPr>
              <a:spAutoFit/>
            </a:bodyPr>
            <a:lstStyle/>
            <a:p>
              <a:r>
                <a:rPr lang="en-CA" sz="1300" dirty="0" smtClean="0">
                  <a:solidFill>
                    <a:srgbClr val="58595B"/>
                  </a:solidFill>
                </a:rPr>
                <a:t>8 %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78" name="Text Box 48"/>
            <p:cNvSpPr txBox="1">
              <a:spLocks noChangeArrowheads="1"/>
            </p:cNvSpPr>
            <p:nvPr/>
          </p:nvSpPr>
          <p:spPr bwMode="auto">
            <a:xfrm>
              <a:off x="-2720" y="978"/>
              <a:ext cx="355" cy="213"/>
            </a:xfrm>
            <a:prstGeom prst="rect">
              <a:avLst/>
            </a:prstGeom>
            <a:noFill/>
            <a:ln w="6350" algn="ctr">
              <a:solidFill>
                <a:schemeClr val="tx1"/>
              </a:solidFill>
              <a:miter lim="800000"/>
              <a:headEnd/>
              <a:tailEnd/>
            </a:ln>
          </p:spPr>
          <p:txBody>
            <a:bodyPr wrap="square">
              <a:spAutoFit/>
            </a:bodyPr>
            <a:lstStyle/>
            <a:p>
              <a:r>
                <a:rPr lang="en-CA" sz="1300" dirty="0" smtClean="0">
                  <a:solidFill>
                    <a:srgbClr val="58595B"/>
                  </a:solidFill>
                </a:rPr>
                <a:t>92 %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grpSp>
      <p:sp>
        <p:nvSpPr>
          <p:cNvPr id="56" name="Content Placeholder 25"/>
          <p:cNvSpPr txBox="1">
            <a:spLocks/>
          </p:cNvSpPr>
          <p:nvPr>
            <p:custDataLst>
              <p:tags r:id="rId37"/>
            </p:custDataLst>
          </p:nvPr>
        </p:nvSpPr>
        <p:spPr>
          <a:xfrm>
            <a:off x="365124" y="739598"/>
            <a:ext cx="85322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600"/>
              </a:spcAft>
              <a:buFont typeface="Wingdings" pitchFamily="2" charset="2"/>
              <a:buChar char="§"/>
              <a:defRPr/>
            </a:pPr>
            <a:r>
              <a:rPr lang="fr-CA" sz="1400" b="0" dirty="0" smtClean="0">
                <a:solidFill>
                  <a:srgbClr val="1F497D"/>
                </a:solidFill>
                <a:latin typeface="Calibri"/>
              </a:rPr>
              <a:t>Comme en 2013, neuf étudiants sur dix (91 %) disent qu’ils feront absolument ou probablement carrière en génie. Un sur dix (9 %) ne fera absolument pas ou probablement pas carrière en génie.</a:t>
            </a:r>
            <a:endParaRPr lang="fr-CA" sz="1400" b="0" dirty="0">
              <a:solidFill>
                <a:srgbClr val="1F497D"/>
              </a:solidFill>
              <a:latin typeface="Calibri"/>
            </a:endParaRPr>
          </a:p>
        </p:txBody>
      </p:sp>
      <p:sp>
        <p:nvSpPr>
          <p:cNvPr id="59" name="AutoShape 5"/>
          <p:cNvSpPr>
            <a:spLocks/>
          </p:cNvSpPr>
          <p:nvPr>
            <p:custDataLst>
              <p:tags r:id="rId38"/>
            </p:custDataLst>
          </p:nvPr>
        </p:nvSpPr>
        <p:spPr bwMode="auto">
          <a:xfrm rot="5400000">
            <a:off x="5852305" y="3194159"/>
            <a:ext cx="182880" cy="2468880"/>
          </a:xfrm>
          <a:prstGeom prst="leftBrace">
            <a:avLst>
              <a:gd name="adj1" fmla="val 107124"/>
              <a:gd name="adj2" fmla="val 50000"/>
            </a:avLst>
          </a:prstGeom>
          <a:noFill/>
          <a:ln w="12700">
            <a:solidFill>
              <a:schemeClr val="bg2">
                <a:lumMod val="50000"/>
              </a:schemeClr>
            </a:solidFill>
            <a:round/>
            <a:headEnd/>
            <a:tailEnd/>
          </a:ln>
        </p:spPr>
        <p:txBody>
          <a:bodyPr anchor="ctr">
            <a:spAutoFit/>
          </a:bodyPr>
          <a:lstStyle/>
          <a:p>
            <a:endParaRPr lang="en-US" dirty="0">
              <a:solidFill>
                <a:srgbClr val="58595B"/>
              </a:solidFill>
            </a:endParaRPr>
          </a:p>
        </p:txBody>
      </p:sp>
      <p:sp>
        <p:nvSpPr>
          <p:cNvPr id="61" name="Text Box 45"/>
          <p:cNvSpPr txBox="1">
            <a:spLocks noChangeArrowheads="1"/>
          </p:cNvSpPr>
          <p:nvPr>
            <p:custDataLst>
              <p:tags r:id="rId39"/>
            </p:custDataLst>
          </p:nvPr>
        </p:nvSpPr>
        <p:spPr bwMode="auto">
          <a:xfrm>
            <a:off x="686435" y="2706946"/>
            <a:ext cx="536575" cy="184150"/>
          </a:xfrm>
          <a:prstGeom prst="rect">
            <a:avLst/>
          </a:prstGeom>
          <a:noFill/>
          <a:ln w="25400" algn="ctr">
            <a:noFill/>
            <a:miter lim="800000"/>
            <a:headEnd/>
            <a:tailEnd/>
          </a:ln>
        </p:spPr>
        <p:txBody>
          <a:bodyPr>
            <a:spAutoFit/>
          </a:bodyPr>
          <a:lstStyle/>
          <a:p>
            <a:pPr algn="l"/>
            <a:r>
              <a:rPr lang="en-CA" dirty="0" smtClean="0">
                <a:solidFill>
                  <a:srgbClr val="58595B"/>
                </a:solidFill>
              </a:rPr>
              <a:t>(n=1 142)</a:t>
            </a:r>
            <a:endParaRPr lang="en-CA" dirty="0">
              <a:solidFill>
                <a:srgbClr val="58595B"/>
              </a:solidFill>
            </a:endParaRPr>
          </a:p>
        </p:txBody>
      </p:sp>
      <p:sp>
        <p:nvSpPr>
          <p:cNvPr id="62" name="Text Box 28"/>
          <p:cNvSpPr txBox="1">
            <a:spLocks noChangeArrowheads="1"/>
          </p:cNvSpPr>
          <p:nvPr>
            <p:custDataLst>
              <p:tags r:id="rId40"/>
            </p:custDataLst>
          </p:nvPr>
        </p:nvSpPr>
        <p:spPr bwMode="auto">
          <a:xfrm>
            <a:off x="726815" y="3118424"/>
            <a:ext cx="568325"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(n=749)</a:t>
            </a:r>
            <a:endParaRPr lang="en-CA" sz="500" b="0" dirty="0">
              <a:solidFill>
                <a:srgbClr val="58595B"/>
              </a:solidFill>
              <a:latin typeface="Arial Narrow" pitchFamily="34" charset="0"/>
            </a:endParaRPr>
          </a:p>
        </p:txBody>
      </p:sp>
      <p:sp>
        <p:nvSpPr>
          <p:cNvPr id="63" name="Rectangle 62"/>
          <p:cNvSpPr/>
          <p:nvPr>
            <p:custDataLst>
              <p:tags r:id="rId41"/>
            </p:custDataLst>
          </p:nvPr>
        </p:nvSpPr>
        <p:spPr>
          <a:xfrm>
            <a:off x="2066654" y="4235921"/>
            <a:ext cx="365806" cy="169277"/>
          </a:xfrm>
          <a:prstGeom prst="rect">
            <a:avLst/>
          </a:prstGeom>
        </p:spPr>
        <p:txBody>
          <a:bodyPr wrap="none">
            <a:spAutoFit/>
          </a:bodyPr>
          <a:lstStyle/>
          <a:p>
            <a:pPr algn="l"/>
            <a:r>
              <a:rPr lang="en-CA" sz="500" b="0" dirty="0" smtClean="0">
                <a:solidFill>
                  <a:srgbClr val="58595B"/>
                </a:solidFill>
                <a:latin typeface="Arial Narrow" pitchFamily="34" charset="0"/>
              </a:rPr>
              <a:t>(n=393)</a:t>
            </a:r>
            <a:endParaRPr lang="en-CA" sz="500" b="0" dirty="0">
              <a:solidFill>
                <a:srgbClr val="58595B"/>
              </a:solidFill>
              <a:latin typeface="Arial Narrow" pitchFamily="34" charset="0"/>
            </a:endParaRPr>
          </a:p>
        </p:txBody>
      </p:sp>
      <p:sp>
        <p:nvSpPr>
          <p:cNvPr id="64" name="Rectangle 63"/>
          <p:cNvSpPr/>
          <p:nvPr>
            <p:custDataLst>
              <p:tags r:id="rId42"/>
            </p:custDataLst>
          </p:nvPr>
        </p:nvSpPr>
        <p:spPr>
          <a:xfrm>
            <a:off x="5371986" y="5098238"/>
            <a:ext cx="336952" cy="169277"/>
          </a:xfrm>
          <a:prstGeom prst="rect">
            <a:avLst/>
          </a:prstGeom>
        </p:spPr>
        <p:txBody>
          <a:bodyPr wrap="none">
            <a:spAutoFit/>
          </a:bodyPr>
          <a:lstStyle/>
          <a:p>
            <a:pPr algn="l"/>
            <a:r>
              <a:rPr lang="en-CA" sz="500" b="0" dirty="0" smtClean="0">
                <a:solidFill>
                  <a:srgbClr val="58595B"/>
                </a:solidFill>
                <a:latin typeface="Arial Narrow" pitchFamily="34" charset="0"/>
              </a:rPr>
              <a:t>(n=87)</a:t>
            </a:r>
            <a:endParaRPr lang="en-CA" sz="500" b="0" dirty="0">
              <a:solidFill>
                <a:srgbClr val="58595B"/>
              </a:solidFill>
              <a:latin typeface="Arial Narrow" pitchFamily="34" charset="0"/>
            </a:endParaRPr>
          </a:p>
        </p:txBody>
      </p:sp>
      <p:sp>
        <p:nvSpPr>
          <p:cNvPr id="65" name="Rectangle 64"/>
          <p:cNvSpPr/>
          <p:nvPr>
            <p:custDataLst>
              <p:tags r:id="rId43"/>
            </p:custDataLst>
          </p:nvPr>
        </p:nvSpPr>
        <p:spPr>
          <a:xfrm>
            <a:off x="6228258" y="5378480"/>
            <a:ext cx="351378" cy="169277"/>
          </a:xfrm>
          <a:prstGeom prst="rect">
            <a:avLst/>
          </a:prstGeom>
        </p:spPr>
        <p:txBody>
          <a:bodyPr wrap="none">
            <a:spAutoFit/>
          </a:bodyPr>
          <a:lstStyle/>
          <a:p>
            <a:pPr algn="l"/>
            <a:r>
              <a:rPr lang="en-CA" sz="500" b="0" dirty="0" smtClean="0">
                <a:solidFill>
                  <a:srgbClr val="58595B"/>
                </a:solidFill>
                <a:latin typeface="Arial Narrow" pitchFamily="34" charset="0"/>
              </a:rPr>
              <a:t>(m=21)</a:t>
            </a:r>
            <a:endParaRPr lang="en-CA" sz="500" b="0" dirty="0">
              <a:solidFill>
                <a:srgbClr val="58595B"/>
              </a:solidFill>
              <a:latin typeface="Arial Narrow" pitchFamily="34" charset="0"/>
            </a:endParaRPr>
          </a:p>
        </p:txBody>
      </p:sp>
      <p:sp>
        <p:nvSpPr>
          <p:cNvPr id="66" name="Text Box 49"/>
          <p:cNvSpPr txBox="1">
            <a:spLocks noChangeArrowheads="1"/>
          </p:cNvSpPr>
          <p:nvPr>
            <p:custDataLst>
              <p:tags r:id="rId44"/>
            </p:custDataLst>
          </p:nvPr>
        </p:nvSpPr>
        <p:spPr bwMode="auto">
          <a:xfrm>
            <a:off x="4934726" y="4038939"/>
            <a:ext cx="536576" cy="184150"/>
          </a:xfrm>
          <a:prstGeom prst="rect">
            <a:avLst/>
          </a:prstGeom>
          <a:noFill/>
          <a:ln w="25400" algn="ctr">
            <a:noFill/>
            <a:miter lim="800000"/>
            <a:headEnd/>
            <a:tailEnd/>
          </a:ln>
        </p:spPr>
        <p:txBody>
          <a:bodyPr>
            <a:spAutoFit/>
          </a:bodyPr>
          <a:lstStyle/>
          <a:p>
            <a:pPr algn="l"/>
            <a:r>
              <a:rPr lang="en-CA" dirty="0" smtClean="0">
                <a:solidFill>
                  <a:srgbClr val="58595B"/>
                </a:solidFill>
              </a:rPr>
              <a:t>(n=108)</a:t>
            </a:r>
            <a:endParaRPr lang="en-CA" dirty="0">
              <a:solidFill>
                <a:srgbClr val="58595B"/>
              </a:solidFill>
            </a:endParaRPr>
          </a:p>
        </p:txBody>
      </p:sp>
      <p:sp>
        <p:nvSpPr>
          <p:cNvPr id="69" name="Rectangle 68"/>
          <p:cNvSpPr/>
          <p:nvPr>
            <p:custDataLst>
              <p:tags r:id="rId45"/>
            </p:custDataLst>
          </p:nvPr>
        </p:nvSpPr>
        <p:spPr>
          <a:xfrm>
            <a:off x="259605" y="6389026"/>
            <a:ext cx="4833396" cy="461665"/>
          </a:xfrm>
          <a:prstGeom prst="rect">
            <a:avLst/>
          </a:prstGeom>
        </p:spPr>
        <p:txBody>
          <a:bodyPr wrap="square" anchor="ctr" anchorCtr="1">
            <a:spAutoFit/>
          </a:bodyPr>
          <a:lstStyle/>
          <a:p>
            <a:pPr algn="l" fontAlgn="auto">
              <a:spcBef>
                <a:spcPts val="0"/>
              </a:spcBef>
              <a:spcAft>
                <a:spcPts val="0"/>
              </a:spcAft>
              <a:defRPr/>
            </a:pPr>
            <a:r>
              <a:rPr lang="fr-CA" sz="800" b="0" dirty="0" smtClean="0">
                <a:solidFill>
                  <a:srgbClr val="BCBEC0">
                    <a:lumMod val="50000"/>
                  </a:srgbClr>
                </a:solidFill>
              </a:rPr>
              <a:t>*</a:t>
            </a:r>
            <a:r>
              <a:rPr lang="fr-CA" sz="800" b="0" dirty="0">
                <a:solidFill>
                  <a:srgbClr val="BCBEC0">
                    <a:lumMod val="50000"/>
                  </a:srgbClr>
                </a:solidFill>
              </a:rPr>
              <a:t> Entre 2008 et 2009, l’augmentation de la proportion </a:t>
            </a:r>
            <a:r>
              <a:rPr lang="fr-CA" sz="800" b="0" dirty="0" smtClean="0">
                <a:solidFill>
                  <a:srgbClr val="BCBEC0">
                    <a:lumMod val="50000"/>
                  </a:srgbClr>
                </a:solidFill>
              </a:rPr>
              <a:t>d’étudiants </a:t>
            </a:r>
            <a:r>
              <a:rPr lang="fr-CA" sz="800" b="0" dirty="0">
                <a:solidFill>
                  <a:srgbClr val="BCBEC0">
                    <a:lumMod val="50000"/>
                  </a:srgbClr>
                </a:solidFill>
              </a:rPr>
              <a:t>qui ont l’intention de faire carrière en génie est probablement due à la modification des choix de réponse (</a:t>
            </a:r>
            <a:r>
              <a:rPr lang="fr-CA" sz="800" b="0" dirty="0" smtClean="0">
                <a:solidFill>
                  <a:srgbClr val="BCBEC0">
                    <a:lumMod val="50000"/>
                  </a:srgbClr>
                </a:solidFill>
              </a:rPr>
              <a:t>p. ex</a:t>
            </a:r>
            <a:r>
              <a:rPr lang="fr-CA" sz="800" b="0" dirty="0">
                <a:solidFill>
                  <a:srgbClr val="BCBEC0">
                    <a:lumMod val="50000"/>
                  </a:srgbClr>
                </a:solidFill>
              </a:rPr>
              <a:t>., le retrait de la réponse </a:t>
            </a:r>
            <a:r>
              <a:rPr lang="fr-CA" sz="800" b="0" dirty="0" smtClean="0">
                <a:solidFill>
                  <a:srgbClr val="BCBEC0">
                    <a:lumMod val="50000"/>
                  </a:srgbClr>
                </a:solidFill>
              </a:rPr>
              <a:t>« Peut-être » </a:t>
            </a:r>
            <a:r>
              <a:rPr lang="fr-CA" sz="800" b="0" dirty="0">
                <a:solidFill>
                  <a:srgbClr val="BCBEC0">
                    <a:lumMod val="50000"/>
                  </a:srgbClr>
                </a:solidFill>
              </a:rPr>
              <a:t>après 2008) et au nombre plus élevé d’universités participantes</a:t>
            </a:r>
            <a:r>
              <a:rPr lang="fr-CA" sz="800" b="0" dirty="0" smtClean="0">
                <a:solidFill>
                  <a:srgbClr val="BCBEC0">
                    <a:lumMod val="50000"/>
                  </a:srgbClr>
                </a:solidFill>
              </a:rPr>
              <a:t>. </a:t>
            </a:r>
            <a:endParaRPr lang="fr-CA" sz="800" b="0" dirty="0">
              <a:solidFill>
                <a:srgbClr val="BCBEC0">
                  <a:lumMod val="50000"/>
                </a:srgbClr>
              </a:solidFill>
            </a:endParaRPr>
          </a:p>
        </p:txBody>
      </p:sp>
      <p:sp>
        <p:nvSpPr>
          <p:cNvPr id="70" name="Text Box 32"/>
          <p:cNvSpPr txBox="1">
            <a:spLocks noChangeArrowheads="1"/>
          </p:cNvSpPr>
          <p:nvPr>
            <p:custDataLst>
              <p:tags r:id="rId46"/>
            </p:custDataLst>
          </p:nvPr>
        </p:nvSpPr>
        <p:spPr bwMode="auto">
          <a:xfrm>
            <a:off x="1814022" y="4095748"/>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n=408)</a:t>
            </a:r>
            <a:endParaRPr lang="en-CA" sz="500" b="0" dirty="0">
              <a:solidFill>
                <a:srgbClr val="58595B"/>
              </a:solidFill>
              <a:latin typeface="Arial Narrow" pitchFamily="34" charset="0"/>
            </a:endParaRPr>
          </a:p>
        </p:txBody>
      </p:sp>
      <p:sp>
        <p:nvSpPr>
          <p:cNvPr id="71" name="Text Box 32"/>
          <p:cNvSpPr txBox="1">
            <a:spLocks noChangeArrowheads="1"/>
          </p:cNvSpPr>
          <p:nvPr>
            <p:custDataLst>
              <p:tags r:id="rId47"/>
            </p:custDataLst>
          </p:nvPr>
        </p:nvSpPr>
        <p:spPr bwMode="auto">
          <a:xfrm>
            <a:off x="4559299" y="5172073"/>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n=76)</a:t>
            </a:r>
            <a:endParaRPr lang="en-CA" sz="500" b="0" dirty="0">
              <a:solidFill>
                <a:srgbClr val="58595B"/>
              </a:solidFill>
              <a:latin typeface="Arial Narrow" pitchFamily="34" charset="0"/>
            </a:endParaRPr>
          </a:p>
        </p:txBody>
      </p:sp>
      <p:sp>
        <p:nvSpPr>
          <p:cNvPr id="74" name="Text Box 32"/>
          <p:cNvSpPr txBox="1">
            <a:spLocks noChangeArrowheads="1"/>
          </p:cNvSpPr>
          <p:nvPr>
            <p:custDataLst>
              <p:tags r:id="rId48"/>
            </p:custDataLst>
          </p:nvPr>
        </p:nvSpPr>
        <p:spPr bwMode="auto">
          <a:xfrm>
            <a:off x="5940424" y="5410198"/>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n=14)</a:t>
            </a:r>
            <a:endParaRPr lang="en-CA" sz="500" b="0" dirty="0">
              <a:solidFill>
                <a:srgbClr val="58595B"/>
              </a:solidFill>
              <a:latin typeface="Arial Narrow" pitchFamily="34" charset="0"/>
            </a:endParaRPr>
          </a:p>
        </p:txBody>
      </p:sp>
      <p:sp>
        <p:nvSpPr>
          <p:cNvPr id="75" name="Text Box 32"/>
          <p:cNvSpPr txBox="1">
            <a:spLocks noChangeArrowheads="1"/>
          </p:cNvSpPr>
          <p:nvPr>
            <p:custDataLst>
              <p:tags r:id="rId49"/>
            </p:custDataLst>
          </p:nvPr>
        </p:nvSpPr>
        <p:spPr bwMode="auto">
          <a:xfrm>
            <a:off x="444517" y="3241673"/>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n=670)</a:t>
            </a:r>
            <a:endParaRPr lang="en-CA" sz="500" b="0" dirty="0">
              <a:solidFill>
                <a:srgbClr val="58595B"/>
              </a:solidFill>
              <a:latin typeface="Arial Narrow" pitchFamily="34" charset="0"/>
            </a:endParaRPr>
          </a:p>
        </p:txBody>
      </p:sp>
      <p:sp>
        <p:nvSpPr>
          <p:cNvPr id="80" name="Text Box 45"/>
          <p:cNvSpPr txBox="1">
            <a:spLocks noChangeArrowheads="1"/>
          </p:cNvSpPr>
          <p:nvPr>
            <p:custDataLst>
              <p:tags r:id="rId50"/>
            </p:custDataLst>
          </p:nvPr>
        </p:nvSpPr>
        <p:spPr bwMode="auto">
          <a:xfrm>
            <a:off x="1268733" y="2689004"/>
            <a:ext cx="536575" cy="184150"/>
          </a:xfrm>
          <a:prstGeom prst="rect">
            <a:avLst/>
          </a:prstGeom>
          <a:noFill/>
          <a:ln w="25400" algn="ctr">
            <a:noFill/>
            <a:miter lim="800000"/>
            <a:headEnd/>
            <a:tailEnd/>
          </a:ln>
        </p:spPr>
        <p:txBody>
          <a:bodyPr>
            <a:spAutoFit/>
          </a:bodyPr>
          <a:lstStyle/>
          <a:p>
            <a:pPr algn="l"/>
            <a:r>
              <a:rPr lang="en-CA" dirty="0" smtClean="0">
                <a:solidFill>
                  <a:srgbClr val="58595B"/>
                </a:solidFill>
              </a:rPr>
              <a:t>(n=1 078)</a:t>
            </a:r>
            <a:endParaRPr lang="en-CA" dirty="0">
              <a:solidFill>
                <a:srgbClr val="58595B"/>
              </a:solidFill>
            </a:endParaRPr>
          </a:p>
        </p:txBody>
      </p:sp>
      <p:sp>
        <p:nvSpPr>
          <p:cNvPr id="81" name="Text Box 49"/>
          <p:cNvSpPr txBox="1">
            <a:spLocks noChangeArrowheads="1"/>
          </p:cNvSpPr>
          <p:nvPr>
            <p:custDataLst>
              <p:tags r:id="rId51"/>
            </p:custDataLst>
          </p:nvPr>
        </p:nvSpPr>
        <p:spPr bwMode="auto">
          <a:xfrm>
            <a:off x="5530643" y="4036390"/>
            <a:ext cx="536576" cy="184150"/>
          </a:xfrm>
          <a:prstGeom prst="rect">
            <a:avLst/>
          </a:prstGeom>
          <a:noFill/>
          <a:ln w="25400" algn="ctr">
            <a:noFill/>
            <a:miter lim="800000"/>
            <a:headEnd/>
            <a:tailEnd/>
          </a:ln>
        </p:spPr>
        <p:txBody>
          <a:bodyPr>
            <a:spAutoFit/>
          </a:bodyPr>
          <a:lstStyle/>
          <a:p>
            <a:pPr algn="l"/>
            <a:r>
              <a:rPr lang="en-CA" dirty="0" smtClean="0">
                <a:solidFill>
                  <a:srgbClr val="58595B"/>
                </a:solidFill>
              </a:rPr>
              <a:t>(n=90)</a:t>
            </a:r>
            <a:endParaRPr lang="en-CA" dirty="0">
              <a:solidFill>
                <a:srgbClr val="58595B"/>
              </a:solidFill>
            </a:endParaRPr>
          </a:p>
        </p:txBody>
      </p:sp>
      <p:sp>
        <p:nvSpPr>
          <p:cNvPr id="85" name="Text Box 44"/>
          <p:cNvSpPr txBox="1">
            <a:spLocks noChangeArrowheads="1"/>
          </p:cNvSpPr>
          <p:nvPr>
            <p:custDataLst>
              <p:tags r:id="rId52"/>
            </p:custDataLst>
          </p:nvPr>
        </p:nvSpPr>
        <p:spPr bwMode="auto">
          <a:xfrm>
            <a:off x="92697" y="2506707"/>
            <a:ext cx="587521" cy="338554"/>
          </a:xfrm>
          <a:prstGeom prst="rect">
            <a:avLst/>
          </a:prstGeom>
          <a:noFill/>
          <a:ln w="3175" algn="ctr">
            <a:solidFill>
              <a:schemeClr val="tx1">
                <a:lumMod val="50000"/>
              </a:schemeClr>
            </a:solidFill>
            <a:miter lim="800000"/>
            <a:headEnd/>
            <a:tailEnd/>
          </a:ln>
        </p:spPr>
        <p:txBody>
          <a:bodyPr wrap="square">
            <a:spAutoFit/>
          </a:bodyPr>
          <a:lstStyle/>
          <a:p>
            <a:r>
              <a:rPr lang="en-CA" sz="1300" dirty="0" smtClean="0">
                <a:solidFill>
                  <a:srgbClr val="58595B"/>
                </a:solidFill>
              </a:rPr>
              <a:t>91 %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86" name="Text Box 44"/>
          <p:cNvSpPr txBox="1">
            <a:spLocks noChangeArrowheads="1"/>
          </p:cNvSpPr>
          <p:nvPr>
            <p:custDataLst>
              <p:tags r:id="rId53"/>
            </p:custDataLst>
          </p:nvPr>
        </p:nvSpPr>
        <p:spPr bwMode="auto">
          <a:xfrm>
            <a:off x="4351336" y="3858311"/>
            <a:ext cx="522288" cy="344488"/>
          </a:xfrm>
          <a:prstGeom prst="rect">
            <a:avLst/>
          </a:prstGeom>
          <a:noFill/>
          <a:ln w="3175" algn="ctr">
            <a:solidFill>
              <a:schemeClr val="tx1">
                <a:lumMod val="50000"/>
              </a:schemeClr>
            </a:solidFill>
            <a:miter lim="800000"/>
            <a:headEnd/>
            <a:tailEnd/>
          </a:ln>
        </p:spPr>
        <p:txBody>
          <a:bodyPr>
            <a:spAutoFit/>
          </a:bodyPr>
          <a:lstStyle/>
          <a:p>
            <a:r>
              <a:rPr lang="en-CA" sz="1300" dirty="0" smtClean="0">
                <a:solidFill>
                  <a:srgbClr val="58595B"/>
                </a:solidFill>
              </a:rPr>
              <a:t>9 %</a:t>
            </a:r>
            <a:endParaRPr lang="en-CA" sz="1300" dirty="0">
              <a:solidFill>
                <a:srgbClr val="58595B"/>
              </a:solidFill>
            </a:endParaRPr>
          </a:p>
          <a:p>
            <a:endParaRPr lang="en-CA" sz="100" dirty="0">
              <a:solidFill>
                <a:srgbClr val="58595B"/>
              </a:solidFill>
            </a:endParaRPr>
          </a:p>
          <a:p>
            <a:endParaRPr lang="en-CA" sz="100" dirty="0">
              <a:solidFill>
                <a:srgbClr val="58595B"/>
              </a:solidFill>
            </a:endParaRPr>
          </a:p>
        </p:txBody>
      </p:sp>
      <p:sp>
        <p:nvSpPr>
          <p:cNvPr id="79" name="Text Box 45"/>
          <p:cNvSpPr txBox="1">
            <a:spLocks noChangeArrowheads="1"/>
          </p:cNvSpPr>
          <p:nvPr>
            <p:custDataLst>
              <p:tags r:id="rId54"/>
            </p:custDataLst>
          </p:nvPr>
        </p:nvSpPr>
        <p:spPr bwMode="auto">
          <a:xfrm>
            <a:off x="96836" y="2706946"/>
            <a:ext cx="536575" cy="184150"/>
          </a:xfrm>
          <a:prstGeom prst="rect">
            <a:avLst/>
          </a:prstGeom>
          <a:noFill/>
          <a:ln w="25400" algn="ctr">
            <a:noFill/>
            <a:miter lim="800000"/>
            <a:headEnd/>
            <a:tailEnd/>
          </a:ln>
        </p:spPr>
        <p:txBody>
          <a:bodyPr>
            <a:spAutoFit/>
          </a:bodyPr>
          <a:lstStyle/>
          <a:p>
            <a:pPr algn="l"/>
            <a:r>
              <a:rPr lang="en-CA" dirty="0" smtClean="0">
                <a:solidFill>
                  <a:srgbClr val="58595B"/>
                </a:solidFill>
              </a:rPr>
              <a:t>(n=875)</a:t>
            </a:r>
            <a:endParaRPr lang="en-CA" dirty="0">
              <a:solidFill>
                <a:srgbClr val="58595B"/>
              </a:solidFill>
            </a:endParaRPr>
          </a:p>
        </p:txBody>
      </p:sp>
      <p:sp>
        <p:nvSpPr>
          <p:cNvPr id="82" name="Text Box 45"/>
          <p:cNvSpPr txBox="1">
            <a:spLocks noChangeArrowheads="1"/>
          </p:cNvSpPr>
          <p:nvPr>
            <p:custDataLst>
              <p:tags r:id="rId55"/>
            </p:custDataLst>
          </p:nvPr>
        </p:nvSpPr>
        <p:spPr bwMode="auto">
          <a:xfrm>
            <a:off x="4400263" y="4031814"/>
            <a:ext cx="536575" cy="184150"/>
          </a:xfrm>
          <a:prstGeom prst="rect">
            <a:avLst/>
          </a:prstGeom>
          <a:noFill/>
          <a:ln w="25400" algn="ctr">
            <a:noFill/>
            <a:miter lim="800000"/>
            <a:headEnd/>
            <a:tailEnd/>
          </a:ln>
        </p:spPr>
        <p:txBody>
          <a:bodyPr>
            <a:spAutoFit/>
          </a:bodyPr>
          <a:lstStyle/>
          <a:p>
            <a:pPr algn="l"/>
            <a:r>
              <a:rPr lang="en-CA" dirty="0" smtClean="0">
                <a:solidFill>
                  <a:srgbClr val="58595B"/>
                </a:solidFill>
              </a:rPr>
              <a:t>(n=83)</a:t>
            </a:r>
            <a:endParaRPr lang="en-CA" dirty="0">
              <a:solidFill>
                <a:srgbClr val="58595B"/>
              </a:solidFill>
            </a:endParaRPr>
          </a:p>
        </p:txBody>
      </p:sp>
      <p:sp>
        <p:nvSpPr>
          <p:cNvPr id="84" name="Text Box 32"/>
          <p:cNvSpPr txBox="1">
            <a:spLocks noChangeArrowheads="1"/>
          </p:cNvSpPr>
          <p:nvPr>
            <p:custDataLst>
              <p:tags r:id="rId56"/>
            </p:custDataLst>
          </p:nvPr>
        </p:nvSpPr>
        <p:spPr bwMode="auto">
          <a:xfrm>
            <a:off x="259605" y="3263994"/>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n=533)</a:t>
            </a:r>
            <a:endParaRPr lang="en-CA" sz="500" b="0" dirty="0">
              <a:solidFill>
                <a:srgbClr val="58595B"/>
              </a:solidFill>
              <a:latin typeface="Arial Narrow" pitchFamily="34" charset="0"/>
            </a:endParaRPr>
          </a:p>
        </p:txBody>
      </p:sp>
      <p:sp>
        <p:nvSpPr>
          <p:cNvPr id="87" name="Text Box 32"/>
          <p:cNvSpPr txBox="1">
            <a:spLocks noChangeArrowheads="1"/>
          </p:cNvSpPr>
          <p:nvPr>
            <p:custDataLst>
              <p:tags r:id="rId57"/>
            </p:custDataLst>
          </p:nvPr>
        </p:nvSpPr>
        <p:spPr bwMode="auto">
          <a:xfrm>
            <a:off x="4367932" y="5147458"/>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n=74)</a:t>
            </a:r>
            <a:endParaRPr lang="en-CA" sz="500" b="0" dirty="0">
              <a:solidFill>
                <a:srgbClr val="58595B"/>
              </a:solidFill>
              <a:latin typeface="Arial Narrow" pitchFamily="34" charset="0"/>
            </a:endParaRPr>
          </a:p>
        </p:txBody>
      </p:sp>
      <p:sp>
        <p:nvSpPr>
          <p:cNvPr id="88" name="Text Box 32"/>
          <p:cNvSpPr txBox="1">
            <a:spLocks noChangeArrowheads="1"/>
          </p:cNvSpPr>
          <p:nvPr>
            <p:custDataLst>
              <p:tags r:id="rId58"/>
            </p:custDataLst>
          </p:nvPr>
        </p:nvSpPr>
        <p:spPr bwMode="auto">
          <a:xfrm>
            <a:off x="1632290" y="4063696"/>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n=342)</a:t>
            </a:r>
            <a:endParaRPr lang="en-CA" sz="500" b="0" dirty="0">
              <a:solidFill>
                <a:srgbClr val="58595B"/>
              </a:solidFill>
              <a:latin typeface="Arial Narrow" pitchFamily="34" charset="0"/>
            </a:endParaRPr>
          </a:p>
        </p:txBody>
      </p:sp>
      <p:sp>
        <p:nvSpPr>
          <p:cNvPr id="89" name="Text Box 32"/>
          <p:cNvSpPr txBox="1">
            <a:spLocks noChangeArrowheads="1"/>
          </p:cNvSpPr>
          <p:nvPr>
            <p:custDataLst>
              <p:tags r:id="rId59"/>
            </p:custDataLst>
          </p:nvPr>
        </p:nvSpPr>
        <p:spPr bwMode="auto">
          <a:xfrm>
            <a:off x="5751497" y="5400319"/>
            <a:ext cx="5683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n=9)</a:t>
            </a:r>
            <a:endParaRPr lang="en-CA" sz="500" b="0" dirty="0">
              <a:solidFill>
                <a:srgbClr val="58595B"/>
              </a:solidFill>
              <a:latin typeface="Arial Narrow" pitchFamily="34" charset="0"/>
            </a:endParaRPr>
          </a:p>
        </p:txBody>
      </p:sp>
    </p:spTree>
    <p:extLst>
      <p:ext uri="{BB962C8B-B14F-4D97-AF65-F5344CB8AC3E}">
        <p14:creationId xmlns:p14="http://schemas.microsoft.com/office/powerpoint/2010/main" val="27043038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ture1.jpg"/>
          <p:cNvPicPr>
            <a:picLocks noChangeAspect="1"/>
          </p:cNvPicPr>
          <p:nvPr>
            <p:custDataLst>
              <p:tags r:id="rId1"/>
            </p:custDataLst>
          </p:nvPr>
        </p:nvPicPr>
        <p:blipFill>
          <a:blip r:embed="rId15" cstate="print"/>
          <a:srcRect l="5421" r="34342"/>
          <a:stretch>
            <a:fillRect/>
          </a:stretch>
        </p:blipFill>
        <p:spPr>
          <a:xfrm>
            <a:off x="4989689" y="2370667"/>
            <a:ext cx="3857467" cy="2486378"/>
          </a:xfrm>
          <a:prstGeom prst="rect">
            <a:avLst/>
          </a:prstGeom>
        </p:spPr>
      </p:pic>
      <p:sp>
        <p:nvSpPr>
          <p:cNvPr id="16" name="TextBox 15"/>
          <p:cNvSpPr txBox="1"/>
          <p:nvPr>
            <p:custDataLst>
              <p:tags r:id="rId2"/>
            </p:custDataLst>
          </p:nvPr>
        </p:nvSpPr>
        <p:spPr>
          <a:xfrm>
            <a:off x="3755543" y="4611071"/>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
        <p:nvSpPr>
          <p:cNvPr id="3076" name="Rectangle 3"/>
          <p:cNvSpPr>
            <a:spLocks noGrp="1" noChangeArrowheads="1"/>
          </p:cNvSpPr>
          <p:nvPr>
            <p:ph type="title"/>
            <p:custDataLst>
              <p:tags r:id="rId3"/>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de ne pas faire carrière en génie</a:t>
            </a:r>
          </a:p>
        </p:txBody>
      </p:sp>
      <p:sp>
        <p:nvSpPr>
          <p:cNvPr id="3077" name="Slide Number Placeholder 4"/>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C2F284CA-8D79-4BB3-9891-C6539A0EB24D}" type="slidenum">
              <a:rPr lang="en-US">
                <a:solidFill>
                  <a:srgbClr val="58595B"/>
                </a:solidFill>
              </a:rPr>
              <a:pPr/>
              <a:t>16</a:t>
            </a:fld>
            <a:endParaRPr lang="en-US" dirty="0">
              <a:solidFill>
                <a:srgbClr val="58595B"/>
              </a:solidFill>
            </a:endParaRPr>
          </a:p>
        </p:txBody>
      </p:sp>
      <p:sp>
        <p:nvSpPr>
          <p:cNvPr id="3078" name="Text Box 4"/>
          <p:cNvSpPr txBox="1">
            <a:spLocks noChangeArrowheads="1"/>
          </p:cNvSpPr>
          <p:nvPr>
            <p:custDataLst>
              <p:tags r:id="rId5"/>
            </p:custDataLst>
          </p:nvPr>
        </p:nvSpPr>
        <p:spPr bwMode="auto">
          <a:xfrm>
            <a:off x="383822" y="6188075"/>
            <a:ext cx="8291866" cy="461665"/>
          </a:xfrm>
          <a:prstGeom prst="rect">
            <a:avLst/>
          </a:prstGeom>
          <a:noFill/>
          <a:ln w="25400">
            <a:noFill/>
            <a:miter lim="800000"/>
            <a:headEnd/>
            <a:tailEnd/>
          </a:ln>
        </p:spPr>
        <p:txBody>
          <a:bodyPr wrap="square">
            <a:spAutoFit/>
          </a:bodyPr>
          <a:lstStyle/>
          <a:p>
            <a:pPr algn="l">
              <a:spcBef>
                <a:spcPts val="0"/>
              </a:spcBef>
              <a:defRPr/>
            </a:pPr>
            <a:r>
              <a:rPr lang="fr-CA" sz="800" dirty="0" smtClean="0">
                <a:solidFill>
                  <a:srgbClr val="1F497D"/>
                </a:solidFill>
                <a:latin typeface="Calibri"/>
              </a:rPr>
              <a:t>Actuellement : Q16. Quelle est la principale raison expliquant votre choix de ne pas faire carrière en génie? Base : Les participants qui ont répondu « Non (absolument pas /probablement pas) » à la Q14,  2014 n=83; 2013 n=90; 2012 n=108; 2011 n= 87; 2010 n=60; 2009: Q16. Quelle est la principale raison expliquant votre choix de ne pas faire carrière en génie? Base : Les participants qui ont répondu « Non (absolument pas /probablement pas) » à la Q14 (n=92).</a:t>
            </a:r>
            <a:endParaRPr lang="fr-CA" sz="800" dirty="0">
              <a:solidFill>
                <a:srgbClr val="1F497D"/>
              </a:solidFill>
              <a:latin typeface="Calibri"/>
            </a:endParaRPr>
          </a:p>
        </p:txBody>
      </p:sp>
      <p:sp>
        <p:nvSpPr>
          <p:cNvPr id="3079" name="Text Box 11"/>
          <p:cNvSpPr txBox="1">
            <a:spLocks noChangeArrowheads="1"/>
          </p:cNvSpPr>
          <p:nvPr>
            <p:custDataLst>
              <p:tags r:id="rId6"/>
            </p:custDataLst>
          </p:nvPr>
        </p:nvSpPr>
        <p:spPr bwMode="auto">
          <a:xfrm>
            <a:off x="6087004" y="4897437"/>
            <a:ext cx="2887662" cy="584775"/>
          </a:xfrm>
          <a:prstGeom prst="rect">
            <a:avLst/>
          </a:prstGeom>
          <a:noFill/>
          <a:ln w="25400" algn="ctr">
            <a:noFill/>
            <a:miter lim="800000"/>
            <a:headEnd/>
            <a:tailEnd/>
          </a:ln>
        </p:spPr>
        <p:txBody>
          <a:bodyPr>
            <a:spAutoFit/>
          </a:bodyPr>
          <a:lstStyle/>
          <a:p>
            <a:pPr algn="l">
              <a:defRPr/>
            </a:pPr>
            <a:r>
              <a:rPr lang="en-CA" sz="800" i="1" dirty="0" smtClean="0">
                <a:solidFill>
                  <a:srgbClr val="1F497D"/>
                </a:solidFill>
                <a:latin typeface="Calibri"/>
              </a:rPr>
              <a:t>2009 : </a:t>
            </a:r>
            <a:r>
              <a:rPr lang="fr-CA" sz="800" i="1" dirty="0" smtClean="0">
                <a:solidFill>
                  <a:srgbClr val="1F497D"/>
                </a:solidFill>
                <a:latin typeface="Calibri"/>
              </a:rPr>
              <a:t>les réponses totalisant moins de 5 % ne sont pas représentées.</a:t>
            </a:r>
            <a:br>
              <a:rPr lang="fr-CA" sz="800" i="1" dirty="0" smtClean="0">
                <a:solidFill>
                  <a:srgbClr val="1F497D"/>
                </a:solidFill>
                <a:latin typeface="Calibri"/>
              </a:rPr>
            </a:br>
            <a:r>
              <a:rPr lang="fr-CA" sz="800" i="1" dirty="0" smtClean="0">
                <a:solidFill>
                  <a:srgbClr val="1F497D"/>
                </a:solidFill>
                <a:latin typeface="Calibri"/>
              </a:rPr>
              <a:t>Comme les répondants pouvaient donner plusieurs réponses, il est possible que le total dépasse 100 %.</a:t>
            </a:r>
            <a:endParaRPr lang="fr-CA" sz="800" i="1" dirty="0">
              <a:solidFill>
                <a:srgbClr val="1F497D"/>
              </a:solidFill>
              <a:latin typeface="Calibri"/>
            </a:endParaRPr>
          </a:p>
        </p:txBody>
      </p:sp>
      <p:sp>
        <p:nvSpPr>
          <p:cNvPr id="3080" name="Text Box 39"/>
          <p:cNvSpPr txBox="1">
            <a:spLocks noChangeArrowheads="1"/>
          </p:cNvSpPr>
          <p:nvPr>
            <p:custDataLst>
              <p:tags r:id="rId7"/>
            </p:custDataLst>
          </p:nvPr>
        </p:nvSpPr>
        <p:spPr bwMode="auto">
          <a:xfrm>
            <a:off x="428977" y="5906031"/>
            <a:ext cx="5741988" cy="338554"/>
          </a:xfrm>
          <a:prstGeom prst="rect">
            <a:avLst/>
          </a:prstGeom>
          <a:noFill/>
          <a:ln w="25400" algn="ctr">
            <a:noFill/>
            <a:miter lim="800000"/>
            <a:headEnd/>
            <a:tailEnd/>
          </a:ln>
        </p:spPr>
        <p:txBody>
          <a:bodyPr>
            <a:spAutoFit/>
          </a:bodyPr>
          <a:lstStyle/>
          <a:p>
            <a:pPr algn="l">
              <a:spcBef>
                <a:spcPts val="0"/>
              </a:spcBef>
              <a:defRPr/>
            </a:pPr>
            <a:r>
              <a:rPr lang="en-CA" sz="800" i="1" dirty="0">
                <a:solidFill>
                  <a:srgbClr val="C00000"/>
                </a:solidFill>
                <a:latin typeface="Calibri"/>
              </a:rPr>
              <a:t>**</a:t>
            </a:r>
            <a:r>
              <a:rPr lang="en-CA" sz="800" i="1" dirty="0" smtClean="0">
                <a:solidFill>
                  <a:srgbClr val="C00000"/>
                </a:solidFill>
                <a:latin typeface="Calibri"/>
              </a:rPr>
              <a:t>NOTE : </a:t>
            </a:r>
            <a:r>
              <a:rPr lang="fr-CA" sz="800" i="1" dirty="0" smtClean="0">
                <a:solidFill>
                  <a:srgbClr val="1F497D"/>
                </a:solidFill>
                <a:latin typeface="Calibri"/>
              </a:rPr>
              <a:t>Il est important de noter que cette question a été posée différemment en 2009 (il s’agissait d’une question ouverte permettant des réponses multiples), tandis qu’en 2010, il s’agissait d’une question fermée nécessitant une seule réponse. </a:t>
            </a:r>
            <a:endParaRPr lang="fr-CA" sz="800" i="1" dirty="0">
              <a:solidFill>
                <a:srgbClr val="1F497D"/>
              </a:solidFill>
              <a:latin typeface="Calibri"/>
            </a:endParaRPr>
          </a:p>
        </p:txBody>
      </p:sp>
      <p:graphicFrame>
        <p:nvGraphicFramePr>
          <p:cNvPr id="11" name="Object 47"/>
          <p:cNvGraphicFramePr>
            <a:graphicFrameLocks noChangeAspect="1"/>
          </p:cNvGraphicFramePr>
          <p:nvPr>
            <p:custDataLst>
              <p:tags r:id="rId8"/>
            </p:custDataLst>
            <p:extLst>
              <p:ext uri="{D42A27DB-BD31-4B8C-83A1-F6EECF244321}">
                <p14:modId xmlns:p14="http://schemas.microsoft.com/office/powerpoint/2010/main" val="2169123944"/>
              </p:ext>
            </p:extLst>
          </p:nvPr>
        </p:nvGraphicFramePr>
        <p:xfrm>
          <a:off x="201436" y="2096723"/>
          <a:ext cx="6741745" cy="3866547"/>
        </p:xfrm>
        <a:graphic>
          <a:graphicData uri="http://schemas.openxmlformats.org/drawingml/2006/chart">
            <c:chart xmlns:c="http://schemas.openxmlformats.org/drawingml/2006/chart" xmlns:r="http://schemas.openxmlformats.org/officeDocument/2006/relationships" r:id="rId16"/>
          </a:graphicData>
        </a:graphic>
      </p:graphicFrame>
      <p:sp>
        <p:nvSpPr>
          <p:cNvPr id="3081" name="Text Box 22"/>
          <p:cNvSpPr txBox="1">
            <a:spLocks noChangeArrowheads="1"/>
          </p:cNvSpPr>
          <p:nvPr>
            <p:custDataLst>
              <p:tags r:id="rId9"/>
            </p:custDataLst>
          </p:nvPr>
        </p:nvSpPr>
        <p:spPr bwMode="auto">
          <a:xfrm>
            <a:off x="1093790" y="1851240"/>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Raisons de ne pas faire carrière en génie</a:t>
            </a:r>
            <a:endParaRPr lang="fr-CA" sz="1400" dirty="0">
              <a:solidFill>
                <a:srgbClr val="003399"/>
              </a:solidFill>
              <a:latin typeface="Calibri"/>
            </a:endParaRPr>
          </a:p>
        </p:txBody>
      </p:sp>
      <p:sp>
        <p:nvSpPr>
          <p:cNvPr id="12" name="Content Placeholder 25"/>
          <p:cNvSpPr txBox="1">
            <a:spLocks/>
          </p:cNvSpPr>
          <p:nvPr>
            <p:custDataLst>
              <p:tags r:id="rId10"/>
            </p:custDataLst>
          </p:nvPr>
        </p:nvSpPr>
        <p:spPr>
          <a:xfrm>
            <a:off x="298449" y="659870"/>
            <a:ext cx="8655051" cy="120032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300" b="0" dirty="0" smtClean="0">
                <a:solidFill>
                  <a:srgbClr val="1F497D"/>
                </a:solidFill>
                <a:latin typeface="Calibri"/>
              </a:rPr>
              <a:t>Les </a:t>
            </a:r>
            <a:r>
              <a:rPr lang="fr-CA" sz="1300" b="0" dirty="0" smtClean="0">
                <a:solidFill>
                  <a:srgbClr val="1F497D"/>
                </a:solidFill>
                <a:latin typeface="Calibri"/>
              </a:rPr>
              <a:t>principales raisons expliquant le choix de ne pas faire carrière en génie continuent d’être que les attentes des étudiants étaient différentes par rapport à la pratique du génie, qu’il y a de meilleures possibilités d’emploi dans d’autres disciplines et qu’ils n’ont jamais eu l’intention de faire carrière en génie.</a:t>
            </a:r>
            <a:r>
              <a:rPr lang="en-US" sz="1300" b="0" dirty="0" smtClean="0">
                <a:solidFill>
                  <a:srgbClr val="1F497D"/>
                </a:solidFill>
                <a:latin typeface="Calibri"/>
              </a:rPr>
              <a:t>  </a:t>
            </a:r>
          </a:p>
          <a:p>
            <a:pPr marL="182563" indent="-182563" algn="l" fontAlgn="auto">
              <a:spcBef>
                <a:spcPts val="0"/>
              </a:spcBef>
              <a:spcAft>
                <a:spcPts val="0"/>
              </a:spcAft>
              <a:buFont typeface="Wingdings" pitchFamily="2" charset="2"/>
              <a:buChar char="§"/>
              <a:defRPr/>
            </a:pPr>
            <a:r>
              <a:rPr lang="fr-CA" sz="1300" b="0" dirty="0" smtClean="0">
                <a:solidFill>
                  <a:srgbClr val="1F497D"/>
                </a:solidFill>
                <a:latin typeface="Calibri"/>
              </a:rPr>
              <a:t>Comparativement à 2013, beaucoup plus d’étudiants indiquent que leurs attentes étaient différentes par rapport à la pratique du génie. Ils sont plus nombreux à envisager de poursuivre d'autres études ou une autre carrière et ils sont moins nombreux à mentionner la possibilité de recevoir une meilleure rémunération dans une autre discipline</a:t>
            </a:r>
            <a:r>
              <a:rPr lang="en-US" sz="1300" b="0" dirty="0" smtClean="0">
                <a:solidFill>
                  <a:srgbClr val="1F497D"/>
                </a:solidFill>
                <a:latin typeface="Calibri"/>
              </a:rPr>
              <a:t>.  </a:t>
            </a:r>
            <a:endParaRPr lang="en-US" sz="1300" b="0" dirty="0">
              <a:solidFill>
                <a:srgbClr val="1F497D"/>
              </a:solidFill>
              <a:latin typeface="Calibri"/>
            </a:endParaRPr>
          </a:p>
        </p:txBody>
      </p:sp>
      <p:sp>
        <p:nvSpPr>
          <p:cNvPr id="13" name="Rectangle 12"/>
          <p:cNvSpPr/>
          <p:nvPr>
            <p:custDataLst>
              <p:tags r:id="rId11"/>
            </p:custDataLst>
          </p:nvPr>
        </p:nvSpPr>
        <p:spPr>
          <a:xfrm>
            <a:off x="372273" y="6540728"/>
            <a:ext cx="4398960" cy="215444"/>
          </a:xfrm>
          <a:prstGeom prst="rect">
            <a:avLst/>
          </a:prstGeom>
        </p:spPr>
        <p:txBody>
          <a:bodyPr wrap="none">
            <a:spAutoFit/>
          </a:bodyPr>
          <a:lstStyle/>
          <a:p>
            <a:r>
              <a:rPr lang="fr-CA" sz="800" b="0" dirty="0" smtClean="0">
                <a:solidFill>
                  <a:srgbClr val="BCBEC0">
                    <a:lumMod val="75000"/>
                  </a:srgbClr>
                </a:solidFill>
              </a:rPr>
              <a:t>Cette question était une question ouverte en 2009 et une question fermée en 2010 et 2011</a:t>
            </a:r>
            <a:r>
              <a:rPr lang="en-US" sz="800" b="0" dirty="0" smtClean="0">
                <a:solidFill>
                  <a:srgbClr val="BCBEC0">
                    <a:lumMod val="75000"/>
                  </a:srgbClr>
                </a:solidFill>
              </a:rPr>
              <a:t>. </a:t>
            </a:r>
            <a:endParaRPr lang="en-US" dirty="0">
              <a:solidFill>
                <a:srgbClr val="BCBEC0">
                  <a:lumMod val="75000"/>
                </a:srgbClr>
              </a:solidFill>
            </a:endParaRPr>
          </a:p>
        </p:txBody>
      </p:sp>
      <p:sp>
        <p:nvSpPr>
          <p:cNvPr id="14" name="TextBox 13"/>
          <p:cNvSpPr txBox="1"/>
          <p:nvPr>
            <p:custDataLst>
              <p:tags r:id="rId12"/>
            </p:custDataLst>
          </p:nvPr>
        </p:nvSpPr>
        <p:spPr>
          <a:xfrm>
            <a:off x="5018383" y="2084428"/>
            <a:ext cx="20590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15" name="TextBox 14"/>
          <p:cNvSpPr txBox="1"/>
          <p:nvPr>
            <p:custDataLst>
              <p:tags r:id="rId13"/>
            </p:custDataLst>
          </p:nvPr>
        </p:nvSpPr>
        <p:spPr>
          <a:xfrm flipV="1">
            <a:off x="4272612" y="3375704"/>
            <a:ext cx="190195" cy="308439"/>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Tree>
    <p:extLst>
      <p:ext uri="{BB962C8B-B14F-4D97-AF65-F5344CB8AC3E}">
        <p14:creationId xmlns:p14="http://schemas.microsoft.com/office/powerpoint/2010/main" val="3502424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Carrière envisagée dans un autre domaine que le génie</a:t>
            </a:r>
          </a:p>
        </p:txBody>
      </p:sp>
      <p:sp>
        <p:nvSpPr>
          <p:cNvPr id="37" name="Content Placeholder 36"/>
          <p:cNvSpPr>
            <a:spLocks noGrp="1"/>
          </p:cNvSpPr>
          <p:nvPr>
            <p:ph idx="1"/>
            <p:custDataLst>
              <p:tags r:id="rId2"/>
            </p:custDataLst>
          </p:nvPr>
        </p:nvSpPr>
        <p:spPr>
          <a:xfrm>
            <a:off x="351142" y="619487"/>
            <a:ext cx="8509353" cy="800219"/>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300" dirty="0" smtClean="0">
                <a:latin typeface="+mj-lt"/>
              </a:rPr>
              <a:t>Parmi ceux qui n’ont </a:t>
            </a:r>
            <a:r>
              <a:rPr lang="fr-CA" sz="1300" u="sng" dirty="0" smtClean="0">
                <a:latin typeface="+mj-lt"/>
              </a:rPr>
              <a:t>pas</a:t>
            </a:r>
            <a:r>
              <a:rPr lang="fr-CA" sz="1300" dirty="0" smtClean="0">
                <a:latin typeface="+mj-lt"/>
              </a:rPr>
              <a:t> l’intention de faire carrière en génie, les principaux choix de carrière sont la médecine, la recherche et la technologie de l’information. Les étudiants sont plus susceptibles qu’en 2013 de choisir la recherche ou la technologie de l’information et moins susceptibles de choisir le secteur des affaires. On observe également une tendance à la hausse des choix de carrière en médecine et à la baisse dans le domaine de la consultation. </a:t>
            </a:r>
            <a:endParaRPr lang="en-US" sz="1300" dirty="0"/>
          </a:p>
        </p:txBody>
      </p:sp>
      <p:sp>
        <p:nvSpPr>
          <p:cNvPr id="4101"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5AAB7C8-1FFA-402A-88E7-319E8D20AE09}" type="slidenum">
              <a:rPr lang="en-US">
                <a:solidFill>
                  <a:srgbClr val="58595B"/>
                </a:solidFill>
              </a:rPr>
              <a:pPr/>
              <a:t>17</a:t>
            </a:fld>
            <a:endParaRPr lang="en-US" dirty="0">
              <a:solidFill>
                <a:srgbClr val="58595B"/>
              </a:solidFill>
            </a:endParaRPr>
          </a:p>
        </p:txBody>
      </p:sp>
      <p:sp>
        <p:nvSpPr>
          <p:cNvPr id="2" name="Text Box 3"/>
          <p:cNvSpPr txBox="1">
            <a:spLocks noChangeArrowheads="1"/>
          </p:cNvSpPr>
          <p:nvPr>
            <p:custDataLst>
              <p:tags r:id="rId4"/>
            </p:custDataLst>
          </p:nvPr>
        </p:nvSpPr>
        <p:spPr bwMode="auto">
          <a:xfrm>
            <a:off x="307093" y="6301141"/>
            <a:ext cx="8675688" cy="338137"/>
          </a:xfrm>
          <a:prstGeom prst="rect">
            <a:avLst/>
          </a:prstGeom>
          <a:noFill/>
          <a:ln w="25400">
            <a:noFill/>
            <a:miter lim="800000"/>
            <a:headEnd/>
            <a:tailEnd/>
          </a:ln>
        </p:spPr>
        <p:txBody>
          <a:bodyPr>
            <a:spAutoFit/>
          </a:bodyPr>
          <a:lstStyle/>
          <a:p>
            <a:pPr algn="l">
              <a:defRPr/>
            </a:pPr>
            <a:r>
              <a:rPr lang="en-US" sz="800" dirty="0">
                <a:solidFill>
                  <a:srgbClr val="1F497D"/>
                </a:solidFill>
                <a:latin typeface="Calibri"/>
              </a:rPr>
              <a:t>Q17. </a:t>
            </a:r>
            <a:r>
              <a:rPr lang="fr-CA" sz="800" dirty="0" smtClean="0">
                <a:solidFill>
                  <a:srgbClr val="1F497D"/>
                </a:solidFill>
                <a:latin typeface="Calibri"/>
              </a:rPr>
              <a:t>Quel genre de carrière envisagez-vous de mener? Base : Les participants qui ont répondu « Non (absolument pas /probablement pas) » à la Q14,  2014 n=83; 2013 n=90; 2012 n=108; 2011 n= 87; 2010 n=80*; 2009 n=92;  aucun suivi pour 2008.  Il s’agissait d’une question ouverte sans choix de réponse</a:t>
            </a:r>
            <a:r>
              <a:rPr lang="en-US" sz="800" dirty="0" smtClean="0">
                <a:solidFill>
                  <a:srgbClr val="1F497D"/>
                </a:solidFill>
                <a:latin typeface="Calibri"/>
              </a:rPr>
              <a:t>.</a:t>
            </a:r>
            <a:endParaRPr lang="en-US" sz="800" dirty="0">
              <a:solidFill>
                <a:srgbClr val="1F497D"/>
              </a:solidFill>
              <a:latin typeface="Calibri"/>
            </a:endParaRPr>
          </a:p>
        </p:txBody>
      </p:sp>
      <p:sp>
        <p:nvSpPr>
          <p:cNvPr id="4103" name="Text Box 17"/>
          <p:cNvSpPr txBox="1">
            <a:spLocks noChangeArrowheads="1"/>
          </p:cNvSpPr>
          <p:nvPr>
            <p:custDataLst>
              <p:tags r:id="rId5"/>
            </p:custDataLst>
          </p:nvPr>
        </p:nvSpPr>
        <p:spPr bwMode="auto">
          <a:xfrm>
            <a:off x="0" y="1335793"/>
            <a:ext cx="9144000" cy="523220"/>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Carrière envisagée dans un autre domaine</a:t>
            </a:r>
            <a:r>
              <a:rPr lang="en-CA" sz="1400" dirty="0" smtClean="0">
                <a:solidFill>
                  <a:srgbClr val="003399"/>
                </a:solidFill>
                <a:latin typeface="Calibri"/>
              </a:rPr>
              <a:t/>
            </a:r>
            <a:br>
              <a:rPr lang="en-CA" sz="1400" dirty="0" smtClean="0">
                <a:solidFill>
                  <a:srgbClr val="003399"/>
                </a:solidFill>
                <a:latin typeface="Calibri"/>
              </a:rPr>
            </a:br>
            <a:r>
              <a:rPr lang="en-CA" sz="1400" dirty="0" smtClean="0">
                <a:solidFill>
                  <a:srgbClr val="003399"/>
                </a:solidFill>
                <a:latin typeface="Calibri"/>
              </a:rPr>
              <a:t>(</a:t>
            </a:r>
            <a:r>
              <a:rPr lang="fr-CA" sz="1400" dirty="0">
                <a:solidFill>
                  <a:srgbClr val="003399"/>
                </a:solidFill>
                <a:latin typeface="Calibri"/>
              </a:rPr>
              <a:t>n</a:t>
            </a:r>
            <a:r>
              <a:rPr lang="fr-CA" sz="1400" smtClean="0">
                <a:solidFill>
                  <a:srgbClr val="003399"/>
                </a:solidFill>
                <a:latin typeface="Calibri"/>
              </a:rPr>
              <a:t>e </a:t>
            </a:r>
            <a:r>
              <a:rPr lang="fr-CA" sz="1400" dirty="0" smtClean="0">
                <a:solidFill>
                  <a:srgbClr val="003399"/>
                </a:solidFill>
                <a:latin typeface="Calibri"/>
              </a:rPr>
              <a:t>prévoit pas faire carrière en génie</a:t>
            </a:r>
            <a:r>
              <a:rPr lang="en-US" sz="1400" dirty="0" smtClean="0">
                <a:solidFill>
                  <a:srgbClr val="003399"/>
                </a:solidFill>
                <a:latin typeface="Calibri"/>
              </a:rPr>
              <a:t>)</a:t>
            </a:r>
            <a:endParaRPr lang="en-CA" sz="1400" dirty="0">
              <a:solidFill>
                <a:srgbClr val="003399"/>
              </a:solidFill>
              <a:latin typeface="Calibri"/>
            </a:endParaRPr>
          </a:p>
        </p:txBody>
      </p:sp>
      <p:sp>
        <p:nvSpPr>
          <p:cNvPr id="4104" name="Text Box 19"/>
          <p:cNvSpPr txBox="1">
            <a:spLocks noChangeArrowheads="1"/>
          </p:cNvSpPr>
          <p:nvPr>
            <p:custDataLst>
              <p:tags r:id="rId6"/>
            </p:custDataLst>
          </p:nvPr>
        </p:nvSpPr>
        <p:spPr bwMode="auto">
          <a:xfrm>
            <a:off x="307093" y="6553200"/>
            <a:ext cx="4737885" cy="200055"/>
          </a:xfrm>
          <a:prstGeom prst="rect">
            <a:avLst/>
          </a:prstGeom>
          <a:noFill/>
          <a:ln w="25400" algn="ctr">
            <a:noFill/>
            <a:miter lim="800000"/>
            <a:headEnd/>
            <a:tailEnd/>
          </a:ln>
        </p:spPr>
        <p:txBody>
          <a:bodyPr wrap="square">
            <a:spAutoFit/>
          </a:bodyPr>
          <a:lstStyle/>
          <a:p>
            <a:pPr algn="l"/>
            <a:r>
              <a:rPr lang="fr-CA" sz="700" i="1" dirty="0" smtClean="0">
                <a:solidFill>
                  <a:srgbClr val="58595B"/>
                </a:solidFill>
              </a:rPr>
              <a:t>Comme les répondants pouvaient donner plusieurs réponses, il est possible que le total dépasse 100 %.</a:t>
            </a:r>
            <a:endParaRPr lang="fr-CA" sz="700" i="1" dirty="0">
              <a:solidFill>
                <a:srgbClr val="58595B"/>
              </a:solidFill>
            </a:endParaRPr>
          </a:p>
        </p:txBody>
      </p:sp>
      <p:graphicFrame>
        <p:nvGraphicFramePr>
          <p:cNvPr id="38" name="Object 4"/>
          <p:cNvGraphicFramePr>
            <a:graphicFrameLocks noChangeAspect="1"/>
          </p:cNvGraphicFramePr>
          <p:nvPr>
            <p:custDataLst>
              <p:tags r:id="rId7"/>
            </p:custDataLst>
            <p:extLst>
              <p:ext uri="{D42A27DB-BD31-4B8C-83A1-F6EECF244321}">
                <p14:modId xmlns:p14="http://schemas.microsoft.com/office/powerpoint/2010/main" val="2270434826"/>
              </p:ext>
            </p:extLst>
          </p:nvPr>
        </p:nvGraphicFramePr>
        <p:xfrm>
          <a:off x="340783" y="1841853"/>
          <a:ext cx="8434388" cy="4346575"/>
        </p:xfrm>
        <a:graphic>
          <a:graphicData uri="http://schemas.openxmlformats.org/drawingml/2006/chart">
            <c:chart xmlns:c="http://schemas.openxmlformats.org/drawingml/2006/chart" xmlns:r="http://schemas.openxmlformats.org/officeDocument/2006/relationships" r:id="rId65"/>
          </a:graphicData>
        </a:graphic>
      </p:graphicFrame>
      <p:sp>
        <p:nvSpPr>
          <p:cNvPr id="4112" name="Text Box 13"/>
          <p:cNvSpPr txBox="1">
            <a:spLocks noChangeArrowheads="1"/>
          </p:cNvSpPr>
          <p:nvPr>
            <p:custDataLst>
              <p:tags r:id="rId8"/>
            </p:custDataLst>
          </p:nvPr>
        </p:nvSpPr>
        <p:spPr bwMode="auto">
          <a:xfrm>
            <a:off x="6038101" y="6015950"/>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a:t>
            </a:r>
            <a:r>
              <a:rPr lang="en-CA" b="0" dirty="0">
                <a:solidFill>
                  <a:srgbClr val="58595B"/>
                </a:solidFill>
                <a:latin typeface="Arial Narrow" pitchFamily="34" charset="0"/>
              </a:rPr>
              <a:t>n=31)</a:t>
            </a:r>
          </a:p>
        </p:txBody>
      </p:sp>
      <p:sp>
        <p:nvSpPr>
          <p:cNvPr id="4120" name="Text Box 27"/>
          <p:cNvSpPr txBox="1">
            <a:spLocks noChangeArrowheads="1"/>
          </p:cNvSpPr>
          <p:nvPr>
            <p:custDataLst>
              <p:tags r:id="rId9"/>
            </p:custDataLst>
          </p:nvPr>
        </p:nvSpPr>
        <p:spPr bwMode="auto">
          <a:xfrm>
            <a:off x="3717985" y="5961415"/>
            <a:ext cx="555625" cy="184150"/>
          </a:xfrm>
          <a:prstGeom prst="rect">
            <a:avLst/>
          </a:prstGeom>
          <a:noFill/>
          <a:ln w="25400" algn="ctr">
            <a:noFill/>
            <a:miter lim="800000"/>
            <a:headEnd/>
            <a:tailEnd/>
          </a:ln>
        </p:spPr>
        <p:txBody>
          <a:bodyPr>
            <a:spAutoFit/>
          </a:bodyPr>
          <a:lstStyle/>
          <a:p>
            <a:pPr algn="l"/>
            <a:r>
              <a:rPr lang="en-CA" b="0" dirty="0">
                <a:solidFill>
                  <a:srgbClr val="58595B"/>
                </a:solidFill>
              </a:rPr>
              <a:t>(n=10)</a:t>
            </a:r>
          </a:p>
        </p:txBody>
      </p:sp>
      <p:sp>
        <p:nvSpPr>
          <p:cNvPr id="4128" name="Text Box 27"/>
          <p:cNvSpPr txBox="1">
            <a:spLocks noChangeArrowheads="1"/>
          </p:cNvSpPr>
          <p:nvPr>
            <p:custDataLst>
              <p:tags r:id="rId10"/>
            </p:custDataLst>
          </p:nvPr>
        </p:nvSpPr>
        <p:spPr bwMode="auto">
          <a:xfrm>
            <a:off x="5812600" y="5888046"/>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(n=28)</a:t>
            </a:r>
            <a:endParaRPr lang="en-CA" b="0" dirty="0">
              <a:solidFill>
                <a:srgbClr val="58595B"/>
              </a:solidFill>
              <a:latin typeface="Arial Narrow" pitchFamily="34" charset="0"/>
            </a:endParaRPr>
          </a:p>
        </p:txBody>
      </p:sp>
      <p:sp>
        <p:nvSpPr>
          <p:cNvPr id="50" name="Text Box 20"/>
          <p:cNvSpPr txBox="1">
            <a:spLocks noChangeArrowheads="1"/>
          </p:cNvSpPr>
          <p:nvPr>
            <p:custDataLst>
              <p:tags r:id="rId11"/>
            </p:custDataLst>
          </p:nvPr>
        </p:nvSpPr>
        <p:spPr bwMode="auto">
          <a:xfrm>
            <a:off x="4948005" y="5811716"/>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(n=26)</a:t>
            </a:r>
            <a:endParaRPr lang="en-CA" b="0" dirty="0">
              <a:solidFill>
                <a:srgbClr val="58595B"/>
              </a:solidFill>
              <a:latin typeface="Arial Narrow" pitchFamily="34" charset="0"/>
            </a:endParaRPr>
          </a:p>
        </p:txBody>
      </p:sp>
      <p:sp>
        <p:nvSpPr>
          <p:cNvPr id="53" name="Text Box 11"/>
          <p:cNvSpPr txBox="1">
            <a:spLocks noChangeArrowheads="1"/>
          </p:cNvSpPr>
          <p:nvPr>
            <p:custDataLst>
              <p:tags r:id="rId12"/>
            </p:custDataLst>
          </p:nvPr>
        </p:nvSpPr>
        <p:spPr bwMode="auto">
          <a:xfrm>
            <a:off x="3843638" y="4801088"/>
            <a:ext cx="555625" cy="184150"/>
          </a:xfrm>
          <a:prstGeom prst="rect">
            <a:avLst/>
          </a:prstGeom>
          <a:noFill/>
          <a:ln w="25400" algn="ctr">
            <a:noFill/>
            <a:miter lim="800000"/>
            <a:headEnd/>
            <a:tailEnd/>
          </a:ln>
        </p:spPr>
        <p:txBody>
          <a:bodyPr>
            <a:spAutoFit/>
          </a:bodyPr>
          <a:lstStyle/>
          <a:p>
            <a:pPr algn="l"/>
            <a:r>
              <a:rPr lang="en-CA" b="0" dirty="0">
                <a:solidFill>
                  <a:srgbClr val="58595B"/>
                </a:solidFill>
              </a:rPr>
              <a:t>(</a:t>
            </a:r>
            <a:r>
              <a:rPr lang="en-CA" b="0" dirty="0" smtClean="0">
                <a:solidFill>
                  <a:srgbClr val="58595B"/>
                </a:solidFill>
              </a:rPr>
              <a:t>n=13)</a:t>
            </a:r>
            <a:endParaRPr lang="en-CA" b="0" dirty="0">
              <a:solidFill>
                <a:srgbClr val="58595B"/>
              </a:solidFill>
            </a:endParaRPr>
          </a:p>
        </p:txBody>
      </p:sp>
      <p:sp>
        <p:nvSpPr>
          <p:cNvPr id="54" name="Text Box 25"/>
          <p:cNvSpPr txBox="1">
            <a:spLocks noChangeArrowheads="1"/>
          </p:cNvSpPr>
          <p:nvPr>
            <p:custDataLst>
              <p:tags r:id="rId13"/>
            </p:custDataLst>
          </p:nvPr>
        </p:nvSpPr>
        <p:spPr bwMode="auto">
          <a:xfrm>
            <a:off x="3668882" y="4628318"/>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n=11)</a:t>
            </a:r>
            <a:endParaRPr lang="en-CA" b="0" dirty="0">
              <a:solidFill>
                <a:srgbClr val="58595B"/>
              </a:solidFill>
              <a:latin typeface="Arial Narrow" pitchFamily="34" charset="0"/>
            </a:endParaRPr>
          </a:p>
        </p:txBody>
      </p:sp>
      <p:sp>
        <p:nvSpPr>
          <p:cNvPr id="57" name="Text Box 9"/>
          <p:cNvSpPr txBox="1">
            <a:spLocks noChangeArrowheads="1"/>
          </p:cNvSpPr>
          <p:nvPr>
            <p:custDataLst>
              <p:tags r:id="rId14"/>
            </p:custDataLst>
          </p:nvPr>
        </p:nvSpPr>
        <p:spPr bwMode="auto">
          <a:xfrm>
            <a:off x="3830963" y="4946158"/>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n=12)</a:t>
            </a:r>
            <a:endParaRPr lang="en-CA" b="0" dirty="0">
              <a:solidFill>
                <a:srgbClr val="58595B"/>
              </a:solidFill>
              <a:latin typeface="Arial Narrow" pitchFamily="34" charset="0"/>
            </a:endParaRPr>
          </a:p>
        </p:txBody>
      </p:sp>
      <p:sp>
        <p:nvSpPr>
          <p:cNvPr id="58" name="Text Box 10"/>
          <p:cNvSpPr txBox="1">
            <a:spLocks noChangeArrowheads="1"/>
          </p:cNvSpPr>
          <p:nvPr>
            <p:custDataLst>
              <p:tags r:id="rId15"/>
            </p:custDataLst>
          </p:nvPr>
        </p:nvSpPr>
        <p:spPr bwMode="auto">
          <a:xfrm>
            <a:off x="2445100" y="4155416"/>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n=2</a:t>
            </a:r>
            <a:r>
              <a:rPr lang="en-CA" b="0" dirty="0">
                <a:solidFill>
                  <a:srgbClr val="58595B"/>
                </a:solidFill>
                <a:latin typeface="Arial Narrow" pitchFamily="34" charset="0"/>
              </a:rPr>
              <a:t>)</a:t>
            </a:r>
          </a:p>
        </p:txBody>
      </p:sp>
      <p:sp>
        <p:nvSpPr>
          <p:cNvPr id="62" name="Text Box 24"/>
          <p:cNvSpPr txBox="1">
            <a:spLocks noChangeArrowheads="1"/>
          </p:cNvSpPr>
          <p:nvPr>
            <p:custDataLst>
              <p:tags r:id="rId16"/>
            </p:custDataLst>
          </p:nvPr>
        </p:nvSpPr>
        <p:spPr bwMode="auto">
          <a:xfrm>
            <a:off x="2569773" y="2657177"/>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n=3)</a:t>
            </a:r>
            <a:endParaRPr lang="en-CA" b="0" dirty="0">
              <a:solidFill>
                <a:srgbClr val="58595B"/>
              </a:solidFill>
              <a:latin typeface="Arial Narrow" pitchFamily="34" charset="0"/>
            </a:endParaRPr>
          </a:p>
        </p:txBody>
      </p:sp>
      <p:sp>
        <p:nvSpPr>
          <p:cNvPr id="64" name="Text Box 20"/>
          <p:cNvSpPr txBox="1">
            <a:spLocks noChangeArrowheads="1"/>
          </p:cNvSpPr>
          <p:nvPr>
            <p:custDataLst>
              <p:tags r:id="rId17"/>
            </p:custDataLst>
          </p:nvPr>
        </p:nvSpPr>
        <p:spPr bwMode="auto">
          <a:xfrm>
            <a:off x="3390254" y="2592561"/>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(n=9)</a:t>
            </a:r>
            <a:endParaRPr lang="en-CA" b="0" dirty="0">
              <a:solidFill>
                <a:srgbClr val="58595B"/>
              </a:solidFill>
              <a:latin typeface="Arial Narrow" pitchFamily="34" charset="0"/>
            </a:endParaRPr>
          </a:p>
        </p:txBody>
      </p:sp>
      <p:sp>
        <p:nvSpPr>
          <p:cNvPr id="65" name="Text Box 6"/>
          <p:cNvSpPr txBox="1">
            <a:spLocks noChangeArrowheads="1"/>
          </p:cNvSpPr>
          <p:nvPr>
            <p:custDataLst>
              <p:tags r:id="rId18"/>
            </p:custDataLst>
          </p:nvPr>
        </p:nvSpPr>
        <p:spPr bwMode="auto">
          <a:xfrm>
            <a:off x="3592968" y="2728783"/>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(n=7)</a:t>
            </a:r>
            <a:endParaRPr lang="en-CA" b="0" dirty="0">
              <a:solidFill>
                <a:srgbClr val="58595B"/>
              </a:solidFill>
              <a:latin typeface="Arial Narrow" pitchFamily="34" charset="0"/>
            </a:endParaRPr>
          </a:p>
        </p:txBody>
      </p:sp>
      <p:sp>
        <p:nvSpPr>
          <p:cNvPr id="67" name="Text Box 20"/>
          <p:cNvSpPr txBox="1">
            <a:spLocks noChangeArrowheads="1"/>
          </p:cNvSpPr>
          <p:nvPr>
            <p:custDataLst>
              <p:tags r:id="rId19"/>
            </p:custDataLst>
          </p:nvPr>
        </p:nvSpPr>
        <p:spPr bwMode="auto">
          <a:xfrm>
            <a:off x="2999359" y="3685927"/>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(n=6)</a:t>
            </a:r>
            <a:endParaRPr lang="en-CA" b="0" dirty="0">
              <a:solidFill>
                <a:srgbClr val="58595B"/>
              </a:solidFill>
              <a:latin typeface="Arial Narrow" pitchFamily="34" charset="0"/>
            </a:endParaRPr>
          </a:p>
        </p:txBody>
      </p:sp>
      <p:sp>
        <p:nvSpPr>
          <p:cNvPr id="76" name="Text Box 20"/>
          <p:cNvSpPr txBox="1">
            <a:spLocks noChangeArrowheads="1"/>
          </p:cNvSpPr>
          <p:nvPr>
            <p:custDataLst>
              <p:tags r:id="rId20"/>
            </p:custDataLst>
          </p:nvPr>
        </p:nvSpPr>
        <p:spPr bwMode="auto">
          <a:xfrm>
            <a:off x="4058906" y="2371439"/>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(n=13)</a:t>
            </a:r>
            <a:endParaRPr lang="en-CA" b="0" dirty="0">
              <a:solidFill>
                <a:srgbClr val="58595B"/>
              </a:solidFill>
              <a:latin typeface="Arial Narrow" pitchFamily="34" charset="0"/>
            </a:endParaRPr>
          </a:p>
        </p:txBody>
      </p:sp>
      <p:sp>
        <p:nvSpPr>
          <p:cNvPr id="45" name="Text Box 20"/>
          <p:cNvSpPr txBox="1">
            <a:spLocks noChangeArrowheads="1"/>
          </p:cNvSpPr>
          <p:nvPr>
            <p:custDataLst>
              <p:tags r:id="rId21"/>
            </p:custDataLst>
          </p:nvPr>
        </p:nvSpPr>
        <p:spPr bwMode="auto">
          <a:xfrm>
            <a:off x="2903463" y="2435507"/>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a:t>
            </a:r>
            <a:endParaRPr lang="en-CA" b="0" dirty="0">
              <a:solidFill>
                <a:srgbClr val="58595B"/>
              </a:solidFill>
              <a:latin typeface="Arial Narrow" pitchFamily="34" charset="0"/>
            </a:endParaRPr>
          </a:p>
        </p:txBody>
      </p:sp>
      <p:sp>
        <p:nvSpPr>
          <p:cNvPr id="46" name="Text Box 20"/>
          <p:cNvSpPr txBox="1">
            <a:spLocks noChangeArrowheads="1"/>
          </p:cNvSpPr>
          <p:nvPr>
            <p:custDataLst>
              <p:tags r:id="rId22"/>
            </p:custDataLst>
          </p:nvPr>
        </p:nvSpPr>
        <p:spPr bwMode="auto">
          <a:xfrm>
            <a:off x="6041141" y="5757482"/>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(n=31)</a:t>
            </a:r>
            <a:endParaRPr lang="en-CA" b="0" dirty="0">
              <a:solidFill>
                <a:srgbClr val="58595B"/>
              </a:solidFill>
              <a:latin typeface="Arial Narrow" pitchFamily="34" charset="0"/>
            </a:endParaRPr>
          </a:p>
        </p:txBody>
      </p:sp>
      <p:sp>
        <p:nvSpPr>
          <p:cNvPr id="47" name="Text Box 20"/>
          <p:cNvSpPr txBox="1">
            <a:spLocks noChangeArrowheads="1"/>
          </p:cNvSpPr>
          <p:nvPr>
            <p:custDataLst>
              <p:tags r:id="rId23"/>
            </p:custDataLst>
          </p:nvPr>
        </p:nvSpPr>
        <p:spPr bwMode="auto">
          <a:xfrm>
            <a:off x="2897176" y="2514461"/>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(n=7)</a:t>
            </a:r>
            <a:endParaRPr lang="en-CA" b="0" dirty="0">
              <a:solidFill>
                <a:srgbClr val="58595B"/>
              </a:solidFill>
              <a:latin typeface="Arial Narrow" pitchFamily="34" charset="0"/>
            </a:endParaRPr>
          </a:p>
        </p:txBody>
      </p:sp>
      <p:sp>
        <p:nvSpPr>
          <p:cNvPr id="81" name="Text Box 25"/>
          <p:cNvSpPr txBox="1">
            <a:spLocks noChangeArrowheads="1"/>
          </p:cNvSpPr>
          <p:nvPr>
            <p:custDataLst>
              <p:tags r:id="rId24"/>
            </p:custDataLst>
          </p:nvPr>
        </p:nvSpPr>
        <p:spPr bwMode="auto">
          <a:xfrm>
            <a:off x="5379211" y="5671345"/>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(n=23)</a:t>
            </a:r>
            <a:endParaRPr lang="en-CA" b="0" dirty="0">
              <a:solidFill>
                <a:srgbClr val="58595B"/>
              </a:solidFill>
              <a:latin typeface="Arial Narrow" pitchFamily="34" charset="0"/>
            </a:endParaRPr>
          </a:p>
        </p:txBody>
      </p:sp>
      <p:sp>
        <p:nvSpPr>
          <p:cNvPr id="87" name="Text Box 25"/>
          <p:cNvSpPr txBox="1">
            <a:spLocks noChangeArrowheads="1"/>
          </p:cNvSpPr>
          <p:nvPr>
            <p:custDataLst>
              <p:tags r:id="rId25"/>
            </p:custDataLst>
          </p:nvPr>
        </p:nvSpPr>
        <p:spPr bwMode="auto">
          <a:xfrm>
            <a:off x="3609348" y="5104816"/>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n=11)</a:t>
            </a:r>
            <a:endParaRPr lang="en-CA" b="0" dirty="0">
              <a:solidFill>
                <a:srgbClr val="58595B"/>
              </a:solidFill>
              <a:latin typeface="Arial Narrow" pitchFamily="34" charset="0"/>
            </a:endParaRPr>
          </a:p>
        </p:txBody>
      </p:sp>
      <p:sp>
        <p:nvSpPr>
          <p:cNvPr id="88" name="Text Box 25"/>
          <p:cNvSpPr txBox="1">
            <a:spLocks noChangeArrowheads="1"/>
          </p:cNvSpPr>
          <p:nvPr>
            <p:custDataLst>
              <p:tags r:id="rId26"/>
            </p:custDataLst>
          </p:nvPr>
        </p:nvSpPr>
        <p:spPr bwMode="auto">
          <a:xfrm>
            <a:off x="3726430" y="4873752"/>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n=14)</a:t>
            </a:r>
            <a:endParaRPr lang="en-CA" b="0" dirty="0">
              <a:solidFill>
                <a:srgbClr val="58595B"/>
              </a:solidFill>
              <a:latin typeface="Arial Narrow" pitchFamily="34" charset="0"/>
            </a:endParaRPr>
          </a:p>
        </p:txBody>
      </p:sp>
      <p:sp>
        <p:nvSpPr>
          <p:cNvPr id="89" name="Text Box 25"/>
          <p:cNvSpPr txBox="1">
            <a:spLocks noChangeArrowheads="1"/>
          </p:cNvSpPr>
          <p:nvPr>
            <p:custDataLst>
              <p:tags r:id="rId27"/>
            </p:custDataLst>
          </p:nvPr>
        </p:nvSpPr>
        <p:spPr bwMode="auto">
          <a:xfrm>
            <a:off x="4061602" y="5020214"/>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n=13)</a:t>
            </a:r>
            <a:endParaRPr lang="en-CA" b="0" dirty="0">
              <a:solidFill>
                <a:srgbClr val="58595B"/>
              </a:solidFill>
              <a:latin typeface="Arial Narrow" pitchFamily="34" charset="0"/>
            </a:endParaRPr>
          </a:p>
        </p:txBody>
      </p:sp>
      <p:sp>
        <p:nvSpPr>
          <p:cNvPr id="90" name="Text Box 25"/>
          <p:cNvSpPr txBox="1">
            <a:spLocks noChangeArrowheads="1"/>
          </p:cNvSpPr>
          <p:nvPr>
            <p:custDataLst>
              <p:tags r:id="rId28"/>
            </p:custDataLst>
          </p:nvPr>
        </p:nvSpPr>
        <p:spPr bwMode="auto">
          <a:xfrm>
            <a:off x="2893343" y="5414538"/>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n=5)</a:t>
            </a:r>
            <a:endParaRPr lang="en-CA" b="0" dirty="0">
              <a:solidFill>
                <a:srgbClr val="58595B"/>
              </a:solidFill>
              <a:latin typeface="Arial Narrow" pitchFamily="34" charset="0"/>
            </a:endParaRPr>
          </a:p>
        </p:txBody>
      </p:sp>
      <p:sp>
        <p:nvSpPr>
          <p:cNvPr id="91" name="Text Box 25"/>
          <p:cNvSpPr txBox="1">
            <a:spLocks noChangeArrowheads="1"/>
          </p:cNvSpPr>
          <p:nvPr>
            <p:custDataLst>
              <p:tags r:id="rId29"/>
            </p:custDataLst>
          </p:nvPr>
        </p:nvSpPr>
        <p:spPr bwMode="auto">
          <a:xfrm>
            <a:off x="2785025" y="5502927"/>
            <a:ext cx="386130" cy="184666"/>
          </a:xfrm>
          <a:prstGeom prst="rect">
            <a:avLst/>
          </a:prstGeom>
          <a:noFill/>
          <a:ln w="25400" algn="ctr">
            <a:noFill/>
            <a:miter lim="800000"/>
            <a:headEnd/>
            <a:tailEnd/>
          </a:ln>
        </p:spPr>
        <p:txBody>
          <a:bodyPr wrap="square">
            <a:spAutoFit/>
          </a:bodyPr>
          <a:lstStyle/>
          <a:p>
            <a:pPr algn="l"/>
            <a:r>
              <a:rPr lang="en-CA" b="0" dirty="0" smtClean="0">
                <a:solidFill>
                  <a:srgbClr val="58595B"/>
                </a:solidFill>
                <a:latin typeface="Arial Narrow" pitchFamily="34" charset="0"/>
              </a:rPr>
              <a:t> (n=4)</a:t>
            </a:r>
            <a:endParaRPr lang="en-CA" b="0" dirty="0">
              <a:solidFill>
                <a:srgbClr val="58595B"/>
              </a:solidFill>
              <a:latin typeface="Arial Narrow" pitchFamily="34" charset="0"/>
            </a:endParaRPr>
          </a:p>
        </p:txBody>
      </p:sp>
      <p:sp>
        <p:nvSpPr>
          <p:cNvPr id="93" name="Text Box 25"/>
          <p:cNvSpPr txBox="1">
            <a:spLocks noChangeArrowheads="1"/>
          </p:cNvSpPr>
          <p:nvPr>
            <p:custDataLst>
              <p:tags r:id="rId30"/>
            </p:custDataLst>
          </p:nvPr>
        </p:nvSpPr>
        <p:spPr bwMode="auto">
          <a:xfrm>
            <a:off x="2907213" y="5345628"/>
            <a:ext cx="343023" cy="184666"/>
          </a:xfrm>
          <a:prstGeom prst="rect">
            <a:avLst/>
          </a:prstGeom>
          <a:noFill/>
          <a:ln w="25400" algn="ctr">
            <a:noFill/>
            <a:miter lim="800000"/>
            <a:headEnd/>
            <a:tailEnd/>
          </a:ln>
        </p:spPr>
        <p:txBody>
          <a:bodyPr wrap="square">
            <a:spAutoFit/>
          </a:bodyPr>
          <a:lstStyle/>
          <a:p>
            <a:pPr algn="l"/>
            <a:r>
              <a:rPr lang="en-CA" b="0" dirty="0" smtClean="0">
                <a:solidFill>
                  <a:srgbClr val="58595B"/>
                </a:solidFill>
                <a:latin typeface="Arial Narrow" pitchFamily="34" charset="0"/>
              </a:rPr>
              <a:t>(n=6)</a:t>
            </a:r>
            <a:endParaRPr lang="en-CA" b="0" dirty="0">
              <a:solidFill>
                <a:srgbClr val="58595B"/>
              </a:solidFill>
              <a:latin typeface="Arial Narrow" pitchFamily="34" charset="0"/>
            </a:endParaRPr>
          </a:p>
        </p:txBody>
      </p:sp>
      <p:sp>
        <p:nvSpPr>
          <p:cNvPr id="94" name="Text Box 25"/>
          <p:cNvSpPr txBox="1">
            <a:spLocks noChangeArrowheads="1"/>
          </p:cNvSpPr>
          <p:nvPr>
            <p:custDataLst>
              <p:tags r:id="rId31"/>
            </p:custDataLst>
          </p:nvPr>
        </p:nvSpPr>
        <p:spPr bwMode="auto">
          <a:xfrm>
            <a:off x="3100758" y="5267170"/>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(n=7)</a:t>
            </a:r>
            <a:endParaRPr lang="en-CA" b="0" dirty="0">
              <a:solidFill>
                <a:srgbClr val="58595B"/>
              </a:solidFill>
              <a:latin typeface="Arial Narrow" pitchFamily="34" charset="0"/>
            </a:endParaRPr>
          </a:p>
        </p:txBody>
      </p:sp>
      <p:sp>
        <p:nvSpPr>
          <p:cNvPr id="95" name="Text Box 25"/>
          <p:cNvSpPr txBox="1">
            <a:spLocks noChangeArrowheads="1"/>
          </p:cNvSpPr>
          <p:nvPr>
            <p:custDataLst>
              <p:tags r:id="rId32"/>
            </p:custDataLst>
          </p:nvPr>
        </p:nvSpPr>
        <p:spPr bwMode="auto">
          <a:xfrm>
            <a:off x="3718167" y="5571662"/>
            <a:ext cx="386130" cy="184666"/>
          </a:xfrm>
          <a:prstGeom prst="rect">
            <a:avLst/>
          </a:prstGeom>
          <a:noFill/>
          <a:ln w="25400" algn="ctr">
            <a:noFill/>
            <a:miter lim="800000"/>
            <a:headEnd/>
            <a:tailEnd/>
          </a:ln>
        </p:spPr>
        <p:txBody>
          <a:bodyPr wrap="square">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n=12)</a:t>
            </a:r>
            <a:endParaRPr lang="en-CA" b="0" dirty="0">
              <a:solidFill>
                <a:srgbClr val="58595B"/>
              </a:solidFill>
              <a:latin typeface="Arial Narrow" pitchFamily="34" charset="0"/>
            </a:endParaRPr>
          </a:p>
        </p:txBody>
      </p:sp>
      <p:sp>
        <p:nvSpPr>
          <p:cNvPr id="96" name="Text Box 25"/>
          <p:cNvSpPr txBox="1">
            <a:spLocks noChangeArrowheads="1"/>
          </p:cNvSpPr>
          <p:nvPr>
            <p:custDataLst>
              <p:tags r:id="rId33"/>
            </p:custDataLst>
          </p:nvPr>
        </p:nvSpPr>
        <p:spPr bwMode="auto">
          <a:xfrm>
            <a:off x="3113412" y="4554259"/>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(n=6)</a:t>
            </a:r>
            <a:endParaRPr lang="en-CA" b="0" dirty="0">
              <a:solidFill>
                <a:srgbClr val="58595B"/>
              </a:solidFill>
              <a:latin typeface="Arial Narrow" pitchFamily="34" charset="0"/>
            </a:endParaRPr>
          </a:p>
        </p:txBody>
      </p:sp>
      <p:sp>
        <p:nvSpPr>
          <p:cNvPr id="97" name="Text Box 25"/>
          <p:cNvSpPr txBox="1">
            <a:spLocks noChangeArrowheads="1"/>
          </p:cNvSpPr>
          <p:nvPr>
            <p:custDataLst>
              <p:tags r:id="rId34"/>
            </p:custDataLst>
          </p:nvPr>
        </p:nvSpPr>
        <p:spPr bwMode="auto">
          <a:xfrm>
            <a:off x="3382289" y="4483503"/>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(n=9)</a:t>
            </a:r>
            <a:endParaRPr lang="en-CA" b="0" dirty="0">
              <a:solidFill>
                <a:srgbClr val="58595B"/>
              </a:solidFill>
              <a:latin typeface="Arial Narrow" pitchFamily="34" charset="0"/>
            </a:endParaRPr>
          </a:p>
        </p:txBody>
      </p:sp>
      <p:sp>
        <p:nvSpPr>
          <p:cNvPr id="98" name="Text Box 25"/>
          <p:cNvSpPr txBox="1">
            <a:spLocks noChangeArrowheads="1"/>
          </p:cNvSpPr>
          <p:nvPr>
            <p:custDataLst>
              <p:tags r:id="rId35"/>
            </p:custDataLst>
          </p:nvPr>
        </p:nvSpPr>
        <p:spPr bwMode="auto">
          <a:xfrm>
            <a:off x="4489353" y="4406325"/>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(n=22)</a:t>
            </a:r>
            <a:endParaRPr lang="en-CA" b="0" dirty="0">
              <a:solidFill>
                <a:srgbClr val="58595B"/>
              </a:solidFill>
              <a:latin typeface="Arial Narrow" pitchFamily="34" charset="0"/>
            </a:endParaRPr>
          </a:p>
        </p:txBody>
      </p:sp>
      <p:sp>
        <p:nvSpPr>
          <p:cNvPr id="99" name="Text Box 25"/>
          <p:cNvSpPr txBox="1">
            <a:spLocks noChangeArrowheads="1"/>
          </p:cNvSpPr>
          <p:nvPr>
            <p:custDataLst>
              <p:tags r:id="rId36"/>
            </p:custDataLst>
          </p:nvPr>
        </p:nvSpPr>
        <p:spPr bwMode="auto">
          <a:xfrm>
            <a:off x="3840474" y="4327848"/>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n=13)</a:t>
            </a:r>
            <a:endParaRPr lang="en-CA" b="0" dirty="0">
              <a:solidFill>
                <a:srgbClr val="58595B"/>
              </a:solidFill>
              <a:latin typeface="Arial Narrow" pitchFamily="34" charset="0"/>
            </a:endParaRPr>
          </a:p>
        </p:txBody>
      </p:sp>
      <p:sp>
        <p:nvSpPr>
          <p:cNvPr id="100" name="Text Box 10"/>
          <p:cNvSpPr txBox="1">
            <a:spLocks noChangeArrowheads="1"/>
          </p:cNvSpPr>
          <p:nvPr>
            <p:custDataLst>
              <p:tags r:id="rId37"/>
            </p:custDataLst>
          </p:nvPr>
        </p:nvSpPr>
        <p:spPr bwMode="auto">
          <a:xfrm>
            <a:off x="2339461" y="4076939"/>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a:t>
            </a:r>
            <a:endParaRPr lang="en-CA" b="0" dirty="0">
              <a:solidFill>
                <a:srgbClr val="58595B"/>
              </a:solidFill>
              <a:latin typeface="Arial Narrow" pitchFamily="34" charset="0"/>
            </a:endParaRPr>
          </a:p>
        </p:txBody>
      </p:sp>
      <p:sp>
        <p:nvSpPr>
          <p:cNvPr id="101" name="Text Box 10"/>
          <p:cNvSpPr txBox="1">
            <a:spLocks noChangeArrowheads="1"/>
          </p:cNvSpPr>
          <p:nvPr>
            <p:custDataLst>
              <p:tags r:id="rId38"/>
            </p:custDataLst>
          </p:nvPr>
        </p:nvSpPr>
        <p:spPr bwMode="auto">
          <a:xfrm>
            <a:off x="2448109" y="3999980"/>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a:t>
            </a:r>
            <a:r>
              <a:rPr lang="en-CA" b="0" dirty="0">
                <a:solidFill>
                  <a:srgbClr val="58595B"/>
                </a:solidFill>
                <a:latin typeface="Arial Narrow" pitchFamily="34" charset="0"/>
              </a:rPr>
              <a:t>)</a:t>
            </a:r>
          </a:p>
        </p:txBody>
      </p:sp>
      <p:sp>
        <p:nvSpPr>
          <p:cNvPr id="102" name="Text Box 10"/>
          <p:cNvSpPr txBox="1">
            <a:spLocks noChangeArrowheads="1"/>
          </p:cNvSpPr>
          <p:nvPr>
            <p:custDataLst>
              <p:tags r:id="rId39"/>
            </p:custDataLst>
          </p:nvPr>
        </p:nvSpPr>
        <p:spPr bwMode="auto">
          <a:xfrm>
            <a:off x="2547399" y="3922852"/>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n=3)</a:t>
            </a:r>
            <a:endParaRPr lang="en-CA" b="0" dirty="0">
              <a:solidFill>
                <a:srgbClr val="58595B"/>
              </a:solidFill>
              <a:latin typeface="Arial Narrow" pitchFamily="34" charset="0"/>
            </a:endParaRPr>
          </a:p>
        </p:txBody>
      </p:sp>
      <p:sp>
        <p:nvSpPr>
          <p:cNvPr id="103" name="Text Box 10"/>
          <p:cNvSpPr txBox="1">
            <a:spLocks noChangeArrowheads="1"/>
          </p:cNvSpPr>
          <p:nvPr>
            <p:custDataLst>
              <p:tags r:id="rId40"/>
            </p:custDataLst>
          </p:nvPr>
        </p:nvSpPr>
        <p:spPr bwMode="auto">
          <a:xfrm>
            <a:off x="2668588" y="3790034"/>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n=3)</a:t>
            </a:r>
            <a:endParaRPr lang="en-CA" b="0" dirty="0">
              <a:solidFill>
                <a:srgbClr val="58595B"/>
              </a:solidFill>
              <a:latin typeface="Arial Narrow" pitchFamily="34" charset="0"/>
            </a:endParaRPr>
          </a:p>
        </p:txBody>
      </p:sp>
      <p:sp>
        <p:nvSpPr>
          <p:cNvPr id="104" name="Text Box 10"/>
          <p:cNvSpPr txBox="1">
            <a:spLocks noChangeArrowheads="1"/>
          </p:cNvSpPr>
          <p:nvPr>
            <p:custDataLst>
              <p:tags r:id="rId41"/>
            </p:custDataLst>
          </p:nvPr>
        </p:nvSpPr>
        <p:spPr bwMode="auto">
          <a:xfrm>
            <a:off x="2448109" y="3850589"/>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a:t>
            </a:r>
            <a:r>
              <a:rPr lang="en-CA" b="0" dirty="0">
                <a:solidFill>
                  <a:srgbClr val="58595B"/>
                </a:solidFill>
                <a:latin typeface="Arial Narrow" pitchFamily="34" charset="0"/>
              </a:rPr>
              <a:t>)</a:t>
            </a:r>
          </a:p>
        </p:txBody>
      </p:sp>
      <p:sp>
        <p:nvSpPr>
          <p:cNvPr id="105" name="Text Box 20"/>
          <p:cNvSpPr txBox="1">
            <a:spLocks noChangeArrowheads="1"/>
          </p:cNvSpPr>
          <p:nvPr>
            <p:custDataLst>
              <p:tags r:id="rId42"/>
            </p:custDataLst>
          </p:nvPr>
        </p:nvSpPr>
        <p:spPr bwMode="auto">
          <a:xfrm>
            <a:off x="3763842" y="3624570"/>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n=10)</a:t>
            </a:r>
            <a:endParaRPr lang="en-CA" b="0" dirty="0">
              <a:solidFill>
                <a:srgbClr val="58595B"/>
              </a:solidFill>
              <a:latin typeface="Arial Narrow" pitchFamily="34" charset="0"/>
            </a:endParaRPr>
          </a:p>
        </p:txBody>
      </p:sp>
      <p:sp>
        <p:nvSpPr>
          <p:cNvPr id="106" name="Text Box 20"/>
          <p:cNvSpPr txBox="1">
            <a:spLocks noChangeArrowheads="1"/>
          </p:cNvSpPr>
          <p:nvPr>
            <p:custDataLst>
              <p:tags r:id="rId43"/>
            </p:custDataLst>
          </p:nvPr>
        </p:nvSpPr>
        <p:spPr bwMode="auto">
          <a:xfrm>
            <a:off x="2457415" y="3532495"/>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n=2)</a:t>
            </a:r>
            <a:endParaRPr lang="en-CA" b="0" dirty="0">
              <a:solidFill>
                <a:srgbClr val="58595B"/>
              </a:solidFill>
              <a:latin typeface="Arial Narrow" pitchFamily="34" charset="0"/>
            </a:endParaRPr>
          </a:p>
        </p:txBody>
      </p:sp>
      <p:sp>
        <p:nvSpPr>
          <p:cNvPr id="107" name="Text Box 20"/>
          <p:cNvSpPr txBox="1">
            <a:spLocks noChangeArrowheads="1"/>
          </p:cNvSpPr>
          <p:nvPr>
            <p:custDataLst>
              <p:tags r:id="rId44"/>
            </p:custDataLst>
          </p:nvPr>
        </p:nvSpPr>
        <p:spPr bwMode="auto">
          <a:xfrm>
            <a:off x="3122821" y="3460911"/>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n=9)</a:t>
            </a:r>
            <a:endParaRPr lang="en-CA" b="0" dirty="0">
              <a:solidFill>
                <a:srgbClr val="58595B"/>
              </a:solidFill>
              <a:latin typeface="Arial Narrow" pitchFamily="34" charset="0"/>
            </a:endParaRPr>
          </a:p>
        </p:txBody>
      </p:sp>
      <p:sp>
        <p:nvSpPr>
          <p:cNvPr id="108" name="Text Box 20"/>
          <p:cNvSpPr txBox="1">
            <a:spLocks noChangeArrowheads="1"/>
          </p:cNvSpPr>
          <p:nvPr>
            <p:custDataLst>
              <p:tags r:id="rId45"/>
            </p:custDataLst>
          </p:nvPr>
        </p:nvSpPr>
        <p:spPr bwMode="auto">
          <a:xfrm>
            <a:off x="2890426" y="3391488"/>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(n=5)</a:t>
            </a:r>
            <a:endParaRPr lang="en-CA" b="0" dirty="0">
              <a:solidFill>
                <a:srgbClr val="58595B"/>
              </a:solidFill>
              <a:latin typeface="Arial Narrow" pitchFamily="34" charset="0"/>
            </a:endParaRPr>
          </a:p>
        </p:txBody>
      </p:sp>
      <p:sp>
        <p:nvSpPr>
          <p:cNvPr id="109" name="Text Box 20"/>
          <p:cNvSpPr txBox="1">
            <a:spLocks noChangeArrowheads="1"/>
          </p:cNvSpPr>
          <p:nvPr>
            <p:custDataLst>
              <p:tags r:id="rId46"/>
            </p:custDataLst>
          </p:nvPr>
        </p:nvSpPr>
        <p:spPr bwMode="auto">
          <a:xfrm>
            <a:off x="3110731" y="3317538"/>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(n=7)</a:t>
            </a:r>
            <a:endParaRPr lang="en-CA" b="0" dirty="0">
              <a:solidFill>
                <a:srgbClr val="58595B"/>
              </a:solidFill>
              <a:latin typeface="Arial Narrow" pitchFamily="34" charset="0"/>
            </a:endParaRPr>
          </a:p>
        </p:txBody>
      </p:sp>
      <p:sp>
        <p:nvSpPr>
          <p:cNvPr id="110" name="Text Box 20"/>
          <p:cNvSpPr txBox="1">
            <a:spLocks noChangeArrowheads="1"/>
          </p:cNvSpPr>
          <p:nvPr>
            <p:custDataLst>
              <p:tags r:id="rId47"/>
            </p:custDataLst>
          </p:nvPr>
        </p:nvSpPr>
        <p:spPr bwMode="auto">
          <a:xfrm>
            <a:off x="3598129" y="2845212"/>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(n=10)</a:t>
            </a:r>
            <a:endParaRPr lang="en-CA" b="0" dirty="0">
              <a:solidFill>
                <a:srgbClr val="58595B"/>
              </a:solidFill>
              <a:latin typeface="Arial Narrow" pitchFamily="34" charset="0"/>
            </a:endParaRPr>
          </a:p>
        </p:txBody>
      </p:sp>
      <p:sp>
        <p:nvSpPr>
          <p:cNvPr id="111" name="Text Box 20"/>
          <p:cNvSpPr txBox="1">
            <a:spLocks noChangeArrowheads="1"/>
          </p:cNvSpPr>
          <p:nvPr>
            <p:custDataLst>
              <p:tags r:id="rId48"/>
            </p:custDataLst>
          </p:nvPr>
        </p:nvSpPr>
        <p:spPr bwMode="auto">
          <a:xfrm>
            <a:off x="3224213" y="2261814"/>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(n=8)</a:t>
            </a:r>
            <a:endParaRPr lang="en-CA" b="0" dirty="0">
              <a:solidFill>
                <a:srgbClr val="58595B"/>
              </a:solidFill>
              <a:latin typeface="Arial Narrow" pitchFamily="34" charset="0"/>
            </a:endParaRPr>
          </a:p>
        </p:txBody>
      </p:sp>
      <p:sp>
        <p:nvSpPr>
          <p:cNvPr id="112" name="Text Box 20"/>
          <p:cNvSpPr txBox="1">
            <a:spLocks noChangeArrowheads="1"/>
          </p:cNvSpPr>
          <p:nvPr>
            <p:custDataLst>
              <p:tags r:id="rId49"/>
            </p:custDataLst>
          </p:nvPr>
        </p:nvSpPr>
        <p:spPr bwMode="auto">
          <a:xfrm>
            <a:off x="3501168" y="2187764"/>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(n=9)</a:t>
            </a:r>
            <a:endParaRPr lang="en-CA" b="0" dirty="0">
              <a:solidFill>
                <a:srgbClr val="58595B"/>
              </a:solidFill>
              <a:latin typeface="Arial Narrow" pitchFamily="34" charset="0"/>
            </a:endParaRPr>
          </a:p>
        </p:txBody>
      </p:sp>
      <p:sp>
        <p:nvSpPr>
          <p:cNvPr id="113" name="Text Box 20"/>
          <p:cNvSpPr txBox="1">
            <a:spLocks noChangeArrowheads="1"/>
          </p:cNvSpPr>
          <p:nvPr>
            <p:custDataLst>
              <p:tags r:id="rId50"/>
            </p:custDataLst>
          </p:nvPr>
        </p:nvSpPr>
        <p:spPr bwMode="auto">
          <a:xfrm>
            <a:off x="4050194" y="2122806"/>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(n=14)</a:t>
            </a:r>
            <a:endParaRPr lang="en-CA" b="0" dirty="0">
              <a:solidFill>
                <a:srgbClr val="58595B"/>
              </a:solidFill>
              <a:latin typeface="Arial Narrow" pitchFamily="34" charset="0"/>
            </a:endParaRPr>
          </a:p>
        </p:txBody>
      </p:sp>
      <p:sp>
        <p:nvSpPr>
          <p:cNvPr id="114" name="Text Box 20"/>
          <p:cNvSpPr txBox="1">
            <a:spLocks noChangeArrowheads="1"/>
          </p:cNvSpPr>
          <p:nvPr>
            <p:custDataLst>
              <p:tags r:id="rId51"/>
            </p:custDataLst>
          </p:nvPr>
        </p:nvSpPr>
        <p:spPr bwMode="auto">
          <a:xfrm>
            <a:off x="4050067" y="2037758"/>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(n=17)</a:t>
            </a:r>
            <a:endParaRPr lang="en-CA" b="0" dirty="0">
              <a:solidFill>
                <a:srgbClr val="58595B"/>
              </a:solidFill>
              <a:latin typeface="Arial Narrow" pitchFamily="34" charset="0"/>
            </a:endParaRPr>
          </a:p>
        </p:txBody>
      </p:sp>
      <p:sp>
        <p:nvSpPr>
          <p:cNvPr id="115" name="Text Box 20"/>
          <p:cNvSpPr txBox="1">
            <a:spLocks noChangeArrowheads="1"/>
          </p:cNvSpPr>
          <p:nvPr>
            <p:custDataLst>
              <p:tags r:id="rId52"/>
            </p:custDataLst>
          </p:nvPr>
        </p:nvSpPr>
        <p:spPr bwMode="auto">
          <a:xfrm>
            <a:off x="3395175" y="1959832"/>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(n=9)</a:t>
            </a:r>
            <a:endParaRPr lang="en-CA" b="0" dirty="0">
              <a:solidFill>
                <a:srgbClr val="58595B"/>
              </a:solidFill>
              <a:latin typeface="Arial Narrow" pitchFamily="34" charset="0"/>
            </a:endParaRPr>
          </a:p>
        </p:txBody>
      </p:sp>
      <p:sp>
        <p:nvSpPr>
          <p:cNvPr id="116" name="Text Box 20"/>
          <p:cNvSpPr txBox="1">
            <a:spLocks noChangeArrowheads="1"/>
          </p:cNvSpPr>
          <p:nvPr>
            <p:custDataLst>
              <p:tags r:id="rId53"/>
            </p:custDataLst>
          </p:nvPr>
        </p:nvSpPr>
        <p:spPr bwMode="auto">
          <a:xfrm>
            <a:off x="4056132" y="1886900"/>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(n=13)</a:t>
            </a:r>
            <a:endParaRPr lang="en-CA" b="0" dirty="0">
              <a:solidFill>
                <a:srgbClr val="58595B"/>
              </a:solidFill>
              <a:latin typeface="Arial Narrow" pitchFamily="34" charset="0"/>
            </a:endParaRPr>
          </a:p>
        </p:txBody>
      </p:sp>
      <p:sp>
        <p:nvSpPr>
          <p:cNvPr id="60" name="TextBox 59"/>
          <p:cNvSpPr txBox="1"/>
          <p:nvPr>
            <p:custDataLst>
              <p:tags r:id="rId54"/>
            </p:custDataLst>
          </p:nvPr>
        </p:nvSpPr>
        <p:spPr>
          <a:xfrm>
            <a:off x="4312699" y="2326473"/>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 Box 20"/>
          <p:cNvSpPr txBox="1">
            <a:spLocks noChangeArrowheads="1"/>
          </p:cNvSpPr>
          <p:nvPr>
            <p:custDataLst>
              <p:tags r:id="rId55"/>
            </p:custDataLst>
          </p:nvPr>
        </p:nvSpPr>
        <p:spPr bwMode="auto">
          <a:xfrm>
            <a:off x="2340955" y="2906223"/>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a:t>
            </a:r>
            <a:endParaRPr lang="en-CA" b="0" dirty="0">
              <a:solidFill>
                <a:srgbClr val="58595B"/>
              </a:solidFill>
              <a:latin typeface="Arial Narrow" pitchFamily="34" charset="0"/>
            </a:endParaRPr>
          </a:p>
        </p:txBody>
      </p:sp>
      <p:sp>
        <p:nvSpPr>
          <p:cNvPr id="59" name="Text Box 20"/>
          <p:cNvSpPr txBox="1">
            <a:spLocks noChangeArrowheads="1"/>
          </p:cNvSpPr>
          <p:nvPr>
            <p:custDataLst>
              <p:tags r:id="rId56"/>
            </p:custDataLst>
          </p:nvPr>
        </p:nvSpPr>
        <p:spPr bwMode="auto">
          <a:xfrm>
            <a:off x="2443734" y="3069107"/>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(n=2)</a:t>
            </a:r>
            <a:endParaRPr lang="en-CA" b="0" dirty="0">
              <a:solidFill>
                <a:srgbClr val="58595B"/>
              </a:solidFill>
              <a:latin typeface="Arial Narrow" pitchFamily="34" charset="0"/>
            </a:endParaRPr>
          </a:p>
        </p:txBody>
      </p:sp>
      <p:sp>
        <p:nvSpPr>
          <p:cNvPr id="61" name="Text Box 20"/>
          <p:cNvSpPr txBox="1">
            <a:spLocks noChangeArrowheads="1"/>
          </p:cNvSpPr>
          <p:nvPr>
            <p:custDataLst>
              <p:tags r:id="rId57"/>
            </p:custDataLst>
          </p:nvPr>
        </p:nvSpPr>
        <p:spPr bwMode="auto">
          <a:xfrm>
            <a:off x="2657955" y="2994596"/>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  (n=4)</a:t>
            </a:r>
            <a:endParaRPr lang="en-CA" b="0" dirty="0">
              <a:solidFill>
                <a:srgbClr val="58595B"/>
              </a:solidFill>
              <a:latin typeface="Arial Narrow" pitchFamily="34" charset="0"/>
            </a:endParaRPr>
          </a:p>
        </p:txBody>
      </p:sp>
      <p:sp>
        <p:nvSpPr>
          <p:cNvPr id="63" name="TextBox 62"/>
          <p:cNvSpPr txBox="1"/>
          <p:nvPr>
            <p:custDataLst>
              <p:tags r:id="rId58"/>
            </p:custDataLst>
          </p:nvPr>
        </p:nvSpPr>
        <p:spPr>
          <a:xfrm>
            <a:off x="3857744" y="279098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66" name="TextBox 65"/>
          <p:cNvSpPr txBox="1"/>
          <p:nvPr>
            <p:custDataLst>
              <p:tags r:id="rId59"/>
            </p:custDataLst>
          </p:nvPr>
        </p:nvSpPr>
        <p:spPr>
          <a:xfrm flipV="1">
            <a:off x="4137684" y="4228729"/>
            <a:ext cx="190195"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68" name="TextBox 67"/>
          <p:cNvSpPr txBox="1"/>
          <p:nvPr>
            <p:custDataLst>
              <p:tags r:id="rId60"/>
            </p:custDataLst>
          </p:nvPr>
        </p:nvSpPr>
        <p:spPr>
          <a:xfrm>
            <a:off x="4128810" y="1821332"/>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9" name="TextBox 68"/>
          <p:cNvSpPr txBox="1"/>
          <p:nvPr>
            <p:custDataLst>
              <p:tags r:id="rId61"/>
            </p:custDataLst>
          </p:nvPr>
        </p:nvSpPr>
        <p:spPr>
          <a:xfrm flipV="1">
            <a:off x="6275105" y="5600197"/>
            <a:ext cx="190195"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70" name="Text Box 25"/>
          <p:cNvSpPr txBox="1">
            <a:spLocks noChangeArrowheads="1"/>
          </p:cNvSpPr>
          <p:nvPr>
            <p:custDataLst>
              <p:tags r:id="rId62"/>
            </p:custDataLst>
          </p:nvPr>
        </p:nvSpPr>
        <p:spPr bwMode="auto">
          <a:xfrm>
            <a:off x="3121159" y="4254397"/>
            <a:ext cx="555625"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a:t>
            </a:r>
            <a:r>
              <a:rPr lang="en-CA" b="0" dirty="0" smtClean="0">
                <a:solidFill>
                  <a:srgbClr val="58595B"/>
                </a:solidFill>
                <a:latin typeface="Arial Narrow" pitchFamily="34" charset="0"/>
              </a:rPr>
              <a:t>n=7)</a:t>
            </a:r>
            <a:endParaRPr lang="en-CA" b="0" dirty="0">
              <a:solidFill>
                <a:srgbClr val="58595B"/>
              </a:solidFill>
              <a:latin typeface="Arial Narrow" pitchFamily="34" charset="0"/>
            </a:endParaRPr>
          </a:p>
        </p:txBody>
      </p:sp>
      <p:sp>
        <p:nvSpPr>
          <p:cNvPr id="71" name="TextBox 70"/>
          <p:cNvSpPr txBox="1"/>
          <p:nvPr>
            <p:custDataLst>
              <p:tags r:id="rId63"/>
            </p:custDataLst>
          </p:nvPr>
        </p:nvSpPr>
        <p:spPr>
          <a:xfrm>
            <a:off x="4084252" y="4747923"/>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extLst>
      <p:ext uri="{BB962C8B-B14F-4D97-AF65-F5344CB8AC3E}">
        <p14:creationId xmlns:p14="http://schemas.microsoft.com/office/powerpoint/2010/main" val="22698346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solidFill>
                  <a:srgbClr val="1F497D"/>
                </a:solidFill>
              </a:rPr>
              <a:t>Plans de carrière au début des études</a:t>
            </a:r>
            <a:r>
              <a:rPr lang="en-CA" dirty="0">
                <a:solidFill>
                  <a:srgbClr val="1F497D"/>
                </a:solidFill>
              </a:rPr>
              <a:t> </a:t>
            </a:r>
            <a:endParaRPr lang="en-CA" dirty="0" smtClean="0"/>
          </a:p>
        </p:txBody>
      </p:sp>
      <p:sp>
        <p:nvSpPr>
          <p:cNvPr id="26" name="Content Placeholder 25"/>
          <p:cNvSpPr>
            <a:spLocks noGrp="1"/>
          </p:cNvSpPr>
          <p:nvPr>
            <p:ph idx="1"/>
            <p:custDataLst>
              <p:tags r:id="rId2"/>
            </p:custDataLst>
          </p:nvPr>
        </p:nvSpPr>
        <p:spPr>
          <a:xfrm>
            <a:off x="352424" y="764997"/>
            <a:ext cx="8543219"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Neuf étudiants sur dix, soit la </a:t>
            </a:r>
            <a:r>
              <a:rPr lang="fr-CA" sz="1400" dirty="0">
                <a:latin typeface="+mj-lt"/>
              </a:rPr>
              <a:t>vaste majorité </a:t>
            </a:r>
            <a:r>
              <a:rPr lang="fr-CA" sz="1400" dirty="0" smtClean="0">
                <a:latin typeface="+mj-lt"/>
              </a:rPr>
              <a:t>d’entre eux, </a:t>
            </a:r>
            <a:r>
              <a:rPr lang="fr-CA" sz="1400" dirty="0">
                <a:latin typeface="+mj-lt"/>
              </a:rPr>
              <a:t>disent qu’au début de leurs </a:t>
            </a:r>
            <a:r>
              <a:rPr lang="fr-CA" sz="1400" dirty="0" smtClean="0">
                <a:latin typeface="+mj-lt"/>
              </a:rPr>
              <a:t>études </a:t>
            </a:r>
            <a:r>
              <a:rPr lang="fr-CA" sz="1400" dirty="0">
                <a:latin typeface="+mj-lt"/>
              </a:rPr>
              <a:t>leur objectif était d’exercer le génie. </a:t>
            </a:r>
            <a:r>
              <a:rPr lang="en-US" sz="1400" dirty="0" smtClean="0">
                <a:latin typeface="+mj-lt"/>
              </a:rPr>
              <a:t>  </a:t>
            </a:r>
          </a:p>
          <a:p>
            <a:pPr fontAlgn="auto">
              <a:lnSpc>
                <a:spcPct val="100000"/>
              </a:lnSpc>
              <a:spcAft>
                <a:spcPts val="0"/>
              </a:spcAft>
              <a:defRPr/>
            </a:pPr>
            <a:r>
              <a:rPr lang="fr-CA" sz="1400" dirty="0"/>
              <a:t>Comparativement à 2013, les étudiants sont moins susceptibles d’indiquer avoir absolument l’intention de faire carrière en génie et plus susceptibles de penser que c’est probable</a:t>
            </a:r>
            <a:r>
              <a:rPr lang="en-US" sz="1400" dirty="0" smtClean="0">
                <a:latin typeface="+mj-lt"/>
              </a:rPr>
              <a:t>.</a:t>
            </a:r>
          </a:p>
        </p:txBody>
      </p:sp>
      <p:sp>
        <p:nvSpPr>
          <p:cNvPr id="512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6AF9876-6AC2-478A-82D6-A3D59548DA1B}" type="slidenum">
              <a:rPr lang="en-US"/>
              <a:pPr/>
              <a:t>18</a:t>
            </a:fld>
            <a:endParaRPr lang="en-US" dirty="0"/>
          </a:p>
        </p:txBody>
      </p:sp>
      <p:sp>
        <p:nvSpPr>
          <p:cNvPr id="2" name="Text Box 3"/>
          <p:cNvSpPr txBox="1">
            <a:spLocks noChangeArrowheads="1"/>
          </p:cNvSpPr>
          <p:nvPr>
            <p:custDataLst>
              <p:tags r:id="rId4"/>
            </p:custDataLst>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a:t>
            </a:r>
            <a:r>
              <a:rPr lang="fr-CA" sz="800" dirty="0">
                <a:solidFill>
                  <a:srgbClr val="1F497D"/>
                </a:solidFill>
                <a:latin typeface="Calibri"/>
              </a:rPr>
              <a:t>Est-ce que vous projetiez d’exercer le génie lorsque vous avez commencé vos études</a:t>
            </a:r>
            <a:r>
              <a:rPr lang="en-US" sz="800" dirty="0" smtClean="0">
                <a:solidFill>
                  <a:schemeClr val="tx1"/>
                </a:solidFill>
                <a:latin typeface="+mj-lt"/>
              </a:rPr>
              <a:t>? .</a:t>
            </a:r>
            <a:br>
              <a:rPr lang="en-US" sz="800" dirty="0" smtClean="0">
                <a:solidFill>
                  <a:schemeClr val="tx1"/>
                </a:solidFill>
                <a:latin typeface="+mj-lt"/>
              </a:rPr>
            </a:br>
            <a:r>
              <a:rPr lang="fr-CA" sz="800" dirty="0">
                <a:solidFill>
                  <a:srgbClr val="1F497D"/>
                </a:solidFill>
                <a:latin typeface="Calibri"/>
              </a:rPr>
              <a:t>Base : Tous les répondants, 2014 n=958; 2013 n=1168; 2012 n=1250</a:t>
            </a:r>
            <a:r>
              <a:rPr lang="fr-CA" sz="800" dirty="0">
                <a:solidFill>
                  <a:srgbClr val="1F497D"/>
                </a:solidFill>
              </a:rPr>
              <a:t>;</a:t>
            </a:r>
            <a:r>
              <a:rPr lang="fr-CA" sz="800" dirty="0">
                <a:solidFill>
                  <a:srgbClr val="1F497D"/>
                </a:solidFill>
                <a:latin typeface="Calibri"/>
              </a:rPr>
              <a:t> 2011 n=955; 2010 n= 883; 2009 n=907; la question n’a pas été posée en </a:t>
            </a:r>
            <a:r>
              <a:rPr lang="fr-CA" sz="800" dirty="0" smtClean="0">
                <a:solidFill>
                  <a:srgbClr val="1F497D"/>
                </a:solidFill>
                <a:latin typeface="Calibri"/>
              </a:rPr>
              <a:t>2008.</a:t>
            </a:r>
            <a:endParaRPr lang="en-US" sz="800" dirty="0">
              <a:solidFill>
                <a:schemeClr val="tx1"/>
              </a:solidFill>
              <a:latin typeface="+mj-lt"/>
            </a:endParaRPr>
          </a:p>
        </p:txBody>
      </p:sp>
      <p:sp>
        <p:nvSpPr>
          <p:cNvPr id="5127" name="Text Box 18"/>
          <p:cNvSpPr txBox="1">
            <a:spLocks noChangeArrowheads="1"/>
          </p:cNvSpPr>
          <p:nvPr>
            <p:custDataLst>
              <p:tags r:id="rId5"/>
            </p:custDataLst>
          </p:nvPr>
        </p:nvSpPr>
        <p:spPr bwMode="auto">
          <a:xfrm>
            <a:off x="1237544" y="1793162"/>
            <a:ext cx="6992938" cy="307777"/>
          </a:xfrm>
          <a:prstGeom prst="rect">
            <a:avLst/>
          </a:prstGeom>
          <a:noFill/>
          <a:ln w="25400" algn="ctr">
            <a:noFill/>
            <a:miter lim="800000"/>
            <a:headEnd/>
            <a:tailEnd/>
          </a:ln>
        </p:spPr>
        <p:txBody>
          <a:bodyPr>
            <a:spAutoFit/>
          </a:bodyPr>
          <a:lstStyle/>
          <a:p>
            <a:r>
              <a:rPr lang="fr-CA" sz="1400" dirty="0">
                <a:solidFill>
                  <a:srgbClr val="003399"/>
                </a:solidFill>
                <a:latin typeface="Calibri"/>
              </a:rPr>
              <a:t>Est-ce que vous projetiez d’exercer le génie lorsque vous avez commencé vos études</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27" name="Object 4"/>
          <p:cNvGraphicFramePr>
            <a:graphicFrameLocks noChangeAspect="1"/>
          </p:cNvGraphicFramePr>
          <p:nvPr>
            <p:custDataLst>
              <p:tags r:id="rId6"/>
            </p:custDataLst>
            <p:extLst>
              <p:ext uri="{D42A27DB-BD31-4B8C-83A1-F6EECF244321}">
                <p14:modId xmlns:p14="http://schemas.microsoft.com/office/powerpoint/2010/main" val="501576059"/>
              </p:ext>
            </p:extLst>
          </p:nvPr>
        </p:nvGraphicFramePr>
        <p:xfrm>
          <a:off x="1294871" y="2309105"/>
          <a:ext cx="7286625" cy="3468687"/>
        </p:xfrm>
        <a:graphic>
          <a:graphicData uri="http://schemas.openxmlformats.org/drawingml/2006/chart">
            <c:chart xmlns:c="http://schemas.openxmlformats.org/drawingml/2006/chart" xmlns:r="http://schemas.openxmlformats.org/officeDocument/2006/relationships" r:id="rId40"/>
          </a:graphicData>
        </a:graphic>
      </p:graphicFrame>
      <p:sp>
        <p:nvSpPr>
          <p:cNvPr id="5128" name="AutoShape 10"/>
          <p:cNvSpPr>
            <a:spLocks/>
          </p:cNvSpPr>
          <p:nvPr>
            <p:custDataLst>
              <p:tags r:id="rId7"/>
            </p:custDataLst>
          </p:nvPr>
        </p:nvSpPr>
        <p:spPr bwMode="auto">
          <a:xfrm rot="5400000">
            <a:off x="2716728" y="2097148"/>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30" name="Text Box 12"/>
          <p:cNvSpPr txBox="1">
            <a:spLocks noChangeArrowheads="1"/>
          </p:cNvSpPr>
          <p:nvPr>
            <p:custDataLst>
              <p:tags r:id="rId8"/>
            </p:custDataLst>
          </p:nvPr>
        </p:nvSpPr>
        <p:spPr bwMode="auto">
          <a:xfrm>
            <a:off x="1416927" y="2807092"/>
            <a:ext cx="1181623" cy="415498"/>
          </a:xfrm>
          <a:prstGeom prst="rect">
            <a:avLst/>
          </a:prstGeom>
          <a:noFill/>
          <a:ln w="25400" algn="ctr">
            <a:noFill/>
            <a:miter lim="800000"/>
            <a:headEnd/>
            <a:tailEnd/>
          </a:ln>
        </p:spPr>
        <p:txBody>
          <a:bodyPr wrap="square">
            <a:spAutoFit/>
          </a:bodyPr>
          <a:lstStyle/>
          <a:p>
            <a:r>
              <a:rPr lang="fr-CA" sz="1400" dirty="0">
                <a:solidFill>
                  <a:srgbClr val="58595B"/>
                </a:solidFill>
              </a:rPr>
              <a:t>Oui</a:t>
            </a:r>
            <a:br>
              <a:rPr lang="fr-CA" sz="1400" dirty="0">
                <a:solidFill>
                  <a:srgbClr val="58595B"/>
                </a:solidFill>
              </a:rPr>
            </a:br>
            <a:r>
              <a:rPr lang="fr-CA" sz="700" dirty="0">
                <a:solidFill>
                  <a:srgbClr val="58595B"/>
                </a:solidFill>
              </a:rPr>
              <a:t>(2 cotes supérieures</a:t>
            </a:r>
            <a:r>
              <a:rPr lang="en-CA" sz="700" dirty="0" smtClean="0"/>
              <a:t>)</a:t>
            </a:r>
            <a:endParaRPr lang="en-CA" sz="700" dirty="0"/>
          </a:p>
        </p:txBody>
      </p:sp>
      <p:sp>
        <p:nvSpPr>
          <p:cNvPr id="5131" name="Text Box 19"/>
          <p:cNvSpPr txBox="1">
            <a:spLocks noChangeArrowheads="1"/>
          </p:cNvSpPr>
          <p:nvPr>
            <p:custDataLst>
              <p:tags r:id="rId9"/>
            </p:custDataLst>
          </p:nvPr>
        </p:nvSpPr>
        <p:spPr bwMode="auto">
          <a:xfrm>
            <a:off x="7190845" y="525037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a:t>
            </a:r>
          </a:p>
        </p:txBody>
      </p:sp>
      <p:sp>
        <p:nvSpPr>
          <p:cNvPr id="5132" name="Text Box 20"/>
          <p:cNvSpPr txBox="1">
            <a:spLocks noChangeArrowheads="1"/>
          </p:cNvSpPr>
          <p:nvPr>
            <p:custDataLst>
              <p:tags r:id="rId10"/>
            </p:custDataLst>
          </p:nvPr>
        </p:nvSpPr>
        <p:spPr bwMode="auto">
          <a:xfrm>
            <a:off x="5812893" y="5096746"/>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(n=67)</a:t>
            </a:r>
          </a:p>
        </p:txBody>
      </p:sp>
      <p:sp>
        <p:nvSpPr>
          <p:cNvPr id="5134" name="Text Box 33"/>
          <p:cNvSpPr txBox="1">
            <a:spLocks noChangeArrowheads="1"/>
          </p:cNvSpPr>
          <p:nvPr>
            <p:custDataLst>
              <p:tags r:id="rId11"/>
            </p:custDataLst>
          </p:nvPr>
        </p:nvSpPr>
        <p:spPr bwMode="auto">
          <a:xfrm>
            <a:off x="5563659" y="2912631"/>
            <a:ext cx="1271480" cy="415498"/>
          </a:xfrm>
          <a:prstGeom prst="rect">
            <a:avLst/>
          </a:prstGeom>
          <a:noFill/>
          <a:ln w="25400" algn="ctr">
            <a:noFill/>
            <a:miter lim="800000"/>
            <a:headEnd/>
            <a:tailEnd/>
          </a:ln>
        </p:spPr>
        <p:txBody>
          <a:bodyPr wrap="square">
            <a:spAutoFit/>
          </a:bodyPr>
          <a:lstStyle/>
          <a:p>
            <a:pPr lvl="0"/>
            <a:r>
              <a:rPr lang="fr-CA" sz="1400" dirty="0">
                <a:solidFill>
                  <a:srgbClr val="58595B"/>
                </a:solidFill>
              </a:rPr>
              <a:t>Non</a:t>
            </a:r>
            <a:br>
              <a:rPr lang="fr-CA" sz="1400" dirty="0">
                <a:solidFill>
                  <a:srgbClr val="58595B"/>
                </a:solidFill>
              </a:rPr>
            </a:br>
            <a:r>
              <a:rPr lang="fr-CA" sz="700" dirty="0">
                <a:solidFill>
                  <a:srgbClr val="58595B"/>
                </a:solidFill>
              </a:rPr>
              <a:t>(2 cotes inférieures)</a:t>
            </a:r>
          </a:p>
        </p:txBody>
      </p:sp>
      <p:sp>
        <p:nvSpPr>
          <p:cNvPr id="5136" name="Text Box 38"/>
          <p:cNvSpPr txBox="1">
            <a:spLocks noChangeArrowheads="1"/>
          </p:cNvSpPr>
          <p:nvPr>
            <p:custDataLst>
              <p:tags r:id="rId12"/>
            </p:custDataLst>
          </p:nvPr>
        </p:nvSpPr>
        <p:spPr bwMode="auto">
          <a:xfrm>
            <a:off x="7430553" y="5245616"/>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a:t>
            </a:r>
          </a:p>
        </p:txBody>
      </p:sp>
      <p:sp>
        <p:nvSpPr>
          <p:cNvPr id="5137" name="Text Box 39"/>
          <p:cNvSpPr txBox="1">
            <a:spLocks noChangeArrowheads="1"/>
          </p:cNvSpPr>
          <p:nvPr>
            <p:custDataLst>
              <p:tags r:id="rId13"/>
            </p:custDataLst>
          </p:nvPr>
        </p:nvSpPr>
        <p:spPr bwMode="auto">
          <a:xfrm>
            <a:off x="5563659" y="5106270"/>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(n=61)</a:t>
            </a:r>
          </a:p>
        </p:txBody>
      </p:sp>
      <p:sp>
        <p:nvSpPr>
          <p:cNvPr id="5138" name="Text Box 40"/>
          <p:cNvSpPr txBox="1">
            <a:spLocks noChangeArrowheads="1"/>
          </p:cNvSpPr>
          <p:nvPr>
            <p:custDataLst>
              <p:tags r:id="rId14"/>
            </p:custDataLst>
          </p:nvPr>
        </p:nvSpPr>
        <p:spPr bwMode="auto">
          <a:xfrm>
            <a:off x="4153960" y="4279182"/>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(n=342)</a:t>
            </a:r>
          </a:p>
        </p:txBody>
      </p:sp>
      <p:sp>
        <p:nvSpPr>
          <p:cNvPr id="5139" name="Text Box 41"/>
          <p:cNvSpPr txBox="1">
            <a:spLocks noChangeArrowheads="1"/>
          </p:cNvSpPr>
          <p:nvPr>
            <p:custDataLst>
              <p:tags r:id="rId15"/>
            </p:custDataLst>
          </p:nvPr>
        </p:nvSpPr>
        <p:spPr bwMode="auto">
          <a:xfrm>
            <a:off x="3909481" y="435379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(n=306)</a:t>
            </a:r>
          </a:p>
        </p:txBody>
      </p:sp>
      <p:sp>
        <p:nvSpPr>
          <p:cNvPr id="5140" name="Text Box 42"/>
          <p:cNvSpPr txBox="1">
            <a:spLocks noChangeArrowheads="1"/>
          </p:cNvSpPr>
          <p:nvPr>
            <p:custDataLst>
              <p:tags r:id="rId16"/>
            </p:custDataLst>
          </p:nvPr>
        </p:nvSpPr>
        <p:spPr bwMode="auto">
          <a:xfrm>
            <a:off x="2534704" y="3839623"/>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(n=488)</a:t>
            </a:r>
          </a:p>
        </p:txBody>
      </p:sp>
      <p:sp>
        <p:nvSpPr>
          <p:cNvPr id="5141" name="Text Box 43"/>
          <p:cNvSpPr txBox="1">
            <a:spLocks noChangeArrowheads="1"/>
          </p:cNvSpPr>
          <p:nvPr>
            <p:custDataLst>
              <p:tags r:id="rId17"/>
            </p:custDataLst>
          </p:nvPr>
        </p:nvSpPr>
        <p:spPr bwMode="auto">
          <a:xfrm>
            <a:off x="2282299" y="3752313"/>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(n=505)</a:t>
            </a:r>
          </a:p>
        </p:txBody>
      </p:sp>
      <p:sp>
        <p:nvSpPr>
          <p:cNvPr id="5142" name="Text Box 43"/>
          <p:cNvSpPr txBox="1">
            <a:spLocks noChangeArrowheads="1"/>
          </p:cNvSpPr>
          <p:nvPr>
            <p:custDataLst>
              <p:tags r:id="rId18"/>
            </p:custDataLst>
          </p:nvPr>
        </p:nvSpPr>
        <p:spPr bwMode="auto">
          <a:xfrm>
            <a:off x="2034649" y="3838038"/>
            <a:ext cx="6111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(n=517)</a:t>
            </a:r>
          </a:p>
        </p:txBody>
      </p:sp>
      <p:sp>
        <p:nvSpPr>
          <p:cNvPr id="5143" name="Text Box 41"/>
          <p:cNvSpPr txBox="1">
            <a:spLocks noChangeArrowheads="1"/>
          </p:cNvSpPr>
          <p:nvPr>
            <p:custDataLst>
              <p:tags r:id="rId19"/>
            </p:custDataLst>
          </p:nvPr>
        </p:nvSpPr>
        <p:spPr bwMode="auto">
          <a:xfrm>
            <a:off x="3661832" y="4301408"/>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(n=353)</a:t>
            </a:r>
          </a:p>
        </p:txBody>
      </p:sp>
      <p:sp>
        <p:nvSpPr>
          <p:cNvPr id="5144" name="Text Box 20"/>
          <p:cNvSpPr txBox="1">
            <a:spLocks noChangeArrowheads="1"/>
          </p:cNvSpPr>
          <p:nvPr>
            <p:custDataLst>
              <p:tags r:id="rId20"/>
            </p:custDataLst>
          </p:nvPr>
        </p:nvSpPr>
        <p:spPr bwMode="auto">
          <a:xfrm>
            <a:off x="5312831" y="5072932"/>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(n=75)</a:t>
            </a:r>
          </a:p>
        </p:txBody>
      </p:sp>
      <p:sp>
        <p:nvSpPr>
          <p:cNvPr id="5145" name="Text Box 19"/>
          <p:cNvSpPr txBox="1">
            <a:spLocks noChangeArrowheads="1"/>
          </p:cNvSpPr>
          <p:nvPr>
            <p:custDataLst>
              <p:tags r:id="rId21"/>
            </p:custDataLst>
          </p:nvPr>
        </p:nvSpPr>
        <p:spPr bwMode="auto">
          <a:xfrm>
            <a:off x="6943196" y="5245615"/>
            <a:ext cx="61277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a:t>
            </a:r>
          </a:p>
        </p:txBody>
      </p:sp>
      <p:sp>
        <p:nvSpPr>
          <p:cNvPr id="28" name="AutoShape 10"/>
          <p:cNvSpPr>
            <a:spLocks/>
          </p:cNvSpPr>
          <p:nvPr>
            <p:custDataLst>
              <p:tags r:id="rId22"/>
            </p:custDataLst>
          </p:nvPr>
        </p:nvSpPr>
        <p:spPr bwMode="auto">
          <a:xfrm rot="5400000">
            <a:off x="6081324" y="2861436"/>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29" name="Text Box 20"/>
          <p:cNvSpPr txBox="1">
            <a:spLocks noChangeArrowheads="1"/>
          </p:cNvSpPr>
          <p:nvPr>
            <p:custDataLst>
              <p:tags r:id="rId23"/>
            </p:custDataLst>
          </p:nvPr>
        </p:nvSpPr>
        <p:spPr bwMode="auto">
          <a:xfrm>
            <a:off x="1783610" y="373227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(n=727)</a:t>
            </a:r>
            <a:endParaRPr lang="en-CA" b="0" dirty="0">
              <a:latin typeface="Arial Narrow" pitchFamily="34" charset="0"/>
            </a:endParaRPr>
          </a:p>
        </p:txBody>
      </p:sp>
      <p:sp>
        <p:nvSpPr>
          <p:cNvPr id="31" name="Text Box 20"/>
          <p:cNvSpPr txBox="1">
            <a:spLocks noChangeArrowheads="1"/>
          </p:cNvSpPr>
          <p:nvPr>
            <p:custDataLst>
              <p:tags r:id="rId24"/>
            </p:custDataLst>
          </p:nvPr>
        </p:nvSpPr>
        <p:spPr bwMode="auto">
          <a:xfrm>
            <a:off x="3418446" y="435659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(n=433)</a:t>
            </a:r>
            <a:endParaRPr lang="en-CA" b="0" dirty="0">
              <a:latin typeface="Arial Narrow" pitchFamily="34" charset="0"/>
            </a:endParaRPr>
          </a:p>
        </p:txBody>
      </p:sp>
      <p:sp>
        <p:nvSpPr>
          <p:cNvPr id="32" name="Text Box 20"/>
          <p:cNvSpPr txBox="1">
            <a:spLocks noChangeArrowheads="1"/>
          </p:cNvSpPr>
          <p:nvPr>
            <p:custDataLst>
              <p:tags r:id="rId25"/>
            </p:custDataLst>
          </p:nvPr>
        </p:nvSpPr>
        <p:spPr bwMode="auto">
          <a:xfrm>
            <a:off x="5076662" y="513245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(n=76)</a:t>
            </a:r>
            <a:endParaRPr lang="en-CA" b="0" dirty="0">
              <a:latin typeface="Arial Narrow" pitchFamily="34" charset="0"/>
            </a:endParaRPr>
          </a:p>
        </p:txBody>
      </p:sp>
      <p:sp>
        <p:nvSpPr>
          <p:cNvPr id="33" name="Text Box 20"/>
          <p:cNvSpPr txBox="1">
            <a:spLocks noChangeArrowheads="1"/>
          </p:cNvSpPr>
          <p:nvPr>
            <p:custDataLst>
              <p:tags r:id="rId26"/>
            </p:custDataLst>
          </p:nvPr>
        </p:nvSpPr>
        <p:spPr bwMode="auto">
          <a:xfrm>
            <a:off x="6702839" y="525628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a:t>
            </a:r>
            <a:endParaRPr lang="en-CA" b="0" dirty="0">
              <a:latin typeface="Arial Narrow" pitchFamily="34" charset="0"/>
            </a:endParaRPr>
          </a:p>
        </p:txBody>
      </p:sp>
      <p:sp>
        <p:nvSpPr>
          <p:cNvPr id="34" name="Text Box 20"/>
          <p:cNvSpPr txBox="1">
            <a:spLocks noChangeArrowheads="1"/>
          </p:cNvSpPr>
          <p:nvPr>
            <p:custDataLst>
              <p:tags r:id="rId27"/>
            </p:custDataLst>
          </p:nvPr>
        </p:nvSpPr>
        <p:spPr bwMode="auto">
          <a:xfrm>
            <a:off x="1542021" y="373757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(n=680)</a:t>
            </a:r>
            <a:endParaRPr lang="en-CA" b="0" dirty="0">
              <a:latin typeface="Arial Narrow" pitchFamily="34" charset="0"/>
            </a:endParaRPr>
          </a:p>
        </p:txBody>
      </p:sp>
      <p:sp>
        <p:nvSpPr>
          <p:cNvPr id="36" name="Text Box 20"/>
          <p:cNvSpPr txBox="1">
            <a:spLocks noChangeArrowheads="1"/>
          </p:cNvSpPr>
          <p:nvPr>
            <p:custDataLst>
              <p:tags r:id="rId28"/>
            </p:custDataLst>
          </p:nvPr>
        </p:nvSpPr>
        <p:spPr bwMode="auto">
          <a:xfrm>
            <a:off x="3180321" y="437555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(n=398)</a:t>
            </a:r>
            <a:endParaRPr lang="en-CA" b="0" dirty="0">
              <a:latin typeface="Arial Narrow" pitchFamily="34" charset="0"/>
            </a:endParaRPr>
          </a:p>
        </p:txBody>
      </p:sp>
      <p:sp>
        <p:nvSpPr>
          <p:cNvPr id="37" name="Text Box 20"/>
          <p:cNvSpPr txBox="1">
            <a:spLocks noChangeArrowheads="1"/>
          </p:cNvSpPr>
          <p:nvPr>
            <p:custDataLst>
              <p:tags r:id="rId29"/>
            </p:custDataLst>
          </p:nvPr>
        </p:nvSpPr>
        <p:spPr bwMode="auto">
          <a:xfrm>
            <a:off x="4818621" y="5099549"/>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(n=82)</a:t>
            </a:r>
            <a:endParaRPr lang="en-CA" b="0" dirty="0">
              <a:latin typeface="Arial Narrow" pitchFamily="34" charset="0"/>
            </a:endParaRPr>
          </a:p>
        </p:txBody>
      </p:sp>
      <p:sp>
        <p:nvSpPr>
          <p:cNvPr id="38" name="Text Box 20"/>
          <p:cNvSpPr txBox="1">
            <a:spLocks noChangeArrowheads="1"/>
          </p:cNvSpPr>
          <p:nvPr>
            <p:custDataLst>
              <p:tags r:id="rId30"/>
            </p:custDataLst>
          </p:nvPr>
        </p:nvSpPr>
        <p:spPr bwMode="auto">
          <a:xfrm>
            <a:off x="6475971" y="526147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a:t>
            </a:r>
            <a:endParaRPr lang="en-CA" b="0" dirty="0">
              <a:latin typeface="Arial Narrow" pitchFamily="34" charset="0"/>
            </a:endParaRPr>
          </a:p>
        </p:txBody>
      </p:sp>
      <p:sp>
        <p:nvSpPr>
          <p:cNvPr id="35" name="Text Box 20"/>
          <p:cNvSpPr txBox="1">
            <a:spLocks noChangeArrowheads="1"/>
          </p:cNvSpPr>
          <p:nvPr>
            <p:custDataLst>
              <p:tags r:id="rId31"/>
            </p:custDataLst>
          </p:nvPr>
        </p:nvSpPr>
        <p:spPr bwMode="auto">
          <a:xfrm>
            <a:off x="1279095" y="3889973"/>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(n=510)</a:t>
            </a:r>
            <a:endParaRPr lang="en-CA" b="0" dirty="0">
              <a:latin typeface="Arial Narrow" pitchFamily="34" charset="0"/>
            </a:endParaRPr>
          </a:p>
        </p:txBody>
      </p:sp>
      <p:sp>
        <p:nvSpPr>
          <p:cNvPr id="39" name="Text Box 20"/>
          <p:cNvSpPr txBox="1">
            <a:spLocks noChangeArrowheads="1"/>
          </p:cNvSpPr>
          <p:nvPr>
            <p:custDataLst>
              <p:tags r:id="rId32"/>
            </p:custDataLst>
          </p:nvPr>
        </p:nvSpPr>
        <p:spPr bwMode="auto">
          <a:xfrm>
            <a:off x="2893486" y="4267342"/>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(n=363)</a:t>
            </a:r>
            <a:endParaRPr lang="en-CA" b="0" dirty="0">
              <a:latin typeface="Arial Narrow" pitchFamily="34" charset="0"/>
            </a:endParaRPr>
          </a:p>
        </p:txBody>
      </p:sp>
      <p:sp>
        <p:nvSpPr>
          <p:cNvPr id="40" name="Text Box 20"/>
          <p:cNvSpPr txBox="1">
            <a:spLocks noChangeArrowheads="1"/>
          </p:cNvSpPr>
          <p:nvPr>
            <p:custDataLst>
              <p:tags r:id="rId33"/>
            </p:custDataLst>
          </p:nvPr>
        </p:nvSpPr>
        <p:spPr bwMode="auto">
          <a:xfrm>
            <a:off x="4536722" y="5092977"/>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(n=77)</a:t>
            </a:r>
            <a:endParaRPr lang="en-CA" b="0" dirty="0">
              <a:latin typeface="Arial Narrow" pitchFamily="34" charset="0"/>
            </a:endParaRPr>
          </a:p>
        </p:txBody>
      </p:sp>
      <p:sp>
        <p:nvSpPr>
          <p:cNvPr id="41" name="Text Box 20"/>
          <p:cNvSpPr txBox="1">
            <a:spLocks noChangeArrowheads="1"/>
          </p:cNvSpPr>
          <p:nvPr>
            <p:custDataLst>
              <p:tags r:id="rId34"/>
            </p:custDataLst>
          </p:nvPr>
        </p:nvSpPr>
        <p:spPr bwMode="auto">
          <a:xfrm>
            <a:off x="6198158" y="527181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a:t>
            </a:r>
            <a:endParaRPr lang="en-CA" b="0" dirty="0">
              <a:latin typeface="Arial Narrow" pitchFamily="34" charset="0"/>
            </a:endParaRPr>
          </a:p>
        </p:txBody>
      </p:sp>
      <p:sp>
        <p:nvSpPr>
          <p:cNvPr id="44" name="Text Box 11"/>
          <p:cNvSpPr txBox="1">
            <a:spLocks noChangeArrowheads="1"/>
          </p:cNvSpPr>
          <p:nvPr>
            <p:custDataLst>
              <p:tags r:id="rId35"/>
            </p:custDataLst>
          </p:nvPr>
        </p:nvSpPr>
        <p:spPr bwMode="auto">
          <a:xfrm>
            <a:off x="2473161" y="2534584"/>
            <a:ext cx="1251757"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91 %</a:t>
            </a:r>
            <a:endParaRPr lang="en-CA" sz="900" dirty="0" smtClean="0"/>
          </a:p>
          <a:p>
            <a:r>
              <a:rPr lang="en-CA" sz="900" dirty="0" smtClean="0"/>
              <a:t>(n=873)</a:t>
            </a:r>
          </a:p>
          <a:p>
            <a:r>
              <a:rPr lang="en-CA" sz="1100" dirty="0" smtClean="0"/>
              <a:t>2013 : 92 %</a:t>
            </a:r>
            <a:r>
              <a:rPr lang="en-CA" sz="400" dirty="0" smtClean="0"/>
              <a:t>    </a:t>
            </a:r>
            <a:r>
              <a:rPr lang="en-CA" sz="700" dirty="0" smtClean="0"/>
              <a:t>(n=1078</a:t>
            </a:r>
            <a:r>
              <a:rPr lang="en-CA" sz="800" dirty="0" smtClean="0"/>
              <a:t>)</a:t>
            </a:r>
            <a:endParaRPr lang="en-CA" sz="800" dirty="0"/>
          </a:p>
        </p:txBody>
      </p:sp>
      <p:sp>
        <p:nvSpPr>
          <p:cNvPr id="45" name="Text Box 11"/>
          <p:cNvSpPr txBox="1">
            <a:spLocks noChangeArrowheads="1"/>
          </p:cNvSpPr>
          <p:nvPr>
            <p:custDataLst>
              <p:tags r:id="rId36"/>
            </p:custDataLst>
          </p:nvPr>
        </p:nvSpPr>
        <p:spPr bwMode="auto">
          <a:xfrm>
            <a:off x="5738358" y="3302612"/>
            <a:ext cx="1096781"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9 %</a:t>
            </a:r>
          </a:p>
          <a:p>
            <a:r>
              <a:rPr lang="en-CA" sz="800" dirty="0"/>
              <a:t>(</a:t>
            </a:r>
            <a:r>
              <a:rPr lang="en-CA" sz="800" dirty="0" smtClean="0"/>
              <a:t>n=85)</a:t>
            </a:r>
          </a:p>
          <a:p>
            <a:r>
              <a:rPr lang="en-CA" sz="1100" dirty="0" smtClean="0"/>
              <a:t>2013 : 8 %</a:t>
            </a:r>
            <a:r>
              <a:rPr lang="en-CA" sz="400" dirty="0" smtClean="0"/>
              <a:t>     </a:t>
            </a:r>
            <a:r>
              <a:rPr lang="en-CA" sz="700" dirty="0"/>
              <a:t>(</a:t>
            </a:r>
            <a:r>
              <a:rPr lang="en-CA" sz="700" dirty="0" smtClean="0"/>
              <a:t>n=90)</a:t>
            </a:r>
            <a:endParaRPr lang="en-CA" sz="700" dirty="0"/>
          </a:p>
        </p:txBody>
      </p:sp>
      <p:sp>
        <p:nvSpPr>
          <p:cNvPr id="46" name="TextBox 45"/>
          <p:cNvSpPr txBox="1"/>
          <p:nvPr>
            <p:custDataLst>
              <p:tags r:id="rId37"/>
            </p:custDataLst>
          </p:nvPr>
        </p:nvSpPr>
        <p:spPr>
          <a:xfrm>
            <a:off x="1416927" y="3627383"/>
            <a:ext cx="186390"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
        <p:nvSpPr>
          <p:cNvPr id="42" name="TextBox 41"/>
          <p:cNvSpPr txBox="1"/>
          <p:nvPr>
            <p:custDataLst>
              <p:tags r:id="rId38"/>
            </p:custDataLst>
          </p:nvPr>
        </p:nvSpPr>
        <p:spPr>
          <a:xfrm>
            <a:off x="2845602" y="4000922"/>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extLst>
      <p:ext uri="{BB962C8B-B14F-4D97-AF65-F5344CB8AC3E}">
        <p14:creationId xmlns:p14="http://schemas.microsoft.com/office/powerpoint/2010/main" val="21952903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sz="2400" dirty="0" smtClean="0"/>
              <a:t>Intentions de carrière actuelles et antérieures </a:t>
            </a:r>
            <a:r>
              <a:rPr lang="en-CA" dirty="0" smtClean="0"/>
              <a:t/>
            </a:r>
            <a:br>
              <a:rPr lang="en-CA" dirty="0" smtClean="0"/>
            </a:br>
            <a:r>
              <a:rPr lang="en-CA" sz="1600" dirty="0" smtClean="0"/>
              <a:t>(</a:t>
            </a:r>
            <a:r>
              <a:rPr lang="fr-CA" sz="1600" dirty="0" smtClean="0"/>
              <a:t>parmi les étudiants qui avaient l’intention de faire carrière en génie au début de leurs études</a:t>
            </a:r>
            <a:r>
              <a:rPr lang="en-CA" sz="1600" dirty="0" smtClean="0"/>
              <a:t>)</a:t>
            </a:r>
            <a:endParaRPr lang="en-CA" sz="1800" dirty="0" smtClean="0"/>
          </a:p>
        </p:txBody>
      </p:sp>
      <p:sp>
        <p:nvSpPr>
          <p:cNvPr id="35" name="Content Placeholder 34"/>
          <p:cNvSpPr>
            <a:spLocks noGrp="1"/>
          </p:cNvSpPr>
          <p:nvPr>
            <p:ph idx="1"/>
            <p:custDataLst>
              <p:tags r:id="rId2"/>
            </p:custDataLst>
          </p:nvPr>
        </p:nvSpPr>
        <p:spPr>
          <a:xfrm>
            <a:off x="352425" y="915690"/>
            <a:ext cx="8554508" cy="1179810"/>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Comme en 2013, pratiquement tous les étudiants (94 %) qui ont commencé leurs études avec l’intention de faire carrière en génie disent qu’ils feront absolument ou probablement carrière dans le domaine du génie après avoir obtenu leur diplôme.</a:t>
            </a:r>
            <a:endParaRPr lang="en-US" sz="1400" dirty="0" smtClean="0">
              <a:latin typeface="+mj-lt"/>
            </a:endParaRPr>
          </a:p>
          <a:p>
            <a:pPr fontAlgn="auto">
              <a:lnSpc>
                <a:spcPct val="100000"/>
              </a:lnSpc>
              <a:spcAft>
                <a:spcPts val="0"/>
              </a:spcAft>
              <a:defRPr/>
            </a:pPr>
            <a:r>
              <a:rPr lang="fr-CA" sz="1400" dirty="0" smtClean="0">
                <a:latin typeface="+mj-lt"/>
              </a:rPr>
              <a:t>Les étudiants sont cependant moins susceptibles que l’année dernière d’indiquer qu’ils feront absolument carrière en génie. </a:t>
            </a:r>
            <a:endParaRPr lang="en-US" sz="1400" dirty="0" smtClean="0">
              <a:latin typeface="+mj-lt"/>
            </a:endParaRPr>
          </a:p>
        </p:txBody>
      </p:sp>
      <p:sp>
        <p:nvSpPr>
          <p:cNvPr id="614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2D66593-E3E3-45B5-967E-8D43FD5B0E71}" type="slidenum">
              <a:rPr lang="en-US">
                <a:solidFill>
                  <a:srgbClr val="58595B"/>
                </a:solidFill>
              </a:rPr>
              <a:pPr/>
              <a:t>19</a:t>
            </a:fld>
            <a:endParaRPr lang="en-US" dirty="0">
              <a:solidFill>
                <a:srgbClr val="58595B"/>
              </a:solidFill>
            </a:endParaRPr>
          </a:p>
        </p:txBody>
      </p:sp>
      <p:sp>
        <p:nvSpPr>
          <p:cNvPr id="2" name="Text Box 4"/>
          <p:cNvSpPr txBox="1">
            <a:spLocks noChangeArrowheads="1"/>
          </p:cNvSpPr>
          <p:nvPr>
            <p:custDataLst>
              <p:tags r:id="rId4"/>
            </p:custDataLst>
          </p:nvPr>
        </p:nvSpPr>
        <p:spPr bwMode="auto">
          <a:xfrm>
            <a:off x="395111" y="6272213"/>
            <a:ext cx="8229247" cy="338554"/>
          </a:xfrm>
          <a:prstGeom prst="rect">
            <a:avLst/>
          </a:prstGeom>
          <a:noFill/>
          <a:ln w="25400">
            <a:noFill/>
            <a:miter lim="800000"/>
            <a:headEnd/>
            <a:tailEnd/>
          </a:ln>
        </p:spPr>
        <p:txBody>
          <a:bodyPr wrap="square">
            <a:spAutoFit/>
          </a:bodyPr>
          <a:lstStyle/>
          <a:p>
            <a:pPr algn="l">
              <a:defRPr/>
            </a:pPr>
            <a:r>
              <a:rPr lang="en-US" sz="800" dirty="0">
                <a:solidFill>
                  <a:srgbClr val="1F497D"/>
                </a:solidFill>
                <a:latin typeface="Calibri"/>
              </a:rPr>
              <a:t>Q18. </a:t>
            </a:r>
            <a:r>
              <a:rPr lang="fr-CA" sz="800" dirty="0" smtClean="0">
                <a:solidFill>
                  <a:srgbClr val="1F497D"/>
                </a:solidFill>
                <a:latin typeface="Calibri"/>
              </a:rPr>
              <a:t>Est-ce que vous projetiez d’exercer le génie lorsque vous avez commencé vos études</a:t>
            </a:r>
            <a:r>
              <a:rPr lang="en-US" sz="800" dirty="0" smtClean="0">
                <a:solidFill>
                  <a:srgbClr val="1F497D"/>
                </a:solidFill>
                <a:latin typeface="Calibri"/>
              </a:rPr>
              <a:t>? </a:t>
            </a:r>
            <a:br>
              <a:rPr lang="en-US" sz="800" dirty="0" smtClean="0">
                <a:solidFill>
                  <a:srgbClr val="1F497D"/>
                </a:solidFill>
                <a:latin typeface="Calibri"/>
              </a:rPr>
            </a:br>
            <a:r>
              <a:rPr lang="en-US" sz="800" dirty="0" smtClean="0">
                <a:solidFill>
                  <a:srgbClr val="1F497D"/>
                </a:solidFill>
                <a:latin typeface="Calibri"/>
              </a:rPr>
              <a:t>Base : </a:t>
            </a:r>
            <a:r>
              <a:rPr lang="fr-CA" sz="800" dirty="0" smtClean="0">
                <a:solidFill>
                  <a:srgbClr val="1F497D"/>
                </a:solidFill>
                <a:latin typeface="Calibri"/>
              </a:rPr>
              <a:t>Les étudiants qui ont commencé leurs études avec l’intention de faire carrière en génie, 2014 (n=875); 2013 (n=1078); 2012 (n=1142)</a:t>
            </a:r>
            <a:endParaRPr lang="fr-CA" sz="800" dirty="0">
              <a:solidFill>
                <a:srgbClr val="1F497D"/>
              </a:solidFill>
              <a:latin typeface="Calibri"/>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581287413"/>
              </p:ext>
            </p:extLst>
          </p:nvPr>
        </p:nvGraphicFramePr>
        <p:xfrm>
          <a:off x="740642" y="1871525"/>
          <a:ext cx="7975600" cy="3875746"/>
        </p:xfrm>
        <a:graphic>
          <a:graphicData uri="http://schemas.openxmlformats.org/drawingml/2006/chart">
            <c:chart xmlns:c="http://schemas.openxmlformats.org/drawingml/2006/chart" xmlns:r="http://schemas.openxmlformats.org/officeDocument/2006/relationships" r:id="rId59"/>
          </a:graphicData>
        </a:graphic>
      </p:graphicFrame>
      <p:sp>
        <p:nvSpPr>
          <p:cNvPr id="6151" name="Text Box 47"/>
          <p:cNvSpPr txBox="1">
            <a:spLocks noChangeArrowheads="1"/>
          </p:cNvSpPr>
          <p:nvPr>
            <p:custDataLst>
              <p:tags r:id="rId6"/>
            </p:custDataLst>
          </p:nvPr>
        </p:nvSpPr>
        <p:spPr bwMode="auto">
          <a:xfrm>
            <a:off x="6346478" y="2473326"/>
            <a:ext cx="1277242" cy="415498"/>
          </a:xfrm>
          <a:prstGeom prst="rect">
            <a:avLst/>
          </a:prstGeom>
          <a:noFill/>
          <a:ln w="25400" algn="ctr">
            <a:noFill/>
            <a:miter lim="800000"/>
            <a:headEnd/>
            <a:tailEnd/>
          </a:ln>
        </p:spPr>
        <p:txBody>
          <a:bodyPr wrap="square">
            <a:spAutoFit/>
          </a:bodyPr>
          <a:lstStyle/>
          <a:p>
            <a:r>
              <a:rPr lang="fr-CA" sz="1400" dirty="0" smtClean="0">
                <a:solidFill>
                  <a:srgbClr val="58595B"/>
                </a:solidFill>
              </a:rPr>
              <a:t>Non</a:t>
            </a:r>
            <a:br>
              <a:rPr lang="fr-CA" sz="1400" dirty="0" smtClean="0">
                <a:solidFill>
                  <a:srgbClr val="58595B"/>
                </a:solidFill>
              </a:rPr>
            </a:br>
            <a:r>
              <a:rPr lang="fr-CA" sz="700" dirty="0" smtClean="0">
                <a:solidFill>
                  <a:srgbClr val="58595B"/>
                </a:solidFill>
              </a:rPr>
              <a:t>(2 cotes inférieures)</a:t>
            </a:r>
            <a:endParaRPr lang="fr-CA" sz="700" dirty="0">
              <a:solidFill>
                <a:srgbClr val="58595B"/>
              </a:solidFill>
            </a:endParaRPr>
          </a:p>
        </p:txBody>
      </p:sp>
      <p:sp>
        <p:nvSpPr>
          <p:cNvPr id="7185" name="Text Box 48"/>
          <p:cNvSpPr txBox="1">
            <a:spLocks noChangeArrowheads="1"/>
          </p:cNvSpPr>
          <p:nvPr>
            <p:custDataLst>
              <p:tags r:id="rId7"/>
            </p:custDataLst>
          </p:nvPr>
        </p:nvSpPr>
        <p:spPr bwMode="auto">
          <a:xfrm>
            <a:off x="7670850" y="3042956"/>
            <a:ext cx="579968"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smtClean="0">
                <a:solidFill>
                  <a:srgbClr val="58595B"/>
                </a:solidFill>
              </a:rPr>
              <a:t>7 %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53" name="Text Box 49"/>
          <p:cNvSpPr txBox="1">
            <a:spLocks noChangeArrowheads="1"/>
          </p:cNvSpPr>
          <p:nvPr>
            <p:custDataLst>
              <p:tags r:id="rId8"/>
            </p:custDataLst>
          </p:nvPr>
        </p:nvSpPr>
        <p:spPr bwMode="auto">
          <a:xfrm>
            <a:off x="7623720" y="3258475"/>
            <a:ext cx="594956" cy="169277"/>
          </a:xfrm>
          <a:prstGeom prst="rect">
            <a:avLst/>
          </a:prstGeom>
          <a:noFill/>
          <a:ln w="25400" algn="ctr">
            <a:noFill/>
            <a:miter lim="800000"/>
            <a:headEnd/>
            <a:tailEnd/>
          </a:ln>
        </p:spPr>
        <p:txBody>
          <a:bodyPr wrap="square">
            <a:spAutoFit/>
          </a:bodyPr>
          <a:lstStyle/>
          <a:p>
            <a:r>
              <a:rPr lang="en-CA" sz="500" dirty="0">
                <a:solidFill>
                  <a:srgbClr val="58595B"/>
                </a:solidFill>
              </a:rPr>
              <a:t> (n=38)</a:t>
            </a:r>
          </a:p>
        </p:txBody>
      </p:sp>
      <p:sp>
        <p:nvSpPr>
          <p:cNvPr id="7187" name="Text Box 50"/>
          <p:cNvSpPr txBox="1">
            <a:spLocks noChangeArrowheads="1"/>
          </p:cNvSpPr>
          <p:nvPr>
            <p:custDataLst>
              <p:tags r:id="rId9"/>
            </p:custDataLst>
          </p:nvPr>
        </p:nvSpPr>
        <p:spPr bwMode="auto">
          <a:xfrm>
            <a:off x="7003473" y="3042956"/>
            <a:ext cx="579968"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smtClean="0">
                <a:solidFill>
                  <a:srgbClr val="58595B"/>
                </a:solidFill>
              </a:rPr>
              <a:t>6 %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55" name="Text Box 51"/>
          <p:cNvSpPr txBox="1">
            <a:spLocks noChangeArrowheads="1"/>
          </p:cNvSpPr>
          <p:nvPr>
            <p:custDataLst>
              <p:tags r:id="rId10"/>
            </p:custDataLst>
          </p:nvPr>
        </p:nvSpPr>
        <p:spPr bwMode="auto">
          <a:xfrm>
            <a:off x="6951051" y="3258475"/>
            <a:ext cx="594956" cy="169277"/>
          </a:xfrm>
          <a:prstGeom prst="rect">
            <a:avLst/>
          </a:prstGeom>
          <a:noFill/>
          <a:ln w="25400" algn="ctr">
            <a:noFill/>
            <a:miter lim="800000"/>
            <a:headEnd/>
            <a:tailEnd/>
          </a:ln>
        </p:spPr>
        <p:txBody>
          <a:bodyPr wrap="square">
            <a:spAutoFit/>
          </a:bodyPr>
          <a:lstStyle/>
          <a:p>
            <a:r>
              <a:rPr lang="en-CA" sz="500" dirty="0">
                <a:solidFill>
                  <a:srgbClr val="58595B"/>
                </a:solidFill>
              </a:rPr>
              <a:t> (n=54)</a:t>
            </a:r>
          </a:p>
        </p:txBody>
      </p:sp>
      <p:sp>
        <p:nvSpPr>
          <p:cNvPr id="7189" name="Text Box 52"/>
          <p:cNvSpPr txBox="1">
            <a:spLocks noChangeArrowheads="1"/>
          </p:cNvSpPr>
          <p:nvPr>
            <p:custDataLst>
              <p:tags r:id="rId11"/>
            </p:custDataLst>
          </p:nvPr>
        </p:nvSpPr>
        <p:spPr bwMode="auto">
          <a:xfrm>
            <a:off x="3160380" y="3036008"/>
            <a:ext cx="694610"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smtClean="0">
                <a:solidFill>
                  <a:srgbClr val="58595B"/>
                </a:solidFill>
              </a:rPr>
              <a:t>93 %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57" name="Text Box 54"/>
          <p:cNvSpPr txBox="1">
            <a:spLocks noChangeArrowheads="1"/>
          </p:cNvSpPr>
          <p:nvPr>
            <p:custDataLst>
              <p:tags r:id="rId12"/>
            </p:custDataLst>
          </p:nvPr>
        </p:nvSpPr>
        <p:spPr bwMode="auto">
          <a:xfrm>
            <a:off x="2215271" y="2520951"/>
            <a:ext cx="1150657" cy="415498"/>
          </a:xfrm>
          <a:prstGeom prst="rect">
            <a:avLst/>
          </a:prstGeom>
          <a:noFill/>
          <a:ln w="25400" algn="ctr">
            <a:noFill/>
            <a:miter lim="800000"/>
            <a:headEnd/>
            <a:tailEnd/>
          </a:ln>
        </p:spPr>
        <p:txBody>
          <a:bodyPr wrap="square">
            <a:spAutoFit/>
          </a:bodyPr>
          <a:lstStyle/>
          <a:p>
            <a:r>
              <a:rPr lang="fr-CA" sz="1400" dirty="0" smtClean="0">
                <a:solidFill>
                  <a:srgbClr val="58595B"/>
                </a:solidFill>
              </a:rPr>
              <a:t>Oui</a:t>
            </a:r>
            <a:br>
              <a:rPr lang="fr-CA" sz="1400" dirty="0" smtClean="0">
                <a:solidFill>
                  <a:srgbClr val="58595B"/>
                </a:solidFill>
              </a:rPr>
            </a:br>
            <a:r>
              <a:rPr lang="fr-CA" sz="700" dirty="0" smtClean="0">
                <a:solidFill>
                  <a:srgbClr val="58595B"/>
                </a:solidFill>
              </a:rPr>
              <a:t>(2 cotes supérieures)</a:t>
            </a:r>
            <a:endParaRPr lang="fr-CA" sz="700" dirty="0">
              <a:solidFill>
                <a:srgbClr val="58595B"/>
              </a:solidFill>
            </a:endParaRPr>
          </a:p>
        </p:txBody>
      </p:sp>
      <p:sp>
        <p:nvSpPr>
          <p:cNvPr id="7192" name="Text Box 55"/>
          <p:cNvSpPr txBox="1">
            <a:spLocks noChangeArrowheads="1"/>
          </p:cNvSpPr>
          <p:nvPr>
            <p:custDataLst>
              <p:tags r:id="rId13"/>
            </p:custDataLst>
          </p:nvPr>
        </p:nvSpPr>
        <p:spPr bwMode="auto">
          <a:xfrm>
            <a:off x="2528169" y="3034421"/>
            <a:ext cx="596877"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smtClean="0">
                <a:solidFill>
                  <a:srgbClr val="58595B"/>
                </a:solidFill>
              </a:rPr>
              <a:t>93 %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59" name="Text Box 56"/>
          <p:cNvSpPr txBox="1">
            <a:spLocks noChangeArrowheads="1"/>
          </p:cNvSpPr>
          <p:nvPr>
            <p:custDataLst>
              <p:tags r:id="rId14"/>
            </p:custDataLst>
          </p:nvPr>
        </p:nvSpPr>
        <p:spPr bwMode="auto">
          <a:xfrm>
            <a:off x="2428768" y="3239551"/>
            <a:ext cx="696278" cy="184150"/>
          </a:xfrm>
          <a:prstGeom prst="rect">
            <a:avLst/>
          </a:prstGeom>
          <a:noFill/>
          <a:ln w="25400" algn="ctr">
            <a:noFill/>
            <a:miter lim="800000"/>
            <a:headEnd/>
            <a:tailEnd/>
          </a:ln>
        </p:spPr>
        <p:txBody>
          <a:bodyPr wrap="square">
            <a:spAutoFit/>
          </a:bodyPr>
          <a:lstStyle/>
          <a:p>
            <a:r>
              <a:rPr lang="en-CA" dirty="0">
                <a:solidFill>
                  <a:srgbClr val="58595B"/>
                </a:solidFill>
              </a:rPr>
              <a:t> (n=814)</a:t>
            </a:r>
          </a:p>
        </p:txBody>
      </p:sp>
      <p:sp>
        <p:nvSpPr>
          <p:cNvPr id="6160" name="Text Box 57"/>
          <p:cNvSpPr txBox="1">
            <a:spLocks noChangeArrowheads="1"/>
          </p:cNvSpPr>
          <p:nvPr>
            <p:custDataLst>
              <p:tags r:id="rId15"/>
            </p:custDataLst>
          </p:nvPr>
        </p:nvSpPr>
        <p:spPr bwMode="auto">
          <a:xfrm>
            <a:off x="3073891" y="3242383"/>
            <a:ext cx="696278" cy="184150"/>
          </a:xfrm>
          <a:prstGeom prst="rect">
            <a:avLst/>
          </a:prstGeom>
          <a:noFill/>
          <a:ln w="25400" algn="ctr">
            <a:noFill/>
            <a:miter lim="800000"/>
            <a:headEnd/>
            <a:tailEnd/>
          </a:ln>
        </p:spPr>
        <p:txBody>
          <a:bodyPr wrap="square">
            <a:spAutoFit/>
          </a:bodyPr>
          <a:lstStyle/>
          <a:p>
            <a:r>
              <a:rPr lang="en-CA" dirty="0">
                <a:solidFill>
                  <a:srgbClr val="58595B"/>
                </a:solidFill>
              </a:rPr>
              <a:t> (n=641)</a:t>
            </a:r>
          </a:p>
        </p:txBody>
      </p:sp>
      <p:sp>
        <p:nvSpPr>
          <p:cNvPr id="33" name="Text Box 55"/>
          <p:cNvSpPr txBox="1">
            <a:spLocks noChangeArrowheads="1"/>
          </p:cNvSpPr>
          <p:nvPr>
            <p:custDataLst>
              <p:tags r:id="rId16"/>
            </p:custDataLst>
          </p:nvPr>
        </p:nvSpPr>
        <p:spPr bwMode="auto">
          <a:xfrm>
            <a:off x="3854990" y="3034421"/>
            <a:ext cx="605438" cy="353943"/>
          </a:xfrm>
          <a:prstGeom prst="rect">
            <a:avLst/>
          </a:prstGeom>
          <a:noFill/>
          <a:ln w="25400" algn="ctr">
            <a:solidFill>
              <a:schemeClr val="accent6"/>
            </a:solidFill>
            <a:miter lim="800000"/>
            <a:headEnd/>
            <a:tailEnd/>
          </a:ln>
        </p:spPr>
        <p:txBody>
          <a:bodyPr wrap="square">
            <a:spAutoFit/>
          </a:bodyPr>
          <a:lstStyle/>
          <a:p>
            <a:pPr>
              <a:defRPr/>
            </a:pPr>
            <a:r>
              <a:rPr lang="en-CA" sz="1400" dirty="0" smtClean="0">
                <a:solidFill>
                  <a:srgbClr val="58595B"/>
                </a:solidFill>
              </a:rPr>
              <a:t>93 %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63" name="Text Box 56"/>
          <p:cNvSpPr txBox="1">
            <a:spLocks noChangeArrowheads="1"/>
          </p:cNvSpPr>
          <p:nvPr>
            <p:custDataLst>
              <p:tags r:id="rId17"/>
            </p:custDataLst>
          </p:nvPr>
        </p:nvSpPr>
        <p:spPr bwMode="auto">
          <a:xfrm>
            <a:off x="3764150" y="3227194"/>
            <a:ext cx="696278" cy="184150"/>
          </a:xfrm>
          <a:prstGeom prst="rect">
            <a:avLst/>
          </a:prstGeom>
          <a:noFill/>
          <a:ln w="25400" algn="ctr">
            <a:noFill/>
            <a:miter lim="800000"/>
            <a:headEnd/>
            <a:tailEnd/>
          </a:ln>
        </p:spPr>
        <p:txBody>
          <a:bodyPr wrap="square">
            <a:spAutoFit/>
          </a:bodyPr>
          <a:lstStyle/>
          <a:p>
            <a:r>
              <a:rPr lang="en-CA" dirty="0">
                <a:solidFill>
                  <a:srgbClr val="58595B"/>
                </a:solidFill>
              </a:rPr>
              <a:t> (n=770)</a:t>
            </a:r>
          </a:p>
        </p:txBody>
      </p:sp>
      <p:sp>
        <p:nvSpPr>
          <p:cNvPr id="36" name="Text Box 55"/>
          <p:cNvSpPr txBox="1">
            <a:spLocks noChangeArrowheads="1"/>
          </p:cNvSpPr>
          <p:nvPr>
            <p:custDataLst>
              <p:tags r:id="rId18"/>
            </p:custDataLst>
          </p:nvPr>
        </p:nvSpPr>
        <p:spPr bwMode="auto">
          <a:xfrm>
            <a:off x="8350770" y="3041369"/>
            <a:ext cx="579967" cy="353943"/>
          </a:xfrm>
          <a:prstGeom prst="rect">
            <a:avLst/>
          </a:prstGeom>
          <a:noFill/>
          <a:ln w="25400" algn="ctr">
            <a:solidFill>
              <a:schemeClr val="accent6"/>
            </a:solidFill>
            <a:miter lim="800000"/>
            <a:headEnd/>
            <a:tailEnd/>
          </a:ln>
        </p:spPr>
        <p:txBody>
          <a:bodyPr wrap="square">
            <a:spAutoFit/>
          </a:bodyPr>
          <a:lstStyle/>
          <a:p>
            <a:pPr>
              <a:defRPr/>
            </a:pPr>
            <a:r>
              <a:rPr lang="en-CA" sz="1400" dirty="0" smtClean="0">
                <a:solidFill>
                  <a:srgbClr val="58595B"/>
                </a:solidFill>
              </a:rPr>
              <a:t>7 %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166" name="Text Box 56"/>
          <p:cNvSpPr txBox="1">
            <a:spLocks noChangeArrowheads="1"/>
          </p:cNvSpPr>
          <p:nvPr>
            <p:custDataLst>
              <p:tags r:id="rId19"/>
            </p:custDataLst>
          </p:nvPr>
        </p:nvSpPr>
        <p:spPr bwMode="auto">
          <a:xfrm>
            <a:off x="8360791" y="3242314"/>
            <a:ext cx="594956" cy="169277"/>
          </a:xfrm>
          <a:prstGeom prst="rect">
            <a:avLst/>
          </a:prstGeom>
          <a:noFill/>
          <a:ln w="25400" algn="ctr">
            <a:noFill/>
            <a:miter lim="800000"/>
            <a:headEnd/>
            <a:tailEnd/>
          </a:ln>
        </p:spPr>
        <p:txBody>
          <a:bodyPr wrap="square">
            <a:spAutoFit/>
          </a:bodyPr>
          <a:lstStyle/>
          <a:p>
            <a:r>
              <a:rPr lang="en-CA" sz="500" dirty="0">
                <a:solidFill>
                  <a:srgbClr val="58595B"/>
                </a:solidFill>
              </a:rPr>
              <a:t> (n=60)</a:t>
            </a:r>
          </a:p>
        </p:txBody>
      </p:sp>
      <p:sp>
        <p:nvSpPr>
          <p:cNvPr id="6167" name="Text Box 43"/>
          <p:cNvSpPr txBox="1">
            <a:spLocks noChangeArrowheads="1"/>
          </p:cNvSpPr>
          <p:nvPr>
            <p:custDataLst>
              <p:tags r:id="rId20"/>
            </p:custDataLst>
          </p:nvPr>
        </p:nvSpPr>
        <p:spPr bwMode="auto">
          <a:xfrm>
            <a:off x="1656761" y="4193959"/>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(n=506)</a:t>
            </a:r>
          </a:p>
        </p:txBody>
      </p:sp>
      <p:sp>
        <p:nvSpPr>
          <p:cNvPr id="6168" name="Text Box 43"/>
          <p:cNvSpPr txBox="1">
            <a:spLocks noChangeArrowheads="1"/>
          </p:cNvSpPr>
          <p:nvPr>
            <p:custDataLst>
              <p:tags r:id="rId21"/>
            </p:custDataLst>
          </p:nvPr>
        </p:nvSpPr>
        <p:spPr bwMode="auto">
          <a:xfrm>
            <a:off x="1940839" y="4212984"/>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(n=426)</a:t>
            </a:r>
          </a:p>
        </p:txBody>
      </p:sp>
      <p:sp>
        <p:nvSpPr>
          <p:cNvPr id="6169" name="Text Box 43"/>
          <p:cNvSpPr txBox="1">
            <a:spLocks noChangeArrowheads="1"/>
          </p:cNvSpPr>
          <p:nvPr>
            <p:custDataLst>
              <p:tags r:id="rId22"/>
            </p:custDataLst>
          </p:nvPr>
        </p:nvSpPr>
        <p:spPr bwMode="auto">
          <a:xfrm>
            <a:off x="2293162" y="4281599"/>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(n=440)</a:t>
            </a:r>
          </a:p>
        </p:txBody>
      </p:sp>
      <p:sp>
        <p:nvSpPr>
          <p:cNvPr id="6170" name="Text Box 43"/>
          <p:cNvSpPr txBox="1">
            <a:spLocks noChangeArrowheads="1"/>
          </p:cNvSpPr>
          <p:nvPr>
            <p:custDataLst>
              <p:tags r:id="rId23"/>
            </p:custDataLst>
          </p:nvPr>
        </p:nvSpPr>
        <p:spPr bwMode="auto">
          <a:xfrm>
            <a:off x="3667018" y="4584538"/>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(n=308)</a:t>
            </a:r>
          </a:p>
        </p:txBody>
      </p:sp>
      <p:sp>
        <p:nvSpPr>
          <p:cNvPr id="6171" name="Text Box 43"/>
          <p:cNvSpPr txBox="1">
            <a:spLocks noChangeArrowheads="1"/>
          </p:cNvSpPr>
          <p:nvPr>
            <p:custDataLst>
              <p:tags r:id="rId24"/>
            </p:custDataLst>
          </p:nvPr>
        </p:nvSpPr>
        <p:spPr bwMode="auto">
          <a:xfrm>
            <a:off x="3979160" y="4570880"/>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(n=215)</a:t>
            </a:r>
          </a:p>
        </p:txBody>
      </p:sp>
      <p:sp>
        <p:nvSpPr>
          <p:cNvPr id="6172" name="Text Box 43"/>
          <p:cNvSpPr txBox="1">
            <a:spLocks noChangeArrowheads="1"/>
          </p:cNvSpPr>
          <p:nvPr>
            <p:custDataLst>
              <p:tags r:id="rId25"/>
            </p:custDataLst>
          </p:nvPr>
        </p:nvSpPr>
        <p:spPr bwMode="auto">
          <a:xfrm>
            <a:off x="4248936" y="4508979"/>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(n=330)</a:t>
            </a:r>
          </a:p>
        </p:txBody>
      </p:sp>
      <p:sp>
        <p:nvSpPr>
          <p:cNvPr id="6173" name="Text Box 43"/>
          <p:cNvSpPr txBox="1">
            <a:spLocks noChangeArrowheads="1"/>
          </p:cNvSpPr>
          <p:nvPr>
            <p:custDataLst>
              <p:tags r:id="rId26"/>
            </p:custDataLst>
          </p:nvPr>
        </p:nvSpPr>
        <p:spPr bwMode="auto">
          <a:xfrm>
            <a:off x="5660483" y="5108191"/>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(n=47)</a:t>
            </a:r>
          </a:p>
        </p:txBody>
      </p:sp>
      <p:sp>
        <p:nvSpPr>
          <p:cNvPr id="6174" name="Text Box 43"/>
          <p:cNvSpPr txBox="1">
            <a:spLocks noChangeArrowheads="1"/>
          </p:cNvSpPr>
          <p:nvPr>
            <p:custDataLst>
              <p:tags r:id="rId27"/>
            </p:custDataLst>
          </p:nvPr>
        </p:nvSpPr>
        <p:spPr bwMode="auto">
          <a:xfrm>
            <a:off x="5965137" y="5085950"/>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(n=33)</a:t>
            </a:r>
          </a:p>
        </p:txBody>
      </p:sp>
      <p:sp>
        <p:nvSpPr>
          <p:cNvPr id="6175" name="Text Box 43"/>
          <p:cNvSpPr txBox="1">
            <a:spLocks noChangeArrowheads="1"/>
          </p:cNvSpPr>
          <p:nvPr>
            <p:custDataLst>
              <p:tags r:id="rId28"/>
            </p:custDataLst>
          </p:nvPr>
        </p:nvSpPr>
        <p:spPr bwMode="auto">
          <a:xfrm>
            <a:off x="6255515" y="5092302"/>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(n=30)</a:t>
            </a:r>
          </a:p>
        </p:txBody>
      </p:sp>
      <p:sp>
        <p:nvSpPr>
          <p:cNvPr id="6176" name="Text Box 43"/>
          <p:cNvSpPr txBox="1">
            <a:spLocks noChangeArrowheads="1"/>
          </p:cNvSpPr>
          <p:nvPr>
            <p:custDataLst>
              <p:tags r:id="rId29"/>
            </p:custDataLst>
          </p:nvPr>
        </p:nvSpPr>
        <p:spPr bwMode="auto">
          <a:xfrm>
            <a:off x="7677728" y="5176713"/>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(n=7)</a:t>
            </a:r>
          </a:p>
        </p:txBody>
      </p:sp>
      <p:sp>
        <p:nvSpPr>
          <p:cNvPr id="6177" name="Text Box 43"/>
          <p:cNvSpPr txBox="1">
            <a:spLocks noChangeArrowheads="1"/>
          </p:cNvSpPr>
          <p:nvPr>
            <p:custDataLst>
              <p:tags r:id="rId30"/>
            </p:custDataLst>
          </p:nvPr>
        </p:nvSpPr>
        <p:spPr bwMode="auto">
          <a:xfrm>
            <a:off x="7980843" y="5185006"/>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(n=5)</a:t>
            </a:r>
          </a:p>
        </p:txBody>
      </p:sp>
      <p:sp>
        <p:nvSpPr>
          <p:cNvPr id="6178" name="Text Box 43"/>
          <p:cNvSpPr txBox="1">
            <a:spLocks noChangeArrowheads="1"/>
          </p:cNvSpPr>
          <p:nvPr>
            <p:custDataLst>
              <p:tags r:id="rId31"/>
            </p:custDataLst>
          </p:nvPr>
        </p:nvSpPr>
        <p:spPr bwMode="auto">
          <a:xfrm>
            <a:off x="8269620" y="5169828"/>
            <a:ext cx="611187"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(n=10)</a:t>
            </a:r>
          </a:p>
        </p:txBody>
      </p:sp>
      <p:sp>
        <p:nvSpPr>
          <p:cNvPr id="38" name="AutoShape 10"/>
          <p:cNvSpPr>
            <a:spLocks/>
          </p:cNvSpPr>
          <p:nvPr>
            <p:custDataLst>
              <p:tags r:id="rId32"/>
            </p:custDataLst>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39" name="AutoShape 10"/>
          <p:cNvSpPr>
            <a:spLocks/>
          </p:cNvSpPr>
          <p:nvPr>
            <p:custDataLst>
              <p:tags r:id="rId33"/>
            </p:custDataLst>
          </p:nvPr>
        </p:nvSpPr>
        <p:spPr bwMode="auto">
          <a:xfrm rot="5400000">
            <a:off x="6663268"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41" name="Text Box 55"/>
          <p:cNvSpPr txBox="1">
            <a:spLocks noChangeArrowheads="1"/>
          </p:cNvSpPr>
          <p:nvPr>
            <p:custDataLst>
              <p:tags r:id="rId34"/>
            </p:custDataLst>
          </p:nvPr>
        </p:nvSpPr>
        <p:spPr bwMode="auto">
          <a:xfrm>
            <a:off x="1800026" y="3037253"/>
            <a:ext cx="627055"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solidFill>
                  <a:srgbClr val="58595B"/>
                </a:solidFill>
              </a:rPr>
              <a:t>95 %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42" name="Text Box 55"/>
          <p:cNvSpPr txBox="1">
            <a:spLocks noChangeArrowheads="1"/>
          </p:cNvSpPr>
          <p:nvPr>
            <p:custDataLst>
              <p:tags r:id="rId35"/>
            </p:custDataLst>
          </p:nvPr>
        </p:nvSpPr>
        <p:spPr bwMode="auto">
          <a:xfrm>
            <a:off x="6341915" y="3041369"/>
            <a:ext cx="579967"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solidFill>
                  <a:srgbClr val="58595B"/>
                </a:solidFill>
              </a:rPr>
              <a:t>5 %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40" name="Text Box 56"/>
          <p:cNvSpPr txBox="1">
            <a:spLocks noChangeArrowheads="1"/>
          </p:cNvSpPr>
          <p:nvPr>
            <p:custDataLst>
              <p:tags r:id="rId36"/>
            </p:custDataLst>
          </p:nvPr>
        </p:nvSpPr>
        <p:spPr bwMode="auto">
          <a:xfrm>
            <a:off x="1800026" y="3236555"/>
            <a:ext cx="696278" cy="184150"/>
          </a:xfrm>
          <a:prstGeom prst="rect">
            <a:avLst/>
          </a:prstGeom>
          <a:noFill/>
          <a:ln w="25400" algn="ctr">
            <a:noFill/>
            <a:miter lim="800000"/>
            <a:headEnd/>
            <a:tailEnd/>
          </a:ln>
        </p:spPr>
        <p:txBody>
          <a:bodyPr wrap="square">
            <a:spAutoFit/>
          </a:bodyPr>
          <a:lstStyle/>
          <a:p>
            <a:r>
              <a:rPr lang="en-CA" dirty="0" smtClean="0">
                <a:solidFill>
                  <a:srgbClr val="58595B"/>
                </a:solidFill>
              </a:rPr>
              <a:t>(n=1055)</a:t>
            </a:r>
            <a:endParaRPr lang="en-CA" dirty="0">
              <a:solidFill>
                <a:srgbClr val="58595B"/>
              </a:solidFill>
            </a:endParaRPr>
          </a:p>
        </p:txBody>
      </p:sp>
      <p:sp>
        <p:nvSpPr>
          <p:cNvPr id="43" name="Text Box 56"/>
          <p:cNvSpPr txBox="1">
            <a:spLocks noChangeArrowheads="1"/>
          </p:cNvSpPr>
          <p:nvPr>
            <p:custDataLst>
              <p:tags r:id="rId37"/>
            </p:custDataLst>
          </p:nvPr>
        </p:nvSpPr>
        <p:spPr bwMode="auto">
          <a:xfrm>
            <a:off x="6344590" y="3247650"/>
            <a:ext cx="594956" cy="169277"/>
          </a:xfrm>
          <a:prstGeom prst="rect">
            <a:avLst/>
          </a:prstGeom>
          <a:noFill/>
          <a:ln w="25400" algn="ctr">
            <a:noFill/>
            <a:miter lim="800000"/>
            <a:headEnd/>
            <a:tailEnd/>
          </a:ln>
        </p:spPr>
        <p:txBody>
          <a:bodyPr wrap="square">
            <a:spAutoFit/>
          </a:bodyPr>
          <a:lstStyle/>
          <a:p>
            <a:r>
              <a:rPr lang="en-CA" sz="500" dirty="0" smtClean="0">
                <a:solidFill>
                  <a:srgbClr val="58595B"/>
                </a:solidFill>
              </a:rPr>
              <a:t>(n=57)</a:t>
            </a:r>
            <a:endParaRPr lang="en-CA" sz="500" dirty="0">
              <a:solidFill>
                <a:srgbClr val="58595B"/>
              </a:solidFill>
            </a:endParaRPr>
          </a:p>
        </p:txBody>
      </p:sp>
      <p:sp>
        <p:nvSpPr>
          <p:cNvPr id="45" name="Text Box 43"/>
          <p:cNvSpPr txBox="1">
            <a:spLocks noChangeArrowheads="1"/>
          </p:cNvSpPr>
          <p:nvPr>
            <p:custDataLst>
              <p:tags r:id="rId38"/>
            </p:custDataLst>
          </p:nvPr>
        </p:nvSpPr>
        <p:spPr bwMode="auto">
          <a:xfrm>
            <a:off x="1358974" y="410878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(n=705)</a:t>
            </a:r>
            <a:endParaRPr lang="en-CA" b="0" dirty="0">
              <a:solidFill>
                <a:srgbClr val="58595B"/>
              </a:solidFill>
              <a:latin typeface="Arial Narrow" pitchFamily="34" charset="0"/>
            </a:endParaRPr>
          </a:p>
        </p:txBody>
      </p:sp>
      <p:sp>
        <p:nvSpPr>
          <p:cNvPr id="46" name="Text Box 43"/>
          <p:cNvSpPr txBox="1">
            <a:spLocks noChangeArrowheads="1"/>
          </p:cNvSpPr>
          <p:nvPr>
            <p:custDataLst>
              <p:tags r:id="rId39"/>
            </p:custDataLst>
          </p:nvPr>
        </p:nvSpPr>
        <p:spPr bwMode="auto">
          <a:xfrm>
            <a:off x="3371031" y="462218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(n=380)</a:t>
            </a:r>
            <a:endParaRPr lang="en-CA" b="0" dirty="0">
              <a:solidFill>
                <a:srgbClr val="58595B"/>
              </a:solidFill>
              <a:latin typeface="Arial Narrow" pitchFamily="34" charset="0"/>
            </a:endParaRPr>
          </a:p>
        </p:txBody>
      </p:sp>
      <p:sp>
        <p:nvSpPr>
          <p:cNvPr id="47" name="Text Box 43"/>
          <p:cNvSpPr txBox="1">
            <a:spLocks noChangeArrowheads="1"/>
          </p:cNvSpPr>
          <p:nvPr>
            <p:custDataLst>
              <p:tags r:id="rId40"/>
            </p:custDataLst>
          </p:nvPr>
        </p:nvSpPr>
        <p:spPr bwMode="auto">
          <a:xfrm>
            <a:off x="5367267" y="512622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(n=47)</a:t>
            </a:r>
            <a:endParaRPr lang="en-CA" b="0" dirty="0">
              <a:solidFill>
                <a:srgbClr val="58595B"/>
              </a:solidFill>
              <a:latin typeface="Arial Narrow" pitchFamily="34" charset="0"/>
            </a:endParaRPr>
          </a:p>
        </p:txBody>
      </p:sp>
      <p:sp>
        <p:nvSpPr>
          <p:cNvPr id="48" name="Text Box 43"/>
          <p:cNvSpPr txBox="1">
            <a:spLocks noChangeArrowheads="1"/>
          </p:cNvSpPr>
          <p:nvPr>
            <p:custDataLst>
              <p:tags r:id="rId41"/>
            </p:custDataLst>
          </p:nvPr>
        </p:nvSpPr>
        <p:spPr bwMode="auto">
          <a:xfrm>
            <a:off x="7362321" y="5182545"/>
            <a:ext cx="611187" cy="184666"/>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(n=10)</a:t>
            </a:r>
            <a:endParaRPr lang="en-CA" b="0" dirty="0">
              <a:solidFill>
                <a:srgbClr val="58595B"/>
              </a:solidFill>
              <a:latin typeface="Arial Narrow" pitchFamily="34" charset="0"/>
            </a:endParaRPr>
          </a:p>
        </p:txBody>
      </p:sp>
      <p:sp>
        <p:nvSpPr>
          <p:cNvPr id="50" name="Text Box 55"/>
          <p:cNvSpPr txBox="1">
            <a:spLocks noChangeArrowheads="1"/>
          </p:cNvSpPr>
          <p:nvPr>
            <p:custDataLst>
              <p:tags r:id="rId42"/>
            </p:custDataLst>
          </p:nvPr>
        </p:nvSpPr>
        <p:spPr bwMode="auto">
          <a:xfrm>
            <a:off x="5664296" y="3038194"/>
            <a:ext cx="579967" cy="353943"/>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5 %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52" name="Text Box 55"/>
          <p:cNvSpPr txBox="1">
            <a:spLocks noChangeArrowheads="1"/>
          </p:cNvSpPr>
          <p:nvPr>
            <p:custDataLst>
              <p:tags r:id="rId43"/>
            </p:custDataLst>
          </p:nvPr>
        </p:nvSpPr>
        <p:spPr bwMode="auto">
          <a:xfrm>
            <a:off x="1120854" y="3037253"/>
            <a:ext cx="650805" cy="353943"/>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95 %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53" name="Text Box 43"/>
          <p:cNvSpPr txBox="1">
            <a:spLocks noChangeArrowheads="1"/>
          </p:cNvSpPr>
          <p:nvPr>
            <p:custDataLst>
              <p:tags r:id="rId44"/>
            </p:custDataLst>
          </p:nvPr>
        </p:nvSpPr>
        <p:spPr bwMode="auto">
          <a:xfrm>
            <a:off x="779381" y="4213056"/>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(n=496)</a:t>
            </a:r>
            <a:endParaRPr lang="en-CA" b="0" dirty="0">
              <a:solidFill>
                <a:srgbClr val="58595B"/>
              </a:solidFill>
              <a:latin typeface="Arial Narrow" pitchFamily="34" charset="0"/>
            </a:endParaRPr>
          </a:p>
        </p:txBody>
      </p:sp>
      <p:sp>
        <p:nvSpPr>
          <p:cNvPr id="54" name="Text Box 43"/>
          <p:cNvSpPr txBox="1">
            <a:spLocks noChangeArrowheads="1"/>
          </p:cNvSpPr>
          <p:nvPr>
            <p:custDataLst>
              <p:tags r:id="rId45"/>
            </p:custDataLst>
          </p:nvPr>
        </p:nvSpPr>
        <p:spPr bwMode="auto">
          <a:xfrm>
            <a:off x="3060336" y="461287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(n=365)</a:t>
            </a:r>
            <a:endParaRPr lang="en-CA" b="0" dirty="0">
              <a:solidFill>
                <a:srgbClr val="58595B"/>
              </a:solidFill>
              <a:latin typeface="Arial Narrow" pitchFamily="34" charset="0"/>
            </a:endParaRPr>
          </a:p>
        </p:txBody>
      </p:sp>
      <p:sp>
        <p:nvSpPr>
          <p:cNvPr id="55" name="Text Box 43"/>
          <p:cNvSpPr txBox="1">
            <a:spLocks noChangeArrowheads="1"/>
          </p:cNvSpPr>
          <p:nvPr>
            <p:custDataLst>
              <p:tags r:id="rId46"/>
            </p:custDataLst>
          </p:nvPr>
        </p:nvSpPr>
        <p:spPr bwMode="auto">
          <a:xfrm>
            <a:off x="5089328" y="510108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(n=49)</a:t>
            </a:r>
            <a:endParaRPr lang="en-CA" b="0" dirty="0">
              <a:solidFill>
                <a:srgbClr val="58595B"/>
              </a:solidFill>
              <a:latin typeface="Arial Narrow" pitchFamily="34" charset="0"/>
            </a:endParaRPr>
          </a:p>
        </p:txBody>
      </p:sp>
      <p:sp>
        <p:nvSpPr>
          <p:cNvPr id="56" name="Text Box 43"/>
          <p:cNvSpPr txBox="1">
            <a:spLocks noChangeArrowheads="1"/>
          </p:cNvSpPr>
          <p:nvPr>
            <p:custDataLst>
              <p:tags r:id="rId47"/>
            </p:custDataLst>
          </p:nvPr>
        </p:nvSpPr>
        <p:spPr bwMode="auto">
          <a:xfrm>
            <a:off x="7064047" y="518924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a:t>
            </a:r>
            <a:endParaRPr lang="en-CA" b="0" dirty="0">
              <a:solidFill>
                <a:srgbClr val="58595B"/>
              </a:solidFill>
              <a:latin typeface="Arial Narrow" pitchFamily="34" charset="0"/>
            </a:endParaRPr>
          </a:p>
        </p:txBody>
      </p:sp>
      <p:sp>
        <p:nvSpPr>
          <p:cNvPr id="57" name="Text Box 43"/>
          <p:cNvSpPr txBox="1">
            <a:spLocks noChangeArrowheads="1"/>
          </p:cNvSpPr>
          <p:nvPr>
            <p:custDataLst>
              <p:tags r:id="rId48"/>
            </p:custDataLst>
          </p:nvPr>
        </p:nvSpPr>
        <p:spPr bwMode="auto">
          <a:xfrm>
            <a:off x="1234922" y="324194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(n=1024)</a:t>
            </a:r>
            <a:endParaRPr lang="en-CA" b="0" dirty="0">
              <a:solidFill>
                <a:srgbClr val="58595B"/>
              </a:solidFill>
              <a:latin typeface="Arial Narrow" pitchFamily="34" charset="0"/>
            </a:endParaRPr>
          </a:p>
        </p:txBody>
      </p:sp>
      <p:sp>
        <p:nvSpPr>
          <p:cNvPr id="58" name="Text Box 43"/>
          <p:cNvSpPr txBox="1">
            <a:spLocks noChangeArrowheads="1"/>
          </p:cNvSpPr>
          <p:nvPr>
            <p:custDataLst>
              <p:tags r:id="rId49"/>
            </p:custDataLst>
          </p:nvPr>
        </p:nvSpPr>
        <p:spPr bwMode="auto">
          <a:xfrm>
            <a:off x="5798211" y="3245768"/>
            <a:ext cx="539918" cy="169277"/>
          </a:xfrm>
          <a:prstGeom prst="rect">
            <a:avLst/>
          </a:prstGeom>
          <a:noFill/>
          <a:ln w="25400" algn="ctr">
            <a:noFill/>
            <a:miter lim="800000"/>
            <a:headEnd/>
            <a:tailEnd/>
          </a:ln>
        </p:spPr>
        <p:txBody>
          <a:bodyPr wrap="square">
            <a:spAutoFit/>
          </a:bodyPr>
          <a:lstStyle/>
          <a:p>
            <a:pPr algn="l"/>
            <a:r>
              <a:rPr lang="en-CA" sz="500" b="0" dirty="0" smtClean="0">
                <a:solidFill>
                  <a:srgbClr val="58595B"/>
                </a:solidFill>
                <a:latin typeface="Arial Narrow" pitchFamily="34" charset="0"/>
              </a:rPr>
              <a:t>(n=54)</a:t>
            </a:r>
            <a:endParaRPr lang="en-CA" sz="500" b="0" dirty="0">
              <a:solidFill>
                <a:srgbClr val="58595B"/>
              </a:solidFill>
              <a:latin typeface="Arial Narrow" pitchFamily="34" charset="0"/>
            </a:endParaRPr>
          </a:p>
        </p:txBody>
      </p:sp>
      <p:sp>
        <p:nvSpPr>
          <p:cNvPr id="51" name="Text Box 55"/>
          <p:cNvSpPr txBox="1">
            <a:spLocks noChangeArrowheads="1"/>
          </p:cNvSpPr>
          <p:nvPr>
            <p:custDataLst>
              <p:tags r:id="rId50"/>
            </p:custDataLst>
          </p:nvPr>
        </p:nvSpPr>
        <p:spPr bwMode="auto">
          <a:xfrm>
            <a:off x="395111" y="3041369"/>
            <a:ext cx="725743" cy="353943"/>
          </a:xfrm>
          <a:prstGeom prst="rect">
            <a:avLst/>
          </a:prstGeom>
          <a:noFill/>
          <a:ln w="25400" algn="ctr">
            <a:solidFill>
              <a:schemeClr val="tx1">
                <a:lumMod val="50000"/>
              </a:schemeClr>
            </a:solidFill>
            <a:miter lim="800000"/>
            <a:headEnd/>
            <a:tailEnd/>
          </a:ln>
        </p:spPr>
        <p:txBody>
          <a:bodyPr wrap="square">
            <a:spAutoFit/>
          </a:bodyPr>
          <a:lstStyle/>
          <a:p>
            <a:pPr>
              <a:defRPr/>
            </a:pPr>
            <a:r>
              <a:rPr lang="en-CA" sz="1400" dirty="0" smtClean="0">
                <a:solidFill>
                  <a:srgbClr val="58595B"/>
                </a:solidFill>
              </a:rPr>
              <a:t>94 %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59" name="Text Box 55"/>
          <p:cNvSpPr txBox="1">
            <a:spLocks noChangeArrowheads="1"/>
          </p:cNvSpPr>
          <p:nvPr>
            <p:custDataLst>
              <p:tags r:id="rId51"/>
            </p:custDataLst>
          </p:nvPr>
        </p:nvSpPr>
        <p:spPr bwMode="auto">
          <a:xfrm>
            <a:off x="4976420" y="3042310"/>
            <a:ext cx="579967" cy="353943"/>
          </a:xfrm>
          <a:prstGeom prst="rect">
            <a:avLst/>
          </a:prstGeom>
          <a:noFill/>
          <a:ln w="25400" algn="ctr">
            <a:solidFill>
              <a:schemeClr val="tx1">
                <a:lumMod val="50000"/>
              </a:schemeClr>
            </a:solidFill>
            <a:miter lim="800000"/>
            <a:headEnd/>
            <a:tailEnd/>
          </a:ln>
        </p:spPr>
        <p:txBody>
          <a:bodyPr wrap="square">
            <a:spAutoFit/>
          </a:bodyPr>
          <a:lstStyle/>
          <a:p>
            <a:pPr>
              <a:defRPr/>
            </a:pPr>
            <a:r>
              <a:rPr lang="en-CA" sz="1400" dirty="0" smtClean="0">
                <a:solidFill>
                  <a:srgbClr val="58595B"/>
                </a:solidFill>
              </a:rPr>
              <a:t>6 %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60" name="Text Box 43"/>
          <p:cNvSpPr txBox="1">
            <a:spLocks noChangeArrowheads="1"/>
          </p:cNvSpPr>
          <p:nvPr>
            <p:custDataLst>
              <p:tags r:id="rId52"/>
            </p:custDataLst>
          </p:nvPr>
        </p:nvSpPr>
        <p:spPr bwMode="auto">
          <a:xfrm>
            <a:off x="600480" y="3234849"/>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(n=819)</a:t>
            </a:r>
            <a:endParaRPr lang="en-CA" b="0" dirty="0">
              <a:solidFill>
                <a:srgbClr val="58595B"/>
              </a:solidFill>
              <a:latin typeface="Arial Narrow" pitchFamily="34" charset="0"/>
            </a:endParaRPr>
          </a:p>
        </p:txBody>
      </p:sp>
      <p:sp>
        <p:nvSpPr>
          <p:cNvPr id="61" name="Text Box 43"/>
          <p:cNvSpPr txBox="1">
            <a:spLocks noChangeArrowheads="1"/>
          </p:cNvSpPr>
          <p:nvPr>
            <p:custDataLst>
              <p:tags r:id="rId53"/>
            </p:custDataLst>
          </p:nvPr>
        </p:nvSpPr>
        <p:spPr bwMode="auto">
          <a:xfrm>
            <a:off x="5089338" y="3238673"/>
            <a:ext cx="539918" cy="169277"/>
          </a:xfrm>
          <a:prstGeom prst="rect">
            <a:avLst/>
          </a:prstGeom>
          <a:noFill/>
          <a:ln w="25400" algn="ctr">
            <a:noFill/>
            <a:miter lim="800000"/>
            <a:headEnd/>
            <a:tailEnd/>
          </a:ln>
        </p:spPr>
        <p:txBody>
          <a:bodyPr wrap="square">
            <a:spAutoFit/>
          </a:bodyPr>
          <a:lstStyle/>
          <a:p>
            <a:pPr algn="l"/>
            <a:r>
              <a:rPr lang="en-CA" sz="500" b="0" dirty="0" smtClean="0">
                <a:solidFill>
                  <a:srgbClr val="58595B"/>
                </a:solidFill>
                <a:latin typeface="Arial Narrow" pitchFamily="34" charset="0"/>
              </a:rPr>
              <a:t>(n=54)</a:t>
            </a:r>
            <a:endParaRPr lang="en-CA" sz="500" b="0" dirty="0">
              <a:solidFill>
                <a:srgbClr val="58595B"/>
              </a:solidFill>
              <a:latin typeface="Arial Narrow" pitchFamily="34" charset="0"/>
            </a:endParaRPr>
          </a:p>
        </p:txBody>
      </p:sp>
      <p:sp>
        <p:nvSpPr>
          <p:cNvPr id="62" name="Text Box 43"/>
          <p:cNvSpPr txBox="1">
            <a:spLocks noChangeArrowheads="1"/>
          </p:cNvSpPr>
          <p:nvPr>
            <p:custDataLst>
              <p:tags r:id="rId54"/>
            </p:custDataLst>
          </p:nvPr>
        </p:nvSpPr>
        <p:spPr bwMode="auto">
          <a:xfrm>
            <a:off x="2776783" y="4563251"/>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(n=323)</a:t>
            </a:r>
            <a:endParaRPr lang="en-CA" b="0" dirty="0">
              <a:solidFill>
                <a:srgbClr val="58595B"/>
              </a:solidFill>
              <a:latin typeface="Arial Narrow" pitchFamily="34" charset="0"/>
            </a:endParaRPr>
          </a:p>
        </p:txBody>
      </p:sp>
      <p:sp>
        <p:nvSpPr>
          <p:cNvPr id="63" name="Text Box 43"/>
          <p:cNvSpPr txBox="1">
            <a:spLocks noChangeArrowheads="1"/>
          </p:cNvSpPr>
          <p:nvPr>
            <p:custDataLst>
              <p:tags r:id="rId55"/>
            </p:custDataLst>
          </p:nvPr>
        </p:nvSpPr>
        <p:spPr bwMode="auto">
          <a:xfrm>
            <a:off x="4795142" y="5083360"/>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(n=49)</a:t>
            </a:r>
            <a:endParaRPr lang="en-CA" b="0" dirty="0">
              <a:solidFill>
                <a:srgbClr val="58595B"/>
              </a:solidFill>
              <a:latin typeface="Arial Narrow" pitchFamily="34" charset="0"/>
            </a:endParaRPr>
          </a:p>
        </p:txBody>
      </p:sp>
      <p:sp>
        <p:nvSpPr>
          <p:cNvPr id="64" name="Text Box 43"/>
          <p:cNvSpPr txBox="1">
            <a:spLocks noChangeArrowheads="1"/>
          </p:cNvSpPr>
          <p:nvPr>
            <p:custDataLst>
              <p:tags r:id="rId56"/>
            </p:custDataLst>
          </p:nvPr>
        </p:nvSpPr>
        <p:spPr bwMode="auto">
          <a:xfrm>
            <a:off x="6791127" y="5171520"/>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(n=7)</a:t>
            </a:r>
            <a:endParaRPr lang="en-CA" b="0" dirty="0">
              <a:solidFill>
                <a:srgbClr val="58595B"/>
              </a:solidFill>
              <a:latin typeface="Arial Narrow" pitchFamily="34" charset="0"/>
            </a:endParaRPr>
          </a:p>
        </p:txBody>
      </p:sp>
      <p:sp>
        <p:nvSpPr>
          <p:cNvPr id="65" name="TextBox 64"/>
          <p:cNvSpPr txBox="1"/>
          <p:nvPr>
            <p:custDataLst>
              <p:tags r:id="rId57"/>
            </p:custDataLst>
          </p:nvPr>
        </p:nvSpPr>
        <p:spPr>
          <a:xfrm flipV="1">
            <a:off x="894779" y="3870025"/>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Tree>
    <p:extLst>
      <p:ext uri="{BB962C8B-B14F-4D97-AF65-F5344CB8AC3E}">
        <p14:creationId xmlns:p14="http://schemas.microsoft.com/office/powerpoint/2010/main" val="24298214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Table des matières</a:t>
            </a:r>
          </a:p>
        </p:txBody>
      </p:sp>
      <p:sp>
        <p:nvSpPr>
          <p:cNvPr id="76803" name="Rectangle 5"/>
          <p:cNvSpPr>
            <a:spLocks noGrp="1" noChangeArrowheads="1"/>
          </p:cNvSpPr>
          <p:nvPr>
            <p:ph idx="1"/>
            <p:custDataLst>
              <p:tags r:id="rId2"/>
            </p:custDataLst>
          </p:nvPr>
        </p:nvSpPr>
        <p:spPr bwMode="auto">
          <a:xfrm>
            <a:off x="796924" y="844021"/>
            <a:ext cx="7740650" cy="5633781"/>
          </a:xfrm>
          <a:noFill/>
          <a:ln>
            <a:miter lim="800000"/>
            <a:headEnd/>
            <a:tailEnd/>
          </a:ln>
        </p:spPr>
        <p:txBody>
          <a:bodyPr vert="horz" wrap="square" numCol="1" anchor="t" anchorCtr="0" compatLnSpc="1">
            <a:prstTxWarp prst="textNoShape">
              <a:avLst/>
            </a:prstTxWarp>
          </a:bodyPr>
          <a:lstStyle/>
          <a:p>
            <a:pPr marL="0" indent="0">
              <a:buFontTx/>
              <a:buNone/>
            </a:pPr>
            <a:r>
              <a:rPr lang="fr-CA" sz="1600" dirty="0" smtClean="0"/>
              <a:t>Objectifs de recherche						3</a:t>
            </a:r>
          </a:p>
          <a:p>
            <a:pPr marL="0" indent="0">
              <a:buFontTx/>
              <a:buNone/>
            </a:pPr>
            <a:r>
              <a:rPr lang="fr-CA" sz="1600" dirty="0" smtClean="0"/>
              <a:t>Méthodologie							4</a:t>
            </a:r>
          </a:p>
          <a:p>
            <a:pPr marL="0" indent="0">
              <a:buFontTx/>
              <a:buNone/>
            </a:pPr>
            <a:r>
              <a:rPr lang="fr-CA" sz="1600" dirty="0" smtClean="0"/>
              <a:t>Points saillants							5</a:t>
            </a:r>
          </a:p>
          <a:p>
            <a:pPr marL="0" indent="0">
              <a:buFontTx/>
              <a:buNone/>
            </a:pPr>
            <a:r>
              <a:rPr lang="fr-CA" sz="1600" dirty="0" smtClean="0"/>
              <a:t>Résumé								7</a:t>
            </a:r>
          </a:p>
          <a:p>
            <a:pPr marL="0" indent="0">
              <a:buFontTx/>
              <a:buNone/>
            </a:pPr>
            <a:r>
              <a:rPr lang="fr-CA" sz="1600" dirty="0" smtClean="0"/>
              <a:t>Plans d’avenir							12</a:t>
            </a:r>
          </a:p>
          <a:p>
            <a:pPr marL="0" indent="0">
              <a:buFontTx/>
              <a:buNone/>
            </a:pPr>
            <a:r>
              <a:rPr lang="fr-CA" sz="1600" dirty="0" smtClean="0"/>
              <a:t>Intention quant à la demande de permis d’exercice				21</a:t>
            </a:r>
          </a:p>
          <a:p>
            <a:pPr marL="0" indent="0">
              <a:buFontTx/>
              <a:buNone/>
            </a:pPr>
            <a:r>
              <a:rPr lang="fr-CA" sz="1600" dirty="0" smtClean="0"/>
              <a:t>Connaissance du permis d’exercice					32</a:t>
            </a:r>
          </a:p>
          <a:p>
            <a:pPr marL="0" indent="0">
              <a:buFontTx/>
              <a:buNone/>
            </a:pPr>
            <a:r>
              <a:rPr lang="fr-CA" sz="1600" dirty="0" smtClean="0"/>
              <a:t>Connaissance de PEO							44</a:t>
            </a:r>
          </a:p>
          <a:p>
            <a:pPr marL="0" indent="0">
              <a:buFontTx/>
              <a:buNone/>
            </a:pPr>
            <a:r>
              <a:rPr lang="fr-CA" sz="1600" dirty="0" smtClean="0"/>
              <a:t>Connaissance de la </a:t>
            </a:r>
            <a:r>
              <a:rPr lang="fr-CA" sz="1600" i="1" dirty="0" smtClean="0"/>
              <a:t>Loi sur les ingénieurs </a:t>
            </a:r>
            <a:r>
              <a:rPr lang="fr-CA" sz="1600" dirty="0" smtClean="0"/>
              <a:t>de l’Ontario				47</a:t>
            </a:r>
          </a:p>
          <a:p>
            <a:pPr marL="0" indent="0">
              <a:buFontTx/>
              <a:buNone/>
            </a:pPr>
            <a:r>
              <a:rPr lang="fr-CA" sz="1600" dirty="0" smtClean="0"/>
              <a:t>Outil d’orientation de carrière						50</a:t>
            </a:r>
          </a:p>
          <a:p>
            <a:pPr marL="0" indent="0">
              <a:buFontTx/>
              <a:buNone/>
            </a:pPr>
            <a:r>
              <a:rPr lang="fr-CA" sz="1600" dirty="0" smtClean="0"/>
              <a:t>Données démographiques						55</a:t>
            </a:r>
          </a:p>
          <a:p>
            <a:pPr marL="0" indent="0">
              <a:buFontTx/>
              <a:buNone/>
            </a:pPr>
            <a:r>
              <a:rPr lang="fr-CA" sz="1600" dirty="0" smtClean="0"/>
              <a:t>Analyse </a:t>
            </a:r>
            <a:r>
              <a:rPr lang="fr-CA" sz="1600" noProof="0" dirty="0" smtClean="0"/>
              <a:t>supplémentaire</a:t>
            </a:r>
            <a:r>
              <a:rPr lang="fr-CA" sz="1600" dirty="0" smtClean="0"/>
              <a:t> : Impact sur l’intention de faire carrière en génie et de faire une demande de permis </a:t>
            </a:r>
          </a:p>
          <a:p>
            <a:pPr marL="0" indent="0">
              <a:buFontTx/>
              <a:buNone/>
              <a:tabLst>
                <a:tab pos="519113" algn="l"/>
              </a:tabLst>
            </a:pPr>
            <a:r>
              <a:rPr lang="fr-CA" sz="1600" dirty="0" smtClean="0"/>
              <a:t>	Connaissance du programme de membre étudiant			59</a:t>
            </a:r>
          </a:p>
          <a:p>
            <a:pPr marL="0" indent="0">
              <a:buFontTx/>
              <a:buNone/>
              <a:tabLst>
                <a:tab pos="519113" algn="l"/>
              </a:tabLst>
            </a:pPr>
            <a:r>
              <a:rPr lang="fr-CA" sz="1600" dirty="0" smtClean="0"/>
              <a:t>	Participation aux séminaires de PEO					62</a:t>
            </a:r>
          </a:p>
          <a:p>
            <a:pPr marL="0" indent="0">
              <a:buFontTx/>
              <a:buNone/>
              <a:tabLst>
                <a:tab pos="519113" algn="l"/>
              </a:tabLst>
            </a:pPr>
            <a:r>
              <a:rPr lang="fr-CA" sz="1600" dirty="0" smtClean="0"/>
              <a:t>	Connaissance de la </a:t>
            </a:r>
            <a:r>
              <a:rPr lang="fr-CA" sz="1600" i="1" dirty="0" smtClean="0"/>
              <a:t>Loi sur les ingénieurs</a:t>
            </a:r>
            <a:r>
              <a:rPr lang="fr-CA" sz="1600" dirty="0" smtClean="0"/>
              <a:t>				65</a:t>
            </a:r>
          </a:p>
          <a:p>
            <a:pPr marL="0" indent="0">
              <a:buFontTx/>
              <a:buNone/>
              <a:tabLst>
                <a:tab pos="519113" algn="l"/>
              </a:tabLst>
            </a:pPr>
            <a:r>
              <a:rPr lang="fr-CA" sz="1600" dirty="0" smtClean="0"/>
              <a:t>	Connaissance du permis d’ingénieur et des rôles				68</a:t>
            </a:r>
          </a:p>
          <a:p>
            <a:pPr marL="0" indent="0">
              <a:buFontTx/>
              <a:buNone/>
              <a:tabLst>
                <a:tab pos="519113" algn="l"/>
              </a:tabLst>
            </a:pPr>
            <a:r>
              <a:rPr lang="fr-CA" sz="1600" dirty="0" smtClean="0"/>
              <a:t>	Connaissance des responsabilités des organisations</a:t>
            </a:r>
            <a:r>
              <a:rPr lang="en-CA" sz="1600" dirty="0" smtClean="0"/>
              <a:t>			71</a:t>
            </a:r>
          </a:p>
          <a:p>
            <a:pPr marL="0" indent="0">
              <a:buFontTx/>
              <a:buNone/>
            </a:pPr>
            <a:endParaRPr lang="en-CA" sz="1600" dirty="0" smtClean="0"/>
          </a:p>
        </p:txBody>
      </p:sp>
      <p:sp>
        <p:nvSpPr>
          <p:cNvPr id="7680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130FEBD-FACE-4999-B81D-E4D10DDE0AD8}" type="slidenum">
              <a:rPr lang="en-US">
                <a:solidFill>
                  <a:srgbClr val="58595B"/>
                </a:solidFill>
              </a:rPr>
              <a:pPr/>
              <a:t>2</a:t>
            </a:fld>
            <a:endParaRPr lang="en-US" dirty="0">
              <a:solidFill>
                <a:srgbClr val="58595B"/>
              </a:solidFill>
            </a:endParaRPr>
          </a:p>
        </p:txBody>
      </p:sp>
    </p:spTree>
    <p:extLst>
      <p:ext uri="{BB962C8B-B14F-4D97-AF65-F5344CB8AC3E}">
        <p14:creationId xmlns:p14="http://schemas.microsoft.com/office/powerpoint/2010/main" val="12732812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bwMode="auto">
          <a:xfrm>
            <a:off x="838200" y="105233"/>
            <a:ext cx="8162925" cy="581698"/>
          </a:xfrm>
          <a:noFill/>
          <a:ln>
            <a:miter lim="800000"/>
            <a:headEnd/>
            <a:tailEnd/>
          </a:ln>
        </p:spPr>
        <p:txBody>
          <a:bodyPr vert="horz" numCol="1" compatLnSpc="1">
            <a:prstTxWarp prst="textNoShape">
              <a:avLst/>
            </a:prstTxWarp>
          </a:bodyPr>
          <a:lstStyle/>
          <a:p>
            <a:r>
              <a:rPr lang="fr-CA" sz="2400" dirty="0" smtClean="0"/>
              <a:t>Intentions de carrière actuelles et antérieures </a:t>
            </a:r>
            <a:r>
              <a:rPr lang="en-CA" dirty="0" smtClean="0"/>
              <a:t/>
            </a:r>
            <a:br>
              <a:rPr lang="en-CA" dirty="0" smtClean="0"/>
            </a:br>
            <a:r>
              <a:rPr lang="en-CA" sz="1800" dirty="0" smtClean="0"/>
              <a:t>(</a:t>
            </a:r>
            <a:r>
              <a:rPr lang="fr-CA" sz="1800" dirty="0" smtClean="0"/>
              <a:t>parmi les étudiants qui n’avaient </a:t>
            </a:r>
            <a:r>
              <a:rPr lang="fr-CA" sz="1800" i="1" u="sng" dirty="0" smtClean="0"/>
              <a:t>pas</a:t>
            </a:r>
            <a:r>
              <a:rPr lang="fr-CA" sz="1800" dirty="0" smtClean="0"/>
              <a:t> l’intention de faire carrière en génie</a:t>
            </a:r>
            <a:r>
              <a:rPr lang="en-CA" sz="1800" dirty="0" smtClean="0"/>
              <a:t>)</a:t>
            </a:r>
          </a:p>
        </p:txBody>
      </p:sp>
      <p:sp>
        <p:nvSpPr>
          <p:cNvPr id="35" name="Content Placeholder 34"/>
          <p:cNvSpPr>
            <a:spLocks noGrp="1"/>
          </p:cNvSpPr>
          <p:nvPr>
            <p:ph idx="1"/>
            <p:custDataLst>
              <p:tags r:id="rId2"/>
            </p:custDataLst>
          </p:nvPr>
        </p:nvSpPr>
        <p:spPr>
          <a:xfrm>
            <a:off x="352424" y="897119"/>
            <a:ext cx="8486775" cy="1179810"/>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a:t>Parmi ceux </a:t>
            </a:r>
            <a:r>
              <a:rPr lang="fr-CA" sz="1400" dirty="0" smtClean="0"/>
              <a:t>qui </a:t>
            </a:r>
            <a:r>
              <a:rPr lang="fr-CA" sz="1400" dirty="0"/>
              <a:t>ne projetaient </a:t>
            </a:r>
            <a:r>
              <a:rPr lang="fr-CA" sz="1400" u="sng" dirty="0"/>
              <a:t>pas</a:t>
            </a:r>
            <a:r>
              <a:rPr lang="fr-CA" sz="1400" dirty="0"/>
              <a:t> de faire carrière dans le domaine du génie au </a:t>
            </a:r>
            <a:r>
              <a:rPr lang="fr-CA" sz="1400" dirty="0" smtClean="0"/>
              <a:t>début de leurs </a:t>
            </a:r>
            <a:r>
              <a:rPr lang="fr-CA" sz="1400" dirty="0"/>
              <a:t>études, </a:t>
            </a:r>
            <a:r>
              <a:rPr lang="fr-CA" sz="1400" dirty="0" smtClean="0"/>
              <a:t>les deux tiers (65 %) </a:t>
            </a:r>
            <a:r>
              <a:rPr lang="fr-CA" sz="1400" dirty="0"/>
              <a:t>disent vouloir absolument ou probablement </a:t>
            </a:r>
            <a:r>
              <a:rPr lang="fr-CA" sz="1400" dirty="0" smtClean="0"/>
              <a:t>faire </a:t>
            </a:r>
            <a:r>
              <a:rPr lang="fr-CA" sz="1400" dirty="0"/>
              <a:t>carrière en génie, tandis </a:t>
            </a:r>
            <a:r>
              <a:rPr lang="fr-CA" sz="1400" dirty="0" smtClean="0"/>
              <a:t>qu’environ un tiers (35 %) indique </a:t>
            </a:r>
            <a:r>
              <a:rPr lang="fr-CA" sz="1400" dirty="0"/>
              <a:t>ne </a:t>
            </a:r>
            <a:r>
              <a:rPr lang="fr-CA" sz="1400" dirty="0" smtClean="0"/>
              <a:t>toujours pas </a:t>
            </a:r>
            <a:r>
              <a:rPr lang="fr-CA" sz="1400" dirty="0"/>
              <a:t>en avoir l’intention. </a:t>
            </a:r>
            <a:r>
              <a:rPr lang="en-US" sz="1400" dirty="0" smtClean="0">
                <a:latin typeface="+mj-lt"/>
              </a:rPr>
              <a:t>  </a:t>
            </a:r>
          </a:p>
          <a:p>
            <a:pPr fontAlgn="auto">
              <a:lnSpc>
                <a:spcPct val="100000"/>
              </a:lnSpc>
              <a:spcAft>
                <a:spcPts val="0"/>
              </a:spcAft>
              <a:defRPr/>
            </a:pPr>
            <a:r>
              <a:rPr lang="fr-CA" sz="1400" dirty="0" smtClean="0">
                <a:latin typeface="+mj-lt"/>
              </a:rPr>
              <a:t>Comparativement à 2013, il y a plus d’étudiants qui feront probablement carrière en génie et moins d’étudiants qui feront absolument ou ne feront absolument pas carrière en génie (absolument/probablement).</a:t>
            </a:r>
            <a:r>
              <a:rPr lang="en-US" sz="1400" dirty="0" smtClean="0">
                <a:latin typeface="+mj-lt"/>
              </a:rPr>
              <a:t> </a:t>
            </a:r>
          </a:p>
        </p:txBody>
      </p:sp>
      <p:sp>
        <p:nvSpPr>
          <p:cNvPr id="7173"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61C1F0D-E438-49B8-8A14-846FC84C0084}" type="slidenum">
              <a:rPr lang="en-US">
                <a:solidFill>
                  <a:srgbClr val="58595B"/>
                </a:solidFill>
              </a:rPr>
              <a:pPr/>
              <a:t>20</a:t>
            </a:fld>
            <a:endParaRPr lang="en-US" dirty="0">
              <a:solidFill>
                <a:srgbClr val="58595B"/>
              </a:solidFill>
            </a:endParaRPr>
          </a:p>
        </p:txBody>
      </p:sp>
      <p:graphicFrame>
        <p:nvGraphicFramePr>
          <p:cNvPr id="37" name="Object 37"/>
          <p:cNvGraphicFramePr>
            <a:graphicFrameLocks noChangeAspect="1"/>
          </p:cNvGraphicFramePr>
          <p:nvPr>
            <p:custDataLst>
              <p:tags r:id="rId4"/>
            </p:custDataLst>
            <p:extLst>
              <p:ext uri="{D42A27DB-BD31-4B8C-83A1-F6EECF244321}">
                <p14:modId xmlns:p14="http://schemas.microsoft.com/office/powerpoint/2010/main" val="154424250"/>
              </p:ext>
            </p:extLst>
          </p:nvPr>
        </p:nvGraphicFramePr>
        <p:xfrm>
          <a:off x="850900" y="1905000"/>
          <a:ext cx="7975600" cy="3762020"/>
        </p:xfrm>
        <a:graphic>
          <a:graphicData uri="http://schemas.openxmlformats.org/drawingml/2006/chart">
            <c:chart xmlns:c="http://schemas.openxmlformats.org/drawingml/2006/chart" xmlns:r="http://schemas.openxmlformats.org/officeDocument/2006/relationships" r:id="rId62"/>
          </a:graphicData>
        </a:graphic>
      </p:graphicFrame>
      <p:sp>
        <p:nvSpPr>
          <p:cNvPr id="7175" name="Text Box 47"/>
          <p:cNvSpPr txBox="1">
            <a:spLocks noChangeArrowheads="1"/>
          </p:cNvSpPr>
          <p:nvPr>
            <p:custDataLst>
              <p:tags r:id="rId5"/>
            </p:custDataLst>
          </p:nvPr>
        </p:nvSpPr>
        <p:spPr bwMode="auto">
          <a:xfrm>
            <a:off x="6088064" y="2789418"/>
            <a:ext cx="1075971" cy="415498"/>
          </a:xfrm>
          <a:prstGeom prst="rect">
            <a:avLst/>
          </a:prstGeom>
          <a:noFill/>
          <a:ln w="25400" algn="ctr">
            <a:noFill/>
            <a:miter lim="800000"/>
            <a:headEnd/>
            <a:tailEnd/>
          </a:ln>
        </p:spPr>
        <p:txBody>
          <a:bodyPr wrap="square">
            <a:spAutoFit/>
          </a:bodyPr>
          <a:lstStyle/>
          <a:p>
            <a:r>
              <a:rPr lang="fr-CA" sz="1400" dirty="0" smtClean="0">
                <a:solidFill>
                  <a:srgbClr val="58595B"/>
                </a:solidFill>
              </a:rPr>
              <a:t>Non</a:t>
            </a:r>
            <a:br>
              <a:rPr lang="fr-CA" sz="1400" dirty="0" smtClean="0">
                <a:solidFill>
                  <a:srgbClr val="58595B"/>
                </a:solidFill>
              </a:rPr>
            </a:br>
            <a:r>
              <a:rPr lang="fr-CA" sz="700" dirty="0" smtClean="0">
                <a:solidFill>
                  <a:srgbClr val="58595B"/>
                </a:solidFill>
              </a:rPr>
              <a:t>(2 cotes inférieures)</a:t>
            </a:r>
            <a:endParaRPr lang="fr-CA" sz="700" dirty="0">
              <a:solidFill>
                <a:srgbClr val="58595B"/>
              </a:solidFill>
            </a:endParaRPr>
          </a:p>
        </p:txBody>
      </p:sp>
      <p:sp>
        <p:nvSpPr>
          <p:cNvPr id="7185" name="Text Box 48"/>
          <p:cNvSpPr txBox="1">
            <a:spLocks noChangeArrowheads="1"/>
          </p:cNvSpPr>
          <p:nvPr>
            <p:custDataLst>
              <p:tags r:id="rId6"/>
            </p:custDataLst>
          </p:nvPr>
        </p:nvSpPr>
        <p:spPr bwMode="auto">
          <a:xfrm>
            <a:off x="7750164" y="3246414"/>
            <a:ext cx="613917" cy="356616"/>
          </a:xfrm>
          <a:prstGeom prst="rect">
            <a:avLst/>
          </a:prstGeom>
          <a:noFill/>
          <a:ln w="25400" algn="ctr">
            <a:solidFill>
              <a:schemeClr val="tx1">
                <a:lumMod val="20000"/>
                <a:lumOff val="80000"/>
              </a:schemeClr>
            </a:solidFill>
            <a:miter lim="800000"/>
            <a:headEnd/>
            <a:tailEnd/>
          </a:ln>
        </p:spPr>
        <p:txBody>
          <a:bodyPr>
            <a:noAutofit/>
          </a:bodyPr>
          <a:lstStyle/>
          <a:p>
            <a:pPr>
              <a:defRPr/>
            </a:pPr>
            <a:r>
              <a:rPr lang="en-CA" sz="1400" dirty="0" smtClean="0">
                <a:solidFill>
                  <a:srgbClr val="58595B"/>
                </a:solidFill>
              </a:rPr>
              <a:t>35 %</a:t>
            </a:r>
            <a:endParaRPr lang="en-CA" sz="1400" dirty="0">
              <a:solidFill>
                <a:srgbClr val="58595B"/>
              </a:solidFill>
            </a:endParaRPr>
          </a:p>
          <a:p>
            <a:pPr>
              <a:defRPr/>
            </a:pPr>
            <a:r>
              <a:rPr lang="en-CA" sz="100" dirty="0">
                <a:solidFill>
                  <a:srgbClr val="58595B"/>
                </a:solidFill>
              </a:rPr>
              <a:t>23</a:t>
            </a:r>
          </a:p>
        </p:txBody>
      </p:sp>
      <p:sp>
        <p:nvSpPr>
          <p:cNvPr id="7177" name="Text Box 49"/>
          <p:cNvSpPr txBox="1">
            <a:spLocks noChangeArrowheads="1"/>
          </p:cNvSpPr>
          <p:nvPr>
            <p:custDataLst>
              <p:tags r:id="rId7"/>
            </p:custDataLst>
          </p:nvPr>
        </p:nvSpPr>
        <p:spPr bwMode="auto">
          <a:xfrm>
            <a:off x="7720155" y="3488315"/>
            <a:ext cx="643927" cy="169749"/>
          </a:xfrm>
          <a:prstGeom prst="rect">
            <a:avLst/>
          </a:prstGeom>
          <a:noFill/>
          <a:ln w="25400" algn="ctr">
            <a:noFill/>
            <a:miter lim="800000"/>
            <a:headEnd/>
            <a:tailEnd/>
          </a:ln>
        </p:spPr>
        <p:txBody>
          <a:bodyPr wrap="square">
            <a:spAutoFit/>
          </a:bodyPr>
          <a:lstStyle/>
          <a:p>
            <a:r>
              <a:rPr lang="en-CA" sz="500" dirty="0">
                <a:solidFill>
                  <a:srgbClr val="58595B"/>
                </a:solidFill>
              </a:rPr>
              <a:t> (n=23)</a:t>
            </a:r>
          </a:p>
        </p:txBody>
      </p:sp>
      <p:sp>
        <p:nvSpPr>
          <p:cNvPr id="7179" name="Text Box 51"/>
          <p:cNvSpPr txBox="1">
            <a:spLocks noChangeArrowheads="1"/>
          </p:cNvSpPr>
          <p:nvPr>
            <p:custDataLst>
              <p:tags r:id="rId8"/>
            </p:custDataLst>
          </p:nvPr>
        </p:nvSpPr>
        <p:spPr bwMode="auto">
          <a:xfrm>
            <a:off x="7075032" y="3454076"/>
            <a:ext cx="643927" cy="169749"/>
          </a:xfrm>
          <a:prstGeom prst="rect">
            <a:avLst/>
          </a:prstGeom>
          <a:noFill/>
          <a:ln w="25400" algn="ctr">
            <a:noFill/>
            <a:miter lim="800000"/>
            <a:headEnd/>
            <a:tailEnd/>
          </a:ln>
        </p:spPr>
        <p:txBody>
          <a:bodyPr wrap="square">
            <a:spAutoFit/>
          </a:bodyPr>
          <a:lstStyle/>
          <a:p>
            <a:r>
              <a:rPr lang="en-CA" sz="500" dirty="0">
                <a:solidFill>
                  <a:srgbClr val="58595B"/>
                </a:solidFill>
              </a:rPr>
              <a:t> (n=31)</a:t>
            </a:r>
          </a:p>
        </p:txBody>
      </p:sp>
      <p:sp>
        <p:nvSpPr>
          <p:cNvPr id="7189" name="Text Box 52"/>
          <p:cNvSpPr txBox="1">
            <a:spLocks noChangeArrowheads="1"/>
          </p:cNvSpPr>
          <p:nvPr>
            <p:custDataLst>
              <p:tags r:id="rId9"/>
            </p:custDataLst>
          </p:nvPr>
        </p:nvSpPr>
        <p:spPr bwMode="auto">
          <a:xfrm>
            <a:off x="3434122" y="3244503"/>
            <a:ext cx="637316" cy="353943"/>
          </a:xfrm>
          <a:prstGeom prst="rect">
            <a:avLst/>
          </a:prstGeom>
          <a:noFill/>
          <a:ln w="25400" algn="ctr">
            <a:solidFill>
              <a:schemeClr val="tx1">
                <a:lumMod val="20000"/>
                <a:lumOff val="80000"/>
              </a:schemeClr>
            </a:solidFill>
            <a:miter lim="800000"/>
            <a:headEnd/>
            <a:tailEnd/>
          </a:ln>
        </p:spPr>
        <p:txBody>
          <a:bodyPr wrap="square">
            <a:spAutoFit/>
          </a:bodyPr>
          <a:lstStyle/>
          <a:p>
            <a:pPr>
              <a:defRPr/>
            </a:pPr>
            <a:r>
              <a:rPr lang="en-CA" sz="1400" dirty="0" smtClean="0">
                <a:solidFill>
                  <a:srgbClr val="58595B"/>
                </a:solidFill>
              </a:rPr>
              <a:t>66 %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7181" name="Text Box 54"/>
          <p:cNvSpPr txBox="1">
            <a:spLocks noChangeArrowheads="1"/>
          </p:cNvSpPr>
          <p:nvPr>
            <p:custDataLst>
              <p:tags r:id="rId10"/>
            </p:custDataLst>
          </p:nvPr>
        </p:nvSpPr>
        <p:spPr bwMode="auto">
          <a:xfrm>
            <a:off x="1931559" y="2746556"/>
            <a:ext cx="1278014" cy="415498"/>
          </a:xfrm>
          <a:prstGeom prst="rect">
            <a:avLst/>
          </a:prstGeom>
          <a:noFill/>
          <a:ln w="25400" algn="ctr">
            <a:noFill/>
            <a:miter lim="800000"/>
            <a:headEnd/>
            <a:tailEnd/>
          </a:ln>
        </p:spPr>
        <p:txBody>
          <a:bodyPr wrap="square">
            <a:spAutoFit/>
          </a:bodyPr>
          <a:lstStyle/>
          <a:p>
            <a:r>
              <a:rPr lang="fr-CA" sz="1400" dirty="0" smtClean="0">
                <a:solidFill>
                  <a:srgbClr val="58595B"/>
                </a:solidFill>
              </a:rPr>
              <a:t>Oui</a:t>
            </a:r>
            <a:br>
              <a:rPr lang="fr-CA" sz="1400" dirty="0" smtClean="0">
                <a:solidFill>
                  <a:srgbClr val="58595B"/>
                </a:solidFill>
              </a:rPr>
            </a:br>
            <a:r>
              <a:rPr lang="fr-CA" sz="700" dirty="0" smtClean="0">
                <a:solidFill>
                  <a:srgbClr val="58595B"/>
                </a:solidFill>
              </a:rPr>
              <a:t>(2 cotes supérieures)</a:t>
            </a:r>
            <a:endParaRPr lang="fr-CA" sz="700" dirty="0">
              <a:solidFill>
                <a:srgbClr val="58595B"/>
              </a:solidFill>
            </a:endParaRPr>
          </a:p>
        </p:txBody>
      </p:sp>
      <p:sp>
        <p:nvSpPr>
          <p:cNvPr id="7192" name="Text Box 55"/>
          <p:cNvSpPr txBox="1">
            <a:spLocks noChangeArrowheads="1"/>
          </p:cNvSpPr>
          <p:nvPr>
            <p:custDataLst>
              <p:tags r:id="rId11"/>
            </p:custDataLst>
          </p:nvPr>
        </p:nvSpPr>
        <p:spPr bwMode="auto">
          <a:xfrm>
            <a:off x="2733306" y="3242916"/>
            <a:ext cx="632553" cy="353943"/>
          </a:xfrm>
          <a:prstGeom prst="rect">
            <a:avLst/>
          </a:prstGeom>
          <a:noFill/>
          <a:ln w="25400" algn="ctr">
            <a:solidFill>
              <a:schemeClr val="tx1">
                <a:lumMod val="40000"/>
                <a:lumOff val="60000"/>
              </a:schemeClr>
            </a:solidFill>
            <a:miter lim="800000"/>
            <a:headEnd/>
            <a:tailEnd/>
          </a:ln>
        </p:spPr>
        <p:txBody>
          <a:bodyPr wrap="square">
            <a:spAutoFit/>
          </a:bodyPr>
          <a:lstStyle/>
          <a:p>
            <a:pPr>
              <a:defRPr/>
            </a:pPr>
            <a:r>
              <a:rPr lang="en-CA" sz="1400" dirty="0" smtClean="0">
                <a:solidFill>
                  <a:srgbClr val="58595B"/>
                </a:solidFill>
              </a:rPr>
              <a:t>65 %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7183" name="Text Box 56"/>
          <p:cNvSpPr txBox="1">
            <a:spLocks noChangeArrowheads="1"/>
          </p:cNvSpPr>
          <p:nvPr>
            <p:custDataLst>
              <p:tags r:id="rId12"/>
            </p:custDataLst>
          </p:nvPr>
        </p:nvSpPr>
        <p:spPr bwMode="auto">
          <a:xfrm>
            <a:off x="2734871" y="3460402"/>
            <a:ext cx="630989" cy="184666"/>
          </a:xfrm>
          <a:prstGeom prst="rect">
            <a:avLst/>
          </a:prstGeom>
          <a:noFill/>
          <a:ln w="25400" algn="ctr">
            <a:noFill/>
            <a:miter lim="800000"/>
            <a:headEnd/>
            <a:tailEnd/>
          </a:ln>
        </p:spPr>
        <p:txBody>
          <a:bodyPr wrap="square">
            <a:spAutoFit/>
          </a:bodyPr>
          <a:lstStyle/>
          <a:p>
            <a:r>
              <a:rPr lang="en-CA" dirty="0">
                <a:solidFill>
                  <a:srgbClr val="58595B"/>
                </a:solidFill>
              </a:rPr>
              <a:t> (n=56)</a:t>
            </a:r>
          </a:p>
        </p:txBody>
      </p:sp>
      <p:sp>
        <p:nvSpPr>
          <p:cNvPr id="7184" name="Text Box 57"/>
          <p:cNvSpPr txBox="1">
            <a:spLocks noChangeArrowheads="1"/>
          </p:cNvSpPr>
          <p:nvPr>
            <p:custDataLst>
              <p:tags r:id="rId13"/>
            </p:custDataLst>
          </p:nvPr>
        </p:nvSpPr>
        <p:spPr bwMode="auto">
          <a:xfrm>
            <a:off x="3440449" y="3450877"/>
            <a:ext cx="630989" cy="184666"/>
          </a:xfrm>
          <a:prstGeom prst="rect">
            <a:avLst/>
          </a:prstGeom>
          <a:noFill/>
          <a:ln w="25400" algn="ctr">
            <a:noFill/>
            <a:miter lim="800000"/>
            <a:headEnd/>
            <a:tailEnd/>
          </a:ln>
        </p:spPr>
        <p:txBody>
          <a:bodyPr wrap="square">
            <a:spAutoFit/>
          </a:bodyPr>
          <a:lstStyle/>
          <a:p>
            <a:r>
              <a:rPr lang="en-CA" dirty="0">
                <a:solidFill>
                  <a:srgbClr val="58595B"/>
                </a:solidFill>
              </a:rPr>
              <a:t> (n=95)</a:t>
            </a:r>
          </a:p>
        </p:txBody>
      </p:sp>
      <p:sp>
        <p:nvSpPr>
          <p:cNvPr id="33" name="Text Box 55"/>
          <p:cNvSpPr txBox="1">
            <a:spLocks noChangeArrowheads="1"/>
          </p:cNvSpPr>
          <p:nvPr>
            <p:custDataLst>
              <p:tags r:id="rId14"/>
            </p:custDataLst>
          </p:nvPr>
        </p:nvSpPr>
        <p:spPr bwMode="auto">
          <a:xfrm>
            <a:off x="4119062" y="3242916"/>
            <a:ext cx="632553" cy="353943"/>
          </a:xfrm>
          <a:prstGeom prst="rect">
            <a:avLst/>
          </a:prstGeom>
          <a:noFill/>
          <a:ln w="25400" algn="ctr">
            <a:solidFill>
              <a:schemeClr val="accent6"/>
            </a:solidFill>
            <a:miter lim="800000"/>
            <a:headEnd/>
            <a:tailEnd/>
          </a:ln>
        </p:spPr>
        <p:txBody>
          <a:bodyPr wrap="square">
            <a:spAutoFit/>
          </a:bodyPr>
          <a:lstStyle/>
          <a:p>
            <a:pPr>
              <a:defRPr/>
            </a:pPr>
            <a:r>
              <a:rPr lang="en-CA" sz="1400" dirty="0" smtClean="0">
                <a:solidFill>
                  <a:srgbClr val="58595B"/>
                </a:solidFill>
              </a:rPr>
              <a:t>58 %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4" name="Text Box 56"/>
          <p:cNvSpPr txBox="1">
            <a:spLocks noChangeArrowheads="1"/>
          </p:cNvSpPr>
          <p:nvPr>
            <p:custDataLst>
              <p:tags r:id="rId15"/>
            </p:custDataLst>
          </p:nvPr>
        </p:nvSpPr>
        <p:spPr bwMode="auto">
          <a:xfrm>
            <a:off x="4120627" y="3460402"/>
            <a:ext cx="630989" cy="184666"/>
          </a:xfrm>
          <a:prstGeom prst="rect">
            <a:avLst/>
          </a:prstGeom>
          <a:noFill/>
          <a:ln w="25400" algn="ctr">
            <a:noFill/>
            <a:miter lim="800000"/>
            <a:headEnd/>
            <a:tailEnd/>
          </a:ln>
        </p:spPr>
        <p:txBody>
          <a:bodyPr wrap="square">
            <a:spAutoFit/>
          </a:bodyPr>
          <a:lstStyle/>
          <a:p>
            <a:r>
              <a:rPr lang="en-CA" dirty="0">
                <a:solidFill>
                  <a:srgbClr val="58595B"/>
                </a:solidFill>
              </a:rPr>
              <a:t> (n=45)</a:t>
            </a:r>
          </a:p>
        </p:txBody>
      </p:sp>
      <p:sp>
        <p:nvSpPr>
          <p:cNvPr id="36" name="Text Box 55"/>
          <p:cNvSpPr txBox="1">
            <a:spLocks noChangeArrowheads="1"/>
          </p:cNvSpPr>
          <p:nvPr>
            <p:custDataLst>
              <p:tags r:id="rId16"/>
            </p:custDataLst>
          </p:nvPr>
        </p:nvSpPr>
        <p:spPr bwMode="auto">
          <a:xfrm>
            <a:off x="8418758" y="3242917"/>
            <a:ext cx="593476" cy="353943"/>
          </a:xfrm>
          <a:prstGeom prst="rect">
            <a:avLst/>
          </a:prstGeom>
          <a:noFill/>
          <a:ln w="25400" algn="ctr">
            <a:solidFill>
              <a:schemeClr val="accent6"/>
            </a:solidFill>
            <a:miter lim="800000"/>
            <a:headEnd/>
            <a:tailEnd/>
          </a:ln>
        </p:spPr>
        <p:txBody>
          <a:bodyPr wrap="square">
            <a:spAutoFit/>
          </a:bodyPr>
          <a:lstStyle/>
          <a:p>
            <a:pPr>
              <a:defRPr/>
            </a:pPr>
            <a:r>
              <a:rPr lang="en-CA" sz="1400" dirty="0" smtClean="0">
                <a:solidFill>
                  <a:srgbClr val="58595B"/>
                </a:solidFill>
              </a:rPr>
              <a:t>42 %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7190" name="Text Box 56"/>
          <p:cNvSpPr txBox="1">
            <a:spLocks noChangeArrowheads="1"/>
          </p:cNvSpPr>
          <p:nvPr>
            <p:custDataLst>
              <p:tags r:id="rId17"/>
            </p:custDataLst>
          </p:nvPr>
        </p:nvSpPr>
        <p:spPr bwMode="auto">
          <a:xfrm>
            <a:off x="8417323" y="3477202"/>
            <a:ext cx="643927" cy="169749"/>
          </a:xfrm>
          <a:prstGeom prst="rect">
            <a:avLst/>
          </a:prstGeom>
          <a:noFill/>
          <a:ln w="25400" algn="ctr">
            <a:noFill/>
            <a:miter lim="800000"/>
            <a:headEnd/>
            <a:tailEnd/>
          </a:ln>
        </p:spPr>
        <p:txBody>
          <a:bodyPr wrap="square">
            <a:spAutoFit/>
          </a:bodyPr>
          <a:lstStyle/>
          <a:p>
            <a:r>
              <a:rPr lang="en-CA" sz="500" dirty="0">
                <a:solidFill>
                  <a:srgbClr val="58595B"/>
                </a:solidFill>
              </a:rPr>
              <a:t> (n=32)</a:t>
            </a:r>
          </a:p>
        </p:txBody>
      </p:sp>
      <p:sp>
        <p:nvSpPr>
          <p:cNvPr id="7191" name="Text Box 43"/>
          <p:cNvSpPr txBox="1">
            <a:spLocks noChangeArrowheads="1"/>
          </p:cNvSpPr>
          <p:nvPr>
            <p:custDataLst>
              <p:tags r:id="rId18"/>
            </p:custDataLst>
          </p:nvPr>
        </p:nvSpPr>
        <p:spPr bwMode="auto">
          <a:xfrm>
            <a:off x="1789114" y="4892658"/>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(n=11)</a:t>
            </a:r>
          </a:p>
        </p:txBody>
      </p:sp>
      <p:sp>
        <p:nvSpPr>
          <p:cNvPr id="5" name="Text Box 43"/>
          <p:cNvSpPr txBox="1">
            <a:spLocks noChangeArrowheads="1"/>
          </p:cNvSpPr>
          <p:nvPr>
            <p:custDataLst>
              <p:tags r:id="rId19"/>
            </p:custDataLst>
          </p:nvPr>
        </p:nvSpPr>
        <p:spPr bwMode="auto">
          <a:xfrm>
            <a:off x="2097086" y="4843443"/>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(n=43)</a:t>
            </a:r>
          </a:p>
        </p:txBody>
      </p:sp>
      <p:sp>
        <p:nvSpPr>
          <p:cNvPr id="7193" name="Text Box 43"/>
          <p:cNvSpPr txBox="1">
            <a:spLocks noChangeArrowheads="1"/>
          </p:cNvSpPr>
          <p:nvPr>
            <p:custDataLst>
              <p:tags r:id="rId20"/>
            </p:custDataLst>
          </p:nvPr>
        </p:nvSpPr>
        <p:spPr bwMode="auto">
          <a:xfrm>
            <a:off x="2428878" y="4910122"/>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(n=9)</a:t>
            </a:r>
          </a:p>
        </p:txBody>
      </p:sp>
      <p:sp>
        <p:nvSpPr>
          <p:cNvPr id="7194" name="Text Box 43"/>
          <p:cNvSpPr txBox="1">
            <a:spLocks noChangeArrowheads="1"/>
          </p:cNvSpPr>
          <p:nvPr>
            <p:custDataLst>
              <p:tags r:id="rId21"/>
            </p:custDataLst>
          </p:nvPr>
        </p:nvSpPr>
        <p:spPr bwMode="auto">
          <a:xfrm>
            <a:off x="3783018" y="4367193"/>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(n=45)</a:t>
            </a:r>
          </a:p>
        </p:txBody>
      </p:sp>
      <p:sp>
        <p:nvSpPr>
          <p:cNvPr id="7195" name="Text Box 43"/>
          <p:cNvSpPr txBox="1">
            <a:spLocks noChangeArrowheads="1"/>
          </p:cNvSpPr>
          <p:nvPr>
            <p:custDataLst>
              <p:tags r:id="rId22"/>
            </p:custDataLst>
          </p:nvPr>
        </p:nvSpPr>
        <p:spPr bwMode="auto">
          <a:xfrm>
            <a:off x="4092576" y="4403708"/>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(n=52)</a:t>
            </a:r>
          </a:p>
        </p:txBody>
      </p:sp>
      <p:sp>
        <p:nvSpPr>
          <p:cNvPr id="7196" name="Text Box 43"/>
          <p:cNvSpPr txBox="1">
            <a:spLocks noChangeArrowheads="1"/>
          </p:cNvSpPr>
          <p:nvPr>
            <p:custDataLst>
              <p:tags r:id="rId23"/>
            </p:custDataLst>
          </p:nvPr>
        </p:nvSpPr>
        <p:spPr bwMode="auto">
          <a:xfrm>
            <a:off x="4391027" y="4430691"/>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(n=36)</a:t>
            </a:r>
          </a:p>
        </p:txBody>
      </p:sp>
      <p:sp>
        <p:nvSpPr>
          <p:cNvPr id="7197" name="Text Box 43"/>
          <p:cNvSpPr txBox="1">
            <a:spLocks noChangeArrowheads="1"/>
          </p:cNvSpPr>
          <p:nvPr>
            <p:custDataLst>
              <p:tags r:id="rId24"/>
            </p:custDataLst>
          </p:nvPr>
        </p:nvSpPr>
        <p:spPr bwMode="auto">
          <a:xfrm>
            <a:off x="5794382" y="4630722"/>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(n=28)</a:t>
            </a:r>
          </a:p>
        </p:txBody>
      </p:sp>
      <p:sp>
        <p:nvSpPr>
          <p:cNvPr id="7198" name="Text Box 43"/>
          <p:cNvSpPr txBox="1">
            <a:spLocks noChangeArrowheads="1"/>
          </p:cNvSpPr>
          <p:nvPr>
            <p:custDataLst>
              <p:tags r:id="rId25"/>
            </p:custDataLst>
          </p:nvPr>
        </p:nvSpPr>
        <p:spPr bwMode="auto">
          <a:xfrm>
            <a:off x="6088064" y="4646596"/>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(n=18)</a:t>
            </a:r>
          </a:p>
        </p:txBody>
      </p:sp>
      <p:sp>
        <p:nvSpPr>
          <p:cNvPr id="7199" name="Text Box 43"/>
          <p:cNvSpPr txBox="1">
            <a:spLocks noChangeArrowheads="1"/>
          </p:cNvSpPr>
          <p:nvPr>
            <p:custDataLst>
              <p:tags r:id="rId26"/>
            </p:custDataLst>
          </p:nvPr>
        </p:nvSpPr>
        <p:spPr bwMode="auto">
          <a:xfrm>
            <a:off x="6384924" y="4540234"/>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(n=50)</a:t>
            </a:r>
          </a:p>
        </p:txBody>
      </p:sp>
      <p:sp>
        <p:nvSpPr>
          <p:cNvPr id="7200" name="Text Box 43"/>
          <p:cNvSpPr txBox="1">
            <a:spLocks noChangeArrowheads="1"/>
          </p:cNvSpPr>
          <p:nvPr>
            <p:custDataLst>
              <p:tags r:id="rId27"/>
            </p:custDataLst>
          </p:nvPr>
        </p:nvSpPr>
        <p:spPr bwMode="auto">
          <a:xfrm>
            <a:off x="7805742" y="5018070"/>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a:t>
            </a:r>
          </a:p>
        </p:txBody>
      </p:sp>
      <p:sp>
        <p:nvSpPr>
          <p:cNvPr id="7201" name="Text Box 43"/>
          <p:cNvSpPr txBox="1">
            <a:spLocks noChangeArrowheads="1"/>
          </p:cNvSpPr>
          <p:nvPr>
            <p:custDataLst>
              <p:tags r:id="rId28"/>
            </p:custDataLst>
          </p:nvPr>
        </p:nvSpPr>
        <p:spPr bwMode="auto">
          <a:xfrm>
            <a:off x="8110535" y="5014898"/>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(n=5)</a:t>
            </a:r>
          </a:p>
        </p:txBody>
      </p:sp>
      <p:sp>
        <p:nvSpPr>
          <p:cNvPr id="7202" name="Text Box 43"/>
          <p:cNvSpPr txBox="1">
            <a:spLocks noChangeArrowheads="1"/>
          </p:cNvSpPr>
          <p:nvPr>
            <p:custDataLst>
              <p:tags r:id="rId29"/>
            </p:custDataLst>
          </p:nvPr>
        </p:nvSpPr>
        <p:spPr bwMode="auto">
          <a:xfrm>
            <a:off x="8401047" y="5019655"/>
            <a:ext cx="611187" cy="184666"/>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a:t>
            </a:r>
          </a:p>
        </p:txBody>
      </p:sp>
      <p:sp>
        <p:nvSpPr>
          <p:cNvPr id="38" name="Text Box 52"/>
          <p:cNvSpPr txBox="1">
            <a:spLocks noChangeArrowheads="1"/>
          </p:cNvSpPr>
          <p:nvPr>
            <p:custDataLst>
              <p:tags r:id="rId30"/>
            </p:custDataLst>
          </p:nvPr>
        </p:nvSpPr>
        <p:spPr bwMode="auto">
          <a:xfrm>
            <a:off x="2026721" y="3244503"/>
            <a:ext cx="681552" cy="353943"/>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solidFill>
                  <a:srgbClr val="58595B"/>
                </a:solidFill>
              </a:rPr>
              <a:t>69 %</a:t>
            </a:r>
            <a:endParaRPr lang="en-CA" sz="1400" dirty="0">
              <a:solidFill>
                <a:srgbClr val="58595B"/>
              </a:solidFill>
            </a:endParaRPr>
          </a:p>
          <a:p>
            <a:pPr>
              <a:defRPr/>
            </a:pPr>
            <a:endParaRPr lang="en-CA" sz="100" dirty="0">
              <a:solidFill>
                <a:srgbClr val="58595B"/>
              </a:solidFill>
            </a:endParaRPr>
          </a:p>
          <a:p>
            <a:pPr>
              <a:defRPr/>
            </a:pPr>
            <a:endParaRPr lang="en-CA" sz="100" dirty="0">
              <a:solidFill>
                <a:srgbClr val="58595B"/>
              </a:solidFill>
            </a:endParaRPr>
          </a:p>
        </p:txBody>
      </p:sp>
      <p:sp>
        <p:nvSpPr>
          <p:cNvPr id="39" name="Text Box 48"/>
          <p:cNvSpPr txBox="1">
            <a:spLocks noChangeArrowheads="1"/>
          </p:cNvSpPr>
          <p:nvPr>
            <p:custDataLst>
              <p:tags r:id="rId31"/>
            </p:custDataLst>
          </p:nvPr>
        </p:nvSpPr>
        <p:spPr bwMode="auto">
          <a:xfrm>
            <a:off x="6369921" y="3255903"/>
            <a:ext cx="626190" cy="330860"/>
          </a:xfrm>
          <a:prstGeom prst="rect">
            <a:avLst/>
          </a:prstGeom>
          <a:noFill/>
          <a:ln w="25400" algn="ctr">
            <a:solidFill>
              <a:schemeClr val="tx1">
                <a:lumMod val="60000"/>
                <a:lumOff val="40000"/>
              </a:schemeClr>
            </a:solidFill>
            <a:miter lim="800000"/>
            <a:headEnd/>
            <a:tailEnd/>
          </a:ln>
        </p:spPr>
        <p:txBody>
          <a:bodyPr wrap="square">
            <a:spAutoFit/>
          </a:bodyPr>
          <a:lstStyle/>
          <a:p>
            <a:pPr>
              <a:defRPr/>
            </a:pPr>
            <a:r>
              <a:rPr lang="en-CA" sz="1400" dirty="0" smtClean="0">
                <a:solidFill>
                  <a:srgbClr val="58595B"/>
                </a:solidFill>
              </a:rPr>
              <a:t>31 %</a:t>
            </a:r>
            <a:endParaRPr lang="en-CA" sz="1400" dirty="0">
              <a:solidFill>
                <a:srgbClr val="58595B"/>
              </a:solidFill>
            </a:endParaRPr>
          </a:p>
          <a:p>
            <a:pPr>
              <a:defRPr/>
            </a:pPr>
            <a:r>
              <a:rPr lang="en-CA" sz="100" dirty="0">
                <a:solidFill>
                  <a:srgbClr val="58595B"/>
                </a:solidFill>
              </a:rPr>
              <a:t>23</a:t>
            </a:r>
          </a:p>
        </p:txBody>
      </p:sp>
      <p:sp>
        <p:nvSpPr>
          <p:cNvPr id="40" name="AutoShape 10"/>
          <p:cNvSpPr>
            <a:spLocks/>
          </p:cNvSpPr>
          <p:nvPr>
            <p:custDataLst>
              <p:tags r:id="rId32"/>
            </p:custDataLst>
          </p:nvPr>
        </p:nvSpPr>
        <p:spPr bwMode="auto">
          <a:xfrm rot="5400000">
            <a:off x="2655713" y="207084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41" name="AutoShape 10"/>
          <p:cNvSpPr>
            <a:spLocks/>
          </p:cNvSpPr>
          <p:nvPr>
            <p:custDataLst>
              <p:tags r:id="rId33"/>
            </p:custDataLst>
          </p:nvPr>
        </p:nvSpPr>
        <p:spPr bwMode="auto">
          <a:xfrm rot="5400000">
            <a:off x="6742291" y="2070841"/>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42" name="Text Box 43"/>
          <p:cNvSpPr txBox="1">
            <a:spLocks noChangeArrowheads="1"/>
          </p:cNvSpPr>
          <p:nvPr>
            <p:custDataLst>
              <p:tags r:id="rId34"/>
            </p:custDataLst>
          </p:nvPr>
        </p:nvSpPr>
        <p:spPr bwMode="auto">
          <a:xfrm>
            <a:off x="2093125" y="3439278"/>
            <a:ext cx="470795" cy="184666"/>
          </a:xfrm>
          <a:prstGeom prst="rect">
            <a:avLst/>
          </a:prstGeom>
          <a:noFill/>
          <a:ln w="25400" algn="ctr">
            <a:noFill/>
            <a:miter lim="800000"/>
            <a:headEnd/>
            <a:tailEnd/>
          </a:ln>
        </p:spPr>
        <p:txBody>
          <a:bodyPr wrap="square">
            <a:spAutoFit/>
          </a:bodyPr>
          <a:lstStyle/>
          <a:p>
            <a:pPr algn="l"/>
            <a:r>
              <a:rPr lang="en-CA" b="0" dirty="0" smtClean="0">
                <a:solidFill>
                  <a:srgbClr val="58595B"/>
                </a:solidFill>
                <a:latin typeface="Arial Narrow" pitchFamily="34" charset="0"/>
              </a:rPr>
              <a:t>(n=75)</a:t>
            </a:r>
            <a:endParaRPr lang="en-CA" b="0" dirty="0">
              <a:solidFill>
                <a:srgbClr val="58595B"/>
              </a:solidFill>
              <a:latin typeface="Arial Narrow" pitchFamily="34" charset="0"/>
            </a:endParaRPr>
          </a:p>
        </p:txBody>
      </p:sp>
      <p:sp>
        <p:nvSpPr>
          <p:cNvPr id="43" name="Text Box 43"/>
          <p:cNvSpPr txBox="1">
            <a:spLocks noChangeArrowheads="1"/>
          </p:cNvSpPr>
          <p:nvPr>
            <p:custDataLst>
              <p:tags r:id="rId35"/>
            </p:custDataLst>
          </p:nvPr>
        </p:nvSpPr>
        <p:spPr bwMode="auto">
          <a:xfrm>
            <a:off x="6499692" y="3465892"/>
            <a:ext cx="480448" cy="169749"/>
          </a:xfrm>
          <a:prstGeom prst="rect">
            <a:avLst/>
          </a:prstGeom>
          <a:noFill/>
          <a:ln w="25400" algn="ctr">
            <a:noFill/>
            <a:miter lim="800000"/>
            <a:headEnd/>
            <a:tailEnd/>
          </a:ln>
        </p:spPr>
        <p:txBody>
          <a:bodyPr wrap="square">
            <a:spAutoFit/>
          </a:bodyPr>
          <a:lstStyle/>
          <a:p>
            <a:pPr algn="l"/>
            <a:r>
              <a:rPr lang="en-CA" sz="500" b="0" dirty="0" smtClean="0">
                <a:solidFill>
                  <a:srgbClr val="58595B"/>
                </a:solidFill>
                <a:latin typeface="Arial Narrow" pitchFamily="34" charset="0"/>
              </a:rPr>
              <a:t>(n=33)</a:t>
            </a:r>
            <a:endParaRPr lang="en-CA" sz="500" b="0" dirty="0">
              <a:solidFill>
                <a:srgbClr val="58595B"/>
              </a:solidFill>
              <a:latin typeface="Arial Narrow" pitchFamily="34" charset="0"/>
            </a:endParaRPr>
          </a:p>
        </p:txBody>
      </p:sp>
      <p:sp>
        <p:nvSpPr>
          <p:cNvPr id="45" name="Text Box 43"/>
          <p:cNvSpPr txBox="1">
            <a:spLocks noChangeArrowheads="1"/>
          </p:cNvSpPr>
          <p:nvPr>
            <p:custDataLst>
              <p:tags r:id="rId36"/>
            </p:custDataLst>
          </p:nvPr>
        </p:nvSpPr>
        <p:spPr bwMode="auto">
          <a:xfrm>
            <a:off x="1510414" y="4789231"/>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(n=22)</a:t>
            </a:r>
            <a:endParaRPr lang="en-CA" b="0" dirty="0">
              <a:solidFill>
                <a:srgbClr val="58595B"/>
              </a:solidFill>
              <a:latin typeface="Arial Narrow" pitchFamily="34" charset="0"/>
            </a:endParaRPr>
          </a:p>
        </p:txBody>
      </p:sp>
      <p:sp>
        <p:nvSpPr>
          <p:cNvPr id="46" name="Text Box 43"/>
          <p:cNvSpPr txBox="1">
            <a:spLocks noChangeArrowheads="1"/>
          </p:cNvSpPr>
          <p:nvPr>
            <p:custDataLst>
              <p:tags r:id="rId37"/>
            </p:custDataLst>
          </p:nvPr>
        </p:nvSpPr>
        <p:spPr bwMode="auto">
          <a:xfrm>
            <a:off x="3495943" y="439697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(n=53)</a:t>
            </a:r>
            <a:endParaRPr lang="en-CA" b="0" dirty="0">
              <a:solidFill>
                <a:srgbClr val="58595B"/>
              </a:solidFill>
              <a:latin typeface="Arial Narrow" pitchFamily="34" charset="0"/>
            </a:endParaRPr>
          </a:p>
        </p:txBody>
      </p:sp>
      <p:sp>
        <p:nvSpPr>
          <p:cNvPr id="47" name="Text Box 43"/>
          <p:cNvSpPr txBox="1">
            <a:spLocks noChangeArrowheads="1"/>
          </p:cNvSpPr>
          <p:nvPr>
            <p:custDataLst>
              <p:tags r:id="rId38"/>
            </p:custDataLst>
          </p:nvPr>
        </p:nvSpPr>
        <p:spPr bwMode="auto">
          <a:xfrm>
            <a:off x="5481473" y="4707836"/>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(n=29)</a:t>
            </a:r>
            <a:endParaRPr lang="en-CA" b="0" dirty="0">
              <a:solidFill>
                <a:srgbClr val="58595B"/>
              </a:solidFill>
              <a:latin typeface="Arial Narrow" pitchFamily="34" charset="0"/>
            </a:endParaRPr>
          </a:p>
        </p:txBody>
      </p:sp>
      <p:sp>
        <p:nvSpPr>
          <p:cNvPr id="48" name="Text Box 43"/>
          <p:cNvSpPr txBox="1">
            <a:spLocks noChangeArrowheads="1"/>
          </p:cNvSpPr>
          <p:nvPr>
            <p:custDataLst>
              <p:tags r:id="rId39"/>
            </p:custDataLst>
          </p:nvPr>
        </p:nvSpPr>
        <p:spPr bwMode="auto">
          <a:xfrm>
            <a:off x="7500773" y="499964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a:t>
            </a:r>
            <a:endParaRPr lang="en-CA" b="0" dirty="0">
              <a:solidFill>
                <a:srgbClr val="58595B"/>
              </a:solidFill>
              <a:latin typeface="Arial Narrow" pitchFamily="34" charset="0"/>
            </a:endParaRPr>
          </a:p>
        </p:txBody>
      </p:sp>
      <p:sp>
        <p:nvSpPr>
          <p:cNvPr id="52" name="Text Box 43"/>
          <p:cNvSpPr txBox="1">
            <a:spLocks noChangeArrowheads="1"/>
          </p:cNvSpPr>
          <p:nvPr>
            <p:custDataLst>
              <p:tags r:id="rId40"/>
            </p:custDataLst>
          </p:nvPr>
        </p:nvSpPr>
        <p:spPr bwMode="auto">
          <a:xfrm>
            <a:off x="918385" y="4830249"/>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(n=14)</a:t>
            </a:r>
            <a:endParaRPr lang="en-CA" b="0" dirty="0">
              <a:solidFill>
                <a:srgbClr val="58595B"/>
              </a:solidFill>
              <a:latin typeface="Arial Narrow" pitchFamily="34" charset="0"/>
            </a:endParaRPr>
          </a:p>
        </p:txBody>
      </p:sp>
      <p:sp>
        <p:nvSpPr>
          <p:cNvPr id="53" name="Text Box 43"/>
          <p:cNvSpPr txBox="1">
            <a:spLocks noChangeArrowheads="1"/>
          </p:cNvSpPr>
          <p:nvPr>
            <p:custDataLst>
              <p:tags r:id="rId41"/>
            </p:custDataLst>
          </p:nvPr>
        </p:nvSpPr>
        <p:spPr bwMode="auto">
          <a:xfrm>
            <a:off x="3190547" y="4566142"/>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(n=33)</a:t>
            </a:r>
            <a:endParaRPr lang="en-CA" b="0" dirty="0">
              <a:solidFill>
                <a:srgbClr val="58595B"/>
              </a:solidFill>
              <a:latin typeface="Arial Narrow" pitchFamily="34" charset="0"/>
            </a:endParaRPr>
          </a:p>
        </p:txBody>
      </p:sp>
      <p:sp>
        <p:nvSpPr>
          <p:cNvPr id="54" name="Text Box 43"/>
          <p:cNvSpPr txBox="1">
            <a:spLocks noChangeArrowheads="1"/>
          </p:cNvSpPr>
          <p:nvPr>
            <p:custDataLst>
              <p:tags r:id="rId42"/>
            </p:custDataLst>
          </p:nvPr>
        </p:nvSpPr>
        <p:spPr bwMode="auto">
          <a:xfrm>
            <a:off x="5181272" y="457566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(n=33)</a:t>
            </a:r>
            <a:endParaRPr lang="en-CA" b="0" dirty="0">
              <a:solidFill>
                <a:srgbClr val="58595B"/>
              </a:solidFill>
              <a:latin typeface="Arial Narrow" pitchFamily="34" charset="0"/>
            </a:endParaRPr>
          </a:p>
        </p:txBody>
      </p:sp>
      <p:sp>
        <p:nvSpPr>
          <p:cNvPr id="55" name="Text Box 43"/>
          <p:cNvSpPr txBox="1">
            <a:spLocks noChangeArrowheads="1"/>
          </p:cNvSpPr>
          <p:nvPr>
            <p:custDataLst>
              <p:tags r:id="rId43"/>
            </p:custDataLst>
          </p:nvPr>
        </p:nvSpPr>
        <p:spPr bwMode="auto">
          <a:xfrm>
            <a:off x="7210097" y="503286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a:t>
            </a:r>
            <a:endParaRPr lang="en-CA" b="0" dirty="0">
              <a:solidFill>
                <a:srgbClr val="58595B"/>
              </a:solidFill>
              <a:latin typeface="Arial Narrow" pitchFamily="34" charset="0"/>
            </a:endParaRPr>
          </a:p>
        </p:txBody>
      </p:sp>
      <p:sp>
        <p:nvSpPr>
          <p:cNvPr id="56" name="Text Box 43"/>
          <p:cNvSpPr txBox="1">
            <a:spLocks noChangeArrowheads="1"/>
          </p:cNvSpPr>
          <p:nvPr>
            <p:custDataLst>
              <p:tags r:id="rId44"/>
            </p:custDataLst>
          </p:nvPr>
        </p:nvSpPr>
        <p:spPr bwMode="auto">
          <a:xfrm>
            <a:off x="5828340" y="345004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(n=36)</a:t>
            </a:r>
            <a:endParaRPr lang="en-CA" b="0" dirty="0">
              <a:solidFill>
                <a:srgbClr val="58595B"/>
              </a:solidFill>
              <a:latin typeface="Arial Narrow" pitchFamily="34" charset="0"/>
            </a:endParaRPr>
          </a:p>
        </p:txBody>
      </p:sp>
      <p:sp>
        <p:nvSpPr>
          <p:cNvPr id="57" name="Text Box 48"/>
          <p:cNvSpPr txBox="1">
            <a:spLocks noChangeArrowheads="1"/>
          </p:cNvSpPr>
          <p:nvPr>
            <p:custDataLst>
              <p:tags r:id="rId45"/>
            </p:custDataLst>
          </p:nvPr>
        </p:nvSpPr>
        <p:spPr bwMode="auto">
          <a:xfrm>
            <a:off x="5755681" y="3258178"/>
            <a:ext cx="614239" cy="330860"/>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40 %</a:t>
            </a:r>
            <a:endParaRPr lang="en-CA" sz="1400" dirty="0">
              <a:solidFill>
                <a:srgbClr val="58595B"/>
              </a:solidFill>
            </a:endParaRPr>
          </a:p>
          <a:p>
            <a:pPr>
              <a:defRPr/>
            </a:pPr>
            <a:r>
              <a:rPr lang="en-CA" sz="100" dirty="0">
                <a:solidFill>
                  <a:srgbClr val="58595B"/>
                </a:solidFill>
              </a:rPr>
              <a:t>23</a:t>
            </a:r>
          </a:p>
        </p:txBody>
      </p:sp>
      <p:sp>
        <p:nvSpPr>
          <p:cNvPr id="58" name="Text Box 43"/>
          <p:cNvSpPr txBox="1">
            <a:spLocks noChangeArrowheads="1"/>
          </p:cNvSpPr>
          <p:nvPr>
            <p:custDataLst>
              <p:tags r:id="rId46"/>
            </p:custDataLst>
          </p:nvPr>
        </p:nvSpPr>
        <p:spPr bwMode="auto">
          <a:xfrm>
            <a:off x="1415025" y="3458361"/>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(n=54)</a:t>
            </a:r>
            <a:endParaRPr lang="en-CA" b="0" dirty="0">
              <a:solidFill>
                <a:srgbClr val="58595B"/>
              </a:solidFill>
              <a:latin typeface="Arial Narrow" pitchFamily="34" charset="0"/>
            </a:endParaRPr>
          </a:p>
        </p:txBody>
      </p:sp>
      <p:sp>
        <p:nvSpPr>
          <p:cNvPr id="59" name="Text Box 48"/>
          <p:cNvSpPr txBox="1">
            <a:spLocks noChangeArrowheads="1"/>
          </p:cNvSpPr>
          <p:nvPr>
            <p:custDataLst>
              <p:tags r:id="rId47"/>
            </p:custDataLst>
          </p:nvPr>
        </p:nvSpPr>
        <p:spPr bwMode="auto">
          <a:xfrm>
            <a:off x="1373774" y="3245194"/>
            <a:ext cx="652438" cy="330860"/>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60 %</a:t>
            </a:r>
            <a:endParaRPr lang="en-CA" sz="1400" dirty="0">
              <a:solidFill>
                <a:srgbClr val="58595B"/>
              </a:solidFill>
            </a:endParaRPr>
          </a:p>
          <a:p>
            <a:pPr>
              <a:defRPr/>
            </a:pPr>
            <a:r>
              <a:rPr lang="en-CA" sz="100" dirty="0">
                <a:solidFill>
                  <a:srgbClr val="58595B"/>
                </a:solidFill>
              </a:rPr>
              <a:t>23</a:t>
            </a:r>
          </a:p>
        </p:txBody>
      </p:sp>
      <p:sp>
        <p:nvSpPr>
          <p:cNvPr id="60" name="Text Box 4"/>
          <p:cNvSpPr txBox="1">
            <a:spLocks noChangeArrowheads="1"/>
          </p:cNvSpPr>
          <p:nvPr>
            <p:custDataLst>
              <p:tags r:id="rId48"/>
            </p:custDataLst>
          </p:nvPr>
        </p:nvSpPr>
        <p:spPr bwMode="auto">
          <a:xfrm>
            <a:off x="414161" y="6224588"/>
            <a:ext cx="8229247" cy="338554"/>
          </a:xfrm>
          <a:prstGeom prst="rect">
            <a:avLst/>
          </a:prstGeom>
          <a:noFill/>
          <a:ln w="25400">
            <a:noFill/>
            <a:miter lim="800000"/>
            <a:headEnd/>
            <a:tailEnd/>
          </a:ln>
        </p:spPr>
        <p:txBody>
          <a:bodyPr wrap="square">
            <a:spAutoFit/>
          </a:bodyPr>
          <a:lstStyle/>
          <a:p>
            <a:pPr algn="l">
              <a:defRPr/>
            </a:pPr>
            <a:r>
              <a:rPr lang="en-US" sz="800" dirty="0">
                <a:solidFill>
                  <a:srgbClr val="1F497D"/>
                </a:solidFill>
                <a:latin typeface="Calibri"/>
              </a:rPr>
              <a:t>Q18. </a:t>
            </a:r>
            <a:r>
              <a:rPr lang="fr-CA" sz="800" dirty="0" smtClean="0">
                <a:solidFill>
                  <a:srgbClr val="1F497D"/>
                </a:solidFill>
                <a:latin typeface="Calibri"/>
              </a:rPr>
              <a:t>Est-ce que vous projetiez d’exercer le génie lorsque vous avez commencé vos études</a:t>
            </a:r>
            <a:r>
              <a:rPr lang="en-US" sz="800" dirty="0" smtClean="0">
                <a:solidFill>
                  <a:srgbClr val="1F497D"/>
                </a:solidFill>
                <a:latin typeface="Calibri"/>
              </a:rPr>
              <a:t>? </a:t>
            </a:r>
            <a:br>
              <a:rPr lang="en-US" sz="800" dirty="0" smtClean="0">
                <a:solidFill>
                  <a:srgbClr val="1F497D"/>
                </a:solidFill>
                <a:latin typeface="Calibri"/>
              </a:rPr>
            </a:br>
            <a:r>
              <a:rPr lang="fr-CA" sz="800" dirty="0" smtClean="0">
                <a:solidFill>
                  <a:srgbClr val="1F497D"/>
                </a:solidFill>
                <a:latin typeface="Calibri"/>
              </a:rPr>
              <a:t>Base : Les étudiants qui ne projetaient pas de faire carrière en génie au début de leurs études, 2014 (n=83); 2013 (n=90); 2012 (n=106)</a:t>
            </a:r>
            <a:endParaRPr lang="fr-CA" sz="800" dirty="0">
              <a:solidFill>
                <a:srgbClr val="1F497D"/>
              </a:solidFill>
              <a:latin typeface="Calibri"/>
            </a:endParaRPr>
          </a:p>
        </p:txBody>
      </p:sp>
      <p:sp>
        <p:nvSpPr>
          <p:cNvPr id="62" name="Text Box 48"/>
          <p:cNvSpPr txBox="1">
            <a:spLocks noChangeArrowheads="1"/>
          </p:cNvSpPr>
          <p:nvPr>
            <p:custDataLst>
              <p:tags r:id="rId49"/>
            </p:custDataLst>
          </p:nvPr>
        </p:nvSpPr>
        <p:spPr bwMode="auto">
          <a:xfrm>
            <a:off x="7074645" y="3250530"/>
            <a:ext cx="644313" cy="356616"/>
          </a:xfrm>
          <a:prstGeom prst="rect">
            <a:avLst/>
          </a:prstGeom>
          <a:noFill/>
          <a:ln w="25400" algn="ctr">
            <a:solidFill>
              <a:schemeClr val="tx1">
                <a:lumMod val="40000"/>
                <a:lumOff val="60000"/>
              </a:schemeClr>
            </a:solidFill>
            <a:miter lim="800000"/>
            <a:headEnd/>
            <a:tailEnd/>
          </a:ln>
        </p:spPr>
        <p:txBody>
          <a:bodyPr>
            <a:noAutofit/>
          </a:bodyPr>
          <a:lstStyle/>
          <a:p>
            <a:pPr>
              <a:defRPr/>
            </a:pPr>
            <a:r>
              <a:rPr lang="en-CA" sz="1400" dirty="0" smtClean="0">
                <a:solidFill>
                  <a:srgbClr val="58595B"/>
                </a:solidFill>
              </a:rPr>
              <a:t>35 %</a:t>
            </a:r>
            <a:endParaRPr lang="en-CA" sz="1400" dirty="0">
              <a:solidFill>
                <a:srgbClr val="58595B"/>
              </a:solidFill>
            </a:endParaRPr>
          </a:p>
          <a:p>
            <a:pPr>
              <a:defRPr/>
            </a:pPr>
            <a:r>
              <a:rPr lang="en-CA" sz="100" dirty="0">
                <a:solidFill>
                  <a:srgbClr val="58595B"/>
                </a:solidFill>
              </a:rPr>
              <a:t>23</a:t>
            </a:r>
          </a:p>
        </p:txBody>
      </p:sp>
      <p:sp>
        <p:nvSpPr>
          <p:cNvPr id="63" name="Text Box 48"/>
          <p:cNvSpPr txBox="1">
            <a:spLocks noChangeArrowheads="1"/>
          </p:cNvSpPr>
          <p:nvPr>
            <p:custDataLst>
              <p:tags r:id="rId50"/>
            </p:custDataLst>
          </p:nvPr>
        </p:nvSpPr>
        <p:spPr bwMode="auto">
          <a:xfrm>
            <a:off x="5139116" y="3256504"/>
            <a:ext cx="616566" cy="330860"/>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35 %</a:t>
            </a:r>
            <a:endParaRPr lang="en-CA" sz="1400" dirty="0">
              <a:solidFill>
                <a:srgbClr val="58595B"/>
              </a:solidFill>
            </a:endParaRPr>
          </a:p>
          <a:p>
            <a:pPr>
              <a:defRPr/>
            </a:pPr>
            <a:r>
              <a:rPr lang="en-CA" sz="100" dirty="0" smtClean="0">
                <a:solidFill>
                  <a:srgbClr val="58595B"/>
                </a:solidFill>
              </a:rPr>
              <a:t>23 </a:t>
            </a:r>
            <a:endParaRPr lang="en-CA" sz="100" dirty="0">
              <a:solidFill>
                <a:srgbClr val="58595B"/>
              </a:solidFill>
            </a:endParaRPr>
          </a:p>
        </p:txBody>
      </p:sp>
      <p:sp>
        <p:nvSpPr>
          <p:cNvPr id="64" name="Text Box 48"/>
          <p:cNvSpPr txBox="1">
            <a:spLocks noChangeArrowheads="1"/>
          </p:cNvSpPr>
          <p:nvPr>
            <p:custDataLst>
              <p:tags r:id="rId51"/>
            </p:custDataLst>
          </p:nvPr>
        </p:nvSpPr>
        <p:spPr bwMode="auto">
          <a:xfrm>
            <a:off x="744851" y="3239460"/>
            <a:ext cx="597024" cy="330860"/>
          </a:xfrm>
          <a:prstGeom prst="rect">
            <a:avLst/>
          </a:prstGeom>
          <a:noFill/>
          <a:ln w="25400" algn="ctr">
            <a:solidFill>
              <a:schemeClr val="tx1"/>
            </a:solidFill>
            <a:miter lim="800000"/>
            <a:headEnd/>
            <a:tailEnd/>
          </a:ln>
        </p:spPr>
        <p:txBody>
          <a:bodyPr wrap="square">
            <a:spAutoFit/>
          </a:bodyPr>
          <a:lstStyle/>
          <a:p>
            <a:pPr>
              <a:defRPr/>
            </a:pPr>
            <a:r>
              <a:rPr lang="en-CA" sz="1400" dirty="0" smtClean="0">
                <a:solidFill>
                  <a:srgbClr val="58595B"/>
                </a:solidFill>
              </a:rPr>
              <a:t>65 %</a:t>
            </a:r>
            <a:endParaRPr lang="en-CA" sz="1400" dirty="0">
              <a:solidFill>
                <a:srgbClr val="58595B"/>
              </a:solidFill>
            </a:endParaRPr>
          </a:p>
          <a:p>
            <a:pPr>
              <a:defRPr/>
            </a:pPr>
            <a:r>
              <a:rPr lang="en-CA" sz="100" dirty="0">
                <a:solidFill>
                  <a:srgbClr val="58595B"/>
                </a:solidFill>
              </a:rPr>
              <a:t>23</a:t>
            </a:r>
          </a:p>
        </p:txBody>
      </p:sp>
      <p:sp>
        <p:nvSpPr>
          <p:cNvPr id="69" name="Text Box 43"/>
          <p:cNvSpPr txBox="1">
            <a:spLocks noChangeArrowheads="1"/>
          </p:cNvSpPr>
          <p:nvPr>
            <p:custDataLst>
              <p:tags r:id="rId52"/>
            </p:custDataLst>
          </p:nvPr>
        </p:nvSpPr>
        <p:spPr bwMode="auto">
          <a:xfrm>
            <a:off x="810070" y="3421550"/>
            <a:ext cx="470795" cy="184666"/>
          </a:xfrm>
          <a:prstGeom prst="rect">
            <a:avLst/>
          </a:prstGeom>
          <a:noFill/>
          <a:ln w="25400" algn="ctr">
            <a:noFill/>
            <a:miter lim="800000"/>
            <a:headEnd/>
            <a:tailEnd/>
          </a:ln>
        </p:spPr>
        <p:txBody>
          <a:bodyPr wrap="square">
            <a:spAutoFit/>
          </a:bodyPr>
          <a:lstStyle/>
          <a:p>
            <a:pPr algn="l"/>
            <a:r>
              <a:rPr lang="en-CA" b="0" dirty="0" smtClean="0">
                <a:solidFill>
                  <a:srgbClr val="58595B"/>
                </a:solidFill>
                <a:latin typeface="Arial Narrow" pitchFamily="34" charset="0"/>
              </a:rPr>
              <a:t>(n=54)</a:t>
            </a:r>
            <a:endParaRPr lang="en-CA" b="0" dirty="0">
              <a:solidFill>
                <a:srgbClr val="58595B"/>
              </a:solidFill>
              <a:latin typeface="Arial Narrow" pitchFamily="34" charset="0"/>
            </a:endParaRPr>
          </a:p>
        </p:txBody>
      </p:sp>
      <p:sp>
        <p:nvSpPr>
          <p:cNvPr id="70" name="Text Box 43"/>
          <p:cNvSpPr txBox="1">
            <a:spLocks noChangeArrowheads="1"/>
          </p:cNvSpPr>
          <p:nvPr>
            <p:custDataLst>
              <p:tags r:id="rId53"/>
            </p:custDataLst>
          </p:nvPr>
        </p:nvSpPr>
        <p:spPr bwMode="auto">
          <a:xfrm>
            <a:off x="5200158" y="3448445"/>
            <a:ext cx="480448" cy="169749"/>
          </a:xfrm>
          <a:prstGeom prst="rect">
            <a:avLst/>
          </a:prstGeom>
          <a:noFill/>
          <a:ln w="25400" algn="ctr">
            <a:noFill/>
            <a:miter lim="800000"/>
            <a:headEnd/>
            <a:tailEnd/>
          </a:ln>
        </p:spPr>
        <p:txBody>
          <a:bodyPr wrap="square">
            <a:spAutoFit/>
          </a:bodyPr>
          <a:lstStyle/>
          <a:p>
            <a:pPr algn="l"/>
            <a:r>
              <a:rPr lang="en-CA" sz="500" b="0" dirty="0" smtClean="0">
                <a:solidFill>
                  <a:srgbClr val="58595B"/>
                </a:solidFill>
                <a:latin typeface="Arial Narrow" pitchFamily="34" charset="0"/>
              </a:rPr>
              <a:t>(n=29)</a:t>
            </a:r>
            <a:endParaRPr lang="en-CA" sz="500" b="0" dirty="0">
              <a:solidFill>
                <a:srgbClr val="58595B"/>
              </a:solidFill>
              <a:latin typeface="Arial Narrow" pitchFamily="34" charset="0"/>
            </a:endParaRPr>
          </a:p>
        </p:txBody>
      </p:sp>
      <p:sp>
        <p:nvSpPr>
          <p:cNvPr id="71" name="Text Box 43"/>
          <p:cNvSpPr txBox="1">
            <a:spLocks noChangeArrowheads="1"/>
          </p:cNvSpPr>
          <p:nvPr>
            <p:custDataLst>
              <p:tags r:id="rId54"/>
            </p:custDataLst>
          </p:nvPr>
        </p:nvSpPr>
        <p:spPr bwMode="auto">
          <a:xfrm>
            <a:off x="2873406" y="440422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(n=40)</a:t>
            </a:r>
            <a:endParaRPr lang="en-CA" b="0" dirty="0">
              <a:solidFill>
                <a:srgbClr val="58595B"/>
              </a:solidFill>
              <a:latin typeface="Arial Narrow" pitchFamily="34" charset="0"/>
            </a:endParaRPr>
          </a:p>
        </p:txBody>
      </p:sp>
      <p:sp>
        <p:nvSpPr>
          <p:cNvPr id="72" name="Text Box 43"/>
          <p:cNvSpPr txBox="1">
            <a:spLocks noChangeArrowheads="1"/>
          </p:cNvSpPr>
          <p:nvPr>
            <p:custDataLst>
              <p:tags r:id="rId55"/>
            </p:custDataLst>
          </p:nvPr>
        </p:nvSpPr>
        <p:spPr bwMode="auto">
          <a:xfrm>
            <a:off x="4900198" y="4597431"/>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(n=28)</a:t>
            </a:r>
            <a:endParaRPr lang="en-CA" b="0" dirty="0">
              <a:solidFill>
                <a:srgbClr val="58595B"/>
              </a:solidFill>
              <a:latin typeface="Arial Narrow" pitchFamily="34" charset="0"/>
            </a:endParaRPr>
          </a:p>
        </p:txBody>
      </p:sp>
      <p:sp>
        <p:nvSpPr>
          <p:cNvPr id="73" name="Text Box 43"/>
          <p:cNvSpPr txBox="1">
            <a:spLocks noChangeArrowheads="1"/>
          </p:cNvSpPr>
          <p:nvPr>
            <p:custDataLst>
              <p:tags r:id="rId56"/>
            </p:custDataLst>
          </p:nvPr>
        </p:nvSpPr>
        <p:spPr bwMode="auto">
          <a:xfrm>
            <a:off x="6899333" y="503681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a:t>
            </a:r>
            <a:endParaRPr lang="en-CA" b="0" dirty="0">
              <a:solidFill>
                <a:srgbClr val="58595B"/>
              </a:solidFill>
              <a:latin typeface="Arial Narrow" pitchFamily="34" charset="0"/>
            </a:endParaRPr>
          </a:p>
        </p:txBody>
      </p:sp>
      <p:sp>
        <p:nvSpPr>
          <p:cNvPr id="61" name="TextBox 60"/>
          <p:cNvSpPr txBox="1"/>
          <p:nvPr>
            <p:custDataLst>
              <p:tags r:id="rId57"/>
            </p:custDataLst>
          </p:nvPr>
        </p:nvSpPr>
        <p:spPr>
          <a:xfrm>
            <a:off x="698409" y="2949123"/>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
        <p:nvSpPr>
          <p:cNvPr id="65" name="TextBox 64"/>
          <p:cNvSpPr txBox="1"/>
          <p:nvPr>
            <p:custDataLst>
              <p:tags r:id="rId58"/>
            </p:custDataLst>
          </p:nvPr>
        </p:nvSpPr>
        <p:spPr>
          <a:xfrm flipV="1">
            <a:off x="5323510" y="2929038"/>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66" name="TextBox 65"/>
          <p:cNvSpPr txBox="1"/>
          <p:nvPr>
            <p:custDataLst>
              <p:tags r:id="rId59"/>
            </p:custDataLst>
          </p:nvPr>
        </p:nvSpPr>
        <p:spPr>
          <a:xfrm flipV="1">
            <a:off x="1009509" y="4484437"/>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67" name="TextBox 66"/>
          <p:cNvSpPr txBox="1"/>
          <p:nvPr>
            <p:custDataLst>
              <p:tags r:id="rId60"/>
            </p:custDataLst>
          </p:nvPr>
        </p:nvSpPr>
        <p:spPr>
          <a:xfrm>
            <a:off x="2788523" y="4098134"/>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extLst>
      <p:ext uri="{BB962C8B-B14F-4D97-AF65-F5344CB8AC3E}">
        <p14:creationId xmlns:p14="http://schemas.microsoft.com/office/powerpoint/2010/main" val="2722154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custDataLst>
              <p:tags r:id="rId1"/>
            </p:custDataLst>
          </p:nvPr>
        </p:nvSpPr>
        <p:spPr>
          <a:xfrm>
            <a:off x="144463" y="2809875"/>
            <a:ext cx="4416425" cy="1247775"/>
          </a:xfrm>
        </p:spPr>
        <p:txBody>
          <a:bodyPr/>
          <a:lstStyle/>
          <a:p>
            <a:pPr fontAlgn="auto">
              <a:spcAft>
                <a:spcPts val="0"/>
              </a:spcAft>
              <a:defRPr/>
            </a:pPr>
            <a:r>
              <a:rPr lang="fr-CA" sz="3000" dirty="0">
                <a:solidFill>
                  <a:schemeClr val="accent6"/>
                </a:solidFill>
              </a:rPr>
              <a:t>Intention quant à la demande de permis d’exercice</a:t>
            </a:r>
            <a:endParaRPr lang="en-US" dirty="0" smtClean="0">
              <a:solidFill>
                <a:schemeClr val="accent6"/>
              </a:solidFill>
            </a:endParaRPr>
          </a:p>
        </p:txBody>
      </p:sp>
      <p:sp>
        <p:nvSpPr>
          <p:cNvPr id="8601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EF693BC3-FFFA-4E4A-B2F1-C3C42A7AE877}" type="slidenum">
              <a:rPr lang="en-US">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19978333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3159232837"/>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55"/>
          </a:graphicData>
        </a:graphic>
      </p:graphicFrame>
      <p:sp>
        <p:nvSpPr>
          <p:cNvPr id="8195"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Intention </a:t>
            </a:r>
            <a:r>
              <a:rPr lang="fr-CA" dirty="0" smtClean="0"/>
              <a:t>de faire une demande de permis</a:t>
            </a:r>
          </a:p>
        </p:txBody>
      </p:sp>
      <p:sp>
        <p:nvSpPr>
          <p:cNvPr id="34" name="Content Placeholder 33"/>
          <p:cNvSpPr>
            <a:spLocks noGrp="1"/>
          </p:cNvSpPr>
          <p:nvPr>
            <p:ph idx="1"/>
            <p:custDataLst>
              <p:tags r:id="rId3"/>
            </p:custDataLst>
          </p:nvPr>
        </p:nvSpPr>
        <p:spPr>
          <a:xfrm>
            <a:off x="363713" y="701151"/>
            <a:ext cx="8565797" cy="1179810"/>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Près de huit étudiants sur dix, soit la vaste majorité d’entre eux, indiquent qu’ils feront absolument ou probablement une demande de permis. Parmi ce groupe, plus de quatre étudiants sur dix (45 %) ont absolument l’intention de faire une demande de permis, tandis qu’un tiers (33 %) le fera probablement. Plus d’un étudiant sur dix ne fera probablement pas ou absolument pas de demande de permis (13 %).   </a:t>
            </a:r>
          </a:p>
          <a:p>
            <a:pPr fontAlgn="auto">
              <a:lnSpc>
                <a:spcPct val="100000"/>
              </a:lnSpc>
              <a:spcAft>
                <a:spcPts val="0"/>
              </a:spcAft>
              <a:defRPr/>
            </a:pPr>
            <a:r>
              <a:rPr lang="fr-CA" sz="1400" dirty="0" smtClean="0">
                <a:latin typeface="+mj-lt"/>
              </a:rPr>
              <a:t>Les étudiants sont moins susceptibles qu’en 2013 d’avoir absolument l’intention de faire une demande de permis</a:t>
            </a:r>
            <a:r>
              <a:rPr lang="en-US" sz="1400" dirty="0" smtClean="0">
                <a:latin typeface="+mj-lt"/>
              </a:rPr>
              <a:t>.</a:t>
            </a:r>
            <a:endParaRPr lang="en-US"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solidFill>
                  <a:srgbClr val="58595B"/>
                </a:solidFill>
              </a:rPr>
              <a:pPr/>
              <a:t>22</a:t>
            </a:fld>
            <a:endParaRPr lang="en-US" dirty="0">
              <a:solidFill>
                <a:srgbClr val="58595B"/>
              </a:solidFill>
            </a:endParaRPr>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rgbClr val="1F497D"/>
                </a:solidFill>
                <a:latin typeface="Calibri"/>
              </a:rPr>
              <a:t>Q21. </a:t>
            </a:r>
            <a:r>
              <a:rPr lang="fr-CA" sz="800" dirty="0">
                <a:solidFill>
                  <a:srgbClr val="1F497D"/>
                </a:solidFill>
                <a:latin typeface="Calibri"/>
              </a:rPr>
              <a:t>Allez-vous faire une demande de permis d’exercice (P.Eng.) </a:t>
            </a:r>
            <a:r>
              <a:rPr lang="fr-CA" sz="800" dirty="0" smtClean="0">
                <a:solidFill>
                  <a:srgbClr val="1F497D"/>
                </a:solidFill>
                <a:latin typeface="Calibri"/>
              </a:rPr>
              <a:t>auprès de PEO? Base : Tous les répondants, 2014 n=958; 2013 n=1168; 2012 n=1250; 2011 n=955; 2010 n=883; 2009 n=907; - suivi présenté sur la diapositive suivante.</a:t>
            </a:r>
            <a:endParaRPr lang="fr-CA" sz="800" dirty="0">
              <a:solidFill>
                <a:srgbClr val="1F497D"/>
              </a:solidFill>
              <a:latin typeface="Calibri"/>
            </a:endParaRPr>
          </a:p>
        </p:txBody>
      </p:sp>
      <p:sp>
        <p:nvSpPr>
          <p:cNvPr id="8200" name="Text Box 7"/>
          <p:cNvSpPr txBox="1">
            <a:spLocks noChangeArrowheads="1"/>
          </p:cNvSpPr>
          <p:nvPr>
            <p:custDataLst>
              <p:tags r:id="rId6"/>
            </p:custDataLst>
          </p:nvPr>
        </p:nvSpPr>
        <p:spPr bwMode="auto">
          <a:xfrm>
            <a:off x="936448" y="2341386"/>
            <a:ext cx="2509837" cy="415498"/>
          </a:xfrm>
          <a:prstGeom prst="rect">
            <a:avLst/>
          </a:prstGeom>
          <a:noFill/>
          <a:ln w="25400" algn="ctr">
            <a:noFill/>
            <a:miter lim="800000"/>
            <a:headEnd/>
            <a:tailEnd/>
          </a:ln>
        </p:spPr>
        <p:txBody>
          <a:bodyPr>
            <a:spAutoFit/>
          </a:bodyPr>
          <a:lstStyle/>
          <a:p>
            <a:r>
              <a:rPr lang="fr-CA" sz="1400" dirty="0" smtClean="0">
                <a:solidFill>
                  <a:srgbClr val="58595B"/>
                </a:solidFill>
              </a:rPr>
              <a:t>Oui</a:t>
            </a:r>
            <a:br>
              <a:rPr lang="fr-CA" sz="1400" dirty="0" smtClean="0">
                <a:solidFill>
                  <a:srgbClr val="58595B"/>
                </a:solidFill>
              </a:rPr>
            </a:br>
            <a:r>
              <a:rPr lang="fr-CA" sz="700" dirty="0" smtClean="0">
                <a:solidFill>
                  <a:srgbClr val="58595B"/>
                </a:solidFill>
              </a:rPr>
              <a:t>(2 cotes supérieures)</a:t>
            </a:r>
            <a:endParaRPr lang="fr-CA" sz="700" dirty="0">
              <a:solidFill>
                <a:srgbClr val="58595B"/>
              </a:solidFill>
            </a:endParaRPr>
          </a:p>
        </p:txBody>
      </p:sp>
      <p:sp>
        <p:nvSpPr>
          <p:cNvPr id="8202" name="Text Box 9"/>
          <p:cNvSpPr txBox="1">
            <a:spLocks noChangeArrowheads="1"/>
          </p:cNvSpPr>
          <p:nvPr>
            <p:custDataLst>
              <p:tags r:id="rId7"/>
            </p:custDataLst>
          </p:nvPr>
        </p:nvSpPr>
        <p:spPr bwMode="auto">
          <a:xfrm>
            <a:off x="6906494" y="3631328"/>
            <a:ext cx="598663" cy="400110"/>
          </a:xfrm>
          <a:prstGeom prst="rect">
            <a:avLst/>
          </a:prstGeom>
          <a:noFill/>
          <a:ln w="12700" algn="ctr">
            <a:solidFill>
              <a:schemeClr val="accent6"/>
            </a:solidFill>
            <a:miter lim="800000"/>
            <a:headEnd/>
            <a:tailEnd/>
          </a:ln>
        </p:spPr>
        <p:txBody>
          <a:bodyPr wrap="square">
            <a:spAutoFit/>
          </a:bodyPr>
          <a:lstStyle/>
          <a:p>
            <a:r>
              <a:rPr lang="en-CA" sz="1400" dirty="0" smtClean="0">
                <a:solidFill>
                  <a:srgbClr val="58595B"/>
                </a:solidFill>
              </a:rPr>
              <a:t>11 %</a:t>
            </a:r>
            <a:r>
              <a:rPr lang="en-CA" dirty="0" smtClean="0">
                <a:solidFill>
                  <a:srgbClr val="58595B"/>
                </a:solidFill>
              </a:rPr>
              <a:t>     </a:t>
            </a:r>
            <a:r>
              <a:rPr lang="en-CA" dirty="0">
                <a:solidFill>
                  <a:srgbClr val="58595B"/>
                </a:solidFill>
              </a:rPr>
              <a:t>(n=98)</a:t>
            </a:r>
          </a:p>
        </p:txBody>
      </p:sp>
      <p:sp>
        <p:nvSpPr>
          <p:cNvPr id="8203" name="Text Box 10"/>
          <p:cNvSpPr txBox="1">
            <a:spLocks noChangeArrowheads="1"/>
          </p:cNvSpPr>
          <p:nvPr>
            <p:custDataLst>
              <p:tags r:id="rId8"/>
            </p:custDataLst>
          </p:nvPr>
        </p:nvSpPr>
        <p:spPr bwMode="auto">
          <a:xfrm>
            <a:off x="4140728" y="3167767"/>
            <a:ext cx="2509837" cy="415498"/>
          </a:xfrm>
          <a:prstGeom prst="rect">
            <a:avLst/>
          </a:prstGeom>
          <a:noFill/>
          <a:ln w="25400" algn="ctr">
            <a:noFill/>
            <a:miter lim="800000"/>
            <a:headEnd/>
            <a:tailEnd/>
          </a:ln>
        </p:spPr>
        <p:txBody>
          <a:bodyPr>
            <a:spAutoFit/>
          </a:bodyPr>
          <a:lstStyle/>
          <a:p>
            <a:r>
              <a:rPr lang="fr-CA" sz="1400" dirty="0" smtClean="0">
                <a:solidFill>
                  <a:srgbClr val="58595B"/>
                </a:solidFill>
              </a:rPr>
              <a:t>Non</a:t>
            </a:r>
            <a:br>
              <a:rPr lang="fr-CA" sz="1400" dirty="0" smtClean="0">
                <a:solidFill>
                  <a:srgbClr val="58595B"/>
                </a:solidFill>
              </a:rPr>
            </a:br>
            <a:r>
              <a:rPr lang="fr-CA" sz="700" dirty="0" smtClean="0">
                <a:solidFill>
                  <a:srgbClr val="58595B"/>
                </a:solidFill>
              </a:rPr>
              <a:t>(2 cotes inférieures)</a:t>
            </a:r>
            <a:endParaRPr lang="fr-CA" sz="700" dirty="0">
              <a:solidFill>
                <a:srgbClr val="58595B"/>
              </a:solidFill>
            </a:endParaRPr>
          </a:p>
        </p:txBody>
      </p:sp>
      <p:sp>
        <p:nvSpPr>
          <p:cNvPr id="8204" name="Text Box 17"/>
          <p:cNvSpPr txBox="1">
            <a:spLocks noChangeArrowheads="1"/>
          </p:cNvSpPr>
          <p:nvPr>
            <p:custDataLst>
              <p:tags r:id="rId9"/>
            </p:custDataLst>
          </p:nvPr>
        </p:nvSpPr>
        <p:spPr bwMode="auto">
          <a:xfrm>
            <a:off x="959838" y="1831650"/>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Calibri"/>
              </a:rPr>
              <a:t>Allez-vous faire une demande de permis d’exercice</a:t>
            </a:r>
            <a:r>
              <a:rPr lang="en-CA" sz="1400" dirty="0" smtClean="0">
                <a:solidFill>
                  <a:srgbClr val="003399"/>
                </a:solidFill>
                <a:latin typeface="Calibri"/>
              </a:rPr>
              <a:t>?</a:t>
            </a:r>
            <a:endParaRPr lang="en-CA" sz="1400" dirty="0">
              <a:solidFill>
                <a:srgbClr val="003399"/>
              </a:solidFill>
              <a:latin typeface="Calibri"/>
            </a:endParaRPr>
          </a:p>
        </p:txBody>
      </p:sp>
      <p:sp>
        <p:nvSpPr>
          <p:cNvPr id="8205" name="Text Box 25"/>
          <p:cNvSpPr txBox="1">
            <a:spLocks noChangeArrowheads="1"/>
          </p:cNvSpPr>
          <p:nvPr>
            <p:custDataLst>
              <p:tags r:id="rId10"/>
            </p:custDataLst>
          </p:nvPr>
        </p:nvSpPr>
        <p:spPr bwMode="auto">
          <a:xfrm>
            <a:off x="6285699" y="3631327"/>
            <a:ext cx="598663"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smtClean="0">
                <a:solidFill>
                  <a:srgbClr val="58595B"/>
                </a:solidFill>
              </a:rPr>
              <a:t>13 %</a:t>
            </a:r>
            <a:r>
              <a:rPr lang="en-CA" dirty="0" smtClean="0">
                <a:solidFill>
                  <a:srgbClr val="58595B"/>
                </a:solidFill>
              </a:rPr>
              <a:t>     </a:t>
            </a:r>
            <a:r>
              <a:rPr lang="en-CA" dirty="0">
                <a:solidFill>
                  <a:srgbClr val="58595B"/>
                </a:solidFill>
              </a:rPr>
              <a:t>(n=118)</a:t>
            </a:r>
          </a:p>
        </p:txBody>
      </p:sp>
      <p:sp>
        <p:nvSpPr>
          <p:cNvPr id="8206" name="Text Box 24"/>
          <p:cNvSpPr txBox="1">
            <a:spLocks noChangeArrowheads="1"/>
          </p:cNvSpPr>
          <p:nvPr>
            <p:custDataLst>
              <p:tags r:id="rId11"/>
            </p:custDataLst>
          </p:nvPr>
        </p:nvSpPr>
        <p:spPr bwMode="auto">
          <a:xfrm>
            <a:off x="5662577" y="3631327"/>
            <a:ext cx="598663" cy="40005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smtClean="0">
                <a:solidFill>
                  <a:srgbClr val="58595B"/>
                </a:solidFill>
              </a:rPr>
              <a:t>13 %</a:t>
            </a:r>
            <a:r>
              <a:rPr lang="en-CA" dirty="0" smtClean="0">
                <a:solidFill>
                  <a:srgbClr val="58595B"/>
                </a:solidFill>
              </a:rPr>
              <a:t>     </a:t>
            </a:r>
            <a:r>
              <a:rPr lang="en-CA" dirty="0">
                <a:solidFill>
                  <a:srgbClr val="58595B"/>
                </a:solidFill>
              </a:rPr>
              <a:t>(n=127)</a:t>
            </a:r>
          </a:p>
        </p:txBody>
      </p:sp>
      <p:sp>
        <p:nvSpPr>
          <p:cNvPr id="8207" name="Text Box 11"/>
          <p:cNvSpPr txBox="1">
            <a:spLocks noChangeArrowheads="1"/>
          </p:cNvSpPr>
          <p:nvPr>
            <p:custDataLst>
              <p:tags r:id="rId12"/>
            </p:custDataLst>
          </p:nvPr>
        </p:nvSpPr>
        <p:spPr bwMode="auto">
          <a:xfrm>
            <a:off x="6657346" y="5569469"/>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(n=22)</a:t>
            </a:r>
          </a:p>
        </p:txBody>
      </p:sp>
      <p:sp>
        <p:nvSpPr>
          <p:cNvPr id="8208" name="Text Box 12"/>
          <p:cNvSpPr txBox="1">
            <a:spLocks noChangeArrowheads="1"/>
          </p:cNvSpPr>
          <p:nvPr>
            <p:custDataLst>
              <p:tags r:id="rId13"/>
            </p:custDataLst>
          </p:nvPr>
        </p:nvSpPr>
        <p:spPr bwMode="auto">
          <a:xfrm>
            <a:off x="5027690" y="5325008"/>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(n=76)</a:t>
            </a:r>
          </a:p>
        </p:txBody>
      </p:sp>
      <p:sp>
        <p:nvSpPr>
          <p:cNvPr id="8209" name="Text Box 13"/>
          <p:cNvSpPr txBox="1">
            <a:spLocks noChangeArrowheads="1"/>
          </p:cNvSpPr>
          <p:nvPr>
            <p:custDataLst>
              <p:tags r:id="rId14"/>
            </p:custDataLst>
          </p:nvPr>
        </p:nvSpPr>
        <p:spPr bwMode="auto">
          <a:xfrm>
            <a:off x="3359287" y="4132783"/>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(n=336)</a:t>
            </a:r>
          </a:p>
        </p:txBody>
      </p:sp>
      <p:sp>
        <p:nvSpPr>
          <p:cNvPr id="8210" name="Text Box 14"/>
          <p:cNvSpPr txBox="1">
            <a:spLocks noChangeArrowheads="1"/>
          </p:cNvSpPr>
          <p:nvPr>
            <p:custDataLst>
              <p:tags r:id="rId15"/>
            </p:custDataLst>
          </p:nvPr>
        </p:nvSpPr>
        <p:spPr bwMode="auto">
          <a:xfrm>
            <a:off x="1722533" y="3893090"/>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(n=390)</a:t>
            </a:r>
          </a:p>
        </p:txBody>
      </p:sp>
      <p:sp>
        <p:nvSpPr>
          <p:cNvPr id="8211" name="Text Box 15"/>
          <p:cNvSpPr txBox="1">
            <a:spLocks noChangeArrowheads="1"/>
          </p:cNvSpPr>
          <p:nvPr>
            <p:custDataLst>
              <p:tags r:id="rId16"/>
            </p:custDataLst>
          </p:nvPr>
        </p:nvSpPr>
        <p:spPr bwMode="auto">
          <a:xfrm>
            <a:off x="8318211" y="5280543"/>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(n=83)</a:t>
            </a:r>
          </a:p>
        </p:txBody>
      </p:sp>
      <p:sp>
        <p:nvSpPr>
          <p:cNvPr id="8212" name="Text Box 18"/>
          <p:cNvSpPr txBox="1">
            <a:spLocks noChangeArrowheads="1"/>
          </p:cNvSpPr>
          <p:nvPr>
            <p:custDataLst>
              <p:tags r:id="rId17"/>
            </p:custDataLst>
          </p:nvPr>
        </p:nvSpPr>
        <p:spPr bwMode="auto">
          <a:xfrm>
            <a:off x="1462290" y="3780378"/>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(n=408)</a:t>
            </a:r>
          </a:p>
        </p:txBody>
      </p:sp>
      <p:sp>
        <p:nvSpPr>
          <p:cNvPr id="8213" name="Text Box 19"/>
          <p:cNvSpPr txBox="1">
            <a:spLocks noChangeArrowheads="1"/>
          </p:cNvSpPr>
          <p:nvPr>
            <p:custDataLst>
              <p:tags r:id="rId18"/>
            </p:custDataLst>
          </p:nvPr>
        </p:nvSpPr>
        <p:spPr bwMode="auto">
          <a:xfrm>
            <a:off x="3116455" y="4394718"/>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(n=271)</a:t>
            </a:r>
          </a:p>
        </p:txBody>
      </p:sp>
      <p:sp>
        <p:nvSpPr>
          <p:cNvPr id="8214" name="Text Box 20"/>
          <p:cNvSpPr txBox="1">
            <a:spLocks noChangeArrowheads="1"/>
          </p:cNvSpPr>
          <p:nvPr>
            <p:custDataLst>
              <p:tags r:id="rId19"/>
            </p:custDataLst>
          </p:nvPr>
        </p:nvSpPr>
        <p:spPr bwMode="auto">
          <a:xfrm>
            <a:off x="4776955" y="5245634"/>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(n=92)</a:t>
            </a:r>
          </a:p>
        </p:txBody>
      </p:sp>
      <p:sp>
        <p:nvSpPr>
          <p:cNvPr id="8215" name="Text Box 21"/>
          <p:cNvSpPr txBox="1">
            <a:spLocks noChangeArrowheads="1"/>
          </p:cNvSpPr>
          <p:nvPr>
            <p:custDataLst>
              <p:tags r:id="rId20"/>
            </p:custDataLst>
          </p:nvPr>
        </p:nvSpPr>
        <p:spPr bwMode="auto">
          <a:xfrm>
            <a:off x="6405731" y="5536131"/>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(n=26)</a:t>
            </a:r>
          </a:p>
        </p:txBody>
      </p:sp>
      <p:sp>
        <p:nvSpPr>
          <p:cNvPr id="8216" name="Text Box 23"/>
          <p:cNvSpPr txBox="1">
            <a:spLocks noChangeArrowheads="1"/>
          </p:cNvSpPr>
          <p:nvPr>
            <p:custDataLst>
              <p:tags r:id="rId21"/>
            </p:custDataLst>
          </p:nvPr>
        </p:nvSpPr>
        <p:spPr bwMode="auto">
          <a:xfrm>
            <a:off x="8059536" y="5250382"/>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(n=86)</a:t>
            </a:r>
          </a:p>
        </p:txBody>
      </p:sp>
      <p:sp>
        <p:nvSpPr>
          <p:cNvPr id="8217" name="Text Box 6"/>
          <p:cNvSpPr txBox="1">
            <a:spLocks noChangeArrowheads="1"/>
          </p:cNvSpPr>
          <p:nvPr>
            <p:custDataLst>
              <p:tags r:id="rId22"/>
            </p:custDataLst>
          </p:nvPr>
        </p:nvSpPr>
        <p:spPr bwMode="auto">
          <a:xfrm>
            <a:off x="3447208" y="2795245"/>
            <a:ext cx="627239" cy="400110"/>
          </a:xfrm>
          <a:prstGeom prst="rect">
            <a:avLst/>
          </a:prstGeom>
          <a:noFill/>
          <a:ln w="12700" algn="ctr">
            <a:solidFill>
              <a:schemeClr val="accent6"/>
            </a:solidFill>
            <a:miter lim="800000"/>
            <a:headEnd/>
            <a:tailEnd/>
          </a:ln>
        </p:spPr>
        <p:txBody>
          <a:bodyPr wrap="square">
            <a:spAutoFit/>
          </a:bodyPr>
          <a:lstStyle/>
          <a:p>
            <a:r>
              <a:rPr lang="en-CA" sz="1400" dirty="0" smtClean="0">
                <a:solidFill>
                  <a:srgbClr val="58595B"/>
                </a:solidFill>
              </a:rPr>
              <a:t>80 %</a:t>
            </a:r>
            <a:r>
              <a:rPr lang="en-CA" dirty="0" smtClean="0">
                <a:solidFill>
                  <a:srgbClr val="58595B"/>
                </a:solidFill>
              </a:rPr>
              <a:t>     </a:t>
            </a:r>
            <a:r>
              <a:rPr lang="en-CA" dirty="0">
                <a:solidFill>
                  <a:srgbClr val="58595B"/>
                </a:solidFill>
              </a:rPr>
              <a:t>(n=726)</a:t>
            </a:r>
          </a:p>
        </p:txBody>
      </p:sp>
      <p:sp>
        <p:nvSpPr>
          <p:cNvPr id="8218" name="Text Box 24"/>
          <p:cNvSpPr txBox="1">
            <a:spLocks noChangeArrowheads="1"/>
          </p:cNvSpPr>
          <p:nvPr>
            <p:custDataLst>
              <p:tags r:id="rId23"/>
            </p:custDataLst>
          </p:nvPr>
        </p:nvSpPr>
        <p:spPr bwMode="auto">
          <a:xfrm>
            <a:off x="2847159" y="2795245"/>
            <a:ext cx="599126"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smtClean="0">
                <a:solidFill>
                  <a:srgbClr val="58595B"/>
                </a:solidFill>
              </a:rPr>
              <a:t>77 %</a:t>
            </a:r>
            <a:r>
              <a:rPr lang="en-CA" dirty="0" smtClean="0">
                <a:solidFill>
                  <a:srgbClr val="58595B"/>
                </a:solidFill>
              </a:rPr>
              <a:t>     </a:t>
            </a:r>
            <a:r>
              <a:rPr lang="en-CA" dirty="0">
                <a:solidFill>
                  <a:srgbClr val="58595B"/>
                </a:solidFill>
              </a:rPr>
              <a:t>(n=679)</a:t>
            </a:r>
          </a:p>
        </p:txBody>
      </p:sp>
      <p:sp>
        <p:nvSpPr>
          <p:cNvPr id="8219" name="Text Box 24"/>
          <p:cNvSpPr txBox="1">
            <a:spLocks noChangeArrowheads="1"/>
          </p:cNvSpPr>
          <p:nvPr>
            <p:custDataLst>
              <p:tags r:id="rId24"/>
            </p:custDataLst>
          </p:nvPr>
        </p:nvSpPr>
        <p:spPr bwMode="auto">
          <a:xfrm>
            <a:off x="2226371" y="2795245"/>
            <a:ext cx="599344"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smtClean="0">
                <a:solidFill>
                  <a:srgbClr val="58595B"/>
                </a:solidFill>
              </a:rPr>
              <a:t>78 %</a:t>
            </a:r>
            <a:r>
              <a:rPr lang="en-CA" dirty="0" smtClean="0">
                <a:solidFill>
                  <a:srgbClr val="58595B"/>
                </a:solidFill>
              </a:rPr>
              <a:t>     </a:t>
            </a:r>
            <a:r>
              <a:rPr lang="en-CA" dirty="0">
                <a:solidFill>
                  <a:srgbClr val="58595B"/>
                </a:solidFill>
              </a:rPr>
              <a:t>(n=743)</a:t>
            </a:r>
          </a:p>
        </p:txBody>
      </p:sp>
      <p:sp>
        <p:nvSpPr>
          <p:cNvPr id="8220" name="Text Box 18"/>
          <p:cNvSpPr txBox="1">
            <a:spLocks noChangeArrowheads="1"/>
          </p:cNvSpPr>
          <p:nvPr>
            <p:custDataLst>
              <p:tags r:id="rId25"/>
            </p:custDataLst>
          </p:nvPr>
        </p:nvSpPr>
        <p:spPr bwMode="auto">
          <a:xfrm>
            <a:off x="1225824" y="3785140"/>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(n=444)</a:t>
            </a:r>
          </a:p>
        </p:txBody>
      </p:sp>
      <p:sp>
        <p:nvSpPr>
          <p:cNvPr id="8221" name="Text Box 19"/>
          <p:cNvSpPr txBox="1">
            <a:spLocks noChangeArrowheads="1"/>
          </p:cNvSpPr>
          <p:nvPr>
            <p:custDataLst>
              <p:tags r:id="rId26"/>
            </p:custDataLst>
          </p:nvPr>
        </p:nvSpPr>
        <p:spPr bwMode="auto">
          <a:xfrm>
            <a:off x="2860975" y="4394719"/>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(n=299)</a:t>
            </a:r>
          </a:p>
        </p:txBody>
      </p:sp>
      <p:sp>
        <p:nvSpPr>
          <p:cNvPr id="8222" name="Text Box 20"/>
          <p:cNvSpPr txBox="1">
            <a:spLocks noChangeArrowheads="1"/>
          </p:cNvSpPr>
          <p:nvPr>
            <p:custDataLst>
              <p:tags r:id="rId27"/>
            </p:custDataLst>
          </p:nvPr>
        </p:nvSpPr>
        <p:spPr bwMode="auto">
          <a:xfrm>
            <a:off x="4508794" y="5242445"/>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(n=95)</a:t>
            </a:r>
          </a:p>
        </p:txBody>
      </p:sp>
      <p:sp>
        <p:nvSpPr>
          <p:cNvPr id="8223" name="Text Box 21"/>
          <p:cNvSpPr txBox="1">
            <a:spLocks noChangeArrowheads="1"/>
          </p:cNvSpPr>
          <p:nvPr>
            <p:custDataLst>
              <p:tags r:id="rId28"/>
            </p:custDataLst>
          </p:nvPr>
        </p:nvSpPr>
        <p:spPr bwMode="auto">
          <a:xfrm>
            <a:off x="6162957" y="5526605"/>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(n=32)</a:t>
            </a:r>
          </a:p>
        </p:txBody>
      </p:sp>
      <p:sp>
        <p:nvSpPr>
          <p:cNvPr id="8224" name="Text Box 23"/>
          <p:cNvSpPr txBox="1">
            <a:spLocks noChangeArrowheads="1"/>
          </p:cNvSpPr>
          <p:nvPr>
            <p:custDataLst>
              <p:tags r:id="rId29"/>
            </p:custDataLst>
          </p:nvPr>
        </p:nvSpPr>
        <p:spPr bwMode="auto">
          <a:xfrm>
            <a:off x="7789734" y="5283720"/>
            <a:ext cx="552450" cy="184150"/>
          </a:xfrm>
          <a:prstGeom prst="rect">
            <a:avLst/>
          </a:prstGeom>
          <a:noFill/>
          <a:ln w="25400" algn="ctr">
            <a:noFill/>
            <a:miter lim="800000"/>
            <a:headEnd/>
            <a:tailEnd/>
          </a:ln>
        </p:spPr>
        <p:txBody>
          <a:bodyPr>
            <a:spAutoFit/>
          </a:bodyPr>
          <a:lstStyle/>
          <a:p>
            <a:pPr algn="l"/>
            <a:r>
              <a:rPr lang="en-CA" b="0" dirty="0">
                <a:solidFill>
                  <a:srgbClr val="58595B"/>
                </a:solidFill>
                <a:latin typeface="Arial Narrow" pitchFamily="34" charset="0"/>
              </a:rPr>
              <a:t>(n=85)</a:t>
            </a:r>
          </a:p>
        </p:txBody>
      </p:sp>
      <p:sp>
        <p:nvSpPr>
          <p:cNvPr id="36" name="Text Box 24"/>
          <p:cNvSpPr txBox="1">
            <a:spLocks noChangeArrowheads="1"/>
          </p:cNvSpPr>
          <p:nvPr>
            <p:custDataLst>
              <p:tags r:id="rId30"/>
            </p:custDataLst>
          </p:nvPr>
        </p:nvSpPr>
        <p:spPr bwMode="auto">
          <a:xfrm>
            <a:off x="1625893" y="2795245"/>
            <a:ext cx="600478"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solidFill>
                  <a:srgbClr val="58595B"/>
                </a:solidFill>
              </a:rPr>
              <a:t>80 %</a:t>
            </a:r>
            <a:r>
              <a:rPr lang="en-CA" dirty="0" smtClean="0">
                <a:solidFill>
                  <a:srgbClr val="58595B"/>
                </a:solidFill>
              </a:rPr>
              <a:t>     (n=996)</a:t>
            </a:r>
            <a:endParaRPr lang="en-CA" dirty="0">
              <a:solidFill>
                <a:srgbClr val="58595B"/>
              </a:solidFill>
            </a:endParaRPr>
          </a:p>
        </p:txBody>
      </p:sp>
      <p:sp>
        <p:nvSpPr>
          <p:cNvPr id="37" name="Text Box 24"/>
          <p:cNvSpPr txBox="1">
            <a:spLocks noChangeArrowheads="1"/>
          </p:cNvSpPr>
          <p:nvPr>
            <p:custDataLst>
              <p:tags r:id="rId31"/>
            </p:custDataLst>
          </p:nvPr>
        </p:nvSpPr>
        <p:spPr bwMode="auto">
          <a:xfrm>
            <a:off x="5035320" y="3631327"/>
            <a:ext cx="598663"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solidFill>
                  <a:srgbClr val="58595B"/>
                </a:solidFill>
              </a:rPr>
              <a:t>13 %</a:t>
            </a:r>
            <a:r>
              <a:rPr lang="en-CA" dirty="0" smtClean="0">
                <a:solidFill>
                  <a:srgbClr val="58595B"/>
                </a:solidFill>
              </a:rPr>
              <a:t>     </a:t>
            </a:r>
            <a:r>
              <a:rPr lang="en-CA" dirty="0">
                <a:solidFill>
                  <a:srgbClr val="58595B"/>
                </a:solidFill>
              </a:rPr>
              <a:t>(</a:t>
            </a:r>
            <a:r>
              <a:rPr lang="en-CA" dirty="0" smtClean="0">
                <a:solidFill>
                  <a:srgbClr val="58595B"/>
                </a:solidFill>
              </a:rPr>
              <a:t>n=162)</a:t>
            </a:r>
            <a:endParaRPr lang="en-CA" dirty="0">
              <a:solidFill>
                <a:srgbClr val="58595B"/>
              </a:solidFill>
            </a:endParaRPr>
          </a:p>
        </p:txBody>
      </p:sp>
      <p:sp>
        <p:nvSpPr>
          <p:cNvPr id="38" name="AutoShape 10"/>
          <p:cNvSpPr>
            <a:spLocks/>
          </p:cNvSpPr>
          <p:nvPr>
            <p:custDataLst>
              <p:tags r:id="rId32"/>
            </p:custDataLst>
          </p:nvPr>
        </p:nvSpPr>
        <p:spPr bwMode="auto">
          <a:xfrm rot="5400000">
            <a:off x="2096339" y="1871587"/>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42" name="Text Box 43"/>
          <p:cNvSpPr txBox="1">
            <a:spLocks noChangeArrowheads="1"/>
          </p:cNvSpPr>
          <p:nvPr>
            <p:custDataLst>
              <p:tags r:id="rId33"/>
            </p:custDataLst>
          </p:nvPr>
        </p:nvSpPr>
        <p:spPr bwMode="auto">
          <a:xfrm>
            <a:off x="971041" y="3733846"/>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(n=593)</a:t>
            </a:r>
            <a:endParaRPr lang="en-CA" b="0" dirty="0">
              <a:solidFill>
                <a:srgbClr val="58595B"/>
              </a:solidFill>
              <a:latin typeface="Arial Narrow" pitchFamily="34" charset="0"/>
            </a:endParaRPr>
          </a:p>
        </p:txBody>
      </p:sp>
      <p:sp>
        <p:nvSpPr>
          <p:cNvPr id="43" name="Text Box 43"/>
          <p:cNvSpPr txBox="1">
            <a:spLocks noChangeArrowheads="1"/>
          </p:cNvSpPr>
          <p:nvPr>
            <p:custDataLst>
              <p:tags r:id="rId34"/>
            </p:custDataLst>
          </p:nvPr>
        </p:nvSpPr>
        <p:spPr bwMode="auto">
          <a:xfrm>
            <a:off x="2615875" y="4349350"/>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(n=403)</a:t>
            </a:r>
            <a:endParaRPr lang="en-CA" b="0" dirty="0">
              <a:solidFill>
                <a:srgbClr val="58595B"/>
              </a:solidFill>
              <a:latin typeface="Arial Narrow" pitchFamily="34" charset="0"/>
            </a:endParaRPr>
          </a:p>
        </p:txBody>
      </p:sp>
      <p:sp>
        <p:nvSpPr>
          <p:cNvPr id="44" name="Text Box 43"/>
          <p:cNvSpPr txBox="1">
            <a:spLocks noChangeArrowheads="1"/>
          </p:cNvSpPr>
          <p:nvPr>
            <p:custDataLst>
              <p:tags r:id="rId35"/>
            </p:custDataLst>
          </p:nvPr>
        </p:nvSpPr>
        <p:spPr bwMode="auto">
          <a:xfrm>
            <a:off x="4257796" y="5243992"/>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(n=122)</a:t>
            </a:r>
            <a:endParaRPr lang="en-CA" b="0" dirty="0">
              <a:solidFill>
                <a:srgbClr val="58595B"/>
              </a:solidFill>
              <a:latin typeface="Arial Narrow" pitchFamily="34" charset="0"/>
            </a:endParaRPr>
          </a:p>
        </p:txBody>
      </p:sp>
      <p:sp>
        <p:nvSpPr>
          <p:cNvPr id="45" name="Text Box 43"/>
          <p:cNvSpPr txBox="1">
            <a:spLocks noChangeArrowheads="1"/>
          </p:cNvSpPr>
          <p:nvPr>
            <p:custDataLst>
              <p:tags r:id="rId36"/>
            </p:custDataLst>
          </p:nvPr>
        </p:nvSpPr>
        <p:spPr bwMode="auto">
          <a:xfrm>
            <a:off x="5922155" y="5530607"/>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(n=40)</a:t>
            </a:r>
            <a:endParaRPr lang="en-CA" b="0" dirty="0">
              <a:solidFill>
                <a:srgbClr val="58595B"/>
              </a:solidFill>
              <a:latin typeface="Arial Narrow" pitchFamily="34" charset="0"/>
            </a:endParaRPr>
          </a:p>
        </p:txBody>
      </p:sp>
      <p:sp>
        <p:nvSpPr>
          <p:cNvPr id="46" name="Text Box 43"/>
          <p:cNvSpPr txBox="1">
            <a:spLocks noChangeArrowheads="1"/>
          </p:cNvSpPr>
          <p:nvPr>
            <p:custDataLst>
              <p:tags r:id="rId37"/>
            </p:custDataLst>
          </p:nvPr>
        </p:nvSpPr>
        <p:spPr bwMode="auto">
          <a:xfrm>
            <a:off x="7552726" y="536592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(n=92)</a:t>
            </a:r>
            <a:endParaRPr lang="en-CA" b="0" dirty="0">
              <a:solidFill>
                <a:srgbClr val="58595B"/>
              </a:solidFill>
              <a:latin typeface="Arial Narrow" pitchFamily="34" charset="0"/>
            </a:endParaRPr>
          </a:p>
        </p:txBody>
      </p:sp>
      <p:sp>
        <p:nvSpPr>
          <p:cNvPr id="48" name="Text Box 43"/>
          <p:cNvSpPr txBox="1">
            <a:spLocks noChangeArrowheads="1"/>
          </p:cNvSpPr>
          <p:nvPr>
            <p:custDataLst>
              <p:tags r:id="rId38"/>
            </p:custDataLst>
          </p:nvPr>
        </p:nvSpPr>
        <p:spPr bwMode="auto">
          <a:xfrm>
            <a:off x="7288424" y="5286995"/>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(n=107)</a:t>
            </a:r>
            <a:endParaRPr lang="en-CA" b="0" dirty="0">
              <a:solidFill>
                <a:srgbClr val="58595B"/>
              </a:solidFill>
              <a:latin typeface="Arial Narrow" pitchFamily="34" charset="0"/>
            </a:endParaRPr>
          </a:p>
        </p:txBody>
      </p:sp>
      <p:sp>
        <p:nvSpPr>
          <p:cNvPr id="49" name="Text Box 43"/>
          <p:cNvSpPr txBox="1">
            <a:spLocks noChangeArrowheads="1"/>
          </p:cNvSpPr>
          <p:nvPr>
            <p:custDataLst>
              <p:tags r:id="rId39"/>
            </p:custDataLst>
          </p:nvPr>
        </p:nvSpPr>
        <p:spPr bwMode="auto">
          <a:xfrm>
            <a:off x="5673977" y="5575644"/>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(n=24)</a:t>
            </a:r>
            <a:endParaRPr lang="en-CA" b="0" dirty="0">
              <a:solidFill>
                <a:srgbClr val="58595B"/>
              </a:solidFill>
              <a:latin typeface="Arial Narrow" pitchFamily="34" charset="0"/>
            </a:endParaRPr>
          </a:p>
        </p:txBody>
      </p:sp>
      <p:sp>
        <p:nvSpPr>
          <p:cNvPr id="50" name="Text Box 43"/>
          <p:cNvSpPr txBox="1">
            <a:spLocks noChangeArrowheads="1"/>
          </p:cNvSpPr>
          <p:nvPr>
            <p:custDataLst>
              <p:tags r:id="rId40"/>
            </p:custDataLst>
          </p:nvPr>
        </p:nvSpPr>
        <p:spPr bwMode="auto">
          <a:xfrm>
            <a:off x="4008757" y="528326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(n=107)</a:t>
            </a:r>
            <a:endParaRPr lang="en-CA" b="0" dirty="0">
              <a:solidFill>
                <a:srgbClr val="58595B"/>
              </a:solidFill>
              <a:latin typeface="Arial Narrow" pitchFamily="34" charset="0"/>
            </a:endParaRPr>
          </a:p>
        </p:txBody>
      </p:sp>
      <p:sp>
        <p:nvSpPr>
          <p:cNvPr id="51" name="Text Box 43"/>
          <p:cNvSpPr txBox="1">
            <a:spLocks noChangeArrowheads="1"/>
          </p:cNvSpPr>
          <p:nvPr>
            <p:custDataLst>
              <p:tags r:id="rId41"/>
            </p:custDataLst>
          </p:nvPr>
        </p:nvSpPr>
        <p:spPr bwMode="auto">
          <a:xfrm>
            <a:off x="2370538" y="4351143"/>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(n=362)</a:t>
            </a:r>
            <a:endParaRPr lang="en-CA" b="0" dirty="0">
              <a:solidFill>
                <a:srgbClr val="58595B"/>
              </a:solidFill>
              <a:latin typeface="Arial Narrow" pitchFamily="34" charset="0"/>
            </a:endParaRPr>
          </a:p>
        </p:txBody>
      </p:sp>
      <p:sp>
        <p:nvSpPr>
          <p:cNvPr id="52" name="Text Box 43"/>
          <p:cNvSpPr txBox="1">
            <a:spLocks noChangeArrowheads="1"/>
          </p:cNvSpPr>
          <p:nvPr>
            <p:custDataLst>
              <p:tags r:id="rId42"/>
            </p:custDataLst>
          </p:nvPr>
        </p:nvSpPr>
        <p:spPr bwMode="auto">
          <a:xfrm>
            <a:off x="735467" y="3704768"/>
            <a:ext cx="611187"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(n=562)</a:t>
            </a:r>
            <a:endParaRPr lang="en-CA" b="0" dirty="0">
              <a:solidFill>
                <a:srgbClr val="58595B"/>
              </a:solidFill>
              <a:latin typeface="Arial Narrow" pitchFamily="34" charset="0"/>
            </a:endParaRPr>
          </a:p>
        </p:txBody>
      </p:sp>
      <p:sp>
        <p:nvSpPr>
          <p:cNvPr id="53" name="AutoShape 10"/>
          <p:cNvSpPr>
            <a:spLocks/>
          </p:cNvSpPr>
          <p:nvPr>
            <p:custDataLst>
              <p:tags r:id="rId43"/>
            </p:custDataLst>
          </p:nvPr>
        </p:nvSpPr>
        <p:spPr bwMode="auto">
          <a:xfrm rot="5400000">
            <a:off x="5315789" y="26050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54" name="Text Box 24"/>
          <p:cNvSpPr txBox="1">
            <a:spLocks noChangeArrowheads="1"/>
          </p:cNvSpPr>
          <p:nvPr>
            <p:custDataLst>
              <p:tags r:id="rId44"/>
            </p:custDataLst>
          </p:nvPr>
        </p:nvSpPr>
        <p:spPr bwMode="auto">
          <a:xfrm>
            <a:off x="4401208" y="3636177"/>
            <a:ext cx="598663" cy="400110"/>
          </a:xfrm>
          <a:prstGeom prst="rect">
            <a:avLst/>
          </a:prstGeom>
          <a:noFill/>
          <a:ln w="12700" algn="ctr">
            <a:solidFill>
              <a:schemeClr val="tx1"/>
            </a:solidFill>
            <a:miter lim="800000"/>
            <a:headEnd/>
            <a:tailEnd/>
          </a:ln>
        </p:spPr>
        <p:txBody>
          <a:bodyPr wrap="square">
            <a:spAutoFit/>
          </a:bodyPr>
          <a:lstStyle/>
          <a:p>
            <a:r>
              <a:rPr lang="en-CA" sz="1400" dirty="0" smtClean="0">
                <a:solidFill>
                  <a:srgbClr val="58595B"/>
                </a:solidFill>
              </a:rPr>
              <a:t>11 %</a:t>
            </a:r>
            <a:r>
              <a:rPr lang="en-CA" dirty="0" smtClean="0">
                <a:solidFill>
                  <a:srgbClr val="58595B"/>
                </a:solidFill>
              </a:rPr>
              <a:t>     </a:t>
            </a:r>
            <a:r>
              <a:rPr lang="en-CA" dirty="0">
                <a:solidFill>
                  <a:srgbClr val="58595B"/>
                </a:solidFill>
              </a:rPr>
              <a:t>(</a:t>
            </a:r>
            <a:r>
              <a:rPr lang="en-CA" dirty="0" smtClean="0">
                <a:solidFill>
                  <a:srgbClr val="58595B"/>
                </a:solidFill>
              </a:rPr>
              <a:t>n=131)</a:t>
            </a:r>
            <a:endParaRPr lang="en-CA" dirty="0">
              <a:solidFill>
                <a:srgbClr val="58595B"/>
              </a:solidFill>
            </a:endParaRPr>
          </a:p>
        </p:txBody>
      </p:sp>
      <p:sp>
        <p:nvSpPr>
          <p:cNvPr id="55" name="Text Box 24"/>
          <p:cNvSpPr txBox="1">
            <a:spLocks noChangeArrowheads="1"/>
          </p:cNvSpPr>
          <p:nvPr>
            <p:custDataLst>
              <p:tags r:id="rId45"/>
            </p:custDataLst>
          </p:nvPr>
        </p:nvSpPr>
        <p:spPr bwMode="auto">
          <a:xfrm>
            <a:off x="1027230" y="2797333"/>
            <a:ext cx="598663" cy="400110"/>
          </a:xfrm>
          <a:prstGeom prst="rect">
            <a:avLst/>
          </a:prstGeom>
          <a:noFill/>
          <a:ln w="12700" algn="ctr">
            <a:solidFill>
              <a:schemeClr val="tx1"/>
            </a:solidFill>
            <a:miter lim="800000"/>
            <a:headEnd/>
            <a:tailEnd/>
          </a:ln>
        </p:spPr>
        <p:txBody>
          <a:bodyPr wrap="square">
            <a:spAutoFit/>
          </a:bodyPr>
          <a:lstStyle/>
          <a:p>
            <a:r>
              <a:rPr lang="en-CA" sz="1400" dirty="0" smtClean="0">
                <a:solidFill>
                  <a:srgbClr val="58595B"/>
                </a:solidFill>
              </a:rPr>
              <a:t>80 %</a:t>
            </a:r>
            <a:r>
              <a:rPr lang="en-CA" dirty="0" smtClean="0">
                <a:solidFill>
                  <a:srgbClr val="58595B"/>
                </a:solidFill>
              </a:rPr>
              <a:t>     </a:t>
            </a:r>
            <a:r>
              <a:rPr lang="en-CA" dirty="0">
                <a:solidFill>
                  <a:srgbClr val="58595B"/>
                </a:solidFill>
              </a:rPr>
              <a:t>(</a:t>
            </a:r>
            <a:r>
              <a:rPr lang="en-CA" dirty="0" smtClean="0">
                <a:solidFill>
                  <a:srgbClr val="58595B"/>
                </a:solidFill>
              </a:rPr>
              <a:t>n=930)</a:t>
            </a:r>
            <a:endParaRPr lang="en-CA" dirty="0">
              <a:solidFill>
                <a:srgbClr val="58595B"/>
              </a:solidFill>
            </a:endParaRPr>
          </a:p>
        </p:txBody>
      </p:sp>
      <p:sp>
        <p:nvSpPr>
          <p:cNvPr id="47" name="Text Box 24"/>
          <p:cNvSpPr txBox="1">
            <a:spLocks noChangeArrowheads="1"/>
          </p:cNvSpPr>
          <p:nvPr>
            <p:custDataLst>
              <p:tags r:id="rId46"/>
            </p:custDataLst>
          </p:nvPr>
        </p:nvSpPr>
        <p:spPr bwMode="auto">
          <a:xfrm>
            <a:off x="3775117" y="3627936"/>
            <a:ext cx="598663"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solidFill>
                  <a:srgbClr val="58595B"/>
                </a:solidFill>
              </a:rPr>
              <a:t>13 %</a:t>
            </a:r>
            <a:r>
              <a:rPr lang="en-CA" dirty="0" smtClean="0">
                <a:solidFill>
                  <a:srgbClr val="58595B"/>
                </a:solidFill>
              </a:rPr>
              <a:t>     </a:t>
            </a:r>
            <a:r>
              <a:rPr lang="en-CA" dirty="0">
                <a:solidFill>
                  <a:srgbClr val="58595B"/>
                </a:solidFill>
              </a:rPr>
              <a:t>(</a:t>
            </a:r>
            <a:r>
              <a:rPr lang="en-CA" dirty="0" smtClean="0">
                <a:solidFill>
                  <a:srgbClr val="58595B"/>
                </a:solidFill>
              </a:rPr>
              <a:t>n=122)</a:t>
            </a:r>
            <a:endParaRPr lang="en-CA" dirty="0">
              <a:solidFill>
                <a:srgbClr val="58595B"/>
              </a:solidFill>
            </a:endParaRPr>
          </a:p>
        </p:txBody>
      </p:sp>
      <p:sp>
        <p:nvSpPr>
          <p:cNvPr id="56" name="Text Box 24"/>
          <p:cNvSpPr txBox="1">
            <a:spLocks noChangeArrowheads="1"/>
          </p:cNvSpPr>
          <p:nvPr>
            <p:custDataLst>
              <p:tags r:id="rId47"/>
            </p:custDataLst>
          </p:nvPr>
        </p:nvSpPr>
        <p:spPr bwMode="auto">
          <a:xfrm>
            <a:off x="401139" y="2801449"/>
            <a:ext cx="598663"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solidFill>
                  <a:srgbClr val="58595B"/>
                </a:solidFill>
              </a:rPr>
              <a:t>78 %</a:t>
            </a:r>
            <a:r>
              <a:rPr lang="en-CA" dirty="0" smtClean="0">
                <a:solidFill>
                  <a:srgbClr val="58595B"/>
                </a:solidFill>
              </a:rPr>
              <a:t>     </a:t>
            </a:r>
            <a:r>
              <a:rPr lang="en-CA" dirty="0">
                <a:solidFill>
                  <a:srgbClr val="58595B"/>
                </a:solidFill>
              </a:rPr>
              <a:t>(</a:t>
            </a:r>
            <a:r>
              <a:rPr lang="en-CA" dirty="0" smtClean="0">
                <a:solidFill>
                  <a:srgbClr val="58595B"/>
                </a:solidFill>
              </a:rPr>
              <a:t>n=750)</a:t>
            </a:r>
            <a:endParaRPr lang="en-CA" dirty="0">
              <a:solidFill>
                <a:srgbClr val="58595B"/>
              </a:solidFill>
            </a:endParaRPr>
          </a:p>
        </p:txBody>
      </p:sp>
      <p:sp>
        <p:nvSpPr>
          <p:cNvPr id="57" name="Text Box 20"/>
          <p:cNvSpPr txBox="1">
            <a:spLocks noChangeArrowheads="1"/>
          </p:cNvSpPr>
          <p:nvPr>
            <p:custDataLst>
              <p:tags r:id="rId48"/>
            </p:custDataLst>
          </p:nvPr>
        </p:nvSpPr>
        <p:spPr bwMode="auto">
          <a:xfrm>
            <a:off x="448602" y="3836232"/>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(n=430)</a:t>
            </a:r>
            <a:endParaRPr lang="en-CA" b="0" dirty="0">
              <a:solidFill>
                <a:srgbClr val="58595B"/>
              </a:solidFill>
              <a:latin typeface="Arial Narrow" pitchFamily="34" charset="0"/>
            </a:endParaRPr>
          </a:p>
        </p:txBody>
      </p:sp>
      <p:sp>
        <p:nvSpPr>
          <p:cNvPr id="58" name="Text Box 20"/>
          <p:cNvSpPr txBox="1">
            <a:spLocks noChangeArrowheads="1"/>
          </p:cNvSpPr>
          <p:nvPr>
            <p:custDataLst>
              <p:tags r:id="rId49"/>
            </p:custDataLst>
          </p:nvPr>
        </p:nvSpPr>
        <p:spPr bwMode="auto">
          <a:xfrm>
            <a:off x="2060250" y="4302644"/>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(n=320)</a:t>
            </a:r>
            <a:endParaRPr lang="en-CA" b="0" dirty="0">
              <a:solidFill>
                <a:srgbClr val="58595B"/>
              </a:solidFill>
              <a:latin typeface="Arial Narrow" pitchFamily="34" charset="0"/>
            </a:endParaRPr>
          </a:p>
        </p:txBody>
      </p:sp>
      <p:sp>
        <p:nvSpPr>
          <p:cNvPr id="59" name="Text Box 20"/>
          <p:cNvSpPr txBox="1">
            <a:spLocks noChangeArrowheads="1"/>
          </p:cNvSpPr>
          <p:nvPr>
            <p:custDataLst>
              <p:tags r:id="rId50"/>
            </p:custDataLst>
          </p:nvPr>
        </p:nvSpPr>
        <p:spPr bwMode="auto">
          <a:xfrm>
            <a:off x="3735032" y="5232741"/>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(n=94)</a:t>
            </a:r>
            <a:endParaRPr lang="en-CA" b="0" dirty="0">
              <a:solidFill>
                <a:srgbClr val="58595B"/>
              </a:solidFill>
              <a:latin typeface="Arial Narrow" pitchFamily="34" charset="0"/>
            </a:endParaRPr>
          </a:p>
        </p:txBody>
      </p:sp>
      <p:sp>
        <p:nvSpPr>
          <p:cNvPr id="60" name="Text Box 20"/>
          <p:cNvSpPr txBox="1">
            <a:spLocks noChangeArrowheads="1"/>
          </p:cNvSpPr>
          <p:nvPr>
            <p:custDataLst>
              <p:tags r:id="rId51"/>
            </p:custDataLst>
          </p:nvPr>
        </p:nvSpPr>
        <p:spPr bwMode="auto">
          <a:xfrm>
            <a:off x="5407229" y="5529959"/>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(n=28)</a:t>
            </a:r>
            <a:endParaRPr lang="en-CA" b="0" dirty="0">
              <a:solidFill>
                <a:srgbClr val="58595B"/>
              </a:solidFill>
              <a:latin typeface="Arial Narrow" pitchFamily="34" charset="0"/>
            </a:endParaRPr>
          </a:p>
        </p:txBody>
      </p:sp>
      <p:sp>
        <p:nvSpPr>
          <p:cNvPr id="61" name="Text Box 20"/>
          <p:cNvSpPr txBox="1">
            <a:spLocks noChangeArrowheads="1"/>
          </p:cNvSpPr>
          <p:nvPr>
            <p:custDataLst>
              <p:tags r:id="rId52"/>
            </p:custDataLst>
          </p:nvPr>
        </p:nvSpPr>
        <p:spPr bwMode="auto">
          <a:xfrm>
            <a:off x="7038392" y="5287425"/>
            <a:ext cx="555625" cy="184150"/>
          </a:xfrm>
          <a:prstGeom prst="rect">
            <a:avLst/>
          </a:prstGeom>
          <a:noFill/>
          <a:ln w="25400" algn="ctr">
            <a:noFill/>
            <a:miter lim="800000"/>
            <a:headEnd/>
            <a:tailEnd/>
          </a:ln>
        </p:spPr>
        <p:txBody>
          <a:bodyPr>
            <a:spAutoFit/>
          </a:bodyPr>
          <a:lstStyle/>
          <a:p>
            <a:pPr algn="l"/>
            <a:r>
              <a:rPr lang="en-CA" b="0" dirty="0" smtClean="0">
                <a:solidFill>
                  <a:srgbClr val="58595B"/>
                </a:solidFill>
                <a:latin typeface="Arial Narrow" pitchFamily="34" charset="0"/>
              </a:rPr>
              <a:t>(n=86)</a:t>
            </a:r>
            <a:endParaRPr lang="en-CA" b="0" dirty="0">
              <a:solidFill>
                <a:srgbClr val="58595B"/>
              </a:solidFill>
              <a:latin typeface="Arial Narrow" pitchFamily="34" charset="0"/>
            </a:endParaRPr>
          </a:p>
        </p:txBody>
      </p:sp>
      <p:sp>
        <p:nvSpPr>
          <p:cNvPr id="62" name="TextBox 61"/>
          <p:cNvSpPr txBox="1"/>
          <p:nvPr>
            <p:custDataLst>
              <p:tags r:id="rId53"/>
            </p:custDataLst>
          </p:nvPr>
        </p:nvSpPr>
        <p:spPr>
          <a:xfrm flipV="1">
            <a:off x="576571" y="3489867"/>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Tree>
    <p:extLst>
      <p:ext uri="{BB962C8B-B14F-4D97-AF65-F5344CB8AC3E}">
        <p14:creationId xmlns:p14="http://schemas.microsoft.com/office/powerpoint/2010/main" val="3877686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3"/>
          <p:cNvGraphicFramePr>
            <a:graphicFrameLocks noGrp="1" noChangeAspect="1"/>
          </p:cNvGraphicFramePr>
          <p:nvPr>
            <p:ph idx="1"/>
            <p:custDataLst>
              <p:tags r:id="rId1"/>
            </p:custDataLst>
            <p:extLst>
              <p:ext uri="{D42A27DB-BD31-4B8C-83A1-F6EECF244321}">
                <p14:modId xmlns:p14="http://schemas.microsoft.com/office/powerpoint/2010/main" val="3791154690"/>
              </p:ext>
            </p:extLst>
          </p:nvPr>
        </p:nvGraphicFramePr>
        <p:xfrm>
          <a:off x="456274" y="1889479"/>
          <a:ext cx="8545688" cy="3917950"/>
        </p:xfrm>
        <a:graphic>
          <a:graphicData uri="http://schemas.openxmlformats.org/drawingml/2006/chart">
            <c:chart xmlns:c="http://schemas.openxmlformats.org/drawingml/2006/chart" xmlns:r="http://schemas.openxmlformats.org/officeDocument/2006/relationships" r:id="rId64"/>
          </a:graphicData>
        </a:graphic>
      </p:graphicFrame>
      <p:sp>
        <p:nvSpPr>
          <p:cNvPr id="9219" name="Rectangle 21"/>
          <p:cNvSpPr>
            <a:spLocks noGrp="1" noChangeArrowheads="1"/>
          </p:cNvSpPr>
          <p:nvPr>
            <p:ph type="title"/>
            <p:custDataLst>
              <p:tags r:id="rId2"/>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Intention de faire une demande de permis </a:t>
            </a:r>
            <a:r>
              <a:rPr lang="en-CA" dirty="0" smtClean="0"/>
              <a:t>:</a:t>
            </a:r>
            <a:br>
              <a:rPr lang="en-CA" dirty="0" smtClean="0"/>
            </a:br>
            <a:r>
              <a:rPr lang="en-CA" dirty="0" smtClean="0"/>
              <a:t>F</a:t>
            </a:r>
            <a:r>
              <a:rPr lang="fr-CA" dirty="0" smtClean="0"/>
              <a:t>aire carrière en génie (suivi</a:t>
            </a:r>
            <a:r>
              <a:rPr lang="en-CA" dirty="0" smtClean="0"/>
              <a:t>)</a:t>
            </a:r>
          </a:p>
        </p:txBody>
      </p:sp>
      <p:sp>
        <p:nvSpPr>
          <p:cNvPr id="922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0B15F4D-B54F-42D5-A325-D419F24F43A7}" type="slidenum">
              <a:rPr lang="en-US">
                <a:solidFill>
                  <a:srgbClr val="58595B"/>
                </a:solidFill>
              </a:rPr>
              <a:pPr/>
              <a:t>23</a:t>
            </a:fld>
            <a:endParaRPr lang="en-US" dirty="0">
              <a:solidFill>
                <a:srgbClr val="58595B"/>
              </a:solidFill>
            </a:endParaRPr>
          </a:p>
        </p:txBody>
      </p:sp>
      <p:sp>
        <p:nvSpPr>
          <p:cNvPr id="9221" name="Text Box 3"/>
          <p:cNvSpPr txBox="1">
            <a:spLocks noChangeArrowheads="1"/>
          </p:cNvSpPr>
          <p:nvPr>
            <p:custDataLst>
              <p:tags r:id="rId4"/>
            </p:custDataLst>
          </p:nvPr>
        </p:nvSpPr>
        <p:spPr bwMode="auto">
          <a:xfrm>
            <a:off x="7145041" y="5110722"/>
            <a:ext cx="531812"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(n=22)</a:t>
            </a:r>
          </a:p>
        </p:txBody>
      </p:sp>
      <p:sp>
        <p:nvSpPr>
          <p:cNvPr id="9222" name="Text Box 4"/>
          <p:cNvSpPr txBox="1">
            <a:spLocks noChangeArrowheads="1"/>
          </p:cNvSpPr>
          <p:nvPr>
            <p:custDataLst>
              <p:tags r:id="rId5"/>
            </p:custDataLst>
          </p:nvPr>
        </p:nvSpPr>
        <p:spPr bwMode="auto">
          <a:xfrm>
            <a:off x="5533347" y="5047138"/>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(n=76)</a:t>
            </a:r>
          </a:p>
        </p:txBody>
      </p:sp>
      <p:sp>
        <p:nvSpPr>
          <p:cNvPr id="9223" name="Text Box 5"/>
          <p:cNvSpPr txBox="1">
            <a:spLocks noChangeArrowheads="1"/>
          </p:cNvSpPr>
          <p:nvPr>
            <p:custDataLst>
              <p:tags r:id="rId6"/>
            </p:custDataLst>
          </p:nvPr>
        </p:nvSpPr>
        <p:spPr bwMode="auto">
          <a:xfrm>
            <a:off x="2763553" y="3849584"/>
            <a:ext cx="531812"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(n=336)</a:t>
            </a:r>
          </a:p>
        </p:txBody>
      </p:sp>
      <p:sp>
        <p:nvSpPr>
          <p:cNvPr id="9224" name="Text Box 6"/>
          <p:cNvSpPr txBox="1">
            <a:spLocks noChangeArrowheads="1"/>
          </p:cNvSpPr>
          <p:nvPr>
            <p:custDataLst>
              <p:tags r:id="rId7"/>
            </p:custDataLst>
          </p:nvPr>
        </p:nvSpPr>
        <p:spPr bwMode="auto">
          <a:xfrm>
            <a:off x="1256997" y="3580690"/>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(n=390)</a:t>
            </a:r>
          </a:p>
        </p:txBody>
      </p:sp>
      <p:sp>
        <p:nvSpPr>
          <p:cNvPr id="9225" name="Text Box 7"/>
          <p:cNvSpPr txBox="1">
            <a:spLocks noChangeArrowheads="1"/>
          </p:cNvSpPr>
          <p:nvPr>
            <p:custDataLst>
              <p:tags r:id="rId8"/>
            </p:custDataLst>
          </p:nvPr>
        </p:nvSpPr>
        <p:spPr bwMode="auto">
          <a:xfrm>
            <a:off x="8385605" y="4925524"/>
            <a:ext cx="531813"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(n=83)</a:t>
            </a:r>
          </a:p>
        </p:txBody>
      </p:sp>
      <p:sp>
        <p:nvSpPr>
          <p:cNvPr id="9226" name="Text Box 8"/>
          <p:cNvSpPr txBox="1">
            <a:spLocks noChangeArrowheads="1"/>
          </p:cNvSpPr>
          <p:nvPr>
            <p:custDataLst>
              <p:tags r:id="rId9"/>
            </p:custDataLst>
          </p:nvPr>
        </p:nvSpPr>
        <p:spPr bwMode="auto">
          <a:xfrm>
            <a:off x="1440253" y="3471254"/>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(n=240)</a:t>
            </a:r>
          </a:p>
        </p:txBody>
      </p:sp>
      <p:sp>
        <p:nvSpPr>
          <p:cNvPr id="9227" name="Text Box 9"/>
          <p:cNvSpPr txBox="1">
            <a:spLocks noChangeArrowheads="1"/>
          </p:cNvSpPr>
          <p:nvPr>
            <p:custDataLst>
              <p:tags r:id="rId10"/>
            </p:custDataLst>
          </p:nvPr>
        </p:nvSpPr>
        <p:spPr bwMode="auto">
          <a:xfrm>
            <a:off x="2895238" y="4283553"/>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(n=128)</a:t>
            </a:r>
          </a:p>
        </p:txBody>
      </p:sp>
      <p:sp>
        <p:nvSpPr>
          <p:cNvPr id="9228" name="Text Box 10"/>
          <p:cNvSpPr txBox="1">
            <a:spLocks noChangeArrowheads="1"/>
          </p:cNvSpPr>
          <p:nvPr>
            <p:custDataLst>
              <p:tags r:id="rId11"/>
            </p:custDataLst>
          </p:nvPr>
        </p:nvSpPr>
        <p:spPr bwMode="auto">
          <a:xfrm>
            <a:off x="5720852" y="5035731"/>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(n=21)</a:t>
            </a:r>
          </a:p>
        </p:txBody>
      </p:sp>
      <p:sp>
        <p:nvSpPr>
          <p:cNvPr id="9229" name="Text Box 11"/>
          <p:cNvSpPr txBox="1">
            <a:spLocks noChangeArrowheads="1"/>
          </p:cNvSpPr>
          <p:nvPr>
            <p:custDataLst>
              <p:tags r:id="rId12"/>
            </p:custDataLst>
          </p:nvPr>
        </p:nvSpPr>
        <p:spPr bwMode="auto">
          <a:xfrm>
            <a:off x="6904042" y="5155689"/>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(n=10)</a:t>
            </a:r>
          </a:p>
        </p:txBody>
      </p:sp>
      <p:sp>
        <p:nvSpPr>
          <p:cNvPr id="9230" name="Text Box 12"/>
          <p:cNvSpPr txBox="1">
            <a:spLocks noChangeArrowheads="1"/>
          </p:cNvSpPr>
          <p:nvPr>
            <p:custDataLst>
              <p:tags r:id="rId13"/>
            </p:custDataLst>
          </p:nvPr>
        </p:nvSpPr>
        <p:spPr bwMode="auto">
          <a:xfrm>
            <a:off x="8573760" y="5178166"/>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(n=2)</a:t>
            </a:r>
          </a:p>
        </p:txBody>
      </p:sp>
      <p:sp>
        <p:nvSpPr>
          <p:cNvPr id="9232" name="Text Box 14"/>
          <p:cNvSpPr txBox="1">
            <a:spLocks noChangeArrowheads="1"/>
          </p:cNvSpPr>
          <p:nvPr>
            <p:custDataLst>
              <p:tags r:id="rId14"/>
            </p:custDataLst>
          </p:nvPr>
        </p:nvSpPr>
        <p:spPr bwMode="auto">
          <a:xfrm>
            <a:off x="7612177" y="3807977"/>
            <a:ext cx="526935" cy="400110"/>
          </a:xfrm>
          <a:prstGeom prst="rect">
            <a:avLst/>
          </a:prstGeom>
          <a:noFill/>
          <a:ln w="12700" algn="ctr">
            <a:solidFill>
              <a:schemeClr val="accent6"/>
            </a:solidFill>
            <a:miter lim="800000"/>
            <a:headEnd/>
            <a:tailEnd/>
          </a:ln>
        </p:spPr>
        <p:txBody>
          <a:bodyPr wrap="square">
            <a:spAutoFit/>
          </a:bodyPr>
          <a:lstStyle/>
          <a:p>
            <a:r>
              <a:rPr lang="en-CA" sz="1400" dirty="0" smtClean="0">
                <a:solidFill>
                  <a:srgbClr val="58595B"/>
                </a:solidFill>
              </a:rPr>
              <a:t>6 %</a:t>
            </a:r>
            <a:r>
              <a:rPr lang="en-CA" dirty="0" smtClean="0">
                <a:solidFill>
                  <a:srgbClr val="58595B"/>
                </a:solidFill>
              </a:rPr>
              <a:t>     </a:t>
            </a:r>
            <a:r>
              <a:rPr lang="en-CA" dirty="0">
                <a:solidFill>
                  <a:srgbClr val="58595B"/>
                </a:solidFill>
              </a:rPr>
              <a:t>(n=98)</a:t>
            </a:r>
          </a:p>
        </p:txBody>
      </p:sp>
      <p:sp>
        <p:nvSpPr>
          <p:cNvPr id="9233" name="Text Box 15"/>
          <p:cNvSpPr txBox="1">
            <a:spLocks noChangeArrowheads="1"/>
          </p:cNvSpPr>
          <p:nvPr>
            <p:custDataLst>
              <p:tags r:id="rId15"/>
            </p:custDataLst>
          </p:nvPr>
        </p:nvSpPr>
        <p:spPr bwMode="auto">
          <a:xfrm>
            <a:off x="5566333" y="3333315"/>
            <a:ext cx="2509837" cy="415498"/>
          </a:xfrm>
          <a:prstGeom prst="rect">
            <a:avLst/>
          </a:prstGeom>
          <a:noFill/>
          <a:ln w="25400" algn="ctr">
            <a:noFill/>
            <a:miter lim="800000"/>
            <a:headEnd/>
            <a:tailEnd/>
          </a:ln>
        </p:spPr>
        <p:txBody>
          <a:bodyPr>
            <a:spAutoFit/>
          </a:bodyPr>
          <a:lstStyle/>
          <a:p>
            <a:r>
              <a:rPr lang="fr-CA" sz="1400" dirty="0" smtClean="0">
                <a:solidFill>
                  <a:srgbClr val="58595B"/>
                </a:solidFill>
              </a:rPr>
              <a:t>Non</a:t>
            </a:r>
            <a:br>
              <a:rPr lang="fr-CA" sz="1400" dirty="0" smtClean="0">
                <a:solidFill>
                  <a:srgbClr val="58595B"/>
                </a:solidFill>
              </a:rPr>
            </a:br>
            <a:r>
              <a:rPr lang="fr-CA" sz="700" dirty="0" smtClean="0">
                <a:solidFill>
                  <a:srgbClr val="58595B"/>
                </a:solidFill>
              </a:rPr>
              <a:t>(2 cotes inférieures)</a:t>
            </a:r>
            <a:endParaRPr lang="fr-CA" sz="700" dirty="0">
              <a:solidFill>
                <a:srgbClr val="58595B"/>
              </a:solidFill>
            </a:endParaRPr>
          </a:p>
        </p:txBody>
      </p:sp>
      <p:sp>
        <p:nvSpPr>
          <p:cNvPr id="9234" name="Text Box 16"/>
          <p:cNvSpPr txBox="1">
            <a:spLocks noChangeArrowheads="1"/>
          </p:cNvSpPr>
          <p:nvPr>
            <p:custDataLst>
              <p:tags r:id="rId16"/>
            </p:custDataLst>
          </p:nvPr>
        </p:nvSpPr>
        <p:spPr bwMode="auto">
          <a:xfrm>
            <a:off x="8122559" y="3807977"/>
            <a:ext cx="528951"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smtClean="0">
                <a:solidFill>
                  <a:srgbClr val="58595B"/>
                </a:solidFill>
              </a:rPr>
              <a:t>6 %</a:t>
            </a:r>
            <a:r>
              <a:rPr lang="en-CA" dirty="0" smtClean="0">
                <a:solidFill>
                  <a:srgbClr val="58595B"/>
                </a:solidFill>
              </a:rPr>
              <a:t>     </a:t>
            </a:r>
            <a:r>
              <a:rPr lang="en-CA" dirty="0">
                <a:solidFill>
                  <a:srgbClr val="58595B"/>
                </a:solidFill>
              </a:rPr>
              <a:t>(n=31)</a:t>
            </a:r>
          </a:p>
        </p:txBody>
      </p:sp>
      <p:sp>
        <p:nvSpPr>
          <p:cNvPr id="9236" name="Text Box 18"/>
          <p:cNvSpPr txBox="1">
            <a:spLocks noChangeArrowheads="1"/>
          </p:cNvSpPr>
          <p:nvPr>
            <p:custDataLst>
              <p:tags r:id="rId17"/>
            </p:custDataLst>
          </p:nvPr>
        </p:nvSpPr>
        <p:spPr bwMode="auto">
          <a:xfrm>
            <a:off x="2957982" y="2817284"/>
            <a:ext cx="664894" cy="400110"/>
          </a:xfrm>
          <a:prstGeom prst="rect">
            <a:avLst/>
          </a:prstGeom>
          <a:noFill/>
          <a:ln w="12700" algn="ctr">
            <a:solidFill>
              <a:schemeClr val="accent6"/>
            </a:solidFill>
            <a:miter lim="800000"/>
            <a:headEnd/>
            <a:tailEnd/>
          </a:ln>
        </p:spPr>
        <p:txBody>
          <a:bodyPr wrap="square">
            <a:spAutoFit/>
          </a:bodyPr>
          <a:lstStyle/>
          <a:p>
            <a:r>
              <a:rPr lang="en-CA" sz="1400" dirty="0" smtClean="0">
                <a:solidFill>
                  <a:srgbClr val="58595B"/>
                </a:solidFill>
              </a:rPr>
              <a:t>88 %</a:t>
            </a:r>
            <a:r>
              <a:rPr lang="en-CA" dirty="0" smtClean="0">
                <a:solidFill>
                  <a:srgbClr val="58595B"/>
                </a:solidFill>
              </a:rPr>
              <a:t>     </a:t>
            </a:r>
            <a:r>
              <a:rPr lang="en-CA" dirty="0">
                <a:solidFill>
                  <a:srgbClr val="58595B"/>
                </a:solidFill>
              </a:rPr>
              <a:t>(n=726)</a:t>
            </a:r>
          </a:p>
        </p:txBody>
      </p:sp>
      <p:sp>
        <p:nvSpPr>
          <p:cNvPr id="9237" name="Text Box 19"/>
          <p:cNvSpPr txBox="1">
            <a:spLocks noChangeArrowheads="1"/>
          </p:cNvSpPr>
          <p:nvPr>
            <p:custDataLst>
              <p:tags r:id="rId18"/>
            </p:custDataLst>
          </p:nvPr>
        </p:nvSpPr>
        <p:spPr bwMode="auto">
          <a:xfrm>
            <a:off x="587909" y="2320396"/>
            <a:ext cx="2509837" cy="415498"/>
          </a:xfrm>
          <a:prstGeom prst="rect">
            <a:avLst/>
          </a:prstGeom>
          <a:noFill/>
          <a:ln w="25400" algn="ctr">
            <a:noFill/>
            <a:miter lim="800000"/>
            <a:headEnd/>
            <a:tailEnd/>
          </a:ln>
        </p:spPr>
        <p:txBody>
          <a:bodyPr>
            <a:spAutoFit/>
          </a:bodyPr>
          <a:lstStyle/>
          <a:p>
            <a:r>
              <a:rPr lang="fr-CA" sz="1400" dirty="0" smtClean="0">
                <a:solidFill>
                  <a:srgbClr val="58595B"/>
                </a:solidFill>
              </a:rPr>
              <a:t>Oui</a:t>
            </a:r>
            <a:br>
              <a:rPr lang="fr-CA" sz="1400" dirty="0" smtClean="0">
                <a:solidFill>
                  <a:srgbClr val="58595B"/>
                </a:solidFill>
              </a:rPr>
            </a:br>
            <a:r>
              <a:rPr lang="fr-CA" sz="700" dirty="0" smtClean="0">
                <a:solidFill>
                  <a:srgbClr val="58595B"/>
                </a:solidFill>
              </a:rPr>
              <a:t>(2 cotes supérieures)</a:t>
            </a:r>
            <a:endParaRPr lang="fr-CA" sz="700" dirty="0">
              <a:solidFill>
                <a:srgbClr val="58595B"/>
              </a:solidFill>
            </a:endParaRPr>
          </a:p>
        </p:txBody>
      </p:sp>
      <p:sp>
        <p:nvSpPr>
          <p:cNvPr id="9238" name="Text Box 20"/>
          <p:cNvSpPr txBox="1">
            <a:spLocks noChangeArrowheads="1"/>
          </p:cNvSpPr>
          <p:nvPr>
            <p:custDataLst>
              <p:tags r:id="rId19"/>
            </p:custDataLst>
          </p:nvPr>
        </p:nvSpPr>
        <p:spPr bwMode="auto">
          <a:xfrm>
            <a:off x="3540881" y="2817284"/>
            <a:ext cx="649153"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smtClean="0">
                <a:solidFill>
                  <a:srgbClr val="58595B"/>
                </a:solidFill>
              </a:rPr>
              <a:t>77 %</a:t>
            </a:r>
            <a:r>
              <a:rPr lang="en-CA" dirty="0" smtClean="0">
                <a:solidFill>
                  <a:srgbClr val="58595B"/>
                </a:solidFill>
              </a:rPr>
              <a:t>     </a:t>
            </a:r>
            <a:r>
              <a:rPr lang="en-CA" dirty="0">
                <a:solidFill>
                  <a:srgbClr val="58595B"/>
                </a:solidFill>
              </a:rPr>
              <a:t>(n=368)</a:t>
            </a:r>
          </a:p>
        </p:txBody>
      </p:sp>
      <p:sp>
        <p:nvSpPr>
          <p:cNvPr id="9239" name="Text Box 22"/>
          <p:cNvSpPr txBox="1">
            <a:spLocks noChangeArrowheads="1"/>
          </p:cNvSpPr>
          <p:nvPr>
            <p:custDataLst>
              <p:tags r:id="rId20"/>
            </p:custDataLst>
          </p:nvPr>
        </p:nvSpPr>
        <p:spPr bwMode="auto">
          <a:xfrm>
            <a:off x="406400" y="6164968"/>
            <a:ext cx="8737600" cy="338554"/>
          </a:xfrm>
          <a:prstGeom prst="rect">
            <a:avLst/>
          </a:prstGeom>
          <a:noFill/>
          <a:ln w="25400">
            <a:noFill/>
            <a:miter lim="800000"/>
            <a:headEnd/>
            <a:tailEnd/>
          </a:ln>
        </p:spPr>
        <p:txBody>
          <a:bodyPr wrap="square">
            <a:spAutoFit/>
          </a:bodyPr>
          <a:lstStyle/>
          <a:p>
            <a:pPr algn="l">
              <a:defRPr/>
            </a:pPr>
            <a:r>
              <a:rPr lang="en-US" sz="800" dirty="0">
                <a:solidFill>
                  <a:srgbClr val="1F497D"/>
                </a:solidFill>
                <a:latin typeface="Calibri"/>
              </a:rPr>
              <a:t>Q21. </a:t>
            </a:r>
            <a:r>
              <a:rPr lang="fr-CA" sz="800" dirty="0">
                <a:solidFill>
                  <a:srgbClr val="1F497D"/>
                </a:solidFill>
                <a:latin typeface="Calibri"/>
              </a:rPr>
              <a:t>Allez-vous faire une demande de permis d’exercice (</a:t>
            </a:r>
            <a:r>
              <a:rPr lang="fr-CA" sz="800" dirty="0" smtClean="0">
                <a:solidFill>
                  <a:srgbClr val="1F497D"/>
                </a:solidFill>
                <a:latin typeface="Calibri"/>
              </a:rPr>
              <a:t>P.Eng.) auprès </a:t>
            </a:r>
            <a:r>
              <a:rPr lang="fr-CA" sz="800" dirty="0">
                <a:solidFill>
                  <a:srgbClr val="1F497D"/>
                </a:solidFill>
                <a:latin typeface="Calibri"/>
              </a:rPr>
              <a:t>de PEO?  </a:t>
            </a:r>
            <a:r>
              <a:rPr lang="en-US" sz="800" dirty="0" smtClean="0">
                <a:solidFill>
                  <a:srgbClr val="1F497D"/>
                </a:solidFill>
                <a:latin typeface="Calibri"/>
              </a:rPr>
              <a:t/>
            </a:r>
            <a:br>
              <a:rPr lang="en-US" sz="800" dirty="0" smtClean="0">
                <a:solidFill>
                  <a:srgbClr val="1F497D"/>
                </a:solidFill>
                <a:latin typeface="Calibri"/>
              </a:rPr>
            </a:br>
            <a:r>
              <a:rPr lang="fr-CA" sz="800" dirty="0">
                <a:solidFill>
                  <a:srgbClr val="1F497D"/>
                </a:solidFill>
                <a:latin typeface="Calibri"/>
              </a:rPr>
              <a:t>Base : Les répondants qui prévoient faire carrière dans le domaine du génie, 2014 (n=875); 2013 n=1078; 2012 n=1142; 2011 n=868; 2010 n=883; 2009 n=815; 2008 n=481*** (Q15</a:t>
            </a:r>
            <a:r>
              <a:rPr lang="fr-CA" sz="800" dirty="0" smtClean="0">
                <a:solidFill>
                  <a:srgbClr val="1F497D"/>
                </a:solidFill>
                <a:latin typeface="Calibri"/>
              </a:rPr>
              <a:t>)</a:t>
            </a:r>
            <a:r>
              <a:rPr lang="en-US" sz="800" dirty="0" smtClean="0">
                <a:solidFill>
                  <a:srgbClr val="1F497D"/>
                </a:solidFill>
                <a:latin typeface="Calibri"/>
              </a:rPr>
              <a:t>. </a:t>
            </a:r>
            <a:endParaRPr lang="en-US" sz="800" dirty="0">
              <a:solidFill>
                <a:srgbClr val="1F497D"/>
              </a:solidFill>
              <a:latin typeface="Calibri"/>
            </a:endParaRPr>
          </a:p>
        </p:txBody>
      </p:sp>
      <p:sp>
        <p:nvSpPr>
          <p:cNvPr id="9240" name="Text Box 24"/>
          <p:cNvSpPr txBox="1">
            <a:spLocks noChangeArrowheads="1"/>
          </p:cNvSpPr>
          <p:nvPr>
            <p:custDataLst>
              <p:tags r:id="rId21"/>
            </p:custDataLst>
          </p:nvPr>
        </p:nvSpPr>
        <p:spPr bwMode="auto">
          <a:xfrm>
            <a:off x="1146175" y="1584325"/>
            <a:ext cx="6992938" cy="304800"/>
          </a:xfrm>
          <a:prstGeom prst="rect">
            <a:avLst/>
          </a:prstGeom>
          <a:noFill/>
          <a:ln w="25400" algn="ctr">
            <a:noFill/>
            <a:miter lim="800000"/>
            <a:headEnd/>
            <a:tailEnd/>
          </a:ln>
        </p:spPr>
        <p:txBody>
          <a:bodyPr>
            <a:spAutoFit/>
          </a:bodyPr>
          <a:lstStyle/>
          <a:p>
            <a:r>
              <a:rPr lang="fr-CA" sz="1400" dirty="0">
                <a:solidFill>
                  <a:srgbClr val="003399"/>
                </a:solidFill>
                <a:latin typeface="Calibri"/>
              </a:rPr>
              <a:t>Allez-vous faire une demande de permis d’exercice</a:t>
            </a:r>
            <a:r>
              <a:rPr lang="en-CA" sz="1400" dirty="0" smtClean="0">
                <a:solidFill>
                  <a:srgbClr val="003399"/>
                </a:solidFill>
                <a:latin typeface="Calibri"/>
              </a:rPr>
              <a:t>?</a:t>
            </a:r>
            <a:endParaRPr lang="en-CA" sz="1400" dirty="0">
              <a:solidFill>
                <a:srgbClr val="003399"/>
              </a:solidFill>
              <a:latin typeface="Calibri"/>
            </a:endParaRPr>
          </a:p>
        </p:txBody>
      </p:sp>
      <p:sp>
        <p:nvSpPr>
          <p:cNvPr id="9241" name="Text Box 25"/>
          <p:cNvSpPr txBox="1">
            <a:spLocks noChangeArrowheads="1"/>
          </p:cNvSpPr>
          <p:nvPr>
            <p:custDataLst>
              <p:tags r:id="rId22"/>
            </p:custDataLst>
          </p:nvPr>
        </p:nvSpPr>
        <p:spPr bwMode="auto">
          <a:xfrm>
            <a:off x="4277401" y="4591748"/>
            <a:ext cx="530225" cy="184150"/>
          </a:xfrm>
          <a:prstGeom prst="rect">
            <a:avLst/>
          </a:prstGeom>
          <a:noFill/>
          <a:ln w="25400" algn="ctr">
            <a:noFill/>
            <a:miter lim="800000"/>
            <a:headEnd/>
            <a:tailEnd/>
          </a:ln>
        </p:spPr>
        <p:txBody>
          <a:bodyPr>
            <a:spAutoFit/>
          </a:bodyPr>
          <a:lstStyle/>
          <a:p>
            <a:r>
              <a:rPr lang="en-CA" b="0" dirty="0">
                <a:solidFill>
                  <a:srgbClr val="58595B"/>
                </a:solidFill>
                <a:latin typeface="Arial Narrow" pitchFamily="34" charset="0"/>
              </a:rPr>
              <a:t>(n=83)</a:t>
            </a:r>
          </a:p>
        </p:txBody>
      </p:sp>
      <p:sp>
        <p:nvSpPr>
          <p:cNvPr id="9242" name="Text Box 26"/>
          <p:cNvSpPr txBox="1">
            <a:spLocks noChangeArrowheads="1"/>
          </p:cNvSpPr>
          <p:nvPr>
            <p:custDataLst>
              <p:tags r:id="rId23"/>
            </p:custDataLst>
          </p:nvPr>
        </p:nvSpPr>
        <p:spPr bwMode="auto">
          <a:xfrm>
            <a:off x="316089" y="5995106"/>
            <a:ext cx="8151813" cy="215900"/>
          </a:xfrm>
          <a:prstGeom prst="rect">
            <a:avLst/>
          </a:prstGeom>
          <a:noFill/>
          <a:ln w="25400" algn="ctr">
            <a:noFill/>
            <a:miter lim="800000"/>
            <a:headEnd/>
            <a:tailEnd/>
          </a:ln>
        </p:spPr>
        <p:txBody>
          <a:bodyPr>
            <a:spAutoFit/>
          </a:bodyPr>
          <a:lstStyle/>
          <a:p>
            <a:pPr algn="l">
              <a:defRPr/>
            </a:pPr>
            <a:r>
              <a:rPr lang="en-CA" sz="800" i="1" dirty="0">
                <a:solidFill>
                  <a:srgbClr val="1F497D"/>
                </a:solidFill>
                <a:latin typeface="Calibri"/>
              </a:rPr>
              <a:t>***Note </a:t>
            </a:r>
            <a:r>
              <a:rPr lang="fr-CA" sz="800" i="1" dirty="0">
                <a:solidFill>
                  <a:srgbClr val="1F497D"/>
                </a:solidFill>
                <a:latin typeface="Calibri"/>
              </a:rPr>
              <a:t>concernant la comparabilité –  comme les choix de réponse étaient différents en 2008 et 2009, aucun test statistique n’a été effectué</a:t>
            </a:r>
            <a:r>
              <a:rPr lang="en-CA" sz="800" i="1" dirty="0" smtClean="0">
                <a:solidFill>
                  <a:srgbClr val="1F497D"/>
                </a:solidFill>
                <a:latin typeface="Calibri"/>
              </a:rPr>
              <a:t>.</a:t>
            </a:r>
            <a:endParaRPr lang="en-CA" sz="800" i="1" dirty="0">
              <a:solidFill>
                <a:srgbClr val="1F497D"/>
              </a:solidFill>
              <a:latin typeface="Calibri"/>
            </a:endParaRPr>
          </a:p>
        </p:txBody>
      </p:sp>
      <p:sp>
        <p:nvSpPr>
          <p:cNvPr id="9243" name="Text Box 30"/>
          <p:cNvSpPr txBox="1">
            <a:spLocks noChangeArrowheads="1"/>
          </p:cNvSpPr>
          <p:nvPr>
            <p:custDataLst>
              <p:tags r:id="rId24"/>
            </p:custDataLst>
          </p:nvPr>
        </p:nvSpPr>
        <p:spPr bwMode="auto">
          <a:xfrm>
            <a:off x="3390900" y="4735697"/>
            <a:ext cx="1014241" cy="646331"/>
          </a:xfrm>
          <a:prstGeom prst="rect">
            <a:avLst/>
          </a:prstGeom>
          <a:noFill/>
          <a:ln w="25400">
            <a:noFill/>
            <a:miter lim="800000"/>
            <a:headEnd/>
            <a:tailEnd/>
          </a:ln>
        </p:spPr>
        <p:txBody>
          <a:bodyPr wrap="square">
            <a:spAutoFit/>
          </a:bodyPr>
          <a:lstStyle/>
          <a:p>
            <a:r>
              <a:rPr lang="fr-CA" sz="900" b="0" dirty="0" smtClean="0">
                <a:solidFill>
                  <a:srgbClr val="58595B"/>
                </a:solidFill>
                <a:latin typeface="Calibri"/>
              </a:rPr>
              <a:t>Le choix de réponse « Peut-être » n’a pas été offert après 2008.</a:t>
            </a:r>
            <a:endParaRPr lang="fr-CA" sz="900" b="0" dirty="0">
              <a:solidFill>
                <a:srgbClr val="58595B"/>
              </a:solidFill>
              <a:latin typeface="Calibri"/>
            </a:endParaRPr>
          </a:p>
        </p:txBody>
      </p:sp>
      <p:sp>
        <p:nvSpPr>
          <p:cNvPr id="9244" name="Text Box 36"/>
          <p:cNvSpPr txBox="1">
            <a:spLocks noChangeArrowheads="1"/>
          </p:cNvSpPr>
          <p:nvPr>
            <p:custDataLst>
              <p:tags r:id="rId25"/>
            </p:custDataLst>
          </p:nvPr>
        </p:nvSpPr>
        <p:spPr bwMode="auto">
          <a:xfrm>
            <a:off x="2375085" y="2818872"/>
            <a:ext cx="654374"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smtClean="0">
                <a:solidFill>
                  <a:srgbClr val="58595B"/>
                </a:solidFill>
              </a:rPr>
              <a:t>84 %</a:t>
            </a:r>
            <a:r>
              <a:rPr lang="en-CA" dirty="0" smtClean="0">
                <a:solidFill>
                  <a:srgbClr val="58595B"/>
                </a:solidFill>
              </a:rPr>
              <a:t>     </a:t>
            </a:r>
            <a:r>
              <a:rPr lang="en-CA" dirty="0">
                <a:solidFill>
                  <a:srgbClr val="58595B"/>
                </a:solidFill>
              </a:rPr>
              <a:t>(n=667)</a:t>
            </a:r>
          </a:p>
        </p:txBody>
      </p:sp>
      <p:sp>
        <p:nvSpPr>
          <p:cNvPr id="9245" name="Text Box 37"/>
          <p:cNvSpPr txBox="1">
            <a:spLocks noChangeArrowheads="1"/>
          </p:cNvSpPr>
          <p:nvPr>
            <p:custDataLst>
              <p:tags r:id="rId26"/>
            </p:custDataLst>
          </p:nvPr>
        </p:nvSpPr>
        <p:spPr bwMode="auto">
          <a:xfrm>
            <a:off x="7101796" y="3807977"/>
            <a:ext cx="510381"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smtClean="0">
                <a:solidFill>
                  <a:srgbClr val="58595B"/>
                </a:solidFill>
              </a:rPr>
              <a:t>9 %</a:t>
            </a:r>
            <a:r>
              <a:rPr lang="en-CA" dirty="0" smtClean="0">
                <a:solidFill>
                  <a:srgbClr val="58595B"/>
                </a:solidFill>
              </a:rPr>
              <a:t>     </a:t>
            </a:r>
            <a:r>
              <a:rPr lang="en-CA" dirty="0">
                <a:solidFill>
                  <a:srgbClr val="58595B"/>
                </a:solidFill>
              </a:rPr>
              <a:t>(n=68)</a:t>
            </a:r>
          </a:p>
        </p:txBody>
      </p:sp>
      <p:sp>
        <p:nvSpPr>
          <p:cNvPr id="9246" name="Text Box 38"/>
          <p:cNvSpPr txBox="1">
            <a:spLocks noChangeArrowheads="1"/>
          </p:cNvSpPr>
          <p:nvPr>
            <p:custDataLst>
              <p:tags r:id="rId27"/>
            </p:custDataLst>
          </p:nvPr>
        </p:nvSpPr>
        <p:spPr bwMode="auto">
          <a:xfrm>
            <a:off x="1142888" y="3465311"/>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(n=406)</a:t>
            </a:r>
          </a:p>
        </p:txBody>
      </p:sp>
      <p:sp>
        <p:nvSpPr>
          <p:cNvPr id="9247" name="Text Box 39"/>
          <p:cNvSpPr txBox="1">
            <a:spLocks noChangeArrowheads="1"/>
          </p:cNvSpPr>
          <p:nvPr>
            <p:custDataLst>
              <p:tags r:id="rId28"/>
            </p:custDataLst>
          </p:nvPr>
        </p:nvSpPr>
        <p:spPr bwMode="auto">
          <a:xfrm>
            <a:off x="2555903" y="4060473"/>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(n=261)</a:t>
            </a:r>
          </a:p>
        </p:txBody>
      </p:sp>
      <p:sp>
        <p:nvSpPr>
          <p:cNvPr id="9248" name="Text Box 40"/>
          <p:cNvSpPr txBox="1">
            <a:spLocks noChangeArrowheads="1"/>
          </p:cNvSpPr>
          <p:nvPr>
            <p:custDataLst>
              <p:tags r:id="rId29"/>
            </p:custDataLst>
          </p:nvPr>
        </p:nvSpPr>
        <p:spPr bwMode="auto">
          <a:xfrm>
            <a:off x="5424812" y="4951093"/>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(n=53)</a:t>
            </a:r>
          </a:p>
        </p:txBody>
      </p:sp>
      <p:sp>
        <p:nvSpPr>
          <p:cNvPr id="9249" name="Text Box 41"/>
          <p:cNvSpPr txBox="1">
            <a:spLocks noChangeArrowheads="1"/>
          </p:cNvSpPr>
          <p:nvPr>
            <p:custDataLst>
              <p:tags r:id="rId30"/>
            </p:custDataLst>
          </p:nvPr>
        </p:nvSpPr>
        <p:spPr bwMode="auto">
          <a:xfrm>
            <a:off x="6858497" y="5121627"/>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(n=15)</a:t>
            </a:r>
          </a:p>
        </p:txBody>
      </p:sp>
      <p:sp>
        <p:nvSpPr>
          <p:cNvPr id="9250" name="Text Box 42"/>
          <p:cNvSpPr txBox="1">
            <a:spLocks noChangeArrowheads="1"/>
          </p:cNvSpPr>
          <p:nvPr>
            <p:custDataLst>
              <p:tags r:id="rId31"/>
            </p:custDataLst>
          </p:nvPr>
        </p:nvSpPr>
        <p:spPr bwMode="auto">
          <a:xfrm>
            <a:off x="8261007" y="4925525"/>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(n=68)</a:t>
            </a:r>
          </a:p>
        </p:txBody>
      </p:sp>
      <p:sp>
        <p:nvSpPr>
          <p:cNvPr id="9251" name="Text Box 36"/>
          <p:cNvSpPr txBox="1">
            <a:spLocks noChangeArrowheads="1"/>
          </p:cNvSpPr>
          <p:nvPr>
            <p:custDataLst>
              <p:tags r:id="rId32"/>
            </p:custDataLst>
          </p:nvPr>
        </p:nvSpPr>
        <p:spPr bwMode="auto">
          <a:xfrm>
            <a:off x="1792188" y="2818872"/>
            <a:ext cx="674615"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smtClean="0">
                <a:solidFill>
                  <a:srgbClr val="58595B"/>
                </a:solidFill>
              </a:rPr>
              <a:t>84 %</a:t>
            </a:r>
            <a:r>
              <a:rPr lang="en-CA" dirty="0" smtClean="0">
                <a:solidFill>
                  <a:srgbClr val="58595B"/>
                </a:solidFill>
              </a:rPr>
              <a:t>     </a:t>
            </a:r>
            <a:r>
              <a:rPr lang="en-CA" dirty="0">
                <a:solidFill>
                  <a:srgbClr val="58595B"/>
                </a:solidFill>
              </a:rPr>
              <a:t>(n=729)</a:t>
            </a:r>
          </a:p>
        </p:txBody>
      </p:sp>
      <p:sp>
        <p:nvSpPr>
          <p:cNvPr id="9252" name="Text Box 36"/>
          <p:cNvSpPr txBox="1">
            <a:spLocks noChangeArrowheads="1"/>
          </p:cNvSpPr>
          <p:nvPr>
            <p:custDataLst>
              <p:tags r:id="rId33"/>
            </p:custDataLst>
          </p:nvPr>
        </p:nvSpPr>
        <p:spPr bwMode="auto">
          <a:xfrm>
            <a:off x="6591416" y="3807977"/>
            <a:ext cx="543306"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smtClean="0">
                <a:solidFill>
                  <a:srgbClr val="58595B"/>
                </a:solidFill>
              </a:rPr>
              <a:t>8 %</a:t>
            </a:r>
            <a:r>
              <a:rPr lang="en-CA" dirty="0" smtClean="0">
                <a:solidFill>
                  <a:srgbClr val="58595B"/>
                </a:solidFill>
              </a:rPr>
              <a:t>     </a:t>
            </a:r>
            <a:r>
              <a:rPr lang="en-CA" dirty="0">
                <a:solidFill>
                  <a:srgbClr val="58595B"/>
                </a:solidFill>
              </a:rPr>
              <a:t>(n=69)</a:t>
            </a:r>
          </a:p>
        </p:txBody>
      </p:sp>
      <p:sp>
        <p:nvSpPr>
          <p:cNvPr id="9253" name="Text Box 38"/>
          <p:cNvSpPr txBox="1">
            <a:spLocks noChangeArrowheads="1"/>
          </p:cNvSpPr>
          <p:nvPr>
            <p:custDataLst>
              <p:tags r:id="rId34"/>
            </p:custDataLst>
          </p:nvPr>
        </p:nvSpPr>
        <p:spPr bwMode="auto">
          <a:xfrm>
            <a:off x="943179" y="3420991"/>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(n=440)</a:t>
            </a:r>
          </a:p>
        </p:txBody>
      </p:sp>
      <p:sp>
        <p:nvSpPr>
          <p:cNvPr id="9254" name="Text Box 39"/>
          <p:cNvSpPr txBox="1">
            <a:spLocks noChangeArrowheads="1"/>
          </p:cNvSpPr>
          <p:nvPr>
            <p:custDataLst>
              <p:tags r:id="rId35"/>
            </p:custDataLst>
          </p:nvPr>
        </p:nvSpPr>
        <p:spPr bwMode="auto">
          <a:xfrm>
            <a:off x="2354793" y="4060173"/>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(n=289)</a:t>
            </a:r>
          </a:p>
        </p:txBody>
      </p:sp>
      <p:sp>
        <p:nvSpPr>
          <p:cNvPr id="9255" name="Text Box 10"/>
          <p:cNvSpPr txBox="1">
            <a:spLocks noChangeArrowheads="1"/>
          </p:cNvSpPr>
          <p:nvPr>
            <p:custDataLst>
              <p:tags r:id="rId36"/>
            </p:custDataLst>
          </p:nvPr>
        </p:nvSpPr>
        <p:spPr bwMode="auto">
          <a:xfrm>
            <a:off x="5159700" y="4976839"/>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(n=52)</a:t>
            </a:r>
          </a:p>
        </p:txBody>
      </p:sp>
      <p:sp>
        <p:nvSpPr>
          <p:cNvPr id="9256" name="Text Box 41"/>
          <p:cNvSpPr txBox="1">
            <a:spLocks noChangeArrowheads="1"/>
          </p:cNvSpPr>
          <p:nvPr>
            <p:custDataLst>
              <p:tags r:id="rId37"/>
            </p:custDataLst>
          </p:nvPr>
        </p:nvSpPr>
        <p:spPr bwMode="auto">
          <a:xfrm>
            <a:off x="6652777" y="5120262"/>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(n=17)</a:t>
            </a:r>
          </a:p>
        </p:txBody>
      </p:sp>
      <p:sp>
        <p:nvSpPr>
          <p:cNvPr id="9257" name="Text Box 42"/>
          <p:cNvSpPr txBox="1">
            <a:spLocks noChangeArrowheads="1"/>
          </p:cNvSpPr>
          <p:nvPr>
            <p:custDataLst>
              <p:tags r:id="rId38"/>
            </p:custDataLst>
          </p:nvPr>
        </p:nvSpPr>
        <p:spPr bwMode="auto">
          <a:xfrm>
            <a:off x="8076170" y="4892870"/>
            <a:ext cx="552450" cy="169277"/>
          </a:xfrm>
          <a:prstGeom prst="rect">
            <a:avLst/>
          </a:prstGeom>
          <a:noFill/>
          <a:ln w="25400" algn="ctr">
            <a:noFill/>
            <a:miter lim="800000"/>
            <a:headEnd/>
            <a:tailEnd/>
          </a:ln>
        </p:spPr>
        <p:txBody>
          <a:bodyPr>
            <a:spAutoFit/>
          </a:bodyPr>
          <a:lstStyle/>
          <a:p>
            <a:pPr algn="l"/>
            <a:r>
              <a:rPr lang="en-CA" sz="500" b="0" dirty="0">
                <a:solidFill>
                  <a:srgbClr val="58595B"/>
                </a:solidFill>
                <a:latin typeface="Arial Narrow" pitchFamily="34" charset="0"/>
              </a:rPr>
              <a:t>(n=70)</a:t>
            </a:r>
          </a:p>
        </p:txBody>
      </p:sp>
      <p:sp>
        <p:nvSpPr>
          <p:cNvPr id="44" name="Content Placeholder 33"/>
          <p:cNvSpPr txBox="1">
            <a:spLocks/>
          </p:cNvSpPr>
          <p:nvPr>
            <p:custDataLst>
              <p:tags r:id="rId39"/>
            </p:custDataLst>
          </p:nvPr>
        </p:nvSpPr>
        <p:spPr>
          <a:xfrm>
            <a:off x="352424" y="900466"/>
            <a:ext cx="848677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a:solidFill>
                  <a:srgbClr val="1F497D"/>
                </a:solidFill>
                <a:latin typeface="Calibri"/>
              </a:rPr>
              <a:t>Comme en 2013, parmi les </a:t>
            </a:r>
            <a:r>
              <a:rPr lang="fr-CA" sz="1400" b="0" dirty="0" smtClean="0">
                <a:solidFill>
                  <a:srgbClr val="1F497D"/>
                </a:solidFill>
                <a:latin typeface="Calibri"/>
              </a:rPr>
              <a:t>étudiants </a:t>
            </a:r>
            <a:r>
              <a:rPr lang="fr-CA" sz="1400" b="0" dirty="0">
                <a:solidFill>
                  <a:srgbClr val="1F497D"/>
                </a:solidFill>
                <a:latin typeface="Calibri"/>
              </a:rPr>
              <a:t>qui projettent de faire carrière en génie, plus de huit sur dix (83 %) prévoient faire une demande de permis (absolument ou probablement). Parmi ce groupe, moins </a:t>
            </a:r>
            <a:r>
              <a:rPr lang="fr-CA" sz="1400" b="0" dirty="0" smtClean="0">
                <a:solidFill>
                  <a:srgbClr val="1F497D"/>
                </a:solidFill>
                <a:latin typeface="Calibri"/>
              </a:rPr>
              <a:t>d’un étudiant </a:t>
            </a:r>
            <a:r>
              <a:rPr lang="fr-CA" sz="1400" b="0" dirty="0">
                <a:solidFill>
                  <a:srgbClr val="1F497D"/>
                </a:solidFill>
                <a:latin typeface="Calibri"/>
              </a:rPr>
              <a:t>sur dix n’a pas l’intention de faire une demande de permis</a:t>
            </a:r>
            <a:r>
              <a:rPr lang="en-US" sz="1400" b="0" dirty="0" smtClean="0">
                <a:solidFill>
                  <a:srgbClr val="1F497D"/>
                </a:solidFill>
                <a:latin typeface="Calibri"/>
              </a:rPr>
              <a:t>.</a:t>
            </a:r>
            <a:endParaRPr lang="en-US" sz="1400" b="0" dirty="0">
              <a:solidFill>
                <a:srgbClr val="1F497D"/>
              </a:solidFill>
              <a:latin typeface="Calibri"/>
            </a:endParaRPr>
          </a:p>
        </p:txBody>
      </p:sp>
      <p:sp>
        <p:nvSpPr>
          <p:cNvPr id="42" name="Text Box 36"/>
          <p:cNvSpPr txBox="1">
            <a:spLocks noChangeArrowheads="1"/>
          </p:cNvSpPr>
          <p:nvPr>
            <p:custDataLst>
              <p:tags r:id="rId40"/>
            </p:custDataLst>
          </p:nvPr>
        </p:nvSpPr>
        <p:spPr bwMode="auto">
          <a:xfrm>
            <a:off x="1209292" y="2818872"/>
            <a:ext cx="607012"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solidFill>
                  <a:srgbClr val="58595B"/>
                </a:solidFill>
              </a:rPr>
              <a:t>85 %</a:t>
            </a:r>
            <a:r>
              <a:rPr lang="en-CA" dirty="0" smtClean="0">
                <a:solidFill>
                  <a:srgbClr val="58595B"/>
                </a:solidFill>
              </a:rPr>
              <a:t>     </a:t>
            </a:r>
            <a:r>
              <a:rPr lang="en-CA" dirty="0">
                <a:solidFill>
                  <a:srgbClr val="58595B"/>
                </a:solidFill>
              </a:rPr>
              <a:t>(</a:t>
            </a:r>
            <a:r>
              <a:rPr lang="en-CA" dirty="0" smtClean="0">
                <a:solidFill>
                  <a:srgbClr val="58595B"/>
                </a:solidFill>
              </a:rPr>
              <a:t>n=974)</a:t>
            </a:r>
            <a:endParaRPr lang="en-CA" dirty="0">
              <a:solidFill>
                <a:srgbClr val="58595B"/>
              </a:solidFill>
            </a:endParaRPr>
          </a:p>
        </p:txBody>
      </p:sp>
      <p:sp>
        <p:nvSpPr>
          <p:cNvPr id="43" name="Text Box 36"/>
          <p:cNvSpPr txBox="1">
            <a:spLocks noChangeArrowheads="1"/>
          </p:cNvSpPr>
          <p:nvPr>
            <p:custDataLst>
              <p:tags r:id="rId41"/>
            </p:custDataLst>
          </p:nvPr>
        </p:nvSpPr>
        <p:spPr bwMode="auto">
          <a:xfrm>
            <a:off x="6081035" y="3807977"/>
            <a:ext cx="571742"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solidFill>
                  <a:srgbClr val="58595B"/>
                </a:solidFill>
              </a:rPr>
              <a:t>8 %</a:t>
            </a:r>
            <a:r>
              <a:rPr lang="en-CA" dirty="0" smtClean="0">
                <a:solidFill>
                  <a:srgbClr val="58595B"/>
                </a:solidFill>
              </a:rPr>
              <a:t>     </a:t>
            </a:r>
            <a:r>
              <a:rPr lang="en-CA" dirty="0">
                <a:solidFill>
                  <a:srgbClr val="58595B"/>
                </a:solidFill>
              </a:rPr>
              <a:t>(</a:t>
            </a:r>
            <a:r>
              <a:rPr lang="en-CA" dirty="0" smtClean="0">
                <a:solidFill>
                  <a:srgbClr val="58595B"/>
                </a:solidFill>
              </a:rPr>
              <a:t>n=88)</a:t>
            </a:r>
            <a:endParaRPr lang="en-CA" dirty="0">
              <a:solidFill>
                <a:srgbClr val="58595B"/>
              </a:solidFill>
            </a:endParaRPr>
          </a:p>
        </p:txBody>
      </p:sp>
      <p:sp>
        <p:nvSpPr>
          <p:cNvPr id="46" name="AutoShape 10"/>
          <p:cNvSpPr>
            <a:spLocks/>
          </p:cNvSpPr>
          <p:nvPr>
            <p:custDataLst>
              <p:tags r:id="rId42"/>
            </p:custDataLst>
          </p:nvPr>
        </p:nvSpPr>
        <p:spPr bwMode="auto">
          <a:xfrm rot="5400000">
            <a:off x="1724864" y="178312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solidFill>
                <a:srgbClr val="58595B"/>
              </a:solidFill>
            </a:endParaRPr>
          </a:p>
        </p:txBody>
      </p:sp>
      <p:sp>
        <p:nvSpPr>
          <p:cNvPr id="50" name="Text Box 43"/>
          <p:cNvSpPr txBox="1">
            <a:spLocks noChangeArrowheads="1"/>
          </p:cNvSpPr>
          <p:nvPr>
            <p:custDataLst>
              <p:tags r:id="rId43"/>
            </p:custDataLst>
          </p:nvPr>
        </p:nvSpPr>
        <p:spPr bwMode="auto">
          <a:xfrm>
            <a:off x="750145" y="3429040"/>
            <a:ext cx="611187"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(n=589)</a:t>
            </a:r>
            <a:endParaRPr lang="en-CA" sz="500" b="0" dirty="0">
              <a:solidFill>
                <a:srgbClr val="58595B"/>
              </a:solidFill>
              <a:latin typeface="Arial Narrow" pitchFamily="34" charset="0"/>
            </a:endParaRPr>
          </a:p>
        </p:txBody>
      </p:sp>
      <p:sp>
        <p:nvSpPr>
          <p:cNvPr id="51" name="Text Box 43"/>
          <p:cNvSpPr txBox="1">
            <a:spLocks noChangeArrowheads="1"/>
          </p:cNvSpPr>
          <p:nvPr>
            <p:custDataLst>
              <p:tags r:id="rId44"/>
            </p:custDataLst>
          </p:nvPr>
        </p:nvSpPr>
        <p:spPr bwMode="auto">
          <a:xfrm>
            <a:off x="2187540" y="4037706"/>
            <a:ext cx="611187"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(n=385)</a:t>
            </a:r>
            <a:endParaRPr lang="en-CA" sz="500" b="0" dirty="0">
              <a:solidFill>
                <a:srgbClr val="58595B"/>
              </a:solidFill>
              <a:latin typeface="Arial Narrow" pitchFamily="34" charset="0"/>
            </a:endParaRPr>
          </a:p>
        </p:txBody>
      </p:sp>
      <p:sp>
        <p:nvSpPr>
          <p:cNvPr id="52" name="Text Box 43"/>
          <p:cNvSpPr txBox="1">
            <a:spLocks noChangeArrowheads="1"/>
          </p:cNvSpPr>
          <p:nvPr>
            <p:custDataLst>
              <p:tags r:id="rId45"/>
            </p:custDataLst>
          </p:nvPr>
        </p:nvSpPr>
        <p:spPr bwMode="auto">
          <a:xfrm>
            <a:off x="5046817" y="4976839"/>
            <a:ext cx="611187"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(n=67)</a:t>
            </a:r>
            <a:endParaRPr lang="en-CA" sz="500" b="0" dirty="0">
              <a:solidFill>
                <a:srgbClr val="58595B"/>
              </a:solidFill>
              <a:latin typeface="Arial Narrow" pitchFamily="34" charset="0"/>
            </a:endParaRPr>
          </a:p>
        </p:txBody>
      </p:sp>
      <p:sp>
        <p:nvSpPr>
          <p:cNvPr id="53" name="Text Box 43"/>
          <p:cNvSpPr txBox="1">
            <a:spLocks noChangeArrowheads="1"/>
          </p:cNvSpPr>
          <p:nvPr>
            <p:custDataLst>
              <p:tags r:id="rId46"/>
            </p:custDataLst>
          </p:nvPr>
        </p:nvSpPr>
        <p:spPr bwMode="auto">
          <a:xfrm>
            <a:off x="6475792" y="5128112"/>
            <a:ext cx="611187"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(n=21)</a:t>
            </a:r>
            <a:endParaRPr lang="en-CA" sz="500" b="0" dirty="0">
              <a:solidFill>
                <a:srgbClr val="58595B"/>
              </a:solidFill>
              <a:latin typeface="Arial Narrow" pitchFamily="34" charset="0"/>
            </a:endParaRPr>
          </a:p>
        </p:txBody>
      </p:sp>
      <p:sp>
        <p:nvSpPr>
          <p:cNvPr id="54" name="Text Box 43"/>
          <p:cNvSpPr txBox="1">
            <a:spLocks noChangeArrowheads="1"/>
          </p:cNvSpPr>
          <p:nvPr>
            <p:custDataLst>
              <p:tags r:id="rId47"/>
            </p:custDataLst>
          </p:nvPr>
        </p:nvSpPr>
        <p:spPr bwMode="auto">
          <a:xfrm>
            <a:off x="7893029" y="4956602"/>
            <a:ext cx="611187" cy="169277"/>
          </a:xfrm>
          <a:prstGeom prst="rect">
            <a:avLst/>
          </a:prstGeom>
          <a:noFill/>
          <a:ln w="25400" algn="ctr">
            <a:noFill/>
            <a:miter lim="800000"/>
            <a:headEnd/>
            <a:tailEnd/>
          </a:ln>
        </p:spPr>
        <p:txBody>
          <a:bodyPr>
            <a:spAutoFit/>
          </a:bodyPr>
          <a:lstStyle/>
          <a:p>
            <a:pPr algn="l"/>
            <a:r>
              <a:rPr lang="en-CA" sz="500" b="0" dirty="0" smtClean="0">
                <a:solidFill>
                  <a:srgbClr val="58595B"/>
                </a:solidFill>
                <a:latin typeface="Arial Narrow" pitchFamily="34" charset="0"/>
              </a:rPr>
              <a:t>(n=80)</a:t>
            </a:r>
            <a:endParaRPr lang="en-CA" sz="500" b="0" dirty="0">
              <a:solidFill>
                <a:srgbClr val="58595B"/>
              </a:solidFill>
              <a:latin typeface="Arial Narrow" pitchFamily="34" charset="0"/>
            </a:endParaRPr>
          </a:p>
        </p:txBody>
      </p:sp>
      <p:sp>
        <p:nvSpPr>
          <p:cNvPr id="55" name="AutoShape 10"/>
          <p:cNvSpPr>
            <a:spLocks/>
          </p:cNvSpPr>
          <p:nvPr>
            <p:custDataLst>
              <p:tags r:id="rId48"/>
            </p:custDataLst>
          </p:nvPr>
        </p:nvSpPr>
        <p:spPr bwMode="auto">
          <a:xfrm rot="5400000">
            <a:off x="6745461" y="2312661"/>
            <a:ext cx="182880" cy="4065493"/>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solidFill>
                <a:srgbClr val="58595B"/>
              </a:solidFill>
            </a:endParaRPr>
          </a:p>
        </p:txBody>
      </p:sp>
      <p:sp>
        <p:nvSpPr>
          <p:cNvPr id="56" name="Text Box 36"/>
          <p:cNvSpPr txBox="1">
            <a:spLocks noChangeArrowheads="1"/>
          </p:cNvSpPr>
          <p:nvPr>
            <p:custDataLst>
              <p:tags r:id="rId49"/>
            </p:custDataLst>
          </p:nvPr>
        </p:nvSpPr>
        <p:spPr bwMode="auto">
          <a:xfrm>
            <a:off x="5566395" y="3807977"/>
            <a:ext cx="497177" cy="400110"/>
          </a:xfrm>
          <a:prstGeom prst="rect">
            <a:avLst/>
          </a:prstGeom>
          <a:noFill/>
          <a:ln w="12700" algn="ctr">
            <a:solidFill>
              <a:schemeClr val="tx1"/>
            </a:solidFill>
            <a:miter lim="800000"/>
            <a:headEnd/>
            <a:tailEnd/>
          </a:ln>
        </p:spPr>
        <p:txBody>
          <a:bodyPr wrap="square">
            <a:spAutoFit/>
          </a:bodyPr>
          <a:lstStyle/>
          <a:p>
            <a:r>
              <a:rPr lang="en-CA" sz="1400" dirty="0" smtClean="0">
                <a:solidFill>
                  <a:srgbClr val="58595B"/>
                </a:solidFill>
              </a:rPr>
              <a:t>8 %</a:t>
            </a:r>
            <a:r>
              <a:rPr lang="en-CA" dirty="0" smtClean="0">
                <a:solidFill>
                  <a:srgbClr val="58595B"/>
                </a:solidFill>
              </a:rPr>
              <a:t>     </a:t>
            </a:r>
            <a:r>
              <a:rPr lang="en-CA" dirty="0">
                <a:solidFill>
                  <a:srgbClr val="58595B"/>
                </a:solidFill>
              </a:rPr>
              <a:t>(</a:t>
            </a:r>
            <a:r>
              <a:rPr lang="en-CA" dirty="0" smtClean="0">
                <a:solidFill>
                  <a:srgbClr val="58595B"/>
                </a:solidFill>
              </a:rPr>
              <a:t>n=90)</a:t>
            </a:r>
            <a:endParaRPr lang="en-CA" dirty="0">
              <a:solidFill>
                <a:srgbClr val="58595B"/>
              </a:solidFill>
            </a:endParaRPr>
          </a:p>
        </p:txBody>
      </p:sp>
      <p:sp>
        <p:nvSpPr>
          <p:cNvPr id="57" name="Text Box 36"/>
          <p:cNvSpPr txBox="1">
            <a:spLocks noChangeArrowheads="1"/>
          </p:cNvSpPr>
          <p:nvPr>
            <p:custDataLst>
              <p:tags r:id="rId50"/>
            </p:custDataLst>
          </p:nvPr>
        </p:nvSpPr>
        <p:spPr bwMode="auto">
          <a:xfrm>
            <a:off x="614067" y="2819400"/>
            <a:ext cx="642929" cy="400110"/>
          </a:xfrm>
          <a:prstGeom prst="rect">
            <a:avLst/>
          </a:prstGeom>
          <a:noFill/>
          <a:ln w="12700" algn="ctr">
            <a:solidFill>
              <a:schemeClr val="tx1"/>
            </a:solidFill>
            <a:miter lim="800000"/>
            <a:headEnd/>
            <a:tailEnd/>
          </a:ln>
        </p:spPr>
        <p:txBody>
          <a:bodyPr wrap="square">
            <a:spAutoFit/>
          </a:bodyPr>
          <a:lstStyle/>
          <a:p>
            <a:r>
              <a:rPr lang="en-CA" sz="1400" dirty="0" smtClean="0">
                <a:solidFill>
                  <a:srgbClr val="58595B"/>
                </a:solidFill>
              </a:rPr>
              <a:t>83 %</a:t>
            </a:r>
            <a:r>
              <a:rPr lang="en-CA" dirty="0" smtClean="0">
                <a:solidFill>
                  <a:srgbClr val="58595B"/>
                </a:solidFill>
              </a:rPr>
              <a:t>     </a:t>
            </a:r>
            <a:r>
              <a:rPr lang="en-CA" dirty="0">
                <a:solidFill>
                  <a:srgbClr val="58595B"/>
                </a:solidFill>
              </a:rPr>
              <a:t>(</a:t>
            </a:r>
            <a:r>
              <a:rPr lang="en-CA" dirty="0" smtClean="0">
                <a:solidFill>
                  <a:srgbClr val="58595B"/>
                </a:solidFill>
              </a:rPr>
              <a:t>n=897)</a:t>
            </a:r>
            <a:endParaRPr lang="en-CA" dirty="0">
              <a:solidFill>
                <a:srgbClr val="58595B"/>
              </a:solidFill>
            </a:endParaRPr>
          </a:p>
        </p:txBody>
      </p:sp>
      <p:sp>
        <p:nvSpPr>
          <p:cNvPr id="58" name="Text Box 9"/>
          <p:cNvSpPr txBox="1">
            <a:spLocks noChangeArrowheads="1"/>
          </p:cNvSpPr>
          <p:nvPr>
            <p:custDataLst>
              <p:tags r:id="rId51"/>
            </p:custDataLst>
          </p:nvPr>
        </p:nvSpPr>
        <p:spPr bwMode="auto">
          <a:xfrm>
            <a:off x="4776229" y="4969782"/>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n=75)</a:t>
            </a:r>
            <a:endParaRPr lang="en-CA" sz="500" b="0" dirty="0">
              <a:solidFill>
                <a:srgbClr val="58595B"/>
              </a:solidFill>
              <a:latin typeface="Arial Narrow" pitchFamily="34" charset="0"/>
            </a:endParaRPr>
          </a:p>
        </p:txBody>
      </p:sp>
      <p:sp>
        <p:nvSpPr>
          <p:cNvPr id="59" name="Text Box 9"/>
          <p:cNvSpPr txBox="1">
            <a:spLocks noChangeArrowheads="1"/>
          </p:cNvSpPr>
          <p:nvPr>
            <p:custDataLst>
              <p:tags r:id="rId52"/>
            </p:custDataLst>
          </p:nvPr>
        </p:nvSpPr>
        <p:spPr bwMode="auto">
          <a:xfrm>
            <a:off x="1936578" y="4104439"/>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n=343)</a:t>
            </a:r>
            <a:endParaRPr lang="en-CA" sz="500" b="0" dirty="0">
              <a:solidFill>
                <a:srgbClr val="58595B"/>
              </a:solidFill>
              <a:latin typeface="Arial Narrow" pitchFamily="34" charset="0"/>
            </a:endParaRPr>
          </a:p>
        </p:txBody>
      </p:sp>
      <p:sp>
        <p:nvSpPr>
          <p:cNvPr id="60" name="Text Box 9"/>
          <p:cNvSpPr txBox="1">
            <a:spLocks noChangeArrowheads="1"/>
          </p:cNvSpPr>
          <p:nvPr>
            <p:custDataLst>
              <p:tags r:id="rId53"/>
            </p:custDataLst>
          </p:nvPr>
        </p:nvSpPr>
        <p:spPr bwMode="auto">
          <a:xfrm>
            <a:off x="6200118" y="5131776"/>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n=15)</a:t>
            </a:r>
            <a:endParaRPr lang="en-CA" sz="500" b="0" dirty="0">
              <a:solidFill>
                <a:srgbClr val="58595B"/>
              </a:solidFill>
              <a:latin typeface="Arial Narrow" pitchFamily="34" charset="0"/>
            </a:endParaRPr>
          </a:p>
        </p:txBody>
      </p:sp>
      <p:sp>
        <p:nvSpPr>
          <p:cNvPr id="61" name="Text Box 9"/>
          <p:cNvSpPr txBox="1">
            <a:spLocks noChangeArrowheads="1"/>
          </p:cNvSpPr>
          <p:nvPr>
            <p:custDataLst>
              <p:tags r:id="rId54"/>
            </p:custDataLst>
          </p:nvPr>
        </p:nvSpPr>
        <p:spPr bwMode="auto">
          <a:xfrm>
            <a:off x="7608888" y="4922346"/>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n=91)</a:t>
            </a:r>
            <a:endParaRPr lang="en-CA" sz="500" b="0" dirty="0">
              <a:solidFill>
                <a:srgbClr val="58595B"/>
              </a:solidFill>
              <a:latin typeface="Arial Narrow" pitchFamily="34" charset="0"/>
            </a:endParaRPr>
          </a:p>
        </p:txBody>
      </p:sp>
      <p:sp>
        <p:nvSpPr>
          <p:cNvPr id="62" name="Text Box 9"/>
          <p:cNvSpPr txBox="1">
            <a:spLocks noChangeArrowheads="1"/>
          </p:cNvSpPr>
          <p:nvPr>
            <p:custDataLst>
              <p:tags r:id="rId55"/>
            </p:custDataLst>
          </p:nvPr>
        </p:nvSpPr>
        <p:spPr bwMode="auto">
          <a:xfrm>
            <a:off x="485033" y="3456425"/>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n=554)</a:t>
            </a:r>
            <a:endParaRPr lang="en-CA" sz="500" b="0" dirty="0">
              <a:solidFill>
                <a:srgbClr val="58595B"/>
              </a:solidFill>
              <a:latin typeface="Arial Narrow" pitchFamily="34" charset="0"/>
            </a:endParaRPr>
          </a:p>
        </p:txBody>
      </p:sp>
      <p:sp>
        <p:nvSpPr>
          <p:cNvPr id="63" name="Text Box 36"/>
          <p:cNvSpPr txBox="1">
            <a:spLocks noChangeArrowheads="1"/>
          </p:cNvSpPr>
          <p:nvPr>
            <p:custDataLst>
              <p:tags r:id="rId56"/>
            </p:custDataLst>
          </p:nvPr>
        </p:nvSpPr>
        <p:spPr bwMode="auto">
          <a:xfrm>
            <a:off x="5039160" y="3812093"/>
            <a:ext cx="497177"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solidFill>
                  <a:srgbClr val="58595B"/>
                </a:solidFill>
              </a:rPr>
              <a:t>9 %</a:t>
            </a:r>
            <a:r>
              <a:rPr lang="en-CA" dirty="0" smtClean="0">
                <a:solidFill>
                  <a:srgbClr val="58595B"/>
                </a:solidFill>
              </a:rPr>
              <a:t>     </a:t>
            </a:r>
            <a:r>
              <a:rPr lang="en-CA" dirty="0">
                <a:solidFill>
                  <a:srgbClr val="58595B"/>
                </a:solidFill>
              </a:rPr>
              <a:t>(</a:t>
            </a:r>
            <a:r>
              <a:rPr lang="en-CA" dirty="0" smtClean="0">
                <a:solidFill>
                  <a:srgbClr val="58595B"/>
                </a:solidFill>
              </a:rPr>
              <a:t>n=79)</a:t>
            </a:r>
            <a:endParaRPr lang="en-CA" dirty="0">
              <a:solidFill>
                <a:srgbClr val="58595B"/>
              </a:solidFill>
            </a:endParaRPr>
          </a:p>
        </p:txBody>
      </p:sp>
      <p:sp>
        <p:nvSpPr>
          <p:cNvPr id="64" name="Text Box 36"/>
          <p:cNvSpPr txBox="1">
            <a:spLocks noChangeArrowheads="1"/>
          </p:cNvSpPr>
          <p:nvPr>
            <p:custDataLst>
              <p:tags r:id="rId57"/>
            </p:custDataLst>
          </p:nvPr>
        </p:nvSpPr>
        <p:spPr bwMode="auto">
          <a:xfrm>
            <a:off x="25048" y="2823516"/>
            <a:ext cx="589020"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solidFill>
                  <a:srgbClr val="58595B"/>
                </a:solidFill>
              </a:rPr>
              <a:t>83 %</a:t>
            </a:r>
            <a:r>
              <a:rPr lang="en-CA" dirty="0" smtClean="0">
                <a:solidFill>
                  <a:srgbClr val="58595B"/>
                </a:solidFill>
              </a:rPr>
              <a:t>     </a:t>
            </a:r>
            <a:r>
              <a:rPr lang="en-CA" dirty="0">
                <a:solidFill>
                  <a:srgbClr val="58595B"/>
                </a:solidFill>
              </a:rPr>
              <a:t>(</a:t>
            </a:r>
            <a:r>
              <a:rPr lang="en-CA" dirty="0" smtClean="0">
                <a:solidFill>
                  <a:srgbClr val="58595B"/>
                </a:solidFill>
              </a:rPr>
              <a:t>n=727)</a:t>
            </a:r>
            <a:endParaRPr lang="en-CA" dirty="0">
              <a:solidFill>
                <a:srgbClr val="58595B"/>
              </a:solidFill>
            </a:endParaRPr>
          </a:p>
        </p:txBody>
      </p:sp>
      <p:sp>
        <p:nvSpPr>
          <p:cNvPr id="66" name="Text Box 9"/>
          <p:cNvSpPr txBox="1">
            <a:spLocks noChangeArrowheads="1"/>
          </p:cNvSpPr>
          <p:nvPr>
            <p:custDataLst>
              <p:tags r:id="rId58"/>
            </p:custDataLst>
          </p:nvPr>
        </p:nvSpPr>
        <p:spPr bwMode="auto">
          <a:xfrm>
            <a:off x="289637" y="3493403"/>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n=426)</a:t>
            </a:r>
            <a:endParaRPr lang="en-CA" sz="500" b="0" dirty="0">
              <a:solidFill>
                <a:srgbClr val="58595B"/>
              </a:solidFill>
              <a:latin typeface="Arial Narrow" pitchFamily="34" charset="0"/>
            </a:endParaRPr>
          </a:p>
        </p:txBody>
      </p:sp>
      <p:sp>
        <p:nvSpPr>
          <p:cNvPr id="67" name="Text Box 9"/>
          <p:cNvSpPr txBox="1">
            <a:spLocks noChangeArrowheads="1"/>
          </p:cNvSpPr>
          <p:nvPr>
            <p:custDataLst>
              <p:tags r:id="rId59"/>
            </p:custDataLst>
          </p:nvPr>
        </p:nvSpPr>
        <p:spPr bwMode="auto">
          <a:xfrm>
            <a:off x="1757806" y="4029643"/>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n=301)</a:t>
            </a:r>
            <a:endParaRPr lang="en-CA" sz="500" b="0" dirty="0">
              <a:solidFill>
                <a:srgbClr val="58595B"/>
              </a:solidFill>
              <a:latin typeface="Arial Narrow" pitchFamily="34" charset="0"/>
            </a:endParaRPr>
          </a:p>
        </p:txBody>
      </p:sp>
      <p:sp>
        <p:nvSpPr>
          <p:cNvPr id="68" name="Text Box 9"/>
          <p:cNvSpPr txBox="1">
            <a:spLocks noChangeArrowheads="1"/>
          </p:cNvSpPr>
          <p:nvPr>
            <p:custDataLst>
              <p:tags r:id="rId60"/>
            </p:custDataLst>
          </p:nvPr>
        </p:nvSpPr>
        <p:spPr bwMode="auto">
          <a:xfrm>
            <a:off x="4618287" y="4937603"/>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n=61)</a:t>
            </a:r>
            <a:endParaRPr lang="en-CA" sz="500" b="0" dirty="0">
              <a:solidFill>
                <a:srgbClr val="58595B"/>
              </a:solidFill>
              <a:latin typeface="Arial Narrow" pitchFamily="34" charset="0"/>
            </a:endParaRPr>
          </a:p>
        </p:txBody>
      </p:sp>
      <p:sp>
        <p:nvSpPr>
          <p:cNvPr id="69" name="Text Box 9"/>
          <p:cNvSpPr txBox="1">
            <a:spLocks noChangeArrowheads="1"/>
          </p:cNvSpPr>
          <p:nvPr>
            <p:custDataLst>
              <p:tags r:id="rId61"/>
            </p:custDataLst>
          </p:nvPr>
        </p:nvSpPr>
        <p:spPr bwMode="auto">
          <a:xfrm>
            <a:off x="6009661" y="5111710"/>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n=18)</a:t>
            </a:r>
            <a:endParaRPr lang="en-CA" sz="500" b="0" dirty="0">
              <a:solidFill>
                <a:srgbClr val="58595B"/>
              </a:solidFill>
              <a:latin typeface="Arial Narrow" pitchFamily="34" charset="0"/>
            </a:endParaRPr>
          </a:p>
        </p:txBody>
      </p:sp>
      <p:sp>
        <p:nvSpPr>
          <p:cNvPr id="70" name="Text Box 9"/>
          <p:cNvSpPr txBox="1">
            <a:spLocks noChangeArrowheads="1"/>
          </p:cNvSpPr>
          <p:nvPr>
            <p:custDataLst>
              <p:tags r:id="rId62"/>
            </p:custDataLst>
          </p:nvPr>
        </p:nvSpPr>
        <p:spPr bwMode="auto">
          <a:xfrm>
            <a:off x="7434267" y="4922347"/>
            <a:ext cx="530225" cy="169277"/>
          </a:xfrm>
          <a:prstGeom prst="rect">
            <a:avLst/>
          </a:prstGeom>
          <a:noFill/>
          <a:ln w="25400" algn="ctr">
            <a:noFill/>
            <a:miter lim="800000"/>
            <a:headEnd/>
            <a:tailEnd/>
          </a:ln>
        </p:spPr>
        <p:txBody>
          <a:bodyPr>
            <a:spAutoFit/>
          </a:bodyPr>
          <a:lstStyle/>
          <a:p>
            <a:r>
              <a:rPr lang="en-CA" sz="500" b="0" dirty="0">
                <a:solidFill>
                  <a:srgbClr val="58595B"/>
                </a:solidFill>
                <a:latin typeface="Arial Narrow" pitchFamily="34" charset="0"/>
              </a:rPr>
              <a:t>(</a:t>
            </a:r>
            <a:r>
              <a:rPr lang="en-CA" sz="500" b="0" dirty="0" smtClean="0">
                <a:solidFill>
                  <a:srgbClr val="58595B"/>
                </a:solidFill>
                <a:latin typeface="Arial Narrow" pitchFamily="34" charset="0"/>
              </a:rPr>
              <a:t>n=69)</a:t>
            </a:r>
            <a:endParaRPr lang="en-CA" sz="500" b="0" dirty="0">
              <a:solidFill>
                <a:srgbClr val="58595B"/>
              </a:solidFill>
              <a:latin typeface="Arial Narrow" pitchFamily="34" charset="0"/>
            </a:endParaRPr>
          </a:p>
        </p:txBody>
      </p:sp>
    </p:spTree>
    <p:extLst>
      <p:ext uri="{BB962C8B-B14F-4D97-AF65-F5344CB8AC3E}">
        <p14:creationId xmlns:p14="http://schemas.microsoft.com/office/powerpoint/2010/main" val="31342230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custDataLst>
              <p:tags r:id="rId1"/>
            </p:custDataLst>
            <p:extLst>
              <p:ext uri="{D42A27DB-BD31-4B8C-83A1-F6EECF244321}">
                <p14:modId xmlns:p14="http://schemas.microsoft.com/office/powerpoint/2010/main" val="2960610876"/>
              </p:ext>
            </p:extLst>
          </p:nvPr>
        </p:nvGraphicFramePr>
        <p:xfrm>
          <a:off x="574323" y="1876424"/>
          <a:ext cx="8006997" cy="4016375"/>
        </p:xfrm>
        <a:graphic>
          <a:graphicData uri="http://schemas.openxmlformats.org/drawingml/2006/chart">
            <c:chart xmlns:c="http://schemas.openxmlformats.org/drawingml/2006/chart" xmlns:r="http://schemas.openxmlformats.org/officeDocument/2006/relationships" r:id="rId55"/>
          </a:graphicData>
        </a:graphic>
      </p:graphicFrame>
      <p:sp>
        <p:nvSpPr>
          <p:cNvPr id="1024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Intention de faire un jour une demande de permis d’exercice</a:t>
            </a:r>
          </a:p>
        </p:txBody>
      </p:sp>
      <p:sp>
        <p:nvSpPr>
          <p:cNvPr id="1024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A5B26A8-B61E-4E19-9014-12657928C1BB}" type="slidenum">
              <a:rPr lang="en-US"/>
              <a:pPr/>
              <a:t>24</a:t>
            </a:fld>
            <a:endParaRPr lang="en-US" dirty="0"/>
          </a:p>
        </p:txBody>
      </p:sp>
      <p:sp>
        <p:nvSpPr>
          <p:cNvPr id="10245" name="Text Box 6"/>
          <p:cNvSpPr txBox="1">
            <a:spLocks noChangeArrowheads="1"/>
          </p:cNvSpPr>
          <p:nvPr>
            <p:custDataLst>
              <p:tags r:id="rId4"/>
            </p:custDataLst>
          </p:nvPr>
        </p:nvSpPr>
        <p:spPr bwMode="auto">
          <a:xfrm>
            <a:off x="6621112" y="498808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0246" name="Text Box 7"/>
          <p:cNvSpPr txBox="1">
            <a:spLocks noChangeArrowheads="1"/>
          </p:cNvSpPr>
          <p:nvPr>
            <p:custDataLst>
              <p:tags r:id="rId5"/>
            </p:custDataLst>
          </p:nvPr>
        </p:nvSpPr>
        <p:spPr bwMode="auto">
          <a:xfrm>
            <a:off x="5025888" y="361172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10247" name="Text Box 8"/>
          <p:cNvSpPr txBox="1">
            <a:spLocks noChangeArrowheads="1"/>
          </p:cNvSpPr>
          <p:nvPr>
            <p:custDataLst>
              <p:tags r:id="rId6"/>
            </p:custDataLst>
          </p:nvPr>
        </p:nvSpPr>
        <p:spPr bwMode="auto">
          <a:xfrm>
            <a:off x="3414681" y="4967451"/>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a:t>
            </a:r>
          </a:p>
        </p:txBody>
      </p:sp>
      <p:sp>
        <p:nvSpPr>
          <p:cNvPr id="10248" name="Text Box 9"/>
          <p:cNvSpPr txBox="1">
            <a:spLocks noChangeArrowheads="1"/>
          </p:cNvSpPr>
          <p:nvPr>
            <p:custDataLst>
              <p:tags r:id="rId7"/>
            </p:custDataLst>
          </p:nvPr>
        </p:nvSpPr>
        <p:spPr bwMode="auto">
          <a:xfrm>
            <a:off x="8205410" y="5127787"/>
            <a:ext cx="55245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a:t>
            </a:r>
          </a:p>
        </p:txBody>
      </p:sp>
      <p:sp>
        <p:nvSpPr>
          <p:cNvPr id="10250" name="Text Box 13"/>
          <p:cNvSpPr txBox="1">
            <a:spLocks noChangeArrowheads="1"/>
          </p:cNvSpPr>
          <p:nvPr>
            <p:custDataLst>
              <p:tags r:id="rId8"/>
            </p:custDataLst>
          </p:nvPr>
        </p:nvSpPr>
        <p:spPr bwMode="auto">
          <a:xfrm>
            <a:off x="3167580" y="3759472"/>
            <a:ext cx="528125" cy="338554"/>
          </a:xfrm>
          <a:prstGeom prst="rect">
            <a:avLst/>
          </a:prstGeom>
          <a:noFill/>
          <a:ln w="12700" algn="ctr">
            <a:solidFill>
              <a:schemeClr val="accent6"/>
            </a:solidFill>
            <a:miter lim="800000"/>
            <a:headEnd/>
            <a:tailEnd/>
          </a:ln>
        </p:spPr>
        <p:txBody>
          <a:bodyPr wrap="square">
            <a:spAutoFit/>
          </a:bodyPr>
          <a:lstStyle/>
          <a:p>
            <a:r>
              <a:rPr lang="en-CA" sz="1100" dirty="0" smtClean="0"/>
              <a:t>16 %</a:t>
            </a:r>
            <a:r>
              <a:rPr lang="en-CA" sz="400" dirty="0" smtClean="0"/>
              <a:t>     </a:t>
            </a:r>
            <a:r>
              <a:rPr lang="en-CA" sz="500" dirty="0"/>
              <a:t>(n=16</a:t>
            </a:r>
            <a:r>
              <a:rPr lang="en-CA" sz="400" dirty="0"/>
              <a:t>)</a:t>
            </a:r>
          </a:p>
        </p:txBody>
      </p:sp>
      <p:sp>
        <p:nvSpPr>
          <p:cNvPr id="10251" name="Text Box 14"/>
          <p:cNvSpPr txBox="1">
            <a:spLocks noChangeArrowheads="1"/>
          </p:cNvSpPr>
          <p:nvPr>
            <p:custDataLst>
              <p:tags r:id="rId9"/>
            </p:custDataLst>
          </p:nvPr>
        </p:nvSpPr>
        <p:spPr bwMode="auto">
          <a:xfrm>
            <a:off x="850746" y="3348308"/>
            <a:ext cx="2509837" cy="415498"/>
          </a:xfrm>
          <a:prstGeom prst="rect">
            <a:avLst/>
          </a:prstGeom>
          <a:noFill/>
          <a:ln w="25400" algn="ctr">
            <a:noFill/>
            <a:miter lim="800000"/>
            <a:headEnd/>
            <a:tailEnd/>
          </a:ln>
        </p:spPr>
        <p:txBody>
          <a:bodyPr>
            <a:spAutoFit/>
          </a:bodyPr>
          <a:lstStyle/>
          <a:p>
            <a:r>
              <a:rPr lang="fr-CA" sz="1400" dirty="0" smtClean="0"/>
              <a:t>Oui</a:t>
            </a:r>
            <a:br>
              <a:rPr lang="fr-CA" sz="1400" dirty="0" smtClean="0"/>
            </a:br>
            <a:r>
              <a:rPr lang="fr-CA" sz="700" dirty="0" smtClean="0"/>
              <a:t>(2 cotes supérieures)</a:t>
            </a:r>
            <a:endParaRPr lang="fr-CA" sz="700" dirty="0"/>
          </a:p>
        </p:txBody>
      </p:sp>
      <p:sp>
        <p:nvSpPr>
          <p:cNvPr id="10253" name="Text Box 17"/>
          <p:cNvSpPr txBox="1">
            <a:spLocks noChangeArrowheads="1"/>
          </p:cNvSpPr>
          <p:nvPr>
            <p:custDataLst>
              <p:tags r:id="rId10"/>
            </p:custDataLst>
          </p:nvPr>
        </p:nvSpPr>
        <p:spPr bwMode="auto">
          <a:xfrm>
            <a:off x="6455955" y="2933546"/>
            <a:ext cx="508057" cy="338554"/>
          </a:xfrm>
          <a:prstGeom prst="rect">
            <a:avLst/>
          </a:prstGeom>
          <a:noFill/>
          <a:ln w="12700" algn="ctr">
            <a:solidFill>
              <a:schemeClr val="accent6"/>
            </a:solidFill>
            <a:miter lim="800000"/>
            <a:headEnd/>
            <a:tailEnd/>
          </a:ln>
        </p:spPr>
        <p:txBody>
          <a:bodyPr wrap="square">
            <a:spAutoFit/>
          </a:bodyPr>
          <a:lstStyle/>
          <a:p>
            <a:r>
              <a:rPr lang="en-CA" sz="1100" dirty="0" smtClean="0"/>
              <a:t>72 %</a:t>
            </a:r>
            <a:r>
              <a:rPr lang="en-CA" sz="400" dirty="0" smtClean="0"/>
              <a:t>     </a:t>
            </a:r>
            <a:r>
              <a:rPr lang="en-CA" sz="500" dirty="0"/>
              <a:t>(n=71</a:t>
            </a:r>
            <a:r>
              <a:rPr lang="en-CA" sz="400" dirty="0"/>
              <a:t>)</a:t>
            </a:r>
          </a:p>
        </p:txBody>
      </p:sp>
      <p:sp>
        <p:nvSpPr>
          <p:cNvPr id="10254" name="Text Box 18"/>
          <p:cNvSpPr txBox="1">
            <a:spLocks noChangeArrowheads="1"/>
          </p:cNvSpPr>
          <p:nvPr>
            <p:custDataLst>
              <p:tags r:id="rId11"/>
            </p:custDataLst>
          </p:nvPr>
        </p:nvSpPr>
        <p:spPr bwMode="auto">
          <a:xfrm>
            <a:off x="3911071" y="2506509"/>
            <a:ext cx="2509837" cy="415498"/>
          </a:xfrm>
          <a:prstGeom prst="rect">
            <a:avLst/>
          </a:prstGeom>
          <a:noFill/>
          <a:ln w="25400" algn="ctr">
            <a:noFill/>
            <a:miter lim="800000"/>
            <a:headEnd/>
            <a:tailEnd/>
          </a:ln>
        </p:spPr>
        <p:txBody>
          <a:bodyPr>
            <a:spAutoFit/>
          </a:bodyPr>
          <a:lstStyle/>
          <a:p>
            <a:r>
              <a:rPr lang="fr-CA" sz="1400" dirty="0" smtClean="0"/>
              <a:t>Non</a:t>
            </a:r>
            <a:br>
              <a:rPr lang="fr-CA" sz="1400" dirty="0" smtClean="0"/>
            </a:br>
            <a:r>
              <a:rPr lang="fr-CA" sz="700" dirty="0" smtClean="0"/>
              <a:t>(2 cotes inférieures)</a:t>
            </a:r>
            <a:endParaRPr lang="fr-CA" sz="700" dirty="0"/>
          </a:p>
        </p:txBody>
      </p:sp>
      <p:sp>
        <p:nvSpPr>
          <p:cNvPr id="10255" name="Text Box 19"/>
          <p:cNvSpPr txBox="1">
            <a:spLocks noChangeArrowheads="1"/>
          </p:cNvSpPr>
          <p:nvPr>
            <p:custDataLst>
              <p:tags r:id="rId12"/>
            </p:custDataLst>
          </p:nvPr>
        </p:nvSpPr>
        <p:spPr bwMode="auto">
          <a:xfrm>
            <a:off x="349956" y="6206596"/>
            <a:ext cx="77819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Q22. </a:t>
            </a:r>
            <a:r>
              <a:rPr lang="fr-CA" sz="800" dirty="0">
                <a:solidFill>
                  <a:schemeClr val="tx1"/>
                </a:solidFill>
                <a:latin typeface="+mj-lt"/>
              </a:rPr>
              <a:t>Allez-vous faire une demande de permis d’exercice (P.Eng.) </a:t>
            </a:r>
            <a:r>
              <a:rPr lang="fr-CA" sz="800" dirty="0" smtClean="0">
                <a:solidFill>
                  <a:schemeClr val="tx1"/>
                </a:solidFill>
                <a:latin typeface="+mj-lt"/>
              </a:rPr>
              <a:t>auprès de PEO? </a:t>
            </a:r>
            <a:br>
              <a:rPr lang="fr-CA" sz="800" dirty="0" smtClean="0">
                <a:solidFill>
                  <a:schemeClr val="tx1"/>
                </a:solidFill>
                <a:latin typeface="+mj-lt"/>
              </a:rPr>
            </a:br>
            <a:r>
              <a:rPr lang="fr-CA" sz="800" dirty="0" smtClean="0">
                <a:solidFill>
                  <a:schemeClr val="tx1"/>
                </a:solidFill>
                <a:latin typeface="+mj-lt"/>
              </a:rPr>
              <a:t>Base : Les participants qui ont répondu Non à la Q21,  2014 n=122; 2013 n=131; 2012 n=162; 2011 n=127; 2010 n=118; 2009, n=98; aucun suivi, la base était différente en 2008.</a:t>
            </a:r>
            <a:endParaRPr lang="fr-CA" sz="800" dirty="0">
              <a:solidFill>
                <a:schemeClr val="tx1"/>
              </a:solidFill>
              <a:latin typeface="+mj-lt"/>
            </a:endParaRPr>
          </a:p>
        </p:txBody>
      </p:sp>
      <p:sp>
        <p:nvSpPr>
          <p:cNvPr id="10256" name="Text Box 21"/>
          <p:cNvSpPr txBox="1">
            <a:spLocks noChangeArrowheads="1"/>
          </p:cNvSpPr>
          <p:nvPr>
            <p:custDataLst>
              <p:tags r:id="rId13"/>
            </p:custDataLst>
          </p:nvPr>
        </p:nvSpPr>
        <p:spPr bwMode="auto">
          <a:xfrm>
            <a:off x="1102873" y="1830648"/>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Envisagez-vous de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10258" name="Text Box 23"/>
          <p:cNvSpPr txBox="1">
            <a:spLocks noChangeArrowheads="1"/>
          </p:cNvSpPr>
          <p:nvPr>
            <p:custDataLst>
              <p:tags r:id="rId14"/>
            </p:custDataLst>
          </p:nvPr>
        </p:nvSpPr>
        <p:spPr bwMode="auto">
          <a:xfrm>
            <a:off x="3058990" y="4775363"/>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(n=26)</a:t>
            </a:r>
          </a:p>
        </p:txBody>
      </p:sp>
      <p:sp>
        <p:nvSpPr>
          <p:cNvPr id="10259" name="Text Box 24"/>
          <p:cNvSpPr txBox="1">
            <a:spLocks noChangeArrowheads="1"/>
          </p:cNvSpPr>
          <p:nvPr>
            <p:custDataLst>
              <p:tags r:id="rId15"/>
            </p:custDataLst>
          </p:nvPr>
        </p:nvSpPr>
        <p:spPr bwMode="auto">
          <a:xfrm>
            <a:off x="4661407" y="3737140"/>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(n=62)</a:t>
            </a:r>
          </a:p>
        </p:txBody>
      </p:sp>
      <p:sp>
        <p:nvSpPr>
          <p:cNvPr id="10260" name="Text Box 25"/>
          <p:cNvSpPr txBox="1">
            <a:spLocks noChangeArrowheads="1"/>
          </p:cNvSpPr>
          <p:nvPr>
            <p:custDataLst>
              <p:tags r:id="rId16"/>
            </p:custDataLst>
          </p:nvPr>
        </p:nvSpPr>
        <p:spPr bwMode="auto">
          <a:xfrm>
            <a:off x="6262909" y="532634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a:t>
            </a:r>
          </a:p>
        </p:txBody>
      </p:sp>
      <p:sp>
        <p:nvSpPr>
          <p:cNvPr id="10261" name="Text Box 26"/>
          <p:cNvSpPr txBox="1">
            <a:spLocks noChangeArrowheads="1"/>
          </p:cNvSpPr>
          <p:nvPr>
            <p:custDataLst>
              <p:tags r:id="rId17"/>
            </p:custDataLst>
          </p:nvPr>
        </p:nvSpPr>
        <p:spPr bwMode="auto">
          <a:xfrm>
            <a:off x="7864041" y="5235222"/>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(n=10)</a:t>
            </a:r>
          </a:p>
        </p:txBody>
      </p:sp>
      <p:sp>
        <p:nvSpPr>
          <p:cNvPr id="10262" name="Text Box 27"/>
          <p:cNvSpPr txBox="1">
            <a:spLocks noChangeArrowheads="1"/>
          </p:cNvSpPr>
          <p:nvPr>
            <p:custDataLst>
              <p:tags r:id="rId18"/>
            </p:custDataLst>
          </p:nvPr>
        </p:nvSpPr>
        <p:spPr bwMode="auto">
          <a:xfrm>
            <a:off x="1479319" y="5105561"/>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(n=14)</a:t>
            </a:r>
          </a:p>
        </p:txBody>
      </p:sp>
      <p:sp>
        <p:nvSpPr>
          <p:cNvPr id="10263" name="Text Box 28"/>
          <p:cNvSpPr txBox="1">
            <a:spLocks noChangeArrowheads="1"/>
          </p:cNvSpPr>
          <p:nvPr>
            <p:custDataLst>
              <p:tags r:id="rId19"/>
            </p:custDataLst>
          </p:nvPr>
        </p:nvSpPr>
        <p:spPr bwMode="auto">
          <a:xfrm>
            <a:off x="2646630" y="3763416"/>
            <a:ext cx="520950" cy="338554"/>
          </a:xfrm>
          <a:prstGeom prst="rect">
            <a:avLst/>
          </a:prstGeom>
          <a:noFill/>
          <a:ln w="12700" algn="ctr">
            <a:solidFill>
              <a:schemeClr val="tx1">
                <a:lumMod val="20000"/>
                <a:lumOff val="80000"/>
              </a:schemeClr>
            </a:solidFill>
            <a:miter lim="800000"/>
            <a:headEnd/>
            <a:tailEnd/>
          </a:ln>
        </p:spPr>
        <p:txBody>
          <a:bodyPr wrap="square">
            <a:spAutoFit/>
          </a:bodyPr>
          <a:lstStyle/>
          <a:p>
            <a:r>
              <a:rPr lang="en-CA" sz="1100" dirty="0" smtClean="0"/>
              <a:t>34 %</a:t>
            </a:r>
            <a:r>
              <a:rPr lang="en-CA" sz="400" dirty="0" smtClean="0"/>
              <a:t>     </a:t>
            </a:r>
            <a:r>
              <a:rPr lang="en-CA" sz="500" dirty="0"/>
              <a:t>(n=40)</a:t>
            </a:r>
          </a:p>
        </p:txBody>
      </p:sp>
      <p:sp>
        <p:nvSpPr>
          <p:cNvPr id="10264" name="Text Box 29"/>
          <p:cNvSpPr txBox="1">
            <a:spLocks noChangeArrowheads="1"/>
          </p:cNvSpPr>
          <p:nvPr>
            <p:custDataLst>
              <p:tags r:id="rId20"/>
            </p:custDataLst>
          </p:nvPr>
        </p:nvSpPr>
        <p:spPr bwMode="auto">
          <a:xfrm>
            <a:off x="5919380" y="2933546"/>
            <a:ext cx="508057" cy="338554"/>
          </a:xfrm>
          <a:prstGeom prst="rect">
            <a:avLst/>
          </a:prstGeom>
          <a:noFill/>
          <a:ln w="12700" algn="ctr">
            <a:solidFill>
              <a:schemeClr val="tx1">
                <a:lumMod val="20000"/>
                <a:lumOff val="80000"/>
              </a:schemeClr>
            </a:solidFill>
            <a:miter lim="800000"/>
            <a:headEnd/>
            <a:tailEnd/>
          </a:ln>
        </p:spPr>
        <p:txBody>
          <a:bodyPr wrap="square">
            <a:spAutoFit/>
          </a:bodyPr>
          <a:lstStyle/>
          <a:p>
            <a:r>
              <a:rPr lang="en-CA" sz="1100" dirty="0" smtClean="0"/>
              <a:t>58 %</a:t>
            </a:r>
            <a:r>
              <a:rPr lang="en-CA" sz="400" dirty="0" smtClean="0"/>
              <a:t>     </a:t>
            </a:r>
            <a:r>
              <a:rPr lang="en-CA" sz="500" dirty="0"/>
              <a:t>(n=68)</a:t>
            </a:r>
          </a:p>
        </p:txBody>
      </p:sp>
      <p:sp>
        <p:nvSpPr>
          <p:cNvPr id="10265" name="Text Box 29"/>
          <p:cNvSpPr txBox="1">
            <a:spLocks noChangeArrowheads="1"/>
          </p:cNvSpPr>
          <p:nvPr>
            <p:custDataLst>
              <p:tags r:id="rId21"/>
            </p:custDataLst>
          </p:nvPr>
        </p:nvSpPr>
        <p:spPr bwMode="auto">
          <a:xfrm>
            <a:off x="5376455" y="2942848"/>
            <a:ext cx="508057" cy="338554"/>
          </a:xfrm>
          <a:prstGeom prst="rect">
            <a:avLst/>
          </a:prstGeom>
          <a:noFill/>
          <a:ln w="12700" algn="ctr">
            <a:solidFill>
              <a:schemeClr val="tx1">
                <a:lumMod val="40000"/>
                <a:lumOff val="60000"/>
              </a:schemeClr>
            </a:solidFill>
            <a:miter lim="800000"/>
            <a:headEnd/>
            <a:tailEnd/>
          </a:ln>
        </p:spPr>
        <p:txBody>
          <a:bodyPr wrap="square">
            <a:spAutoFit/>
          </a:bodyPr>
          <a:lstStyle/>
          <a:p>
            <a:r>
              <a:rPr lang="en-CA" sz="1100" dirty="0" smtClean="0"/>
              <a:t>61 %</a:t>
            </a:r>
            <a:r>
              <a:rPr lang="en-CA" sz="400" dirty="0" smtClean="0"/>
              <a:t>     </a:t>
            </a:r>
            <a:r>
              <a:rPr lang="en-CA" sz="500" dirty="0"/>
              <a:t>(n=78)</a:t>
            </a:r>
          </a:p>
        </p:txBody>
      </p:sp>
      <p:sp>
        <p:nvSpPr>
          <p:cNvPr id="10266" name="Text Box 29"/>
          <p:cNvSpPr txBox="1">
            <a:spLocks noChangeArrowheads="1"/>
          </p:cNvSpPr>
          <p:nvPr>
            <p:custDataLst>
              <p:tags r:id="rId22"/>
            </p:custDataLst>
          </p:nvPr>
        </p:nvSpPr>
        <p:spPr bwMode="auto">
          <a:xfrm>
            <a:off x="2126971" y="3767416"/>
            <a:ext cx="519659" cy="338554"/>
          </a:xfrm>
          <a:prstGeom prst="rect">
            <a:avLst/>
          </a:prstGeom>
          <a:noFill/>
          <a:ln w="12700" algn="ctr">
            <a:solidFill>
              <a:schemeClr val="tx1">
                <a:lumMod val="40000"/>
                <a:lumOff val="60000"/>
              </a:schemeClr>
            </a:solidFill>
            <a:miter lim="800000"/>
            <a:headEnd/>
            <a:tailEnd/>
          </a:ln>
        </p:spPr>
        <p:txBody>
          <a:bodyPr wrap="square">
            <a:spAutoFit/>
          </a:bodyPr>
          <a:lstStyle/>
          <a:p>
            <a:r>
              <a:rPr lang="en-CA" sz="1100" dirty="0" smtClean="0"/>
              <a:t>27 %</a:t>
            </a:r>
            <a:r>
              <a:rPr lang="en-CA" sz="400" dirty="0" smtClean="0"/>
              <a:t>     </a:t>
            </a:r>
            <a:r>
              <a:rPr lang="en-CA" sz="500" dirty="0"/>
              <a:t>(n=34)</a:t>
            </a:r>
          </a:p>
        </p:txBody>
      </p:sp>
      <p:sp>
        <p:nvSpPr>
          <p:cNvPr id="10267" name="Text Box 27"/>
          <p:cNvSpPr txBox="1">
            <a:spLocks noChangeArrowheads="1"/>
          </p:cNvSpPr>
          <p:nvPr>
            <p:custDataLst>
              <p:tags r:id="rId23"/>
            </p:custDataLst>
          </p:nvPr>
        </p:nvSpPr>
        <p:spPr bwMode="auto">
          <a:xfrm>
            <a:off x="1235378" y="5143663"/>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(n=14)</a:t>
            </a:r>
          </a:p>
        </p:txBody>
      </p:sp>
      <p:sp>
        <p:nvSpPr>
          <p:cNvPr id="10268" name="Text Box 23"/>
          <p:cNvSpPr txBox="1">
            <a:spLocks noChangeArrowheads="1"/>
          </p:cNvSpPr>
          <p:nvPr>
            <p:custDataLst>
              <p:tags r:id="rId24"/>
            </p:custDataLst>
          </p:nvPr>
        </p:nvSpPr>
        <p:spPr bwMode="auto">
          <a:xfrm>
            <a:off x="2833252" y="495157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(n=20)</a:t>
            </a:r>
          </a:p>
        </p:txBody>
      </p:sp>
      <p:sp>
        <p:nvSpPr>
          <p:cNvPr id="10269" name="Text Box 24"/>
          <p:cNvSpPr txBox="1">
            <a:spLocks noChangeArrowheads="1"/>
          </p:cNvSpPr>
          <p:nvPr>
            <p:custDataLst>
              <p:tags r:id="rId25"/>
            </p:custDataLst>
          </p:nvPr>
        </p:nvSpPr>
        <p:spPr bwMode="auto">
          <a:xfrm>
            <a:off x="4418319" y="3736291"/>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(n=68)</a:t>
            </a:r>
          </a:p>
        </p:txBody>
      </p:sp>
      <p:sp>
        <p:nvSpPr>
          <p:cNvPr id="10270" name="Text Box 25"/>
          <p:cNvSpPr txBox="1">
            <a:spLocks noChangeArrowheads="1"/>
          </p:cNvSpPr>
          <p:nvPr>
            <p:custDataLst>
              <p:tags r:id="rId26"/>
            </p:custDataLst>
          </p:nvPr>
        </p:nvSpPr>
        <p:spPr bwMode="auto">
          <a:xfrm>
            <a:off x="6015584" y="5235857"/>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(n=10)</a:t>
            </a:r>
          </a:p>
        </p:txBody>
      </p:sp>
      <p:sp>
        <p:nvSpPr>
          <p:cNvPr id="10271" name="Text Box 26"/>
          <p:cNvSpPr txBox="1">
            <a:spLocks noChangeArrowheads="1"/>
          </p:cNvSpPr>
          <p:nvPr>
            <p:custDataLst>
              <p:tags r:id="rId27"/>
            </p:custDataLst>
          </p:nvPr>
        </p:nvSpPr>
        <p:spPr bwMode="auto">
          <a:xfrm>
            <a:off x="7609478" y="5078576"/>
            <a:ext cx="552450" cy="169277"/>
          </a:xfrm>
          <a:prstGeom prst="rect">
            <a:avLst/>
          </a:prstGeom>
          <a:noFill/>
          <a:ln w="25400" algn="ctr">
            <a:noFill/>
            <a:miter lim="800000"/>
            <a:headEnd/>
            <a:tailEnd/>
          </a:ln>
        </p:spPr>
        <p:txBody>
          <a:bodyPr>
            <a:spAutoFit/>
          </a:bodyPr>
          <a:lstStyle/>
          <a:p>
            <a:r>
              <a:rPr lang="en-CA" sz="500" b="0" dirty="0">
                <a:latin typeface="Arial Narrow" pitchFamily="34" charset="0"/>
              </a:rPr>
              <a:t>(n=15)</a:t>
            </a:r>
          </a:p>
        </p:txBody>
      </p:sp>
      <p:sp>
        <p:nvSpPr>
          <p:cNvPr id="34" name="Content Placeholder 33"/>
          <p:cNvSpPr txBox="1">
            <a:spLocks/>
          </p:cNvSpPr>
          <p:nvPr>
            <p:custDataLst>
              <p:tags r:id="rId28"/>
            </p:custDataLst>
          </p:nvPr>
        </p:nvSpPr>
        <p:spPr>
          <a:xfrm>
            <a:off x="352424" y="754538"/>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a:solidFill>
                  <a:schemeClr val="tx1"/>
                </a:solidFill>
                <a:latin typeface="+mj-lt"/>
              </a:rPr>
              <a:t>Parmi </a:t>
            </a:r>
            <a:r>
              <a:rPr lang="fr-CA" sz="1400" b="0" dirty="0" smtClean="0">
                <a:solidFill>
                  <a:schemeClr val="tx1"/>
                </a:solidFill>
                <a:latin typeface="+mj-lt"/>
              </a:rPr>
              <a:t>ceux qui </a:t>
            </a:r>
            <a:r>
              <a:rPr lang="fr-CA" sz="1400" b="0" dirty="0">
                <a:solidFill>
                  <a:schemeClr val="tx1"/>
                </a:solidFill>
                <a:latin typeface="+mj-lt"/>
              </a:rPr>
              <a:t>ne prévoient pas de faire une demande de permis ou qui sont </a:t>
            </a:r>
            <a:r>
              <a:rPr lang="fr-CA" sz="1400" b="0" dirty="0" smtClean="0">
                <a:solidFill>
                  <a:schemeClr val="tx1"/>
                </a:solidFill>
                <a:latin typeface="+mj-lt"/>
              </a:rPr>
              <a:t>incertains, </a:t>
            </a:r>
            <a:r>
              <a:rPr lang="fr-CA" sz="1400" b="0" dirty="0">
                <a:solidFill>
                  <a:schemeClr val="tx1"/>
                </a:solidFill>
                <a:latin typeface="+mj-lt"/>
              </a:rPr>
              <a:t>six </a:t>
            </a:r>
            <a:r>
              <a:rPr lang="fr-CA" sz="1400" b="0" dirty="0" smtClean="0">
                <a:solidFill>
                  <a:schemeClr val="tx1"/>
                </a:solidFill>
                <a:latin typeface="+mj-lt"/>
              </a:rPr>
              <a:t>étudiants sur </a:t>
            </a:r>
            <a:r>
              <a:rPr lang="fr-CA" sz="1400" b="0" dirty="0">
                <a:solidFill>
                  <a:schemeClr val="tx1"/>
                </a:solidFill>
                <a:latin typeface="+mj-lt"/>
              </a:rPr>
              <a:t>dix </a:t>
            </a:r>
            <a:r>
              <a:rPr lang="fr-CA" sz="1400" b="0" dirty="0" smtClean="0">
                <a:solidFill>
                  <a:schemeClr val="tx1"/>
                </a:solidFill>
                <a:latin typeface="+mj-lt"/>
              </a:rPr>
              <a:t>(62 %) </a:t>
            </a:r>
            <a:r>
              <a:rPr lang="fr-CA" sz="1400" b="0" dirty="0">
                <a:solidFill>
                  <a:schemeClr val="tx1"/>
                </a:solidFill>
                <a:latin typeface="+mj-lt"/>
              </a:rPr>
              <a:t>indiquent ne pas envisager de faire une demande un jour, soit un pourcentage </a:t>
            </a:r>
            <a:r>
              <a:rPr lang="fr-CA" sz="1400" b="0" dirty="0" smtClean="0">
                <a:solidFill>
                  <a:schemeClr val="tx1"/>
                </a:solidFill>
                <a:latin typeface="+mj-lt"/>
              </a:rPr>
              <a:t>plus élevé </a:t>
            </a:r>
            <a:r>
              <a:rPr lang="fr-CA" sz="1400" b="0" dirty="0">
                <a:solidFill>
                  <a:schemeClr val="tx1"/>
                </a:solidFill>
                <a:latin typeface="+mj-lt"/>
              </a:rPr>
              <a:t>qu’en </a:t>
            </a:r>
            <a:r>
              <a:rPr lang="fr-CA" sz="1400" b="0" dirty="0" smtClean="0">
                <a:solidFill>
                  <a:schemeClr val="tx1"/>
                </a:solidFill>
                <a:latin typeface="+mj-lt"/>
              </a:rPr>
              <a:t>2013. Trois étudiants sur dix </a:t>
            </a:r>
            <a:r>
              <a:rPr lang="fr-CA" sz="1400" b="0" dirty="0">
                <a:solidFill>
                  <a:schemeClr val="tx1"/>
                </a:solidFill>
                <a:latin typeface="+mj-lt"/>
              </a:rPr>
              <a:t>indiquent qu’ils </a:t>
            </a:r>
            <a:r>
              <a:rPr lang="fr-CA" sz="1400" b="0" dirty="0" smtClean="0">
                <a:solidFill>
                  <a:schemeClr val="tx1"/>
                </a:solidFill>
                <a:latin typeface="+mj-lt"/>
              </a:rPr>
              <a:t>feront </a:t>
            </a:r>
            <a:r>
              <a:rPr lang="fr-CA" sz="1400" b="0" dirty="0">
                <a:solidFill>
                  <a:schemeClr val="tx1"/>
                </a:solidFill>
                <a:latin typeface="+mj-lt"/>
              </a:rPr>
              <a:t>probablement ou absolument une demande de permis </a:t>
            </a:r>
            <a:r>
              <a:rPr lang="fr-CA" sz="1400" b="0" dirty="0" smtClean="0">
                <a:solidFill>
                  <a:schemeClr val="tx1"/>
                </a:solidFill>
                <a:latin typeface="+mj-lt"/>
              </a:rPr>
              <a:t>(29</a:t>
            </a:r>
            <a:r>
              <a:rPr lang="fr-CA" sz="1400" b="0" dirty="0">
                <a:solidFill>
                  <a:schemeClr val="tx1"/>
                </a:solidFill>
                <a:latin typeface="+mj-lt"/>
              </a:rPr>
              <a:t> %) dans l’avenir, soit un pourcentage </a:t>
            </a:r>
            <a:r>
              <a:rPr lang="fr-CA" sz="1400" b="0" dirty="0" smtClean="0">
                <a:solidFill>
                  <a:schemeClr val="tx1"/>
                </a:solidFill>
                <a:latin typeface="+mj-lt"/>
              </a:rPr>
              <a:t>moins élevé </a:t>
            </a:r>
            <a:r>
              <a:rPr lang="fr-CA" sz="1400" b="0" dirty="0">
                <a:solidFill>
                  <a:schemeClr val="tx1"/>
                </a:solidFill>
                <a:latin typeface="+mj-lt"/>
              </a:rPr>
              <a:t>que l’année dernière (22 </a:t>
            </a:r>
            <a:r>
              <a:rPr lang="fr-CA" sz="1400" b="0" dirty="0" smtClean="0">
                <a:solidFill>
                  <a:schemeClr val="tx1"/>
                </a:solidFill>
                <a:latin typeface="+mj-lt"/>
              </a:rPr>
              <a:t>%).</a:t>
            </a:r>
            <a:endParaRPr lang="en-US" sz="1800" b="0" dirty="0">
              <a:solidFill>
                <a:schemeClr val="tx1"/>
              </a:solidFill>
              <a:latin typeface="+mn-lt"/>
            </a:endParaRPr>
          </a:p>
        </p:txBody>
      </p:sp>
      <p:sp>
        <p:nvSpPr>
          <p:cNvPr id="37" name="Text Box 29"/>
          <p:cNvSpPr txBox="1">
            <a:spLocks noChangeArrowheads="1"/>
          </p:cNvSpPr>
          <p:nvPr>
            <p:custDataLst>
              <p:tags r:id="rId29"/>
            </p:custDataLst>
          </p:nvPr>
        </p:nvSpPr>
        <p:spPr bwMode="auto">
          <a:xfrm>
            <a:off x="1617071" y="3767412"/>
            <a:ext cx="509900" cy="338554"/>
          </a:xfrm>
          <a:prstGeom prst="rect">
            <a:avLst/>
          </a:prstGeom>
          <a:noFill/>
          <a:ln w="12700" algn="ctr">
            <a:solidFill>
              <a:schemeClr val="tx1">
                <a:lumMod val="60000"/>
                <a:lumOff val="40000"/>
              </a:schemeClr>
            </a:solidFill>
            <a:miter lim="800000"/>
            <a:headEnd/>
            <a:tailEnd/>
          </a:ln>
        </p:spPr>
        <p:txBody>
          <a:bodyPr wrap="square">
            <a:spAutoFit/>
          </a:bodyPr>
          <a:lstStyle/>
          <a:p>
            <a:r>
              <a:rPr lang="en-CA" sz="1100" dirty="0" smtClean="0"/>
              <a:t>22 %</a:t>
            </a:r>
            <a:r>
              <a:rPr lang="en-CA" sz="400" dirty="0" smtClean="0"/>
              <a:t>     </a:t>
            </a:r>
            <a:r>
              <a:rPr lang="en-CA" sz="500" dirty="0"/>
              <a:t>(</a:t>
            </a:r>
            <a:r>
              <a:rPr lang="en-CA" sz="500" dirty="0" smtClean="0"/>
              <a:t>n=36)</a:t>
            </a:r>
            <a:endParaRPr lang="en-CA" sz="500" dirty="0"/>
          </a:p>
        </p:txBody>
      </p:sp>
      <p:sp>
        <p:nvSpPr>
          <p:cNvPr id="38" name="Text Box 29"/>
          <p:cNvSpPr txBox="1">
            <a:spLocks noChangeArrowheads="1"/>
          </p:cNvSpPr>
          <p:nvPr>
            <p:custDataLst>
              <p:tags r:id="rId30"/>
            </p:custDataLst>
          </p:nvPr>
        </p:nvSpPr>
        <p:spPr bwMode="auto">
          <a:xfrm>
            <a:off x="4837411" y="2942850"/>
            <a:ext cx="508057" cy="338554"/>
          </a:xfrm>
          <a:prstGeom prst="rect">
            <a:avLst/>
          </a:prstGeom>
          <a:noFill/>
          <a:ln w="12700" algn="ctr">
            <a:solidFill>
              <a:schemeClr val="tx1">
                <a:lumMod val="60000"/>
                <a:lumOff val="40000"/>
              </a:schemeClr>
            </a:solidFill>
            <a:miter lim="800000"/>
            <a:headEnd/>
            <a:tailEnd/>
          </a:ln>
        </p:spPr>
        <p:txBody>
          <a:bodyPr wrap="square">
            <a:spAutoFit/>
          </a:bodyPr>
          <a:lstStyle/>
          <a:p>
            <a:r>
              <a:rPr lang="en-CA" sz="1100" dirty="0" smtClean="0"/>
              <a:t>65 %</a:t>
            </a:r>
            <a:r>
              <a:rPr lang="en-CA" sz="400" dirty="0" smtClean="0"/>
              <a:t>     </a:t>
            </a:r>
            <a:r>
              <a:rPr lang="en-CA" sz="500" dirty="0"/>
              <a:t>(</a:t>
            </a:r>
            <a:r>
              <a:rPr lang="en-CA" sz="500" dirty="0" smtClean="0"/>
              <a:t>n=106)</a:t>
            </a:r>
            <a:endParaRPr lang="en-CA" sz="500" dirty="0"/>
          </a:p>
        </p:txBody>
      </p:sp>
      <p:sp>
        <p:nvSpPr>
          <p:cNvPr id="40" name="AutoShape 10"/>
          <p:cNvSpPr>
            <a:spLocks/>
          </p:cNvSpPr>
          <p:nvPr>
            <p:custDataLst>
              <p:tags r:id="rId31"/>
            </p:custDataLst>
          </p:nvPr>
        </p:nvSpPr>
        <p:spPr bwMode="auto">
          <a:xfrm rot="5400000">
            <a:off x="2142557" y="27433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custDataLst>
              <p:tags r:id="rId32"/>
            </p:custDataLst>
          </p:nvPr>
        </p:nvSpPr>
        <p:spPr bwMode="auto">
          <a:xfrm rot="5400000">
            <a:off x="5266118" y="1985608"/>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6" name="Text Box 43"/>
          <p:cNvSpPr txBox="1">
            <a:spLocks noChangeArrowheads="1"/>
          </p:cNvSpPr>
          <p:nvPr>
            <p:custDataLst>
              <p:tags r:id="rId33"/>
            </p:custDataLst>
          </p:nvPr>
        </p:nvSpPr>
        <p:spPr bwMode="auto">
          <a:xfrm>
            <a:off x="1089491" y="5173696"/>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(n=16)</a:t>
            </a:r>
            <a:endParaRPr lang="en-CA" sz="500" b="0" dirty="0">
              <a:latin typeface="Arial Narrow" pitchFamily="34" charset="0"/>
            </a:endParaRPr>
          </a:p>
        </p:txBody>
      </p:sp>
      <p:sp>
        <p:nvSpPr>
          <p:cNvPr id="43" name="Text Box 43"/>
          <p:cNvSpPr txBox="1">
            <a:spLocks noChangeArrowheads="1"/>
          </p:cNvSpPr>
          <p:nvPr>
            <p:custDataLst>
              <p:tags r:id="rId34"/>
            </p:custDataLst>
          </p:nvPr>
        </p:nvSpPr>
        <p:spPr bwMode="auto">
          <a:xfrm>
            <a:off x="2687958" y="5104423"/>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44" name="Text Box 43"/>
          <p:cNvSpPr txBox="1">
            <a:spLocks noChangeArrowheads="1"/>
          </p:cNvSpPr>
          <p:nvPr>
            <p:custDataLst>
              <p:tags r:id="rId35"/>
            </p:custDataLst>
          </p:nvPr>
        </p:nvSpPr>
        <p:spPr bwMode="auto">
          <a:xfrm>
            <a:off x="4285974" y="3710271"/>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(n=88)</a:t>
            </a:r>
            <a:endParaRPr lang="en-CA" sz="500" b="0" dirty="0">
              <a:latin typeface="Arial Narrow" pitchFamily="34" charset="0"/>
            </a:endParaRPr>
          </a:p>
        </p:txBody>
      </p:sp>
      <p:sp>
        <p:nvSpPr>
          <p:cNvPr id="45" name="Text Box 43"/>
          <p:cNvSpPr txBox="1">
            <a:spLocks noChangeArrowheads="1"/>
          </p:cNvSpPr>
          <p:nvPr>
            <p:custDataLst>
              <p:tags r:id="rId36"/>
            </p:custDataLst>
          </p:nvPr>
        </p:nvSpPr>
        <p:spPr bwMode="auto">
          <a:xfrm>
            <a:off x="5874918" y="512430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46" name="Text Box 43"/>
          <p:cNvSpPr txBox="1">
            <a:spLocks noChangeArrowheads="1"/>
          </p:cNvSpPr>
          <p:nvPr>
            <p:custDataLst>
              <p:tags r:id="rId37"/>
            </p:custDataLst>
          </p:nvPr>
        </p:nvSpPr>
        <p:spPr bwMode="auto">
          <a:xfrm>
            <a:off x="7484624" y="507882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48" name="Text Box 29"/>
          <p:cNvSpPr txBox="1">
            <a:spLocks noChangeArrowheads="1"/>
          </p:cNvSpPr>
          <p:nvPr>
            <p:custDataLst>
              <p:tags r:id="rId38"/>
            </p:custDataLst>
          </p:nvPr>
        </p:nvSpPr>
        <p:spPr bwMode="auto">
          <a:xfrm>
            <a:off x="1102873" y="3767412"/>
            <a:ext cx="514198" cy="338554"/>
          </a:xfrm>
          <a:prstGeom prst="rect">
            <a:avLst/>
          </a:prstGeom>
          <a:noFill/>
          <a:ln w="12700" algn="ctr">
            <a:solidFill>
              <a:schemeClr val="tx1"/>
            </a:solidFill>
            <a:miter lim="800000"/>
            <a:headEnd/>
            <a:tailEnd/>
          </a:ln>
        </p:spPr>
        <p:txBody>
          <a:bodyPr wrap="square">
            <a:spAutoFit/>
          </a:bodyPr>
          <a:lstStyle/>
          <a:p>
            <a:r>
              <a:rPr lang="en-CA" sz="1100" dirty="0" smtClean="0"/>
              <a:t>33 %</a:t>
            </a:r>
            <a:r>
              <a:rPr lang="en-CA" sz="400" dirty="0" smtClean="0"/>
              <a:t>     </a:t>
            </a:r>
            <a:r>
              <a:rPr lang="en-CA" sz="400" dirty="0"/>
              <a:t>(</a:t>
            </a:r>
            <a:r>
              <a:rPr lang="en-CA" sz="500" dirty="0" smtClean="0"/>
              <a:t>n=43)</a:t>
            </a:r>
            <a:endParaRPr lang="en-CA" sz="500" dirty="0"/>
          </a:p>
        </p:txBody>
      </p:sp>
      <p:sp>
        <p:nvSpPr>
          <p:cNvPr id="49" name="Text Box 29"/>
          <p:cNvSpPr txBox="1">
            <a:spLocks noChangeArrowheads="1"/>
          </p:cNvSpPr>
          <p:nvPr>
            <p:custDataLst>
              <p:tags r:id="rId39"/>
            </p:custDataLst>
          </p:nvPr>
        </p:nvSpPr>
        <p:spPr bwMode="auto">
          <a:xfrm>
            <a:off x="4292172" y="2943708"/>
            <a:ext cx="522345" cy="338554"/>
          </a:xfrm>
          <a:prstGeom prst="rect">
            <a:avLst/>
          </a:prstGeom>
          <a:noFill/>
          <a:ln w="12700" algn="ctr">
            <a:solidFill>
              <a:schemeClr val="tx1"/>
            </a:solidFill>
            <a:miter lim="800000"/>
            <a:headEnd/>
            <a:tailEnd/>
          </a:ln>
        </p:spPr>
        <p:txBody>
          <a:bodyPr wrap="square">
            <a:spAutoFit/>
          </a:bodyPr>
          <a:lstStyle/>
          <a:p>
            <a:r>
              <a:rPr lang="en-CA" sz="1100" dirty="0" smtClean="0"/>
              <a:t>56 %</a:t>
            </a:r>
            <a:r>
              <a:rPr lang="en-CA" sz="400" dirty="0" smtClean="0"/>
              <a:t>     </a:t>
            </a:r>
            <a:r>
              <a:rPr lang="en-CA" sz="500" dirty="0"/>
              <a:t>(</a:t>
            </a:r>
            <a:r>
              <a:rPr lang="en-CA" sz="500" dirty="0" smtClean="0"/>
              <a:t>n=74</a:t>
            </a:r>
            <a:r>
              <a:rPr lang="en-CA" sz="400" dirty="0" smtClean="0"/>
              <a:t>)</a:t>
            </a:r>
            <a:endParaRPr lang="en-CA" sz="400" dirty="0"/>
          </a:p>
        </p:txBody>
      </p:sp>
      <p:sp>
        <p:nvSpPr>
          <p:cNvPr id="50" name="Text Box 43"/>
          <p:cNvSpPr txBox="1">
            <a:spLocks noChangeArrowheads="1"/>
          </p:cNvSpPr>
          <p:nvPr>
            <p:custDataLst>
              <p:tags r:id="rId40"/>
            </p:custDataLst>
          </p:nvPr>
        </p:nvSpPr>
        <p:spPr bwMode="auto">
          <a:xfrm>
            <a:off x="852476" y="499266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51" name="Text Box 43"/>
          <p:cNvSpPr txBox="1">
            <a:spLocks noChangeArrowheads="1"/>
          </p:cNvSpPr>
          <p:nvPr>
            <p:custDataLst>
              <p:tags r:id="rId41"/>
            </p:custDataLst>
          </p:nvPr>
        </p:nvSpPr>
        <p:spPr bwMode="auto">
          <a:xfrm>
            <a:off x="2459515" y="4903957"/>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a:t>
            </a:r>
            <a:endParaRPr lang="en-CA" sz="500" b="0" dirty="0">
              <a:latin typeface="Arial Narrow" pitchFamily="34" charset="0"/>
            </a:endParaRPr>
          </a:p>
        </p:txBody>
      </p:sp>
      <p:sp>
        <p:nvSpPr>
          <p:cNvPr id="52" name="Text Box 43"/>
          <p:cNvSpPr txBox="1">
            <a:spLocks noChangeArrowheads="1"/>
          </p:cNvSpPr>
          <p:nvPr>
            <p:custDataLst>
              <p:tags r:id="rId42"/>
            </p:custDataLst>
          </p:nvPr>
        </p:nvSpPr>
        <p:spPr bwMode="auto">
          <a:xfrm>
            <a:off x="4021149" y="384592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(n=66)</a:t>
            </a:r>
            <a:endParaRPr lang="en-CA" sz="500" b="0" dirty="0">
              <a:latin typeface="Arial Narrow" pitchFamily="34" charset="0"/>
            </a:endParaRPr>
          </a:p>
        </p:txBody>
      </p:sp>
      <p:sp>
        <p:nvSpPr>
          <p:cNvPr id="53" name="Text Box 43"/>
          <p:cNvSpPr txBox="1">
            <a:spLocks noChangeArrowheads="1"/>
          </p:cNvSpPr>
          <p:nvPr>
            <p:custDataLst>
              <p:tags r:id="rId43"/>
            </p:custDataLst>
          </p:nvPr>
        </p:nvSpPr>
        <p:spPr bwMode="auto">
          <a:xfrm>
            <a:off x="5649458" y="527391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54" name="Text Box 43"/>
          <p:cNvSpPr txBox="1">
            <a:spLocks noChangeArrowheads="1"/>
          </p:cNvSpPr>
          <p:nvPr>
            <p:custDataLst>
              <p:tags r:id="rId44"/>
            </p:custDataLst>
          </p:nvPr>
        </p:nvSpPr>
        <p:spPr bwMode="auto">
          <a:xfrm>
            <a:off x="7239667" y="5118532"/>
            <a:ext cx="6111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55" name="Text Box 29"/>
          <p:cNvSpPr txBox="1">
            <a:spLocks noChangeArrowheads="1"/>
          </p:cNvSpPr>
          <p:nvPr>
            <p:custDataLst>
              <p:tags r:id="rId45"/>
            </p:custDataLst>
          </p:nvPr>
        </p:nvSpPr>
        <p:spPr bwMode="auto">
          <a:xfrm>
            <a:off x="534888" y="3768696"/>
            <a:ext cx="562670" cy="338554"/>
          </a:xfrm>
          <a:prstGeom prst="rect">
            <a:avLst/>
          </a:prstGeom>
          <a:noFill/>
          <a:ln w="12700" algn="ctr">
            <a:solidFill>
              <a:schemeClr val="tx1">
                <a:lumMod val="50000"/>
              </a:schemeClr>
            </a:solidFill>
            <a:miter lim="800000"/>
            <a:headEnd/>
            <a:tailEnd/>
          </a:ln>
        </p:spPr>
        <p:txBody>
          <a:bodyPr wrap="square">
            <a:spAutoFit/>
          </a:bodyPr>
          <a:lstStyle/>
          <a:p>
            <a:r>
              <a:rPr lang="en-CA" sz="1100" dirty="0" smtClean="0"/>
              <a:t>29 %</a:t>
            </a:r>
            <a:r>
              <a:rPr lang="en-CA" sz="400" dirty="0" smtClean="0"/>
              <a:t>     </a:t>
            </a:r>
            <a:r>
              <a:rPr lang="en-CA" sz="500" dirty="0"/>
              <a:t>(</a:t>
            </a:r>
            <a:r>
              <a:rPr lang="en-CA" sz="500" dirty="0" smtClean="0"/>
              <a:t>n=35)</a:t>
            </a:r>
            <a:endParaRPr lang="en-CA" sz="500" dirty="0"/>
          </a:p>
        </p:txBody>
      </p:sp>
      <p:sp>
        <p:nvSpPr>
          <p:cNvPr id="58" name="Text Box 29"/>
          <p:cNvSpPr txBox="1">
            <a:spLocks noChangeArrowheads="1"/>
          </p:cNvSpPr>
          <p:nvPr>
            <p:custDataLst>
              <p:tags r:id="rId46"/>
            </p:custDataLst>
          </p:nvPr>
        </p:nvSpPr>
        <p:spPr bwMode="auto">
          <a:xfrm>
            <a:off x="3753587" y="2947824"/>
            <a:ext cx="538585" cy="338554"/>
          </a:xfrm>
          <a:prstGeom prst="rect">
            <a:avLst/>
          </a:prstGeom>
          <a:noFill/>
          <a:ln w="12700" algn="ctr">
            <a:solidFill>
              <a:schemeClr val="tx1">
                <a:lumMod val="50000"/>
              </a:schemeClr>
            </a:solidFill>
            <a:miter lim="800000"/>
            <a:headEnd/>
            <a:tailEnd/>
          </a:ln>
        </p:spPr>
        <p:txBody>
          <a:bodyPr wrap="square">
            <a:spAutoFit/>
          </a:bodyPr>
          <a:lstStyle/>
          <a:p>
            <a:r>
              <a:rPr lang="en-CA" sz="1100" dirty="0" smtClean="0"/>
              <a:t>62 %</a:t>
            </a:r>
            <a:r>
              <a:rPr lang="en-CA" sz="400" dirty="0" smtClean="0"/>
              <a:t>     </a:t>
            </a:r>
            <a:r>
              <a:rPr lang="en-CA" sz="500" dirty="0"/>
              <a:t>(</a:t>
            </a:r>
            <a:r>
              <a:rPr lang="en-CA" sz="500" dirty="0" smtClean="0"/>
              <a:t>n=76</a:t>
            </a:r>
            <a:r>
              <a:rPr lang="en-CA" sz="400" dirty="0" smtClean="0"/>
              <a:t>)</a:t>
            </a:r>
            <a:endParaRPr lang="en-CA" sz="400" dirty="0"/>
          </a:p>
        </p:txBody>
      </p:sp>
      <p:sp>
        <p:nvSpPr>
          <p:cNvPr id="59" name="Text Box 20"/>
          <p:cNvSpPr txBox="1">
            <a:spLocks noChangeArrowheads="1"/>
          </p:cNvSpPr>
          <p:nvPr>
            <p:custDataLst>
              <p:tags r:id="rId47"/>
            </p:custDataLst>
          </p:nvPr>
        </p:nvSpPr>
        <p:spPr bwMode="auto">
          <a:xfrm>
            <a:off x="534888" y="5090688"/>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(n=15)</a:t>
            </a:r>
            <a:endParaRPr lang="en-CA" b="0" dirty="0">
              <a:latin typeface="Arial Narrow" pitchFamily="34" charset="0"/>
            </a:endParaRPr>
          </a:p>
        </p:txBody>
      </p:sp>
      <p:sp>
        <p:nvSpPr>
          <p:cNvPr id="60" name="Text Box 20"/>
          <p:cNvSpPr txBox="1">
            <a:spLocks noChangeArrowheads="1"/>
          </p:cNvSpPr>
          <p:nvPr>
            <p:custDataLst>
              <p:tags r:id="rId48"/>
            </p:custDataLst>
          </p:nvPr>
        </p:nvSpPr>
        <p:spPr bwMode="auto">
          <a:xfrm>
            <a:off x="2174198" y="497321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(n=20)</a:t>
            </a:r>
            <a:endParaRPr lang="en-CA" b="0" dirty="0">
              <a:latin typeface="Arial Narrow" pitchFamily="34" charset="0"/>
            </a:endParaRPr>
          </a:p>
        </p:txBody>
      </p:sp>
      <p:sp>
        <p:nvSpPr>
          <p:cNvPr id="61" name="Text Box 20"/>
          <p:cNvSpPr txBox="1">
            <a:spLocks noChangeArrowheads="1"/>
          </p:cNvSpPr>
          <p:nvPr>
            <p:custDataLst>
              <p:tags r:id="rId49"/>
            </p:custDataLst>
          </p:nvPr>
        </p:nvSpPr>
        <p:spPr bwMode="auto">
          <a:xfrm>
            <a:off x="3762386" y="3698191"/>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(n=66)</a:t>
            </a:r>
            <a:endParaRPr lang="en-CA" b="0" dirty="0">
              <a:latin typeface="Arial Narrow" pitchFamily="34" charset="0"/>
            </a:endParaRPr>
          </a:p>
        </p:txBody>
      </p:sp>
      <p:sp>
        <p:nvSpPr>
          <p:cNvPr id="62" name="Text Box 20"/>
          <p:cNvSpPr txBox="1">
            <a:spLocks noChangeArrowheads="1"/>
          </p:cNvSpPr>
          <p:nvPr>
            <p:custDataLst>
              <p:tags r:id="rId50"/>
            </p:custDataLst>
          </p:nvPr>
        </p:nvSpPr>
        <p:spPr bwMode="auto">
          <a:xfrm>
            <a:off x="5381245" y="5208940"/>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a:t>
            </a:r>
            <a:endParaRPr lang="en-CA" b="0" dirty="0">
              <a:latin typeface="Arial Narrow" pitchFamily="34" charset="0"/>
            </a:endParaRPr>
          </a:p>
        </p:txBody>
      </p:sp>
      <p:sp>
        <p:nvSpPr>
          <p:cNvPr id="63" name="Text Box 20"/>
          <p:cNvSpPr txBox="1">
            <a:spLocks noChangeArrowheads="1"/>
          </p:cNvSpPr>
          <p:nvPr>
            <p:custDataLst>
              <p:tags r:id="rId51"/>
            </p:custDataLst>
          </p:nvPr>
        </p:nvSpPr>
        <p:spPr bwMode="auto">
          <a:xfrm>
            <a:off x="6961854" y="5195734"/>
            <a:ext cx="5556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a:t>
            </a:r>
            <a:endParaRPr lang="en-CA" b="0" dirty="0">
              <a:latin typeface="Arial Narrow" pitchFamily="34" charset="0"/>
            </a:endParaRPr>
          </a:p>
        </p:txBody>
      </p:sp>
      <p:sp>
        <p:nvSpPr>
          <p:cNvPr id="56" name="TextBox 55"/>
          <p:cNvSpPr txBox="1"/>
          <p:nvPr>
            <p:custDataLst>
              <p:tags r:id="rId52"/>
            </p:custDataLst>
          </p:nvPr>
        </p:nvSpPr>
        <p:spPr>
          <a:xfrm flipV="1">
            <a:off x="770974" y="3436645"/>
            <a:ext cx="190195" cy="307777"/>
          </a:xfrm>
          <a:prstGeom prst="rect">
            <a:avLst/>
          </a:prstGeom>
          <a:noFill/>
        </p:spPr>
        <p:txBody>
          <a:bodyPr wrap="square" rtlCol="0">
            <a:spAutoFit/>
          </a:bodyPr>
          <a:lstStyle/>
          <a:p>
            <a:r>
              <a:rPr lang="en-US" sz="1400" dirty="0" smtClean="0">
                <a:solidFill>
                  <a:srgbClr val="C00000"/>
                </a:solidFill>
                <a:sym typeface="Wingdings 3"/>
              </a:rPr>
              <a:t></a:t>
            </a:r>
            <a:endParaRPr lang="en-US" sz="1400" dirty="0">
              <a:solidFill>
                <a:srgbClr val="C00000"/>
              </a:solidFill>
            </a:endParaRPr>
          </a:p>
        </p:txBody>
      </p:sp>
      <p:sp>
        <p:nvSpPr>
          <p:cNvPr id="57" name="TextBox 56"/>
          <p:cNvSpPr txBox="1"/>
          <p:nvPr>
            <p:custDataLst>
              <p:tags r:id="rId53"/>
            </p:custDataLst>
          </p:nvPr>
        </p:nvSpPr>
        <p:spPr>
          <a:xfrm>
            <a:off x="3753587" y="2670100"/>
            <a:ext cx="643466" cy="307777"/>
          </a:xfrm>
          <a:prstGeom prst="rect">
            <a:avLst/>
          </a:prstGeom>
          <a:noFill/>
        </p:spPr>
        <p:txBody>
          <a:bodyPr wrap="square" rtlCol="0">
            <a:spAutoFit/>
          </a:bodyPr>
          <a:lstStyle/>
          <a:p>
            <a:r>
              <a:rPr lang="en-US" sz="1400" dirty="0" smtClean="0">
                <a:solidFill>
                  <a:srgbClr val="006600"/>
                </a:solidFill>
                <a:sym typeface="Wingdings 3"/>
              </a:rPr>
              <a:t></a:t>
            </a:r>
            <a:endParaRPr lang="en-US" sz="1400" dirty="0">
              <a:solidFill>
                <a:srgbClr val="0066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pour ne pas faire une demande de permis</a:t>
            </a:r>
          </a:p>
        </p:txBody>
      </p:sp>
      <p:sp>
        <p:nvSpPr>
          <p:cNvPr id="11268" name="Content Placeholder 32"/>
          <p:cNvSpPr>
            <a:spLocks noGrp="1"/>
          </p:cNvSpPr>
          <p:nvPr>
            <p:ph idx="1"/>
            <p:custDataLst>
              <p:tags r:id="rId2"/>
            </p:custDataLst>
          </p:nvPr>
        </p:nvSpPr>
        <p:spPr bwMode="auto">
          <a:xfrm>
            <a:off x="324091" y="640826"/>
            <a:ext cx="8482909" cy="120032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fr-CA" sz="1300" dirty="0" smtClean="0"/>
              <a:t>Parmi ce même groupe d’étudiants, les raisons mentionnées le plus souvent pour expliquer leurs choix de ne </a:t>
            </a:r>
            <a:r>
              <a:rPr lang="fr-CA" sz="1300" u="sng" dirty="0" smtClean="0"/>
              <a:t>jamais</a:t>
            </a:r>
            <a:r>
              <a:rPr lang="fr-CA" sz="1300" dirty="0" smtClean="0"/>
              <a:t> vouloir faire de demande de </a:t>
            </a:r>
            <a:r>
              <a:rPr lang="fr-CA" sz="1300" smtClean="0"/>
              <a:t>permis sont </a:t>
            </a:r>
            <a:r>
              <a:rPr lang="fr-CA" sz="1300" dirty="0" smtClean="0"/>
              <a:t>que ce n’est pas nécessaire pour leurs plans de carrière et le manque d’intérêt. Parmi les autres raisons mentionnées le plus souvent, on trouve le désir de travailler à l’étranger, l’intention de suivre un autre cheminement de carrière, l’intention de faire carrière en développement de logiciels ou le peu d’avantages à faire une demande de permis. Le nombre d’étudiants qui indiquent que ce n’est pas nécessaire pour leurs plans de carrière est plus élevé qu’en 2013</a:t>
            </a:r>
            <a:r>
              <a:rPr lang="en-US" sz="1300" dirty="0" smtClean="0"/>
              <a:t>.</a:t>
            </a:r>
          </a:p>
        </p:txBody>
      </p:sp>
      <p:sp>
        <p:nvSpPr>
          <p:cNvPr id="112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4DA8E29-8ABE-40E4-BF67-D5936B594232}" type="slidenum">
              <a:rPr lang="en-US"/>
              <a:pPr/>
              <a:t>25</a:t>
            </a:fld>
            <a:endParaRPr lang="en-US" dirty="0"/>
          </a:p>
        </p:txBody>
      </p:sp>
      <p:sp>
        <p:nvSpPr>
          <p:cNvPr id="2" name="Text Box 3"/>
          <p:cNvSpPr txBox="1">
            <a:spLocks noChangeArrowheads="1"/>
          </p:cNvSpPr>
          <p:nvPr>
            <p:custDataLst>
              <p:tags r:id="rId4"/>
            </p:custDataLst>
          </p:nvPr>
        </p:nvSpPr>
        <p:spPr bwMode="auto">
          <a:xfrm>
            <a:off x="177800" y="6471885"/>
            <a:ext cx="8601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Q23. Pourquoi n’envisagez-vous pas de faire une demande de permis d’exercice (P.Eng.) auprès de PEO? </a:t>
            </a:r>
            <a:br>
              <a:rPr lang="fr-CA" sz="800" dirty="0" smtClean="0">
                <a:solidFill>
                  <a:schemeClr val="tx1"/>
                </a:solidFill>
                <a:latin typeface="+mj-lt"/>
              </a:rPr>
            </a:br>
            <a:r>
              <a:rPr lang="fr-CA" sz="800" dirty="0" smtClean="0">
                <a:solidFill>
                  <a:schemeClr val="tx1"/>
                </a:solidFill>
                <a:latin typeface="+mj-lt"/>
              </a:rPr>
              <a:t>Base : Les répondants qui n’envisagent pas de faire une demande de permis d’exercice, 2014 n=76; 2013 n=74; 2012 n=106; 2011 n=78; 2010, n=67; 2009, n=71.</a:t>
            </a:r>
            <a:endParaRPr lang="fr-CA" sz="800" dirty="0">
              <a:solidFill>
                <a:schemeClr val="tx1"/>
              </a:solidFill>
              <a:latin typeface="+mj-lt"/>
            </a:endParaRPr>
          </a:p>
        </p:txBody>
      </p:sp>
      <p:sp>
        <p:nvSpPr>
          <p:cNvPr id="11271" name="Text Box 12"/>
          <p:cNvSpPr txBox="1">
            <a:spLocks noChangeArrowheads="1"/>
          </p:cNvSpPr>
          <p:nvPr>
            <p:custDataLst>
              <p:tags r:id="rId5"/>
            </p:custDataLst>
          </p:nvPr>
        </p:nvSpPr>
        <p:spPr bwMode="auto">
          <a:xfrm>
            <a:off x="1677811" y="1781088"/>
            <a:ext cx="57213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Pourquoi n’envisagez-vous pas de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33" name="Object 4"/>
          <p:cNvGraphicFramePr>
            <a:graphicFrameLocks noChangeAspect="1"/>
          </p:cNvGraphicFramePr>
          <p:nvPr>
            <p:custDataLst>
              <p:tags r:id="rId6"/>
            </p:custDataLst>
            <p:extLst>
              <p:ext uri="{D42A27DB-BD31-4B8C-83A1-F6EECF244321}">
                <p14:modId xmlns:p14="http://schemas.microsoft.com/office/powerpoint/2010/main" val="289053346"/>
              </p:ext>
            </p:extLst>
          </p:nvPr>
        </p:nvGraphicFramePr>
        <p:xfrm>
          <a:off x="290988" y="2031593"/>
          <a:ext cx="7862412" cy="4471742"/>
        </p:xfrm>
        <a:graphic>
          <a:graphicData uri="http://schemas.openxmlformats.org/drawingml/2006/chart">
            <c:chart xmlns:c="http://schemas.openxmlformats.org/drawingml/2006/chart" xmlns:r="http://schemas.openxmlformats.org/officeDocument/2006/relationships" r:id="rId65"/>
          </a:graphicData>
        </a:graphic>
      </p:graphicFrame>
      <p:sp>
        <p:nvSpPr>
          <p:cNvPr id="47" name="Text Box 22"/>
          <p:cNvSpPr txBox="1">
            <a:spLocks noChangeArrowheads="1"/>
          </p:cNvSpPr>
          <p:nvPr>
            <p:custDataLst>
              <p:tags r:id="rId7"/>
            </p:custDataLst>
          </p:nvPr>
        </p:nvSpPr>
        <p:spPr bwMode="auto">
          <a:xfrm>
            <a:off x="5372151" y="2220396"/>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(n=34)</a:t>
            </a:r>
            <a:endParaRPr lang="en-CA" sz="500" dirty="0">
              <a:latin typeface="Arial Narrow" pitchFamily="34" charset="0"/>
            </a:endParaRPr>
          </a:p>
        </p:txBody>
      </p:sp>
      <p:sp>
        <p:nvSpPr>
          <p:cNvPr id="48" name="Text Box 22"/>
          <p:cNvSpPr txBox="1">
            <a:spLocks noChangeArrowheads="1"/>
          </p:cNvSpPr>
          <p:nvPr>
            <p:custDataLst>
              <p:tags r:id="rId8"/>
            </p:custDataLst>
          </p:nvPr>
        </p:nvSpPr>
        <p:spPr bwMode="auto">
          <a:xfrm>
            <a:off x="5888799" y="2269265"/>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   (n=43)</a:t>
            </a:r>
            <a:endParaRPr lang="en-CA" sz="500" dirty="0">
              <a:latin typeface="Arial Narrow" pitchFamily="34" charset="0"/>
            </a:endParaRPr>
          </a:p>
        </p:txBody>
      </p:sp>
      <p:sp>
        <p:nvSpPr>
          <p:cNvPr id="49" name="Text Box 22"/>
          <p:cNvSpPr txBox="1">
            <a:spLocks noChangeArrowheads="1"/>
          </p:cNvSpPr>
          <p:nvPr>
            <p:custDataLst>
              <p:tags r:id="rId9"/>
            </p:custDataLst>
          </p:nvPr>
        </p:nvSpPr>
        <p:spPr bwMode="auto">
          <a:xfrm>
            <a:off x="3412988" y="2470102"/>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(n=19)</a:t>
            </a:r>
            <a:endParaRPr lang="en-CA" sz="500" dirty="0">
              <a:latin typeface="Arial Narrow" pitchFamily="34" charset="0"/>
            </a:endParaRPr>
          </a:p>
        </p:txBody>
      </p:sp>
      <p:sp>
        <p:nvSpPr>
          <p:cNvPr id="50" name="Text Box 22"/>
          <p:cNvSpPr txBox="1">
            <a:spLocks noChangeArrowheads="1"/>
          </p:cNvSpPr>
          <p:nvPr>
            <p:custDataLst>
              <p:tags r:id="rId10"/>
            </p:custDataLst>
          </p:nvPr>
        </p:nvSpPr>
        <p:spPr bwMode="auto">
          <a:xfrm>
            <a:off x="3711818" y="2512782"/>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(n=18)</a:t>
            </a:r>
            <a:endParaRPr lang="en-CA" sz="500" dirty="0">
              <a:latin typeface="Arial Narrow" pitchFamily="34" charset="0"/>
            </a:endParaRPr>
          </a:p>
        </p:txBody>
      </p:sp>
      <p:sp>
        <p:nvSpPr>
          <p:cNvPr id="51" name="Text Box 22"/>
          <p:cNvSpPr txBox="1">
            <a:spLocks noChangeArrowheads="1"/>
          </p:cNvSpPr>
          <p:nvPr>
            <p:custDataLst>
              <p:tags r:id="rId11"/>
            </p:custDataLst>
          </p:nvPr>
        </p:nvSpPr>
        <p:spPr bwMode="auto">
          <a:xfrm>
            <a:off x="4160121" y="2598074"/>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(n=21)</a:t>
            </a:r>
            <a:endParaRPr lang="en-CA" sz="500" dirty="0">
              <a:latin typeface="Arial Narrow" pitchFamily="34" charset="0"/>
            </a:endParaRPr>
          </a:p>
        </p:txBody>
      </p:sp>
      <p:sp>
        <p:nvSpPr>
          <p:cNvPr id="52" name="Text Box 22"/>
          <p:cNvSpPr txBox="1">
            <a:spLocks noChangeArrowheads="1"/>
          </p:cNvSpPr>
          <p:nvPr>
            <p:custDataLst>
              <p:tags r:id="rId12"/>
            </p:custDataLst>
          </p:nvPr>
        </p:nvSpPr>
        <p:spPr bwMode="auto">
          <a:xfrm>
            <a:off x="3684814" y="263937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(n=10)</a:t>
            </a:r>
            <a:endParaRPr lang="en-CA" sz="500" dirty="0">
              <a:latin typeface="Arial Narrow" pitchFamily="34" charset="0"/>
            </a:endParaRPr>
          </a:p>
        </p:txBody>
      </p:sp>
      <p:sp>
        <p:nvSpPr>
          <p:cNvPr id="53" name="Text Box 22"/>
          <p:cNvSpPr txBox="1">
            <a:spLocks noChangeArrowheads="1"/>
          </p:cNvSpPr>
          <p:nvPr>
            <p:custDataLst>
              <p:tags r:id="rId13"/>
            </p:custDataLst>
          </p:nvPr>
        </p:nvSpPr>
        <p:spPr bwMode="auto">
          <a:xfrm>
            <a:off x="3420083" y="2808655"/>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(n=19)</a:t>
            </a:r>
            <a:endParaRPr lang="en-CA" sz="500" dirty="0">
              <a:latin typeface="Arial Narrow" pitchFamily="34" charset="0"/>
            </a:endParaRPr>
          </a:p>
        </p:txBody>
      </p:sp>
      <p:sp>
        <p:nvSpPr>
          <p:cNvPr id="54" name="Text Box 22"/>
          <p:cNvSpPr txBox="1">
            <a:spLocks noChangeArrowheads="1"/>
          </p:cNvSpPr>
          <p:nvPr>
            <p:custDataLst>
              <p:tags r:id="rId14"/>
            </p:custDataLst>
          </p:nvPr>
        </p:nvSpPr>
        <p:spPr bwMode="auto">
          <a:xfrm>
            <a:off x="3361627" y="289329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(n=17)</a:t>
            </a:r>
            <a:endParaRPr lang="en-CA" sz="500" dirty="0">
              <a:latin typeface="Arial Narrow" pitchFamily="34" charset="0"/>
            </a:endParaRPr>
          </a:p>
        </p:txBody>
      </p:sp>
      <p:sp>
        <p:nvSpPr>
          <p:cNvPr id="55" name="Text Box 22"/>
          <p:cNvSpPr txBox="1">
            <a:spLocks noChangeArrowheads="1"/>
          </p:cNvSpPr>
          <p:nvPr>
            <p:custDataLst>
              <p:tags r:id="rId15"/>
            </p:custDataLst>
          </p:nvPr>
        </p:nvSpPr>
        <p:spPr bwMode="auto">
          <a:xfrm>
            <a:off x="3193795" y="293662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   (n=10)</a:t>
            </a:r>
            <a:endParaRPr lang="en-CA" sz="500" dirty="0">
              <a:latin typeface="Arial Narrow" pitchFamily="34" charset="0"/>
            </a:endParaRPr>
          </a:p>
        </p:txBody>
      </p:sp>
      <p:sp>
        <p:nvSpPr>
          <p:cNvPr id="56" name="Text Box 22"/>
          <p:cNvSpPr txBox="1">
            <a:spLocks noChangeArrowheads="1"/>
          </p:cNvSpPr>
          <p:nvPr>
            <p:custDataLst>
              <p:tags r:id="rId16"/>
            </p:custDataLst>
          </p:nvPr>
        </p:nvSpPr>
        <p:spPr bwMode="auto">
          <a:xfrm>
            <a:off x="3305916" y="299265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(n=12)</a:t>
            </a:r>
            <a:endParaRPr lang="en-CA" sz="500" dirty="0">
              <a:latin typeface="Arial Narrow" pitchFamily="34" charset="0"/>
            </a:endParaRPr>
          </a:p>
        </p:txBody>
      </p:sp>
      <p:sp>
        <p:nvSpPr>
          <p:cNvPr id="68" name="Text Box 22"/>
          <p:cNvSpPr txBox="1">
            <a:spLocks noChangeArrowheads="1"/>
          </p:cNvSpPr>
          <p:nvPr>
            <p:custDataLst>
              <p:tags r:id="rId17"/>
            </p:custDataLst>
          </p:nvPr>
        </p:nvSpPr>
        <p:spPr bwMode="auto">
          <a:xfrm>
            <a:off x="3236983" y="547982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(n=15)</a:t>
            </a:r>
            <a:endParaRPr lang="en-CA" sz="500" dirty="0">
              <a:latin typeface="Arial Narrow" pitchFamily="34" charset="0"/>
            </a:endParaRPr>
          </a:p>
        </p:txBody>
      </p:sp>
      <p:sp>
        <p:nvSpPr>
          <p:cNvPr id="69" name="Text Box 22"/>
          <p:cNvSpPr txBox="1">
            <a:spLocks noChangeArrowheads="1"/>
          </p:cNvSpPr>
          <p:nvPr>
            <p:custDataLst>
              <p:tags r:id="rId18"/>
            </p:custDataLst>
          </p:nvPr>
        </p:nvSpPr>
        <p:spPr bwMode="auto">
          <a:xfrm>
            <a:off x="3065534" y="365214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(n=13)</a:t>
            </a:r>
            <a:endParaRPr lang="en-CA" sz="500" dirty="0">
              <a:latin typeface="Arial Narrow" pitchFamily="34" charset="0"/>
            </a:endParaRPr>
          </a:p>
        </p:txBody>
      </p:sp>
      <p:sp>
        <p:nvSpPr>
          <p:cNvPr id="70" name="Text Box 22"/>
          <p:cNvSpPr txBox="1">
            <a:spLocks noChangeArrowheads="1"/>
          </p:cNvSpPr>
          <p:nvPr>
            <p:custDataLst>
              <p:tags r:id="rId19"/>
            </p:custDataLst>
          </p:nvPr>
        </p:nvSpPr>
        <p:spPr bwMode="auto">
          <a:xfrm>
            <a:off x="3107394" y="3199475"/>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(n=14)</a:t>
            </a:r>
            <a:endParaRPr lang="en-CA" sz="500" dirty="0">
              <a:latin typeface="Arial Narrow" pitchFamily="34" charset="0"/>
            </a:endParaRPr>
          </a:p>
        </p:txBody>
      </p:sp>
      <p:sp>
        <p:nvSpPr>
          <p:cNvPr id="71" name="Text Box 22"/>
          <p:cNvSpPr txBox="1">
            <a:spLocks noChangeArrowheads="1"/>
          </p:cNvSpPr>
          <p:nvPr>
            <p:custDataLst>
              <p:tags r:id="rId20"/>
            </p:custDataLst>
          </p:nvPr>
        </p:nvSpPr>
        <p:spPr bwMode="auto">
          <a:xfrm>
            <a:off x="2647942" y="476084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(n=6)</a:t>
            </a:r>
            <a:endParaRPr lang="en-CA" sz="500" dirty="0">
              <a:latin typeface="Arial Narrow" pitchFamily="34" charset="0"/>
            </a:endParaRPr>
          </a:p>
        </p:txBody>
      </p:sp>
      <p:sp>
        <p:nvSpPr>
          <p:cNvPr id="72" name="Text Box 22"/>
          <p:cNvSpPr txBox="1">
            <a:spLocks noChangeArrowheads="1"/>
          </p:cNvSpPr>
          <p:nvPr>
            <p:custDataLst>
              <p:tags r:id="rId21"/>
            </p:custDataLst>
          </p:nvPr>
        </p:nvSpPr>
        <p:spPr bwMode="auto">
          <a:xfrm>
            <a:off x="2719467" y="439109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(n=7)</a:t>
            </a:r>
            <a:endParaRPr lang="en-CA" sz="500" dirty="0">
              <a:latin typeface="Arial Narrow" pitchFamily="34" charset="0"/>
            </a:endParaRPr>
          </a:p>
        </p:txBody>
      </p:sp>
      <p:sp>
        <p:nvSpPr>
          <p:cNvPr id="73" name="Text Box 22"/>
          <p:cNvSpPr txBox="1">
            <a:spLocks noChangeArrowheads="1"/>
          </p:cNvSpPr>
          <p:nvPr>
            <p:custDataLst>
              <p:tags r:id="rId22"/>
            </p:custDataLst>
          </p:nvPr>
        </p:nvSpPr>
        <p:spPr bwMode="auto">
          <a:xfrm>
            <a:off x="3029307" y="4030509"/>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(n=12)</a:t>
            </a:r>
            <a:endParaRPr lang="en-CA" sz="500" dirty="0">
              <a:latin typeface="Arial Narrow" pitchFamily="34" charset="0"/>
            </a:endParaRPr>
          </a:p>
        </p:txBody>
      </p:sp>
      <p:sp>
        <p:nvSpPr>
          <p:cNvPr id="74" name="Text Box 22"/>
          <p:cNvSpPr txBox="1">
            <a:spLocks noChangeArrowheads="1"/>
          </p:cNvSpPr>
          <p:nvPr>
            <p:custDataLst>
              <p:tags r:id="rId23"/>
            </p:custDataLst>
          </p:nvPr>
        </p:nvSpPr>
        <p:spPr bwMode="auto">
          <a:xfrm>
            <a:off x="2393970" y="633490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75" name="Text Box 22"/>
          <p:cNvSpPr txBox="1">
            <a:spLocks noChangeArrowheads="1"/>
          </p:cNvSpPr>
          <p:nvPr>
            <p:custDataLst>
              <p:tags r:id="rId24"/>
            </p:custDataLst>
          </p:nvPr>
        </p:nvSpPr>
        <p:spPr bwMode="auto">
          <a:xfrm>
            <a:off x="2397784" y="626323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77" name="Text Box 22"/>
          <p:cNvSpPr txBox="1">
            <a:spLocks noChangeArrowheads="1"/>
          </p:cNvSpPr>
          <p:nvPr>
            <p:custDataLst>
              <p:tags r:id="rId25"/>
            </p:custDataLst>
          </p:nvPr>
        </p:nvSpPr>
        <p:spPr bwMode="auto">
          <a:xfrm>
            <a:off x="2638391" y="6009966"/>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(n=4)</a:t>
            </a:r>
            <a:endParaRPr lang="en-CA" sz="500" dirty="0">
              <a:latin typeface="Arial Narrow" pitchFamily="34" charset="0"/>
            </a:endParaRPr>
          </a:p>
        </p:txBody>
      </p:sp>
      <p:sp>
        <p:nvSpPr>
          <p:cNvPr id="78" name="Text Box 22"/>
          <p:cNvSpPr txBox="1">
            <a:spLocks noChangeArrowheads="1"/>
          </p:cNvSpPr>
          <p:nvPr>
            <p:custDataLst>
              <p:tags r:id="rId26"/>
            </p:custDataLst>
          </p:nvPr>
        </p:nvSpPr>
        <p:spPr bwMode="auto">
          <a:xfrm>
            <a:off x="2815034" y="481551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(n=6)</a:t>
            </a:r>
            <a:endParaRPr lang="en-CA" sz="500" dirty="0">
              <a:latin typeface="Arial Narrow" pitchFamily="34" charset="0"/>
            </a:endParaRPr>
          </a:p>
        </p:txBody>
      </p:sp>
      <p:sp>
        <p:nvSpPr>
          <p:cNvPr id="79" name="Text Box 22"/>
          <p:cNvSpPr txBox="1">
            <a:spLocks noChangeArrowheads="1"/>
          </p:cNvSpPr>
          <p:nvPr>
            <p:custDataLst>
              <p:tags r:id="rId27"/>
            </p:custDataLst>
          </p:nvPr>
        </p:nvSpPr>
        <p:spPr bwMode="auto">
          <a:xfrm>
            <a:off x="3105055" y="4916234"/>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80" name="Text Box 22"/>
          <p:cNvSpPr txBox="1">
            <a:spLocks noChangeArrowheads="1"/>
          </p:cNvSpPr>
          <p:nvPr>
            <p:custDataLst>
              <p:tags r:id="rId28"/>
            </p:custDataLst>
          </p:nvPr>
        </p:nvSpPr>
        <p:spPr bwMode="auto">
          <a:xfrm>
            <a:off x="2452909" y="5105655"/>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81" name="Text Box 22"/>
          <p:cNvSpPr txBox="1">
            <a:spLocks noChangeArrowheads="1"/>
          </p:cNvSpPr>
          <p:nvPr>
            <p:custDataLst>
              <p:tags r:id="rId29"/>
            </p:custDataLst>
          </p:nvPr>
        </p:nvSpPr>
        <p:spPr bwMode="auto">
          <a:xfrm>
            <a:off x="2597301" y="5172768"/>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(n=4)</a:t>
            </a:r>
            <a:endParaRPr lang="en-CA" sz="500" dirty="0">
              <a:latin typeface="Arial Narrow" pitchFamily="34" charset="0"/>
            </a:endParaRPr>
          </a:p>
        </p:txBody>
      </p:sp>
      <p:sp>
        <p:nvSpPr>
          <p:cNvPr id="82" name="Text Box 22"/>
          <p:cNvSpPr txBox="1">
            <a:spLocks noChangeArrowheads="1"/>
          </p:cNvSpPr>
          <p:nvPr>
            <p:custDataLst>
              <p:tags r:id="rId30"/>
            </p:custDataLst>
          </p:nvPr>
        </p:nvSpPr>
        <p:spPr bwMode="auto">
          <a:xfrm>
            <a:off x="2514410" y="5912999"/>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84" name="Text Box 22"/>
          <p:cNvSpPr txBox="1">
            <a:spLocks noChangeArrowheads="1"/>
          </p:cNvSpPr>
          <p:nvPr>
            <p:custDataLst>
              <p:tags r:id="rId31"/>
            </p:custDataLst>
          </p:nvPr>
        </p:nvSpPr>
        <p:spPr bwMode="auto">
          <a:xfrm>
            <a:off x="2510804" y="5842563"/>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85" name="Text Box 22"/>
          <p:cNvSpPr txBox="1">
            <a:spLocks noChangeArrowheads="1"/>
          </p:cNvSpPr>
          <p:nvPr>
            <p:custDataLst>
              <p:tags r:id="rId32"/>
            </p:custDataLst>
          </p:nvPr>
        </p:nvSpPr>
        <p:spPr bwMode="auto">
          <a:xfrm>
            <a:off x="2521642" y="595622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86" name="Text Box 23"/>
          <p:cNvSpPr txBox="1">
            <a:spLocks noChangeArrowheads="1"/>
          </p:cNvSpPr>
          <p:nvPr>
            <p:custDataLst>
              <p:tags r:id="rId33"/>
            </p:custDataLst>
          </p:nvPr>
        </p:nvSpPr>
        <p:spPr bwMode="auto">
          <a:xfrm>
            <a:off x="2155433" y="5547691"/>
            <a:ext cx="1905296" cy="215444"/>
          </a:xfrm>
          <a:prstGeom prst="rect">
            <a:avLst/>
          </a:prstGeom>
          <a:noFill/>
          <a:ln w="25400">
            <a:noFill/>
            <a:miter lim="800000"/>
            <a:headEnd/>
            <a:tailEnd/>
          </a:ln>
        </p:spPr>
        <p:txBody>
          <a:bodyPr wrap="square">
            <a:spAutoFit/>
          </a:bodyPr>
          <a:lstStyle/>
          <a:p>
            <a:pPr algn="l"/>
            <a:r>
              <a:rPr lang="fr-CA" sz="800" dirty="0" smtClean="0">
                <a:latin typeface="+mn-lt"/>
              </a:rPr>
              <a:t>N’a pas été mentionné de 2009 à 2011</a:t>
            </a:r>
            <a:endParaRPr lang="fr-CA" sz="800" dirty="0">
              <a:latin typeface="+mn-lt"/>
            </a:endParaRPr>
          </a:p>
        </p:txBody>
      </p:sp>
      <p:sp>
        <p:nvSpPr>
          <p:cNvPr id="87" name="Text Box 23"/>
          <p:cNvSpPr txBox="1">
            <a:spLocks noChangeArrowheads="1"/>
          </p:cNvSpPr>
          <p:nvPr>
            <p:custDataLst>
              <p:tags r:id="rId34"/>
            </p:custDataLst>
          </p:nvPr>
        </p:nvSpPr>
        <p:spPr bwMode="auto">
          <a:xfrm>
            <a:off x="2208102" y="3368752"/>
            <a:ext cx="1886057" cy="215444"/>
          </a:xfrm>
          <a:prstGeom prst="rect">
            <a:avLst/>
          </a:prstGeom>
          <a:noFill/>
          <a:ln w="25400">
            <a:noFill/>
            <a:miter lim="800000"/>
            <a:headEnd/>
            <a:tailEnd/>
          </a:ln>
        </p:spPr>
        <p:txBody>
          <a:bodyPr wrap="square">
            <a:spAutoFit/>
          </a:bodyPr>
          <a:lstStyle/>
          <a:p>
            <a:pPr algn="l"/>
            <a:r>
              <a:rPr lang="fr-CA" sz="800" dirty="0" smtClean="0">
                <a:latin typeface="+mn-lt"/>
              </a:rPr>
              <a:t>N’a pas été mentionné de 2009 à 2011</a:t>
            </a:r>
            <a:endParaRPr lang="fr-CA" sz="800" dirty="0">
              <a:latin typeface="+mn-lt"/>
            </a:endParaRPr>
          </a:p>
        </p:txBody>
      </p:sp>
      <p:sp>
        <p:nvSpPr>
          <p:cNvPr id="88" name="Text Box 23"/>
          <p:cNvSpPr txBox="1">
            <a:spLocks noChangeArrowheads="1"/>
          </p:cNvSpPr>
          <p:nvPr>
            <p:custDataLst>
              <p:tags r:id="rId35"/>
            </p:custDataLst>
          </p:nvPr>
        </p:nvSpPr>
        <p:spPr bwMode="auto">
          <a:xfrm>
            <a:off x="2194657" y="3725337"/>
            <a:ext cx="1866072" cy="215444"/>
          </a:xfrm>
          <a:prstGeom prst="rect">
            <a:avLst/>
          </a:prstGeom>
          <a:noFill/>
          <a:ln w="25400">
            <a:noFill/>
            <a:miter lim="800000"/>
            <a:headEnd/>
            <a:tailEnd/>
          </a:ln>
        </p:spPr>
        <p:txBody>
          <a:bodyPr wrap="square">
            <a:spAutoFit/>
          </a:bodyPr>
          <a:lstStyle/>
          <a:p>
            <a:pPr algn="l"/>
            <a:r>
              <a:rPr lang="fr-CA" sz="800" dirty="0" smtClean="0">
                <a:latin typeface="+mn-lt"/>
              </a:rPr>
              <a:t>N’a pas été mentionné de 2009 à 2011</a:t>
            </a:r>
            <a:endParaRPr lang="fr-CA" sz="800" dirty="0">
              <a:latin typeface="+mn-lt"/>
            </a:endParaRPr>
          </a:p>
        </p:txBody>
      </p:sp>
      <p:sp>
        <p:nvSpPr>
          <p:cNvPr id="89" name="Text Box 23"/>
          <p:cNvSpPr txBox="1">
            <a:spLocks noChangeArrowheads="1"/>
          </p:cNvSpPr>
          <p:nvPr>
            <p:custDataLst>
              <p:tags r:id="rId36"/>
            </p:custDataLst>
          </p:nvPr>
        </p:nvSpPr>
        <p:spPr bwMode="auto">
          <a:xfrm>
            <a:off x="2200263" y="4118163"/>
            <a:ext cx="1860466" cy="215444"/>
          </a:xfrm>
          <a:prstGeom prst="rect">
            <a:avLst/>
          </a:prstGeom>
          <a:noFill/>
          <a:ln w="25400">
            <a:noFill/>
            <a:miter lim="800000"/>
            <a:headEnd/>
            <a:tailEnd/>
          </a:ln>
        </p:spPr>
        <p:txBody>
          <a:bodyPr wrap="square">
            <a:spAutoFit/>
          </a:bodyPr>
          <a:lstStyle/>
          <a:p>
            <a:pPr algn="l"/>
            <a:r>
              <a:rPr lang="fr-CA" sz="800" dirty="0" smtClean="0">
                <a:latin typeface="+mn-lt"/>
              </a:rPr>
              <a:t>N’a pas été mentionné de 2009 à 2011</a:t>
            </a:r>
            <a:endParaRPr lang="fr-CA" sz="800" dirty="0">
              <a:latin typeface="+mn-lt"/>
            </a:endParaRPr>
          </a:p>
        </p:txBody>
      </p:sp>
      <p:sp>
        <p:nvSpPr>
          <p:cNvPr id="90" name="Text Box 23"/>
          <p:cNvSpPr txBox="1">
            <a:spLocks noChangeArrowheads="1"/>
          </p:cNvSpPr>
          <p:nvPr>
            <p:custDataLst>
              <p:tags r:id="rId37"/>
            </p:custDataLst>
          </p:nvPr>
        </p:nvSpPr>
        <p:spPr bwMode="auto">
          <a:xfrm>
            <a:off x="2192713" y="4452652"/>
            <a:ext cx="1868016" cy="215444"/>
          </a:xfrm>
          <a:prstGeom prst="rect">
            <a:avLst/>
          </a:prstGeom>
          <a:noFill/>
          <a:ln w="25400">
            <a:noFill/>
            <a:miter lim="800000"/>
            <a:headEnd/>
            <a:tailEnd/>
          </a:ln>
        </p:spPr>
        <p:txBody>
          <a:bodyPr wrap="square">
            <a:spAutoFit/>
          </a:bodyPr>
          <a:lstStyle/>
          <a:p>
            <a:pPr algn="l"/>
            <a:r>
              <a:rPr lang="fr-CA" sz="800" dirty="0" smtClean="0">
                <a:latin typeface="+mn-lt"/>
              </a:rPr>
              <a:t>N’a pas été mentionné de 2009 à 2011</a:t>
            </a:r>
            <a:endParaRPr lang="fr-CA" sz="800" dirty="0">
              <a:latin typeface="+mn-lt"/>
            </a:endParaRPr>
          </a:p>
        </p:txBody>
      </p:sp>
      <p:sp>
        <p:nvSpPr>
          <p:cNvPr id="91" name="Text Box 23"/>
          <p:cNvSpPr txBox="1">
            <a:spLocks noChangeArrowheads="1"/>
          </p:cNvSpPr>
          <p:nvPr>
            <p:custDataLst>
              <p:tags r:id="rId38"/>
            </p:custDataLst>
          </p:nvPr>
        </p:nvSpPr>
        <p:spPr bwMode="auto">
          <a:xfrm>
            <a:off x="2194657" y="5214378"/>
            <a:ext cx="1692080" cy="184666"/>
          </a:xfrm>
          <a:prstGeom prst="rect">
            <a:avLst/>
          </a:prstGeom>
          <a:noFill/>
          <a:ln w="25400">
            <a:noFill/>
            <a:miter lim="800000"/>
            <a:headEnd/>
            <a:tailEnd/>
          </a:ln>
        </p:spPr>
        <p:txBody>
          <a:bodyPr wrap="square">
            <a:spAutoFit/>
          </a:bodyPr>
          <a:lstStyle/>
          <a:p>
            <a:pPr algn="l"/>
            <a:r>
              <a:rPr lang="fr-CA" dirty="0" smtClean="0">
                <a:latin typeface="+mn-lt"/>
              </a:rPr>
              <a:t>N’a pas été mentionné en 2009</a:t>
            </a:r>
            <a:endParaRPr lang="fr-CA" dirty="0">
              <a:latin typeface="+mn-lt"/>
            </a:endParaRPr>
          </a:p>
        </p:txBody>
      </p:sp>
      <p:sp>
        <p:nvSpPr>
          <p:cNvPr id="92" name="Text Box 23"/>
          <p:cNvSpPr txBox="1">
            <a:spLocks noChangeArrowheads="1"/>
          </p:cNvSpPr>
          <p:nvPr>
            <p:custDataLst>
              <p:tags r:id="rId39"/>
            </p:custDataLst>
          </p:nvPr>
        </p:nvSpPr>
        <p:spPr bwMode="auto">
          <a:xfrm>
            <a:off x="2185527" y="4892455"/>
            <a:ext cx="1692080" cy="184666"/>
          </a:xfrm>
          <a:prstGeom prst="rect">
            <a:avLst/>
          </a:prstGeom>
          <a:noFill/>
          <a:ln w="25400">
            <a:noFill/>
            <a:miter lim="800000"/>
            <a:headEnd/>
            <a:tailEnd/>
          </a:ln>
        </p:spPr>
        <p:txBody>
          <a:bodyPr wrap="square">
            <a:spAutoFit/>
          </a:bodyPr>
          <a:lstStyle/>
          <a:p>
            <a:pPr algn="l"/>
            <a:r>
              <a:rPr lang="fr-CA" dirty="0" smtClean="0">
                <a:latin typeface="+mn-lt"/>
              </a:rPr>
              <a:t>N’a pas été mentionné en 2010 </a:t>
            </a:r>
            <a:endParaRPr lang="fr-CA" dirty="0">
              <a:latin typeface="+mn-lt"/>
            </a:endParaRPr>
          </a:p>
        </p:txBody>
      </p:sp>
      <p:sp>
        <p:nvSpPr>
          <p:cNvPr id="41" name="Text Box 22"/>
          <p:cNvSpPr txBox="1">
            <a:spLocks noChangeArrowheads="1"/>
          </p:cNvSpPr>
          <p:nvPr>
            <p:custDataLst>
              <p:tags r:id="rId40"/>
            </p:custDataLst>
          </p:nvPr>
        </p:nvSpPr>
        <p:spPr bwMode="auto">
          <a:xfrm>
            <a:off x="4060729" y="2089590"/>
            <a:ext cx="607837"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b="0" dirty="0" smtClean="0">
                <a:latin typeface="Arial Narrow" pitchFamily="34" charset="0"/>
              </a:rPr>
              <a:t>(n=32)</a:t>
            </a:r>
            <a:endParaRPr lang="en-CA" sz="500" b="0" dirty="0">
              <a:latin typeface="Arial Narrow" pitchFamily="34" charset="0"/>
            </a:endParaRPr>
          </a:p>
        </p:txBody>
      </p:sp>
      <p:sp>
        <p:nvSpPr>
          <p:cNvPr id="46" name="Text Box 22"/>
          <p:cNvSpPr txBox="1">
            <a:spLocks noChangeArrowheads="1"/>
          </p:cNvSpPr>
          <p:nvPr>
            <p:custDataLst>
              <p:tags r:id="rId41"/>
            </p:custDataLst>
          </p:nvPr>
        </p:nvSpPr>
        <p:spPr bwMode="auto">
          <a:xfrm>
            <a:off x="4147252" y="2051119"/>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(n=22)</a:t>
            </a:r>
            <a:endParaRPr lang="en-CA" sz="500" dirty="0">
              <a:latin typeface="Arial Narrow" pitchFamily="34" charset="0"/>
            </a:endParaRPr>
          </a:p>
        </p:txBody>
      </p:sp>
      <p:sp>
        <p:nvSpPr>
          <p:cNvPr id="57" name="Text Box 22"/>
          <p:cNvSpPr txBox="1">
            <a:spLocks noChangeArrowheads="1"/>
          </p:cNvSpPr>
          <p:nvPr>
            <p:custDataLst>
              <p:tags r:id="rId42"/>
            </p:custDataLst>
          </p:nvPr>
        </p:nvSpPr>
        <p:spPr bwMode="auto">
          <a:xfrm>
            <a:off x="4147252" y="2464495"/>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(n=22)</a:t>
            </a:r>
            <a:endParaRPr lang="en-CA" sz="500" dirty="0">
              <a:latin typeface="Arial Narrow" pitchFamily="34" charset="0"/>
            </a:endParaRPr>
          </a:p>
        </p:txBody>
      </p:sp>
      <p:sp>
        <p:nvSpPr>
          <p:cNvPr id="58" name="Text Box 22"/>
          <p:cNvSpPr txBox="1">
            <a:spLocks noChangeArrowheads="1"/>
          </p:cNvSpPr>
          <p:nvPr>
            <p:custDataLst>
              <p:tags r:id="rId43"/>
            </p:custDataLst>
          </p:nvPr>
        </p:nvSpPr>
        <p:spPr bwMode="auto">
          <a:xfrm>
            <a:off x="3275596" y="2767351"/>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(n=11)</a:t>
            </a:r>
            <a:endParaRPr lang="en-CA" sz="500" dirty="0">
              <a:latin typeface="Arial Narrow" pitchFamily="34" charset="0"/>
            </a:endParaRPr>
          </a:p>
        </p:txBody>
      </p:sp>
      <p:sp>
        <p:nvSpPr>
          <p:cNvPr id="59" name="Text Box 22"/>
          <p:cNvSpPr txBox="1">
            <a:spLocks noChangeArrowheads="1"/>
          </p:cNvSpPr>
          <p:nvPr>
            <p:custDataLst>
              <p:tags r:id="rId44"/>
            </p:custDataLst>
          </p:nvPr>
        </p:nvSpPr>
        <p:spPr bwMode="auto">
          <a:xfrm>
            <a:off x="2388006" y="5427632"/>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60" name="Text Box 22"/>
          <p:cNvSpPr txBox="1">
            <a:spLocks noChangeArrowheads="1"/>
          </p:cNvSpPr>
          <p:nvPr>
            <p:custDataLst>
              <p:tags r:id="rId45"/>
            </p:custDataLst>
          </p:nvPr>
        </p:nvSpPr>
        <p:spPr bwMode="auto">
          <a:xfrm>
            <a:off x="3070304" y="313840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62" name="Text Box 22"/>
          <p:cNvSpPr txBox="1">
            <a:spLocks noChangeArrowheads="1"/>
          </p:cNvSpPr>
          <p:nvPr>
            <p:custDataLst>
              <p:tags r:id="rId46"/>
            </p:custDataLst>
          </p:nvPr>
        </p:nvSpPr>
        <p:spPr bwMode="auto">
          <a:xfrm>
            <a:off x="3070987" y="359669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63" name="Text Box 22"/>
          <p:cNvSpPr txBox="1">
            <a:spLocks noChangeArrowheads="1"/>
          </p:cNvSpPr>
          <p:nvPr>
            <p:custDataLst>
              <p:tags r:id="rId47"/>
            </p:custDataLst>
          </p:nvPr>
        </p:nvSpPr>
        <p:spPr bwMode="auto">
          <a:xfrm>
            <a:off x="2747901" y="3984708"/>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64" name="Text Box 22"/>
          <p:cNvSpPr txBox="1">
            <a:spLocks noChangeArrowheads="1"/>
          </p:cNvSpPr>
          <p:nvPr>
            <p:custDataLst>
              <p:tags r:id="rId48"/>
            </p:custDataLst>
          </p:nvPr>
        </p:nvSpPr>
        <p:spPr bwMode="auto">
          <a:xfrm>
            <a:off x="2533170" y="433751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5" name="Text Box 22"/>
          <p:cNvSpPr txBox="1">
            <a:spLocks noChangeArrowheads="1"/>
          </p:cNvSpPr>
          <p:nvPr>
            <p:custDataLst>
              <p:tags r:id="rId49"/>
            </p:custDataLst>
          </p:nvPr>
        </p:nvSpPr>
        <p:spPr bwMode="auto">
          <a:xfrm>
            <a:off x="2492319" y="4702055"/>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6" name="Text Box 22"/>
          <p:cNvSpPr txBox="1">
            <a:spLocks noChangeArrowheads="1"/>
          </p:cNvSpPr>
          <p:nvPr>
            <p:custDataLst>
              <p:tags r:id="rId50"/>
            </p:custDataLst>
          </p:nvPr>
        </p:nvSpPr>
        <p:spPr bwMode="auto">
          <a:xfrm>
            <a:off x="2483101" y="5047546"/>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67" name="Text Box 22"/>
          <p:cNvSpPr txBox="1">
            <a:spLocks noChangeArrowheads="1"/>
          </p:cNvSpPr>
          <p:nvPr>
            <p:custDataLst>
              <p:tags r:id="rId51"/>
            </p:custDataLst>
          </p:nvPr>
        </p:nvSpPr>
        <p:spPr bwMode="auto">
          <a:xfrm>
            <a:off x="2555033" y="579529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94" name="Text Box 22"/>
          <p:cNvSpPr txBox="1">
            <a:spLocks noChangeArrowheads="1"/>
          </p:cNvSpPr>
          <p:nvPr>
            <p:custDataLst>
              <p:tags r:id="rId52"/>
            </p:custDataLst>
          </p:nvPr>
        </p:nvSpPr>
        <p:spPr bwMode="auto">
          <a:xfrm>
            <a:off x="5254563" y="201355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(n=37)</a:t>
            </a:r>
            <a:endParaRPr lang="en-CA" sz="500" dirty="0">
              <a:latin typeface="Arial Narrow" pitchFamily="34" charset="0"/>
            </a:endParaRPr>
          </a:p>
        </p:txBody>
      </p:sp>
      <p:sp>
        <p:nvSpPr>
          <p:cNvPr id="96" name="Text Box 22"/>
          <p:cNvSpPr txBox="1">
            <a:spLocks noChangeArrowheads="1"/>
          </p:cNvSpPr>
          <p:nvPr>
            <p:custDataLst>
              <p:tags r:id="rId53"/>
            </p:custDataLst>
          </p:nvPr>
        </p:nvSpPr>
        <p:spPr bwMode="auto">
          <a:xfrm>
            <a:off x="3632198" y="2394431"/>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(n=17)</a:t>
            </a:r>
            <a:endParaRPr lang="en-CA" sz="500" dirty="0">
              <a:latin typeface="Arial Narrow" pitchFamily="34" charset="0"/>
            </a:endParaRPr>
          </a:p>
        </p:txBody>
      </p:sp>
      <p:sp>
        <p:nvSpPr>
          <p:cNvPr id="97" name="Text Box 22"/>
          <p:cNvSpPr txBox="1">
            <a:spLocks noChangeArrowheads="1"/>
          </p:cNvSpPr>
          <p:nvPr>
            <p:custDataLst>
              <p:tags r:id="rId54"/>
            </p:custDataLst>
          </p:nvPr>
        </p:nvSpPr>
        <p:spPr bwMode="auto">
          <a:xfrm>
            <a:off x="3001473" y="272401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(n=8)</a:t>
            </a:r>
            <a:endParaRPr lang="en-CA" sz="500" dirty="0">
              <a:latin typeface="Arial Narrow" pitchFamily="34" charset="0"/>
            </a:endParaRPr>
          </a:p>
        </p:txBody>
      </p:sp>
      <p:sp>
        <p:nvSpPr>
          <p:cNvPr id="98" name="Text Box 22"/>
          <p:cNvSpPr txBox="1">
            <a:spLocks noChangeArrowheads="1"/>
          </p:cNvSpPr>
          <p:nvPr>
            <p:custDataLst>
              <p:tags r:id="rId55"/>
            </p:custDataLst>
          </p:nvPr>
        </p:nvSpPr>
        <p:spPr bwMode="auto">
          <a:xfrm>
            <a:off x="2703965" y="308629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99" name="Text Box 22"/>
          <p:cNvSpPr txBox="1">
            <a:spLocks noChangeArrowheads="1"/>
          </p:cNvSpPr>
          <p:nvPr>
            <p:custDataLst>
              <p:tags r:id="rId56"/>
            </p:custDataLst>
          </p:nvPr>
        </p:nvSpPr>
        <p:spPr bwMode="auto">
          <a:xfrm>
            <a:off x="3046015" y="3525287"/>
            <a:ext cx="461962" cy="169277"/>
          </a:xfrm>
          <a:prstGeom prst="rect">
            <a:avLst/>
          </a:prstGeom>
          <a:noFill/>
          <a:ln w="25400" algn="ctr">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(n=9)</a:t>
            </a:r>
            <a:endParaRPr lang="en-CA" sz="500" dirty="0">
              <a:latin typeface="Arial Narrow" pitchFamily="34" charset="0"/>
            </a:endParaRPr>
          </a:p>
        </p:txBody>
      </p:sp>
      <p:sp>
        <p:nvSpPr>
          <p:cNvPr id="100" name="Text Box 22"/>
          <p:cNvSpPr txBox="1">
            <a:spLocks noChangeArrowheads="1"/>
          </p:cNvSpPr>
          <p:nvPr>
            <p:custDataLst>
              <p:tags r:id="rId57"/>
            </p:custDataLst>
          </p:nvPr>
        </p:nvSpPr>
        <p:spPr bwMode="auto">
          <a:xfrm>
            <a:off x="2742532" y="392684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(n=5)</a:t>
            </a:r>
            <a:endParaRPr lang="en-CA" sz="500" dirty="0">
              <a:latin typeface="Arial Narrow" pitchFamily="34" charset="0"/>
            </a:endParaRPr>
          </a:p>
        </p:txBody>
      </p:sp>
      <p:sp>
        <p:nvSpPr>
          <p:cNvPr id="101" name="Text Box 22"/>
          <p:cNvSpPr txBox="1">
            <a:spLocks noChangeArrowheads="1"/>
          </p:cNvSpPr>
          <p:nvPr>
            <p:custDataLst>
              <p:tags r:id="rId58"/>
            </p:custDataLst>
          </p:nvPr>
        </p:nvSpPr>
        <p:spPr bwMode="auto">
          <a:xfrm>
            <a:off x="2399172" y="4267093"/>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(n=1)</a:t>
            </a:r>
            <a:endParaRPr lang="en-CA" sz="500" dirty="0">
              <a:latin typeface="Arial Narrow" pitchFamily="34" charset="0"/>
            </a:endParaRPr>
          </a:p>
        </p:txBody>
      </p:sp>
      <p:sp>
        <p:nvSpPr>
          <p:cNvPr id="102" name="Text Box 22"/>
          <p:cNvSpPr txBox="1">
            <a:spLocks noChangeArrowheads="1"/>
          </p:cNvSpPr>
          <p:nvPr>
            <p:custDataLst>
              <p:tags r:id="rId59"/>
            </p:custDataLst>
          </p:nvPr>
        </p:nvSpPr>
        <p:spPr bwMode="auto">
          <a:xfrm>
            <a:off x="2563548" y="464623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3" name="Text Box 22"/>
          <p:cNvSpPr txBox="1">
            <a:spLocks noChangeArrowheads="1"/>
          </p:cNvSpPr>
          <p:nvPr>
            <p:custDataLst>
              <p:tags r:id="rId60"/>
            </p:custDataLst>
          </p:nvPr>
        </p:nvSpPr>
        <p:spPr bwMode="auto">
          <a:xfrm>
            <a:off x="2567224" y="4994437"/>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4" name="Text Box 22"/>
          <p:cNvSpPr txBox="1">
            <a:spLocks noChangeArrowheads="1"/>
          </p:cNvSpPr>
          <p:nvPr>
            <p:custDataLst>
              <p:tags r:id="rId61"/>
            </p:custDataLst>
          </p:nvPr>
        </p:nvSpPr>
        <p:spPr bwMode="auto">
          <a:xfrm>
            <a:off x="2568481" y="5378414"/>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(n=3)</a:t>
            </a:r>
            <a:endParaRPr lang="en-CA" sz="500" dirty="0">
              <a:latin typeface="Arial Narrow" pitchFamily="34" charset="0"/>
            </a:endParaRPr>
          </a:p>
        </p:txBody>
      </p:sp>
      <p:sp>
        <p:nvSpPr>
          <p:cNvPr id="105" name="Text Box 22"/>
          <p:cNvSpPr txBox="1">
            <a:spLocks noChangeArrowheads="1"/>
          </p:cNvSpPr>
          <p:nvPr>
            <p:custDataLst>
              <p:tags r:id="rId62"/>
            </p:custDataLst>
          </p:nvPr>
        </p:nvSpPr>
        <p:spPr bwMode="auto">
          <a:xfrm>
            <a:off x="2533170" y="5710658"/>
            <a:ext cx="409218" cy="169277"/>
          </a:xfrm>
          <a:prstGeom prst="rect">
            <a:avLst/>
          </a:prstGeom>
          <a:noFill/>
          <a:ln w="25400"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500" dirty="0" smtClean="0">
                <a:latin typeface="Arial Narrow" pitchFamily="34" charset="0"/>
              </a:rPr>
              <a:t>(n=2)</a:t>
            </a:r>
            <a:endParaRPr lang="en-CA" sz="500" dirty="0">
              <a:latin typeface="Arial Narrow" pitchFamily="34" charset="0"/>
            </a:endParaRPr>
          </a:p>
        </p:txBody>
      </p:sp>
      <p:sp>
        <p:nvSpPr>
          <p:cNvPr id="95" name="TextBox 94"/>
          <p:cNvSpPr txBox="1"/>
          <p:nvPr>
            <p:custDataLst>
              <p:tags r:id="rId63"/>
            </p:custDataLst>
          </p:nvPr>
        </p:nvSpPr>
        <p:spPr>
          <a:xfrm>
            <a:off x="5506951" y="1974175"/>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bwMode="auto">
          <a:xfrm>
            <a:off x="847549" y="51919"/>
            <a:ext cx="8162925" cy="553998"/>
          </a:xfrm>
          <a:noFill/>
          <a:ln>
            <a:miter lim="800000"/>
            <a:headEnd/>
            <a:tailEnd/>
          </a:ln>
        </p:spPr>
        <p:txBody>
          <a:bodyPr vert="horz" numCol="1" compatLnSpc="1">
            <a:prstTxWarp prst="textNoShape">
              <a:avLst/>
            </a:prstTxWarp>
          </a:bodyPr>
          <a:lstStyle/>
          <a:p>
            <a:r>
              <a:rPr lang="fr-CA" dirty="0" smtClean="0"/>
              <a:t>Intérêt après avoir appris qu’il faut un permis (P.Eng.)</a:t>
            </a:r>
            <a:br>
              <a:rPr lang="fr-CA" dirty="0" smtClean="0"/>
            </a:br>
            <a:r>
              <a:rPr lang="fr-CA" dirty="0" smtClean="0"/>
              <a:t>pour pouvoir exercer le génie</a:t>
            </a:r>
          </a:p>
        </p:txBody>
      </p:sp>
      <p:graphicFrame>
        <p:nvGraphicFramePr>
          <p:cNvPr id="35" name="Object 6"/>
          <p:cNvGraphicFramePr>
            <a:graphicFrameLocks noGrp="1" noChangeAspect="1"/>
          </p:cNvGraphicFramePr>
          <p:nvPr>
            <p:ph idx="1"/>
            <p:custDataLst>
              <p:tags r:id="rId2"/>
            </p:custDataLst>
            <p:extLst>
              <p:ext uri="{D42A27DB-BD31-4B8C-83A1-F6EECF244321}">
                <p14:modId xmlns:p14="http://schemas.microsoft.com/office/powerpoint/2010/main" val="957520942"/>
              </p:ext>
            </p:extLst>
          </p:nvPr>
        </p:nvGraphicFramePr>
        <p:xfrm>
          <a:off x="403224" y="1546225"/>
          <a:ext cx="8289219" cy="4356100"/>
        </p:xfrm>
        <a:graphic>
          <a:graphicData uri="http://schemas.openxmlformats.org/drawingml/2006/chart">
            <c:chart xmlns:c="http://schemas.openxmlformats.org/drawingml/2006/chart" xmlns:r="http://schemas.openxmlformats.org/officeDocument/2006/relationships" r:id="rId59"/>
          </a:graphicData>
        </a:graphic>
      </p:graphicFrame>
      <p:sp>
        <p:nvSpPr>
          <p:cNvPr id="1229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BD0B86F-70A0-462B-BD00-3F81EEBFE374}" type="slidenum">
              <a:rPr lang="en-US"/>
              <a:pPr/>
              <a:t>26</a:t>
            </a:fld>
            <a:endParaRPr lang="en-US" dirty="0"/>
          </a:p>
        </p:txBody>
      </p:sp>
      <p:sp>
        <p:nvSpPr>
          <p:cNvPr id="12293" name="Text Box 3"/>
          <p:cNvSpPr txBox="1">
            <a:spLocks noChangeArrowheads="1"/>
          </p:cNvSpPr>
          <p:nvPr>
            <p:custDataLst>
              <p:tags r:id="rId4"/>
            </p:custDataLst>
          </p:nvPr>
        </p:nvSpPr>
        <p:spPr bwMode="auto">
          <a:xfrm>
            <a:off x="349956" y="6130396"/>
            <a:ext cx="7906103" cy="46166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Q24. Étant donné qu’il faut détenir un permis pour pouvoir se déclarer légalement ingénieur ou exercer comme ingénieur, prévoyez-vous faire une demande? Base : Les répondants qui n’ont pas l’intention de faire une demande de permis ou sont incertains, 2014 n=173; 2013 n=195; 2012 n=218; 2011 n=178; 2010 n=164; 2009 n=165; aucun suivi, la base était différente en 2008.</a:t>
            </a:r>
            <a:endParaRPr lang="fr-CA" sz="800" dirty="0">
              <a:solidFill>
                <a:schemeClr val="tx1"/>
              </a:solidFill>
              <a:latin typeface="+mj-lt"/>
            </a:endParaRPr>
          </a:p>
        </p:txBody>
      </p:sp>
      <p:sp>
        <p:nvSpPr>
          <p:cNvPr id="12296" name="Text Box 11"/>
          <p:cNvSpPr txBox="1">
            <a:spLocks noChangeArrowheads="1"/>
          </p:cNvSpPr>
          <p:nvPr>
            <p:custDataLst>
              <p:tags r:id="rId5"/>
            </p:custDataLst>
          </p:nvPr>
        </p:nvSpPr>
        <p:spPr bwMode="auto">
          <a:xfrm>
            <a:off x="874889" y="3268315"/>
            <a:ext cx="2509838" cy="415498"/>
          </a:xfrm>
          <a:prstGeom prst="rect">
            <a:avLst/>
          </a:prstGeom>
          <a:noFill/>
          <a:ln w="25400" algn="ctr">
            <a:noFill/>
            <a:miter lim="800000"/>
            <a:headEnd/>
            <a:tailEnd/>
          </a:ln>
        </p:spPr>
        <p:txBody>
          <a:bodyPr>
            <a:spAutoFit/>
          </a:bodyPr>
          <a:lstStyle/>
          <a:p>
            <a:r>
              <a:rPr lang="fr-CA" sz="1400" dirty="0" smtClean="0"/>
              <a:t>Oui</a:t>
            </a:r>
            <a:br>
              <a:rPr lang="fr-CA" sz="1400" dirty="0" smtClean="0"/>
            </a:br>
            <a:r>
              <a:rPr lang="fr-CA" sz="700" dirty="0" smtClean="0"/>
              <a:t>(2 cotes supérieures)</a:t>
            </a:r>
            <a:endParaRPr lang="fr-CA" sz="700" dirty="0"/>
          </a:p>
        </p:txBody>
      </p:sp>
      <p:sp>
        <p:nvSpPr>
          <p:cNvPr id="12297" name="Text Box 14"/>
          <p:cNvSpPr txBox="1">
            <a:spLocks noChangeArrowheads="1"/>
          </p:cNvSpPr>
          <p:nvPr>
            <p:custDataLst>
              <p:tags r:id="rId6"/>
            </p:custDataLst>
          </p:nvPr>
        </p:nvSpPr>
        <p:spPr bwMode="auto">
          <a:xfrm>
            <a:off x="7232867" y="3175705"/>
            <a:ext cx="531364" cy="353943"/>
          </a:xfrm>
          <a:prstGeom prst="rect">
            <a:avLst/>
          </a:prstGeom>
          <a:noFill/>
          <a:ln w="12700" algn="ctr">
            <a:solidFill>
              <a:schemeClr val="accent6"/>
            </a:solidFill>
            <a:miter lim="800000"/>
            <a:headEnd/>
            <a:tailEnd/>
          </a:ln>
        </p:spPr>
        <p:txBody>
          <a:bodyPr wrap="square">
            <a:spAutoFit/>
          </a:bodyPr>
          <a:lstStyle/>
          <a:p>
            <a:r>
              <a:rPr lang="en-CA" sz="1200" dirty="0" smtClean="0"/>
              <a:t>47 %</a:t>
            </a:r>
            <a:r>
              <a:rPr lang="en-CA" sz="500" dirty="0" smtClean="0"/>
              <a:t>     </a:t>
            </a:r>
            <a:r>
              <a:rPr lang="en-CA" sz="500" dirty="0"/>
              <a:t>(n=77)</a:t>
            </a:r>
          </a:p>
        </p:txBody>
      </p:sp>
      <p:sp>
        <p:nvSpPr>
          <p:cNvPr id="12298" name="Text Box 17"/>
          <p:cNvSpPr txBox="1">
            <a:spLocks noChangeArrowheads="1"/>
          </p:cNvSpPr>
          <p:nvPr>
            <p:custDataLst>
              <p:tags r:id="rId7"/>
            </p:custDataLst>
          </p:nvPr>
        </p:nvSpPr>
        <p:spPr bwMode="auto">
          <a:xfrm>
            <a:off x="4708319" y="4097323"/>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(n=61)</a:t>
            </a:r>
          </a:p>
        </p:txBody>
      </p:sp>
      <p:sp>
        <p:nvSpPr>
          <p:cNvPr id="12299" name="Text Box 18"/>
          <p:cNvSpPr txBox="1">
            <a:spLocks noChangeArrowheads="1"/>
          </p:cNvSpPr>
          <p:nvPr>
            <p:custDataLst>
              <p:tags r:id="rId8"/>
            </p:custDataLst>
          </p:nvPr>
        </p:nvSpPr>
        <p:spPr bwMode="auto">
          <a:xfrm>
            <a:off x="3048431" y="4776431"/>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2300" name="Text Box 19"/>
          <p:cNvSpPr txBox="1">
            <a:spLocks noChangeArrowheads="1"/>
          </p:cNvSpPr>
          <p:nvPr>
            <p:custDataLst>
              <p:tags r:id="rId9"/>
            </p:custDataLst>
          </p:nvPr>
        </p:nvSpPr>
        <p:spPr bwMode="auto">
          <a:xfrm>
            <a:off x="1389280" y="5358015"/>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a:t>
            </a:r>
          </a:p>
        </p:txBody>
      </p:sp>
      <p:sp>
        <p:nvSpPr>
          <p:cNvPr id="12301" name="Text Box 20"/>
          <p:cNvSpPr txBox="1">
            <a:spLocks noChangeArrowheads="1"/>
          </p:cNvSpPr>
          <p:nvPr>
            <p:custDataLst>
              <p:tags r:id="rId10"/>
            </p:custDataLst>
          </p:nvPr>
        </p:nvSpPr>
        <p:spPr bwMode="auto">
          <a:xfrm>
            <a:off x="6363131" y="5062182"/>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(n=16)</a:t>
            </a:r>
          </a:p>
        </p:txBody>
      </p:sp>
      <p:sp>
        <p:nvSpPr>
          <p:cNvPr id="12302" name="Text Box 21"/>
          <p:cNvSpPr txBox="1">
            <a:spLocks noChangeArrowheads="1"/>
          </p:cNvSpPr>
          <p:nvPr>
            <p:custDataLst>
              <p:tags r:id="rId11"/>
            </p:custDataLst>
          </p:nvPr>
        </p:nvSpPr>
        <p:spPr bwMode="auto">
          <a:xfrm>
            <a:off x="8010313" y="421128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(n=56)</a:t>
            </a:r>
          </a:p>
        </p:txBody>
      </p:sp>
      <p:sp>
        <p:nvSpPr>
          <p:cNvPr id="12303" name="Text Box 22"/>
          <p:cNvSpPr txBox="1">
            <a:spLocks noChangeArrowheads="1"/>
          </p:cNvSpPr>
          <p:nvPr>
            <p:custDataLst>
              <p:tags r:id="rId12"/>
            </p:custDataLst>
          </p:nvPr>
        </p:nvSpPr>
        <p:spPr bwMode="auto">
          <a:xfrm>
            <a:off x="397548" y="2047572"/>
            <a:ext cx="8067739"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Étant donné qu’il faut détenir un permis pour pouvoir exercer le génie, prévoyez-vous faire une demande</a:t>
            </a:r>
            <a:r>
              <a:rPr lang="en-CA" sz="1400" dirty="0" smtClean="0">
                <a:solidFill>
                  <a:srgbClr val="003399"/>
                </a:solidFill>
                <a:latin typeface="+mj-lt"/>
              </a:rPr>
              <a:t>?</a:t>
            </a:r>
            <a:endParaRPr lang="en-CA" sz="1400" dirty="0">
              <a:solidFill>
                <a:srgbClr val="003399"/>
              </a:solidFill>
              <a:latin typeface="+mj-lt"/>
            </a:endParaRPr>
          </a:p>
        </p:txBody>
      </p:sp>
      <p:sp>
        <p:nvSpPr>
          <p:cNvPr id="12304" name="Text Box 23"/>
          <p:cNvSpPr txBox="1">
            <a:spLocks noChangeArrowheads="1"/>
          </p:cNvSpPr>
          <p:nvPr>
            <p:custDataLst>
              <p:tags r:id="rId13"/>
            </p:custDataLst>
          </p:nvPr>
        </p:nvSpPr>
        <p:spPr bwMode="auto">
          <a:xfrm>
            <a:off x="1117324" y="5200292"/>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(n=10)</a:t>
            </a:r>
          </a:p>
        </p:txBody>
      </p:sp>
      <p:sp>
        <p:nvSpPr>
          <p:cNvPr id="12305" name="Text Box 24"/>
          <p:cNvSpPr txBox="1">
            <a:spLocks noChangeArrowheads="1"/>
          </p:cNvSpPr>
          <p:nvPr>
            <p:custDataLst>
              <p:tags r:id="rId14"/>
            </p:custDataLst>
          </p:nvPr>
        </p:nvSpPr>
        <p:spPr bwMode="auto">
          <a:xfrm>
            <a:off x="2801452" y="492565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(n=23)</a:t>
            </a:r>
          </a:p>
        </p:txBody>
      </p:sp>
      <p:sp>
        <p:nvSpPr>
          <p:cNvPr id="12306" name="Text Box 25"/>
          <p:cNvSpPr txBox="1">
            <a:spLocks noChangeArrowheads="1"/>
          </p:cNvSpPr>
          <p:nvPr>
            <p:custDataLst>
              <p:tags r:id="rId15"/>
            </p:custDataLst>
          </p:nvPr>
        </p:nvSpPr>
        <p:spPr bwMode="auto">
          <a:xfrm>
            <a:off x="4437816" y="4144608"/>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(n=59)</a:t>
            </a:r>
          </a:p>
        </p:txBody>
      </p:sp>
      <p:sp>
        <p:nvSpPr>
          <p:cNvPr id="12307" name="Text Box 26"/>
          <p:cNvSpPr txBox="1">
            <a:spLocks noChangeArrowheads="1"/>
          </p:cNvSpPr>
          <p:nvPr>
            <p:custDataLst>
              <p:tags r:id="rId16"/>
            </p:custDataLst>
          </p:nvPr>
        </p:nvSpPr>
        <p:spPr bwMode="auto">
          <a:xfrm>
            <a:off x="6111866" y="5173307"/>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(n=11)</a:t>
            </a:r>
          </a:p>
        </p:txBody>
      </p:sp>
      <p:sp>
        <p:nvSpPr>
          <p:cNvPr id="12308" name="Text Box 27"/>
          <p:cNvSpPr txBox="1">
            <a:spLocks noChangeArrowheads="1"/>
          </p:cNvSpPr>
          <p:nvPr>
            <p:custDataLst>
              <p:tags r:id="rId17"/>
            </p:custDataLst>
          </p:nvPr>
        </p:nvSpPr>
        <p:spPr bwMode="auto">
          <a:xfrm>
            <a:off x="7764230" y="411092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(n=37)</a:t>
            </a:r>
          </a:p>
        </p:txBody>
      </p:sp>
      <p:sp>
        <p:nvSpPr>
          <p:cNvPr id="12310" name="Text Box 29"/>
          <p:cNvSpPr txBox="1">
            <a:spLocks noChangeArrowheads="1"/>
          </p:cNvSpPr>
          <p:nvPr>
            <p:custDataLst>
              <p:tags r:id="rId18"/>
            </p:custDataLst>
          </p:nvPr>
        </p:nvSpPr>
        <p:spPr bwMode="auto">
          <a:xfrm>
            <a:off x="6582235" y="3175705"/>
            <a:ext cx="531364" cy="353943"/>
          </a:xfrm>
          <a:prstGeom prst="rect">
            <a:avLst/>
          </a:prstGeom>
          <a:noFill/>
          <a:ln w="12700" algn="ctr">
            <a:solidFill>
              <a:schemeClr val="tx1">
                <a:lumMod val="20000"/>
                <a:lumOff val="80000"/>
              </a:schemeClr>
            </a:solidFill>
            <a:miter lim="800000"/>
            <a:headEnd/>
            <a:tailEnd/>
          </a:ln>
        </p:spPr>
        <p:txBody>
          <a:bodyPr wrap="square">
            <a:spAutoFit/>
          </a:bodyPr>
          <a:lstStyle/>
          <a:p>
            <a:r>
              <a:rPr lang="en-CA" sz="1200" dirty="0" smtClean="0"/>
              <a:t>43 %</a:t>
            </a:r>
            <a:r>
              <a:rPr lang="en-CA" sz="500" dirty="0" smtClean="0"/>
              <a:t>     </a:t>
            </a:r>
            <a:r>
              <a:rPr lang="en-CA" sz="500" dirty="0"/>
              <a:t>(n=70)</a:t>
            </a:r>
          </a:p>
        </p:txBody>
      </p:sp>
      <p:sp>
        <p:nvSpPr>
          <p:cNvPr id="12312" name="Text Box 33"/>
          <p:cNvSpPr txBox="1">
            <a:spLocks noChangeArrowheads="1"/>
          </p:cNvSpPr>
          <p:nvPr>
            <p:custDataLst>
              <p:tags r:id="rId19"/>
            </p:custDataLst>
          </p:nvPr>
        </p:nvSpPr>
        <p:spPr bwMode="auto">
          <a:xfrm>
            <a:off x="4258206" y="2709685"/>
            <a:ext cx="2509837" cy="415498"/>
          </a:xfrm>
          <a:prstGeom prst="rect">
            <a:avLst/>
          </a:prstGeom>
          <a:noFill/>
          <a:ln w="25400" algn="ctr">
            <a:noFill/>
            <a:miter lim="800000"/>
            <a:headEnd/>
            <a:tailEnd/>
          </a:ln>
        </p:spPr>
        <p:txBody>
          <a:bodyPr>
            <a:spAutoFit/>
          </a:bodyPr>
          <a:lstStyle/>
          <a:p>
            <a:r>
              <a:rPr lang="fr-CA" sz="1400" dirty="0" smtClean="0"/>
              <a:t>Non</a:t>
            </a:r>
            <a:br>
              <a:rPr lang="fr-CA" sz="1400" dirty="0" smtClean="0"/>
            </a:br>
            <a:r>
              <a:rPr lang="fr-CA" sz="700" dirty="0" smtClean="0"/>
              <a:t>(2 cotes inférieures)</a:t>
            </a:r>
            <a:endParaRPr lang="fr-CA" sz="700" dirty="0"/>
          </a:p>
        </p:txBody>
      </p:sp>
      <p:sp>
        <p:nvSpPr>
          <p:cNvPr id="12313" name="Text Box 29"/>
          <p:cNvSpPr txBox="1">
            <a:spLocks noChangeArrowheads="1"/>
          </p:cNvSpPr>
          <p:nvPr>
            <p:custDataLst>
              <p:tags r:id="rId20"/>
            </p:custDataLst>
          </p:nvPr>
        </p:nvSpPr>
        <p:spPr bwMode="auto">
          <a:xfrm>
            <a:off x="5933204" y="3180468"/>
            <a:ext cx="531364" cy="353943"/>
          </a:xfrm>
          <a:prstGeom prst="rect">
            <a:avLst/>
          </a:prstGeom>
          <a:noFill/>
          <a:ln w="12700" algn="ctr">
            <a:solidFill>
              <a:schemeClr val="tx1">
                <a:lumMod val="40000"/>
                <a:lumOff val="60000"/>
              </a:schemeClr>
            </a:solidFill>
            <a:miter lim="800000"/>
            <a:headEnd/>
            <a:tailEnd/>
          </a:ln>
        </p:spPr>
        <p:txBody>
          <a:bodyPr wrap="square">
            <a:spAutoFit/>
          </a:bodyPr>
          <a:lstStyle/>
          <a:p>
            <a:r>
              <a:rPr lang="en-CA" sz="1200" dirty="0" smtClean="0"/>
              <a:t>46 %</a:t>
            </a:r>
            <a:r>
              <a:rPr lang="en-CA" sz="500" dirty="0" smtClean="0"/>
              <a:t>     </a:t>
            </a:r>
            <a:r>
              <a:rPr lang="en-CA" sz="500" dirty="0"/>
              <a:t>(n=82)</a:t>
            </a:r>
          </a:p>
        </p:txBody>
      </p:sp>
      <p:sp>
        <p:nvSpPr>
          <p:cNvPr id="12315" name="Text Box 23"/>
          <p:cNvSpPr txBox="1">
            <a:spLocks noChangeArrowheads="1"/>
          </p:cNvSpPr>
          <p:nvPr>
            <p:custDataLst>
              <p:tags r:id="rId21"/>
            </p:custDataLst>
          </p:nvPr>
        </p:nvSpPr>
        <p:spPr bwMode="auto">
          <a:xfrm>
            <a:off x="875607" y="5322189"/>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a:t>
            </a:r>
          </a:p>
        </p:txBody>
      </p:sp>
      <p:sp>
        <p:nvSpPr>
          <p:cNvPr id="12316" name="Text Box 24"/>
          <p:cNvSpPr txBox="1">
            <a:spLocks noChangeArrowheads="1"/>
          </p:cNvSpPr>
          <p:nvPr>
            <p:custDataLst>
              <p:tags r:id="rId22"/>
            </p:custDataLst>
          </p:nvPr>
        </p:nvSpPr>
        <p:spPr bwMode="auto">
          <a:xfrm>
            <a:off x="2562430" y="473232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(n=34)</a:t>
            </a:r>
          </a:p>
        </p:txBody>
      </p:sp>
      <p:sp>
        <p:nvSpPr>
          <p:cNvPr id="12317" name="Text Box 25"/>
          <p:cNvSpPr txBox="1">
            <a:spLocks noChangeArrowheads="1"/>
          </p:cNvSpPr>
          <p:nvPr>
            <p:custDataLst>
              <p:tags r:id="rId23"/>
            </p:custDataLst>
          </p:nvPr>
        </p:nvSpPr>
        <p:spPr bwMode="auto">
          <a:xfrm>
            <a:off x="4195337" y="4027474"/>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(n=69)</a:t>
            </a:r>
          </a:p>
        </p:txBody>
      </p:sp>
      <p:sp>
        <p:nvSpPr>
          <p:cNvPr id="12318" name="Text Box 26"/>
          <p:cNvSpPr txBox="1">
            <a:spLocks noChangeArrowheads="1"/>
          </p:cNvSpPr>
          <p:nvPr>
            <p:custDataLst>
              <p:tags r:id="rId24"/>
            </p:custDataLst>
          </p:nvPr>
        </p:nvSpPr>
        <p:spPr bwMode="auto">
          <a:xfrm>
            <a:off x="5853020" y="5169576"/>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(n=13)</a:t>
            </a:r>
          </a:p>
        </p:txBody>
      </p:sp>
      <p:sp>
        <p:nvSpPr>
          <p:cNvPr id="12319" name="Text Box 27"/>
          <p:cNvSpPr txBox="1">
            <a:spLocks noChangeArrowheads="1"/>
          </p:cNvSpPr>
          <p:nvPr>
            <p:custDataLst>
              <p:tags r:id="rId25"/>
            </p:custDataLst>
          </p:nvPr>
        </p:nvSpPr>
        <p:spPr bwMode="auto">
          <a:xfrm>
            <a:off x="7506437" y="4310051"/>
            <a:ext cx="958850" cy="184150"/>
          </a:xfrm>
          <a:prstGeom prst="rect">
            <a:avLst/>
          </a:prstGeom>
          <a:noFill/>
          <a:ln w="25400" algn="ctr">
            <a:noFill/>
            <a:miter lim="800000"/>
            <a:headEnd/>
            <a:tailEnd/>
          </a:ln>
        </p:spPr>
        <p:txBody>
          <a:bodyPr>
            <a:spAutoFit/>
          </a:bodyPr>
          <a:lstStyle/>
          <a:p>
            <a:r>
              <a:rPr lang="en-CA" b="0" dirty="0">
                <a:latin typeface="Arial Narrow" pitchFamily="34" charset="0"/>
              </a:rPr>
              <a:t>(n=56)</a:t>
            </a:r>
          </a:p>
        </p:txBody>
      </p:sp>
      <p:sp>
        <p:nvSpPr>
          <p:cNvPr id="34" name="Content Placeholder 33"/>
          <p:cNvSpPr txBox="1">
            <a:spLocks/>
          </p:cNvSpPr>
          <p:nvPr>
            <p:custDataLst>
              <p:tags r:id="rId26"/>
            </p:custDataLst>
          </p:nvPr>
        </p:nvSpPr>
        <p:spPr>
          <a:xfrm>
            <a:off x="326398" y="651222"/>
            <a:ext cx="8351308" cy="120032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300" b="0" dirty="0">
                <a:solidFill>
                  <a:schemeClr val="tx1"/>
                </a:solidFill>
                <a:latin typeface="+mj-lt"/>
              </a:rPr>
              <a:t>Une fois qu’on leur a dit qu’il fallait détenir un permis pour pouvoir utiliser légalement le titre d’ingénieur et exercer la profession, </a:t>
            </a:r>
            <a:r>
              <a:rPr lang="fr-CA" sz="1300" b="0" dirty="0" smtClean="0">
                <a:solidFill>
                  <a:schemeClr val="tx1"/>
                </a:solidFill>
                <a:latin typeface="+mj-lt"/>
              </a:rPr>
              <a:t>deux étudiants sur dix (19 %) qui </a:t>
            </a:r>
            <a:r>
              <a:rPr lang="fr-CA" sz="1300" b="0" dirty="0">
                <a:solidFill>
                  <a:schemeClr val="tx1"/>
                </a:solidFill>
                <a:latin typeface="+mj-lt"/>
              </a:rPr>
              <a:t>ne projetaient pas de faire une demande ou étaient </a:t>
            </a:r>
            <a:r>
              <a:rPr lang="fr-CA" sz="1300" b="0" dirty="0" smtClean="0">
                <a:solidFill>
                  <a:schemeClr val="tx1"/>
                </a:solidFill>
                <a:latin typeface="+mj-lt"/>
              </a:rPr>
              <a:t>incertains </a:t>
            </a:r>
            <a:r>
              <a:rPr lang="fr-CA" sz="1300" b="0" dirty="0">
                <a:solidFill>
                  <a:schemeClr val="tx1"/>
                </a:solidFill>
                <a:latin typeface="+mj-lt"/>
              </a:rPr>
              <a:t>de leurs intentions au départ indiquent maintenant qu’ils </a:t>
            </a:r>
            <a:r>
              <a:rPr lang="fr-CA" sz="1300" b="0" dirty="0" smtClean="0">
                <a:solidFill>
                  <a:schemeClr val="tx1"/>
                </a:solidFill>
                <a:latin typeface="+mj-lt"/>
              </a:rPr>
              <a:t>vont </a:t>
            </a:r>
            <a:r>
              <a:rPr lang="fr-CA" sz="1300" b="0" dirty="0">
                <a:solidFill>
                  <a:schemeClr val="tx1"/>
                </a:solidFill>
                <a:latin typeface="+mj-lt"/>
              </a:rPr>
              <a:t>absolument ou probablement faire une demande de permis</a:t>
            </a:r>
            <a:r>
              <a:rPr lang="fr-CA" sz="1300" b="0" dirty="0">
                <a:solidFill>
                  <a:srgbClr val="1F497D"/>
                </a:solidFill>
                <a:latin typeface="+mj-lt"/>
              </a:rPr>
              <a:t>; ce pourcentage est beaucoup </a:t>
            </a:r>
            <a:r>
              <a:rPr lang="fr-CA" sz="1300" b="0" dirty="0" smtClean="0">
                <a:solidFill>
                  <a:srgbClr val="1F497D"/>
                </a:solidFill>
                <a:latin typeface="+mj-lt"/>
              </a:rPr>
              <a:t>moins élevé qu’en 2013 et marque un retour aux niveaux enregistrés en 2012. Par ailleurs, plus de quatre étudiants sur dix (43 %) indiquent quand même ne pas envisager de faire une demande de permis, tandis qu’ils sont un peu moins (38 %) à être incertains; les deux pourcentages sont plus élevés qu’en 2013.</a:t>
            </a:r>
            <a:endParaRPr lang="en-US" sz="1300" b="0" dirty="0">
              <a:solidFill>
                <a:schemeClr val="tx1"/>
              </a:solidFill>
              <a:latin typeface="+mn-lt"/>
            </a:endParaRPr>
          </a:p>
        </p:txBody>
      </p:sp>
      <p:sp>
        <p:nvSpPr>
          <p:cNvPr id="37" name="Text Box 29"/>
          <p:cNvSpPr txBox="1">
            <a:spLocks noChangeArrowheads="1"/>
          </p:cNvSpPr>
          <p:nvPr>
            <p:custDataLst>
              <p:tags r:id="rId27"/>
            </p:custDataLst>
          </p:nvPr>
        </p:nvSpPr>
        <p:spPr bwMode="auto">
          <a:xfrm>
            <a:off x="5290713" y="3180468"/>
            <a:ext cx="531364" cy="353943"/>
          </a:xfrm>
          <a:prstGeom prst="rect">
            <a:avLst/>
          </a:prstGeom>
          <a:noFill/>
          <a:ln w="12700" algn="ctr">
            <a:solidFill>
              <a:schemeClr val="tx1">
                <a:lumMod val="60000"/>
                <a:lumOff val="40000"/>
              </a:schemeClr>
            </a:solidFill>
            <a:miter lim="800000"/>
            <a:headEnd/>
            <a:tailEnd/>
          </a:ln>
        </p:spPr>
        <p:txBody>
          <a:bodyPr wrap="square">
            <a:spAutoFit/>
          </a:bodyPr>
          <a:lstStyle/>
          <a:p>
            <a:r>
              <a:rPr lang="en-CA" sz="1200" dirty="0" smtClean="0"/>
              <a:t>45 %</a:t>
            </a:r>
            <a:r>
              <a:rPr lang="en-CA" sz="500" dirty="0" smtClean="0"/>
              <a:t>     </a:t>
            </a:r>
            <a:r>
              <a:rPr lang="en-CA" sz="500" dirty="0"/>
              <a:t>(</a:t>
            </a:r>
            <a:r>
              <a:rPr lang="en-CA" sz="500" dirty="0" smtClean="0"/>
              <a:t>n=99)</a:t>
            </a:r>
            <a:endParaRPr lang="en-CA" sz="500" dirty="0"/>
          </a:p>
        </p:txBody>
      </p:sp>
      <p:sp>
        <p:nvSpPr>
          <p:cNvPr id="39" name="AutoShape 10"/>
          <p:cNvSpPr>
            <a:spLocks/>
          </p:cNvSpPr>
          <p:nvPr>
            <p:custDataLst>
              <p:tags r:id="rId28"/>
            </p:custDataLst>
          </p:nvPr>
        </p:nvSpPr>
        <p:spPr bwMode="auto">
          <a:xfrm rot="5400000">
            <a:off x="1995800" y="276589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0" name="AutoShape 10"/>
          <p:cNvSpPr>
            <a:spLocks/>
          </p:cNvSpPr>
          <p:nvPr>
            <p:custDataLst>
              <p:tags r:id="rId29"/>
            </p:custDataLst>
          </p:nvPr>
        </p:nvSpPr>
        <p:spPr bwMode="auto">
          <a:xfrm rot="5400000">
            <a:off x="5485478" y="220391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2" name="Text Box 10"/>
          <p:cNvSpPr txBox="1">
            <a:spLocks noChangeArrowheads="1"/>
          </p:cNvSpPr>
          <p:nvPr>
            <p:custDataLst>
              <p:tags r:id="rId30"/>
            </p:custDataLst>
          </p:nvPr>
        </p:nvSpPr>
        <p:spPr bwMode="auto">
          <a:xfrm>
            <a:off x="935241" y="5201684"/>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(n=13)</a:t>
            </a:r>
            <a:endParaRPr lang="en-CA" dirty="0">
              <a:latin typeface="Arial Narrow" pitchFamily="34" charset="0"/>
            </a:endParaRPr>
          </a:p>
        </p:txBody>
      </p:sp>
      <p:sp>
        <p:nvSpPr>
          <p:cNvPr id="43" name="Text Box 10"/>
          <p:cNvSpPr txBox="1">
            <a:spLocks noChangeArrowheads="1"/>
          </p:cNvSpPr>
          <p:nvPr>
            <p:custDataLst>
              <p:tags r:id="rId31"/>
            </p:custDataLst>
          </p:nvPr>
        </p:nvSpPr>
        <p:spPr bwMode="auto">
          <a:xfrm>
            <a:off x="2579370" y="4842965"/>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(n=34)</a:t>
            </a:r>
            <a:endParaRPr lang="en-CA" dirty="0">
              <a:latin typeface="Arial Narrow" pitchFamily="34" charset="0"/>
            </a:endParaRPr>
          </a:p>
        </p:txBody>
      </p:sp>
      <p:sp>
        <p:nvSpPr>
          <p:cNvPr id="44" name="Text Box 10"/>
          <p:cNvSpPr txBox="1">
            <a:spLocks noChangeArrowheads="1"/>
          </p:cNvSpPr>
          <p:nvPr>
            <p:custDataLst>
              <p:tags r:id="rId32"/>
            </p:custDataLst>
          </p:nvPr>
        </p:nvSpPr>
        <p:spPr bwMode="auto">
          <a:xfrm>
            <a:off x="4225827" y="4028944"/>
            <a:ext cx="552450" cy="184150"/>
          </a:xfrm>
          <a:prstGeom prst="rect">
            <a:avLst/>
          </a:prstGeom>
          <a:noFill/>
          <a:ln w="25400" algn="ctr">
            <a:noFill/>
            <a:miter lim="800000"/>
            <a:headEnd/>
            <a:tailEnd/>
          </a:ln>
        </p:spPr>
        <p:txBody>
          <a:bodyPr>
            <a:spAutoFit/>
          </a:bodyPr>
          <a:lstStyle/>
          <a:p>
            <a:pPr algn="l"/>
            <a:r>
              <a:rPr lang="en-CA" dirty="0" smtClean="0"/>
              <a:t>(n=84)</a:t>
            </a:r>
            <a:endParaRPr lang="en-CA" dirty="0"/>
          </a:p>
        </p:txBody>
      </p:sp>
      <p:sp>
        <p:nvSpPr>
          <p:cNvPr id="45" name="Text Box 10"/>
          <p:cNvSpPr txBox="1">
            <a:spLocks noChangeArrowheads="1"/>
          </p:cNvSpPr>
          <p:nvPr>
            <p:custDataLst>
              <p:tags r:id="rId33"/>
            </p:custDataLst>
          </p:nvPr>
        </p:nvSpPr>
        <p:spPr bwMode="auto">
          <a:xfrm>
            <a:off x="5888039" y="516501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(n=15)</a:t>
            </a:r>
            <a:endParaRPr lang="en-CA" dirty="0">
              <a:latin typeface="Arial Narrow" pitchFamily="34" charset="0"/>
            </a:endParaRPr>
          </a:p>
        </p:txBody>
      </p:sp>
      <p:sp>
        <p:nvSpPr>
          <p:cNvPr id="46" name="Text Box 10"/>
          <p:cNvSpPr txBox="1">
            <a:spLocks noChangeArrowheads="1"/>
          </p:cNvSpPr>
          <p:nvPr>
            <p:custDataLst>
              <p:tags r:id="rId34"/>
            </p:custDataLst>
          </p:nvPr>
        </p:nvSpPr>
        <p:spPr bwMode="auto">
          <a:xfrm>
            <a:off x="7533735" y="4254681"/>
            <a:ext cx="552450" cy="184150"/>
          </a:xfrm>
          <a:prstGeom prst="rect">
            <a:avLst/>
          </a:prstGeom>
          <a:noFill/>
          <a:ln w="25400" algn="ctr">
            <a:noFill/>
            <a:miter lim="800000"/>
            <a:headEnd/>
            <a:tailEnd/>
          </a:ln>
        </p:spPr>
        <p:txBody>
          <a:bodyPr>
            <a:spAutoFit/>
          </a:bodyPr>
          <a:lstStyle/>
          <a:p>
            <a:pPr algn="l"/>
            <a:r>
              <a:rPr lang="en-CA" dirty="0" smtClean="0"/>
              <a:t>(n=72)</a:t>
            </a:r>
            <a:endParaRPr lang="en-CA" dirty="0"/>
          </a:p>
        </p:txBody>
      </p:sp>
      <p:sp>
        <p:nvSpPr>
          <p:cNvPr id="47" name="Text Box 29"/>
          <p:cNvSpPr txBox="1">
            <a:spLocks noChangeArrowheads="1"/>
          </p:cNvSpPr>
          <p:nvPr>
            <p:custDataLst>
              <p:tags r:id="rId35"/>
            </p:custDataLst>
          </p:nvPr>
        </p:nvSpPr>
        <p:spPr bwMode="auto">
          <a:xfrm>
            <a:off x="4640032" y="3189745"/>
            <a:ext cx="531364" cy="353943"/>
          </a:xfrm>
          <a:prstGeom prst="rect">
            <a:avLst/>
          </a:prstGeom>
          <a:noFill/>
          <a:ln w="12700" algn="ctr">
            <a:solidFill>
              <a:schemeClr val="tx1"/>
            </a:solidFill>
            <a:miter lim="800000"/>
            <a:headEnd/>
            <a:tailEnd/>
          </a:ln>
        </p:spPr>
        <p:txBody>
          <a:bodyPr wrap="square">
            <a:spAutoFit/>
          </a:bodyPr>
          <a:lstStyle/>
          <a:p>
            <a:r>
              <a:rPr lang="en-CA" sz="1200" dirty="0" smtClean="0"/>
              <a:t>37 %</a:t>
            </a:r>
            <a:r>
              <a:rPr lang="en-CA" sz="500" dirty="0" smtClean="0"/>
              <a:t>     </a:t>
            </a:r>
            <a:r>
              <a:rPr lang="en-CA" sz="500" dirty="0"/>
              <a:t>(</a:t>
            </a:r>
            <a:r>
              <a:rPr lang="en-CA" sz="500" dirty="0" smtClean="0"/>
              <a:t>n=72)</a:t>
            </a:r>
            <a:endParaRPr lang="en-CA" sz="500" dirty="0"/>
          </a:p>
        </p:txBody>
      </p:sp>
      <p:sp>
        <p:nvSpPr>
          <p:cNvPr id="48" name="Text Box 10"/>
          <p:cNvSpPr txBox="1">
            <a:spLocks noChangeArrowheads="1"/>
          </p:cNvSpPr>
          <p:nvPr>
            <p:custDataLst>
              <p:tags r:id="rId36"/>
            </p:custDataLst>
          </p:nvPr>
        </p:nvSpPr>
        <p:spPr bwMode="auto">
          <a:xfrm>
            <a:off x="691040" y="5239687"/>
            <a:ext cx="522151" cy="184666"/>
          </a:xfrm>
          <a:prstGeom prst="rect">
            <a:avLst/>
          </a:prstGeom>
          <a:noFill/>
          <a:ln w="25400" algn="ctr">
            <a:noFill/>
            <a:miter lim="800000"/>
            <a:headEnd/>
            <a:tailEnd/>
          </a:ln>
        </p:spPr>
        <p:txBody>
          <a:bodyPr wrap="square">
            <a:spAutoFit/>
          </a:bodyPr>
          <a:lstStyle/>
          <a:p>
            <a:pPr algn="l"/>
            <a:r>
              <a:rPr lang="en-CA" dirty="0" smtClean="0">
                <a:latin typeface="Arial Narrow" pitchFamily="34" charset="0"/>
              </a:rPr>
              <a:t>(n=9)</a:t>
            </a:r>
            <a:endParaRPr lang="en-CA" dirty="0">
              <a:latin typeface="Arial Narrow" pitchFamily="34" charset="0"/>
            </a:endParaRPr>
          </a:p>
        </p:txBody>
      </p:sp>
      <p:sp>
        <p:nvSpPr>
          <p:cNvPr id="49" name="Text Box 10"/>
          <p:cNvSpPr txBox="1">
            <a:spLocks noChangeArrowheads="1"/>
          </p:cNvSpPr>
          <p:nvPr>
            <p:custDataLst>
              <p:tags r:id="rId37"/>
            </p:custDataLst>
          </p:nvPr>
        </p:nvSpPr>
        <p:spPr bwMode="auto">
          <a:xfrm>
            <a:off x="2329773" y="4457971"/>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(n=53)</a:t>
            </a:r>
            <a:endParaRPr lang="en-CA" dirty="0">
              <a:latin typeface="Arial Narrow" pitchFamily="34" charset="0"/>
            </a:endParaRPr>
          </a:p>
        </p:txBody>
      </p:sp>
      <p:sp>
        <p:nvSpPr>
          <p:cNvPr id="50" name="Text Box 10"/>
          <p:cNvSpPr txBox="1">
            <a:spLocks noChangeArrowheads="1"/>
          </p:cNvSpPr>
          <p:nvPr>
            <p:custDataLst>
              <p:tags r:id="rId38"/>
            </p:custDataLst>
          </p:nvPr>
        </p:nvSpPr>
        <p:spPr bwMode="auto">
          <a:xfrm>
            <a:off x="3991075" y="4286788"/>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(n=62)</a:t>
            </a:r>
            <a:endParaRPr lang="en-CA" dirty="0">
              <a:latin typeface="Arial Narrow" pitchFamily="34" charset="0"/>
            </a:endParaRPr>
          </a:p>
        </p:txBody>
      </p:sp>
      <p:sp>
        <p:nvSpPr>
          <p:cNvPr id="51" name="Text Box 10"/>
          <p:cNvSpPr txBox="1">
            <a:spLocks noChangeArrowheads="1"/>
          </p:cNvSpPr>
          <p:nvPr>
            <p:custDataLst>
              <p:tags r:id="rId39"/>
            </p:custDataLst>
          </p:nvPr>
        </p:nvSpPr>
        <p:spPr bwMode="auto">
          <a:xfrm>
            <a:off x="5657538" y="5240611"/>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(n=10)</a:t>
            </a:r>
            <a:endParaRPr lang="en-CA" dirty="0">
              <a:latin typeface="Arial Narrow" pitchFamily="34" charset="0"/>
            </a:endParaRPr>
          </a:p>
        </p:txBody>
      </p:sp>
      <p:sp>
        <p:nvSpPr>
          <p:cNvPr id="52" name="Text Box 10"/>
          <p:cNvSpPr txBox="1">
            <a:spLocks noChangeArrowheads="1"/>
          </p:cNvSpPr>
          <p:nvPr>
            <p:custDataLst>
              <p:tags r:id="rId40"/>
            </p:custDataLst>
          </p:nvPr>
        </p:nvSpPr>
        <p:spPr bwMode="auto">
          <a:xfrm>
            <a:off x="7312488" y="4315132"/>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(n=61)</a:t>
            </a:r>
            <a:endParaRPr lang="en-CA" dirty="0">
              <a:latin typeface="Arial Narrow" pitchFamily="34" charset="0"/>
            </a:endParaRPr>
          </a:p>
        </p:txBody>
      </p:sp>
      <p:sp>
        <p:nvSpPr>
          <p:cNvPr id="55" name="Text Box 14"/>
          <p:cNvSpPr txBox="1">
            <a:spLocks noChangeArrowheads="1"/>
          </p:cNvSpPr>
          <p:nvPr>
            <p:custDataLst>
              <p:tags r:id="rId41"/>
            </p:custDataLst>
          </p:nvPr>
        </p:nvSpPr>
        <p:spPr bwMode="auto">
          <a:xfrm>
            <a:off x="3367696" y="3637742"/>
            <a:ext cx="533877" cy="353943"/>
          </a:xfrm>
          <a:prstGeom prst="rect">
            <a:avLst/>
          </a:prstGeom>
          <a:noFill/>
          <a:ln w="12700" algn="ctr">
            <a:solidFill>
              <a:schemeClr val="accent6"/>
            </a:solidFill>
            <a:miter lim="800000"/>
            <a:headEnd/>
            <a:tailEnd/>
          </a:ln>
        </p:spPr>
        <p:txBody>
          <a:bodyPr wrap="square">
            <a:spAutoFit/>
          </a:bodyPr>
          <a:lstStyle/>
          <a:p>
            <a:r>
              <a:rPr lang="en-CA" sz="1200" dirty="0" smtClean="0"/>
              <a:t>19 %</a:t>
            </a:r>
            <a:r>
              <a:rPr lang="en-CA" sz="500" dirty="0" smtClean="0"/>
              <a:t>     </a:t>
            </a:r>
            <a:r>
              <a:rPr lang="en-CA" sz="500" dirty="0"/>
              <a:t>(</a:t>
            </a:r>
            <a:r>
              <a:rPr lang="en-CA" sz="500" dirty="0" smtClean="0"/>
              <a:t>n=32)</a:t>
            </a:r>
            <a:endParaRPr lang="en-CA" sz="500" dirty="0"/>
          </a:p>
        </p:txBody>
      </p:sp>
      <p:sp>
        <p:nvSpPr>
          <p:cNvPr id="56" name="Text Box 29"/>
          <p:cNvSpPr txBox="1">
            <a:spLocks noChangeArrowheads="1"/>
          </p:cNvSpPr>
          <p:nvPr>
            <p:custDataLst>
              <p:tags r:id="rId42"/>
            </p:custDataLst>
          </p:nvPr>
        </p:nvSpPr>
        <p:spPr bwMode="auto">
          <a:xfrm>
            <a:off x="2802789" y="3647267"/>
            <a:ext cx="533877" cy="353943"/>
          </a:xfrm>
          <a:prstGeom prst="rect">
            <a:avLst/>
          </a:prstGeom>
          <a:noFill/>
          <a:ln w="12700" algn="ctr">
            <a:solidFill>
              <a:schemeClr val="tx1">
                <a:lumMod val="20000"/>
                <a:lumOff val="80000"/>
              </a:schemeClr>
            </a:solidFill>
            <a:miter lim="800000"/>
            <a:headEnd/>
            <a:tailEnd/>
          </a:ln>
        </p:spPr>
        <p:txBody>
          <a:bodyPr wrap="square">
            <a:spAutoFit/>
          </a:bodyPr>
          <a:lstStyle/>
          <a:p>
            <a:r>
              <a:rPr lang="en-CA" sz="1200" dirty="0" smtClean="0"/>
              <a:t>20 %</a:t>
            </a:r>
            <a:r>
              <a:rPr lang="en-CA" sz="500" dirty="0" smtClean="0"/>
              <a:t>     </a:t>
            </a:r>
            <a:r>
              <a:rPr lang="en-CA" sz="500" dirty="0"/>
              <a:t>(</a:t>
            </a:r>
            <a:r>
              <a:rPr lang="en-CA" sz="500" dirty="0" smtClean="0"/>
              <a:t>n=33)</a:t>
            </a:r>
            <a:endParaRPr lang="en-CA" sz="500" dirty="0"/>
          </a:p>
        </p:txBody>
      </p:sp>
      <p:sp>
        <p:nvSpPr>
          <p:cNvPr id="57" name="Text Box 29"/>
          <p:cNvSpPr txBox="1">
            <a:spLocks noChangeArrowheads="1"/>
          </p:cNvSpPr>
          <p:nvPr>
            <p:custDataLst>
              <p:tags r:id="rId43"/>
            </p:custDataLst>
          </p:nvPr>
        </p:nvSpPr>
        <p:spPr bwMode="auto">
          <a:xfrm>
            <a:off x="2229958" y="3652030"/>
            <a:ext cx="533877" cy="353943"/>
          </a:xfrm>
          <a:prstGeom prst="rect">
            <a:avLst/>
          </a:prstGeom>
          <a:noFill/>
          <a:ln w="12700" algn="ctr">
            <a:solidFill>
              <a:schemeClr val="tx1">
                <a:lumMod val="40000"/>
                <a:lumOff val="60000"/>
              </a:schemeClr>
            </a:solidFill>
            <a:miter lim="800000"/>
            <a:headEnd/>
            <a:tailEnd/>
          </a:ln>
        </p:spPr>
        <p:txBody>
          <a:bodyPr wrap="square">
            <a:spAutoFit/>
          </a:bodyPr>
          <a:lstStyle/>
          <a:p>
            <a:r>
              <a:rPr lang="en-CA" sz="1200" dirty="0" smtClean="0"/>
              <a:t>22 %</a:t>
            </a:r>
            <a:r>
              <a:rPr lang="en-CA" sz="500" dirty="0" smtClean="0"/>
              <a:t>     </a:t>
            </a:r>
            <a:r>
              <a:rPr lang="en-CA" sz="500" dirty="0"/>
              <a:t>(</a:t>
            </a:r>
            <a:r>
              <a:rPr lang="en-CA" sz="500" dirty="0" smtClean="0"/>
              <a:t>n=40)</a:t>
            </a:r>
            <a:endParaRPr lang="en-CA" sz="500" dirty="0"/>
          </a:p>
        </p:txBody>
      </p:sp>
      <p:sp>
        <p:nvSpPr>
          <p:cNvPr id="58" name="Text Box 29"/>
          <p:cNvSpPr txBox="1">
            <a:spLocks noChangeArrowheads="1"/>
          </p:cNvSpPr>
          <p:nvPr>
            <p:custDataLst>
              <p:tags r:id="rId44"/>
            </p:custDataLst>
          </p:nvPr>
        </p:nvSpPr>
        <p:spPr bwMode="auto">
          <a:xfrm>
            <a:off x="1644617" y="3652030"/>
            <a:ext cx="533877" cy="353943"/>
          </a:xfrm>
          <a:prstGeom prst="rect">
            <a:avLst/>
          </a:prstGeom>
          <a:noFill/>
          <a:ln w="12700" algn="ctr">
            <a:solidFill>
              <a:schemeClr val="tx1">
                <a:lumMod val="60000"/>
                <a:lumOff val="40000"/>
              </a:schemeClr>
            </a:solidFill>
            <a:miter lim="800000"/>
            <a:headEnd/>
            <a:tailEnd/>
          </a:ln>
        </p:spPr>
        <p:txBody>
          <a:bodyPr wrap="square">
            <a:spAutoFit/>
          </a:bodyPr>
          <a:lstStyle/>
          <a:p>
            <a:r>
              <a:rPr lang="en-CA" sz="1200" dirty="0" smtClean="0"/>
              <a:t>22 %</a:t>
            </a:r>
            <a:r>
              <a:rPr lang="en-CA" sz="500" dirty="0" smtClean="0"/>
              <a:t>     </a:t>
            </a:r>
            <a:r>
              <a:rPr lang="en-CA" sz="500" dirty="0"/>
              <a:t>(</a:t>
            </a:r>
            <a:r>
              <a:rPr lang="en-CA" sz="500" dirty="0" smtClean="0"/>
              <a:t>n=47)</a:t>
            </a:r>
            <a:endParaRPr lang="en-CA" sz="500" dirty="0"/>
          </a:p>
        </p:txBody>
      </p:sp>
      <p:sp>
        <p:nvSpPr>
          <p:cNvPr id="59" name="Text Box 29"/>
          <p:cNvSpPr txBox="1">
            <a:spLocks noChangeArrowheads="1"/>
          </p:cNvSpPr>
          <p:nvPr>
            <p:custDataLst>
              <p:tags r:id="rId45"/>
            </p:custDataLst>
          </p:nvPr>
        </p:nvSpPr>
        <p:spPr bwMode="auto">
          <a:xfrm>
            <a:off x="1079661" y="3651782"/>
            <a:ext cx="533877" cy="353943"/>
          </a:xfrm>
          <a:prstGeom prst="rect">
            <a:avLst/>
          </a:prstGeom>
          <a:noFill/>
          <a:ln w="12700" algn="ctr">
            <a:solidFill>
              <a:schemeClr val="tx1"/>
            </a:solidFill>
            <a:miter lim="800000"/>
            <a:headEnd/>
            <a:tailEnd/>
          </a:ln>
        </p:spPr>
        <p:txBody>
          <a:bodyPr wrap="square">
            <a:spAutoFit/>
          </a:bodyPr>
          <a:lstStyle/>
          <a:p>
            <a:r>
              <a:rPr lang="en-CA" sz="1200" dirty="0" smtClean="0"/>
              <a:t>32 %</a:t>
            </a:r>
            <a:r>
              <a:rPr lang="en-CA" sz="500" dirty="0" smtClean="0"/>
              <a:t>     </a:t>
            </a:r>
            <a:r>
              <a:rPr lang="en-CA" sz="500" dirty="0"/>
              <a:t>(</a:t>
            </a:r>
            <a:r>
              <a:rPr lang="en-CA" sz="500" dirty="0" smtClean="0"/>
              <a:t>n=62)</a:t>
            </a:r>
            <a:endParaRPr lang="en-CA" sz="500" dirty="0"/>
          </a:p>
        </p:txBody>
      </p:sp>
      <p:sp>
        <p:nvSpPr>
          <p:cNvPr id="53" name="Text Box 29"/>
          <p:cNvSpPr txBox="1">
            <a:spLocks noChangeArrowheads="1"/>
          </p:cNvSpPr>
          <p:nvPr>
            <p:custDataLst>
              <p:tags r:id="rId46"/>
            </p:custDataLst>
          </p:nvPr>
        </p:nvSpPr>
        <p:spPr bwMode="auto">
          <a:xfrm>
            <a:off x="4026298" y="3193861"/>
            <a:ext cx="531364" cy="353943"/>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43 %</a:t>
            </a:r>
            <a:r>
              <a:rPr lang="en-CA" sz="500" dirty="0" smtClean="0"/>
              <a:t>     </a:t>
            </a:r>
            <a:r>
              <a:rPr lang="en-CA" sz="500" dirty="0"/>
              <a:t>(</a:t>
            </a:r>
            <a:r>
              <a:rPr lang="en-CA" sz="500" dirty="0" smtClean="0"/>
              <a:t>n=75)</a:t>
            </a:r>
            <a:endParaRPr lang="en-CA" sz="500" dirty="0"/>
          </a:p>
        </p:txBody>
      </p:sp>
      <p:sp>
        <p:nvSpPr>
          <p:cNvPr id="54" name="Text Box 29"/>
          <p:cNvSpPr txBox="1">
            <a:spLocks noChangeArrowheads="1"/>
          </p:cNvSpPr>
          <p:nvPr>
            <p:custDataLst>
              <p:tags r:id="rId47"/>
            </p:custDataLst>
          </p:nvPr>
        </p:nvSpPr>
        <p:spPr bwMode="auto">
          <a:xfrm>
            <a:off x="467808" y="3647578"/>
            <a:ext cx="577783" cy="353943"/>
          </a:xfrm>
          <a:prstGeom prst="rect">
            <a:avLst/>
          </a:prstGeom>
          <a:noFill/>
          <a:ln w="12700" algn="ctr">
            <a:solidFill>
              <a:schemeClr val="tx1"/>
            </a:solidFill>
            <a:miter lim="800000"/>
            <a:headEnd/>
            <a:tailEnd/>
          </a:ln>
        </p:spPr>
        <p:txBody>
          <a:bodyPr wrap="square">
            <a:spAutoFit/>
          </a:bodyPr>
          <a:lstStyle/>
          <a:p>
            <a:r>
              <a:rPr lang="en-CA" sz="1200" dirty="0" smtClean="0"/>
              <a:t>19 %</a:t>
            </a:r>
            <a:r>
              <a:rPr lang="en-CA" sz="500" dirty="0" smtClean="0"/>
              <a:t>     </a:t>
            </a:r>
            <a:r>
              <a:rPr lang="en-CA" sz="500" dirty="0"/>
              <a:t>(</a:t>
            </a:r>
            <a:r>
              <a:rPr lang="en-CA" sz="500" dirty="0" smtClean="0"/>
              <a:t>n=33)</a:t>
            </a:r>
            <a:endParaRPr lang="en-CA" sz="500" dirty="0"/>
          </a:p>
        </p:txBody>
      </p:sp>
      <p:sp>
        <p:nvSpPr>
          <p:cNvPr id="61" name="Text Box 10"/>
          <p:cNvSpPr txBox="1">
            <a:spLocks noChangeArrowheads="1"/>
          </p:cNvSpPr>
          <p:nvPr>
            <p:custDataLst>
              <p:tags r:id="rId48"/>
            </p:custDataLst>
          </p:nvPr>
        </p:nvSpPr>
        <p:spPr bwMode="auto">
          <a:xfrm>
            <a:off x="397548" y="5276282"/>
            <a:ext cx="522151" cy="184666"/>
          </a:xfrm>
          <a:prstGeom prst="rect">
            <a:avLst/>
          </a:prstGeom>
          <a:noFill/>
          <a:ln w="25400" algn="ctr">
            <a:noFill/>
            <a:miter lim="800000"/>
            <a:headEnd/>
            <a:tailEnd/>
          </a:ln>
        </p:spPr>
        <p:txBody>
          <a:bodyPr wrap="square">
            <a:spAutoFit/>
          </a:bodyPr>
          <a:lstStyle/>
          <a:p>
            <a:pPr algn="l"/>
            <a:r>
              <a:rPr lang="en-CA" dirty="0" smtClean="0">
                <a:latin typeface="Arial Narrow" pitchFamily="34" charset="0"/>
              </a:rPr>
              <a:t>(n=7)</a:t>
            </a:r>
            <a:endParaRPr lang="en-CA" dirty="0">
              <a:latin typeface="Arial Narrow" pitchFamily="34" charset="0"/>
            </a:endParaRPr>
          </a:p>
        </p:txBody>
      </p:sp>
      <p:sp>
        <p:nvSpPr>
          <p:cNvPr id="62" name="Text Box 10"/>
          <p:cNvSpPr txBox="1">
            <a:spLocks noChangeArrowheads="1"/>
          </p:cNvSpPr>
          <p:nvPr>
            <p:custDataLst>
              <p:tags r:id="rId49"/>
            </p:custDataLst>
          </p:nvPr>
        </p:nvSpPr>
        <p:spPr bwMode="auto">
          <a:xfrm>
            <a:off x="2053548" y="486850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(n=26)</a:t>
            </a:r>
            <a:endParaRPr lang="en-CA" dirty="0">
              <a:latin typeface="Arial Narrow" pitchFamily="34" charset="0"/>
            </a:endParaRPr>
          </a:p>
        </p:txBody>
      </p:sp>
      <p:sp>
        <p:nvSpPr>
          <p:cNvPr id="63" name="Text Box 10"/>
          <p:cNvSpPr txBox="1">
            <a:spLocks noChangeArrowheads="1"/>
          </p:cNvSpPr>
          <p:nvPr>
            <p:custDataLst>
              <p:tags r:id="rId50"/>
            </p:custDataLst>
          </p:nvPr>
        </p:nvSpPr>
        <p:spPr bwMode="auto">
          <a:xfrm>
            <a:off x="3704467" y="4124537"/>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(n=63)</a:t>
            </a:r>
            <a:endParaRPr lang="en-CA" dirty="0">
              <a:latin typeface="Arial Narrow" pitchFamily="34" charset="0"/>
            </a:endParaRPr>
          </a:p>
        </p:txBody>
      </p:sp>
      <p:sp>
        <p:nvSpPr>
          <p:cNvPr id="66" name="Text Box 10"/>
          <p:cNvSpPr txBox="1">
            <a:spLocks noChangeArrowheads="1"/>
          </p:cNvSpPr>
          <p:nvPr>
            <p:custDataLst>
              <p:tags r:id="rId51"/>
            </p:custDataLst>
          </p:nvPr>
        </p:nvSpPr>
        <p:spPr bwMode="auto">
          <a:xfrm>
            <a:off x="5363679" y="5162716"/>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(n=12)</a:t>
            </a:r>
            <a:endParaRPr lang="en-CA" dirty="0">
              <a:latin typeface="Arial Narrow" pitchFamily="34" charset="0"/>
            </a:endParaRPr>
          </a:p>
        </p:txBody>
      </p:sp>
      <p:sp>
        <p:nvSpPr>
          <p:cNvPr id="67" name="Text Box 10"/>
          <p:cNvSpPr txBox="1">
            <a:spLocks noChangeArrowheads="1"/>
          </p:cNvSpPr>
          <p:nvPr>
            <p:custDataLst>
              <p:tags r:id="rId52"/>
            </p:custDataLst>
          </p:nvPr>
        </p:nvSpPr>
        <p:spPr bwMode="auto">
          <a:xfrm>
            <a:off x="7036263" y="4075859"/>
            <a:ext cx="552450" cy="184150"/>
          </a:xfrm>
          <a:prstGeom prst="rect">
            <a:avLst/>
          </a:prstGeom>
          <a:noFill/>
          <a:ln w="25400" algn="ctr">
            <a:noFill/>
            <a:miter lim="800000"/>
            <a:headEnd/>
            <a:tailEnd/>
          </a:ln>
        </p:spPr>
        <p:txBody>
          <a:bodyPr>
            <a:spAutoFit/>
          </a:bodyPr>
          <a:lstStyle/>
          <a:p>
            <a:pPr algn="l"/>
            <a:r>
              <a:rPr lang="en-CA" dirty="0" smtClean="0">
                <a:latin typeface="Arial Narrow" pitchFamily="34" charset="0"/>
              </a:rPr>
              <a:t>(n=65)</a:t>
            </a:r>
            <a:endParaRPr lang="en-CA" dirty="0">
              <a:latin typeface="Arial Narrow" pitchFamily="34" charset="0"/>
            </a:endParaRPr>
          </a:p>
        </p:txBody>
      </p:sp>
      <p:sp>
        <p:nvSpPr>
          <p:cNvPr id="60" name="TextBox 59"/>
          <p:cNvSpPr txBox="1"/>
          <p:nvPr>
            <p:custDataLst>
              <p:tags r:id="rId53"/>
            </p:custDataLst>
          </p:nvPr>
        </p:nvSpPr>
        <p:spPr>
          <a:xfrm>
            <a:off x="629796" y="3413364"/>
            <a:ext cx="272892" cy="253916"/>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71" name="TextBox 70"/>
          <p:cNvSpPr txBox="1"/>
          <p:nvPr>
            <p:custDataLst>
              <p:tags r:id="rId54"/>
            </p:custDataLst>
          </p:nvPr>
        </p:nvSpPr>
        <p:spPr>
          <a:xfrm>
            <a:off x="2101169" y="4628643"/>
            <a:ext cx="272892" cy="253916"/>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4" name="TextBox 63"/>
          <p:cNvSpPr txBox="1"/>
          <p:nvPr>
            <p:custDataLst>
              <p:tags r:id="rId55"/>
            </p:custDataLst>
          </p:nvPr>
        </p:nvSpPr>
        <p:spPr>
          <a:xfrm>
            <a:off x="6923981" y="3800924"/>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5" name="TextBox 64"/>
          <p:cNvSpPr txBox="1"/>
          <p:nvPr>
            <p:custDataLst>
              <p:tags r:id="rId56"/>
            </p:custDataLst>
          </p:nvPr>
        </p:nvSpPr>
        <p:spPr>
          <a:xfrm>
            <a:off x="3632591" y="3890935"/>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68" name="TextBox 67"/>
          <p:cNvSpPr txBox="1"/>
          <p:nvPr>
            <p:custDataLst>
              <p:tags r:id="rId57"/>
            </p:custDataLst>
          </p:nvPr>
        </p:nvSpPr>
        <p:spPr>
          <a:xfrm>
            <a:off x="3989638" y="2938128"/>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Délais quant à la demande de permis</a:t>
            </a:r>
          </a:p>
        </p:txBody>
      </p:sp>
      <p:graphicFrame>
        <p:nvGraphicFramePr>
          <p:cNvPr id="31" name="Object 2"/>
          <p:cNvGraphicFramePr>
            <a:graphicFrameLocks noGrp="1" noChangeAspect="1"/>
          </p:cNvGraphicFramePr>
          <p:nvPr>
            <p:ph idx="1"/>
            <p:custDataLst>
              <p:tags r:id="rId2"/>
            </p:custDataLst>
            <p:extLst>
              <p:ext uri="{D42A27DB-BD31-4B8C-83A1-F6EECF244321}">
                <p14:modId xmlns:p14="http://schemas.microsoft.com/office/powerpoint/2010/main" val="4147874447"/>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48"/>
          </a:graphicData>
        </a:graphic>
      </p:graphicFrame>
      <p:sp>
        <p:nvSpPr>
          <p:cNvPr id="1331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29E31D8-566F-4FD6-95E5-6FC9EE862CFF}" type="slidenum">
              <a:rPr lang="en-US"/>
              <a:pPr/>
              <a:t>27</a:t>
            </a:fld>
            <a:endParaRPr lang="en-US" dirty="0"/>
          </a:p>
        </p:txBody>
      </p:sp>
      <p:sp>
        <p:nvSpPr>
          <p:cNvPr id="13317" name="Text Box 4"/>
          <p:cNvSpPr txBox="1">
            <a:spLocks noChangeArrowheads="1"/>
          </p:cNvSpPr>
          <p:nvPr>
            <p:custDataLst>
              <p:tags r:id="rId4"/>
            </p:custDataLst>
          </p:nvPr>
        </p:nvSpPr>
        <p:spPr bwMode="auto">
          <a:xfrm>
            <a:off x="7937830" y="431546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(n=196)</a:t>
            </a:r>
          </a:p>
        </p:txBody>
      </p:sp>
      <p:sp>
        <p:nvSpPr>
          <p:cNvPr id="13318" name="Text Box 5"/>
          <p:cNvSpPr txBox="1">
            <a:spLocks noChangeArrowheads="1"/>
          </p:cNvSpPr>
          <p:nvPr>
            <p:custDataLst>
              <p:tags r:id="rId5"/>
            </p:custDataLst>
          </p:nvPr>
        </p:nvSpPr>
        <p:spPr bwMode="auto">
          <a:xfrm>
            <a:off x="2042642" y="4145263"/>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(n=116)</a:t>
            </a:r>
          </a:p>
        </p:txBody>
      </p:sp>
      <p:sp>
        <p:nvSpPr>
          <p:cNvPr id="13319" name="Text Box 6"/>
          <p:cNvSpPr txBox="1">
            <a:spLocks noChangeArrowheads="1"/>
          </p:cNvSpPr>
          <p:nvPr>
            <p:custDataLst>
              <p:tags r:id="rId6"/>
            </p:custDataLst>
          </p:nvPr>
        </p:nvSpPr>
        <p:spPr bwMode="auto">
          <a:xfrm>
            <a:off x="1735250" y="4357857"/>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(n=183)</a:t>
            </a:r>
          </a:p>
        </p:txBody>
      </p:sp>
      <p:sp>
        <p:nvSpPr>
          <p:cNvPr id="13320" name="Text Box 7"/>
          <p:cNvSpPr txBox="1">
            <a:spLocks noChangeArrowheads="1"/>
          </p:cNvSpPr>
          <p:nvPr>
            <p:custDataLst>
              <p:tags r:id="rId7"/>
            </p:custDataLst>
          </p:nvPr>
        </p:nvSpPr>
        <p:spPr bwMode="auto">
          <a:xfrm>
            <a:off x="8206744" y="4319542"/>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(n=96)</a:t>
            </a:r>
          </a:p>
        </p:txBody>
      </p:sp>
      <p:sp>
        <p:nvSpPr>
          <p:cNvPr id="13321" name="Text Box 8"/>
          <p:cNvSpPr txBox="1">
            <a:spLocks noChangeArrowheads="1"/>
          </p:cNvSpPr>
          <p:nvPr>
            <p:custDataLst>
              <p:tags r:id="rId8"/>
            </p:custDataLst>
          </p:nvPr>
        </p:nvSpPr>
        <p:spPr bwMode="auto">
          <a:xfrm>
            <a:off x="6151875" y="4103857"/>
            <a:ext cx="455613" cy="184666"/>
          </a:xfrm>
          <a:prstGeom prst="rect">
            <a:avLst/>
          </a:prstGeom>
          <a:noFill/>
          <a:ln w="25400" algn="ctr">
            <a:noFill/>
            <a:miter lim="800000"/>
            <a:headEnd/>
            <a:tailEnd/>
          </a:ln>
        </p:spPr>
        <p:txBody>
          <a:bodyPr>
            <a:spAutoFit/>
          </a:bodyPr>
          <a:lstStyle/>
          <a:p>
            <a:r>
              <a:rPr lang="en-CA" b="0" dirty="0">
                <a:latin typeface="Arial Narrow" pitchFamily="34" charset="0"/>
              </a:rPr>
              <a:t>(n=121)</a:t>
            </a:r>
          </a:p>
        </p:txBody>
      </p:sp>
      <p:sp>
        <p:nvSpPr>
          <p:cNvPr id="13322" name="Text Box 9"/>
          <p:cNvSpPr txBox="1">
            <a:spLocks noChangeArrowheads="1"/>
          </p:cNvSpPr>
          <p:nvPr>
            <p:custDataLst>
              <p:tags r:id="rId9"/>
            </p:custDataLst>
          </p:nvPr>
        </p:nvSpPr>
        <p:spPr bwMode="auto">
          <a:xfrm>
            <a:off x="5315661" y="399320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(n=281)</a:t>
            </a:r>
          </a:p>
        </p:txBody>
      </p:sp>
      <p:sp>
        <p:nvSpPr>
          <p:cNvPr id="13323" name="Text Box 10"/>
          <p:cNvSpPr txBox="1">
            <a:spLocks noChangeArrowheads="1"/>
          </p:cNvSpPr>
          <p:nvPr>
            <p:custDataLst>
              <p:tags r:id="rId10"/>
            </p:custDataLst>
          </p:nvPr>
        </p:nvSpPr>
        <p:spPr bwMode="auto">
          <a:xfrm>
            <a:off x="4110562" y="4725644"/>
            <a:ext cx="455612" cy="184666"/>
          </a:xfrm>
          <a:prstGeom prst="rect">
            <a:avLst/>
          </a:prstGeom>
          <a:noFill/>
          <a:ln w="25400" algn="ctr">
            <a:noFill/>
            <a:miter lim="800000"/>
            <a:headEnd/>
            <a:tailEnd/>
          </a:ln>
        </p:spPr>
        <p:txBody>
          <a:bodyPr>
            <a:spAutoFit/>
          </a:bodyPr>
          <a:lstStyle/>
          <a:p>
            <a:pPr algn="l"/>
            <a:r>
              <a:rPr lang="en-CA" b="0" dirty="0">
                <a:latin typeface="Arial Narrow" pitchFamily="34" charset="0"/>
              </a:rPr>
              <a:t>(n=56)</a:t>
            </a:r>
          </a:p>
        </p:txBody>
      </p:sp>
      <p:sp>
        <p:nvSpPr>
          <p:cNvPr id="13324" name="Text Box 11"/>
          <p:cNvSpPr txBox="1">
            <a:spLocks noChangeArrowheads="1"/>
          </p:cNvSpPr>
          <p:nvPr>
            <p:custDataLst>
              <p:tags r:id="rId11"/>
            </p:custDataLst>
          </p:nvPr>
        </p:nvSpPr>
        <p:spPr bwMode="auto">
          <a:xfrm>
            <a:off x="3829166" y="461373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(n=131)</a:t>
            </a:r>
          </a:p>
        </p:txBody>
      </p:sp>
      <p:sp>
        <p:nvSpPr>
          <p:cNvPr id="13326" name="Text Box 14"/>
          <p:cNvSpPr txBox="1">
            <a:spLocks noChangeArrowheads="1"/>
          </p:cNvSpPr>
          <p:nvPr>
            <p:custDataLst>
              <p:tags r:id="rId12"/>
            </p:custDataLst>
          </p:nvPr>
        </p:nvSpPr>
        <p:spPr bwMode="auto">
          <a:xfrm>
            <a:off x="3550060" y="3214187"/>
            <a:ext cx="659119" cy="415498"/>
          </a:xfrm>
          <a:prstGeom prst="rect">
            <a:avLst/>
          </a:prstGeom>
          <a:noFill/>
          <a:ln w="12700" algn="ctr">
            <a:solidFill>
              <a:schemeClr val="accent6"/>
            </a:solidFill>
            <a:miter lim="800000"/>
            <a:headEnd/>
            <a:tailEnd/>
          </a:ln>
        </p:spPr>
        <p:txBody>
          <a:bodyPr wrap="square">
            <a:spAutoFit/>
          </a:bodyPr>
          <a:lstStyle/>
          <a:p>
            <a:r>
              <a:rPr lang="en-CA" sz="1500" dirty="0" smtClean="0"/>
              <a:t>41 %</a:t>
            </a:r>
            <a:r>
              <a:rPr lang="en-CA" dirty="0" smtClean="0"/>
              <a:t>     </a:t>
            </a:r>
            <a:r>
              <a:rPr lang="en-CA" dirty="0"/>
              <a:t>(n=217)</a:t>
            </a:r>
          </a:p>
        </p:txBody>
      </p:sp>
      <p:sp>
        <p:nvSpPr>
          <p:cNvPr id="13327" name="Text Box 15"/>
          <p:cNvSpPr txBox="1">
            <a:spLocks noChangeArrowheads="1"/>
          </p:cNvSpPr>
          <p:nvPr>
            <p:custDataLst>
              <p:tags r:id="rId13"/>
            </p:custDataLst>
          </p:nvPr>
        </p:nvSpPr>
        <p:spPr bwMode="auto">
          <a:xfrm>
            <a:off x="4209180" y="3215775"/>
            <a:ext cx="743819" cy="415498"/>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500" dirty="0" smtClean="0"/>
              <a:t>44 %</a:t>
            </a:r>
            <a:r>
              <a:rPr lang="en-CA" dirty="0" smtClean="0"/>
              <a:t>     </a:t>
            </a:r>
            <a:r>
              <a:rPr lang="en-CA" dirty="0"/>
              <a:t>(n=389)</a:t>
            </a:r>
          </a:p>
        </p:txBody>
      </p:sp>
      <p:sp>
        <p:nvSpPr>
          <p:cNvPr id="13328" name="Text Box 16"/>
          <p:cNvSpPr txBox="1">
            <a:spLocks noChangeArrowheads="1"/>
          </p:cNvSpPr>
          <p:nvPr>
            <p:custDataLst>
              <p:tags r:id="rId14"/>
            </p:custDataLst>
          </p:nvPr>
        </p:nvSpPr>
        <p:spPr bwMode="auto">
          <a:xfrm>
            <a:off x="1208464" y="2759969"/>
            <a:ext cx="2509837" cy="415498"/>
          </a:xfrm>
          <a:prstGeom prst="rect">
            <a:avLst/>
          </a:prstGeom>
          <a:noFill/>
          <a:ln w="25400" algn="ctr">
            <a:noFill/>
            <a:miter lim="800000"/>
            <a:headEnd/>
            <a:tailEnd/>
          </a:ln>
        </p:spPr>
        <p:txBody>
          <a:bodyPr>
            <a:spAutoFit/>
          </a:bodyPr>
          <a:lstStyle/>
          <a:p>
            <a:r>
              <a:rPr lang="fr-CA" sz="1400" dirty="0" smtClean="0"/>
              <a:t>Dans les 12 mois</a:t>
            </a:r>
            <a:r>
              <a:rPr lang="en-CA" sz="1400" dirty="0"/>
              <a:t/>
            </a:r>
            <a:br>
              <a:rPr lang="en-CA" sz="1400" dirty="0"/>
            </a:br>
            <a:r>
              <a:rPr lang="en-CA" sz="700" dirty="0" smtClean="0"/>
              <a:t>(2 </a:t>
            </a:r>
            <a:r>
              <a:rPr lang="fr-CA" sz="700" dirty="0" smtClean="0"/>
              <a:t>cotes supérieures</a:t>
            </a:r>
            <a:r>
              <a:rPr lang="en-CA" sz="700" dirty="0" smtClean="0"/>
              <a:t>)</a:t>
            </a:r>
            <a:endParaRPr lang="en-CA" sz="700" dirty="0"/>
          </a:p>
        </p:txBody>
      </p:sp>
      <p:sp>
        <p:nvSpPr>
          <p:cNvPr id="13329" name="Text Box 19"/>
          <p:cNvSpPr txBox="1">
            <a:spLocks noChangeArrowheads="1"/>
          </p:cNvSpPr>
          <p:nvPr>
            <p:custDataLst>
              <p:tags r:id="rId15"/>
            </p:custDataLst>
          </p:nvPr>
        </p:nvSpPr>
        <p:spPr bwMode="auto">
          <a:xfrm>
            <a:off x="171450" y="1760150"/>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Quand prévoyez-vous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13330" name="Text Box 20"/>
          <p:cNvSpPr txBox="1">
            <a:spLocks noChangeArrowheads="1"/>
          </p:cNvSpPr>
          <p:nvPr>
            <p:custDataLst>
              <p:tags r:id="rId16"/>
            </p:custDataLst>
          </p:nvPr>
        </p:nvSpPr>
        <p:spPr bwMode="auto">
          <a:xfrm>
            <a:off x="434898" y="6244683"/>
            <a:ext cx="7958021" cy="338554"/>
          </a:xfrm>
          <a:prstGeom prst="rect">
            <a:avLst/>
          </a:prstGeom>
          <a:noFill/>
          <a:ln w="25400">
            <a:noFill/>
            <a:miter lim="800000"/>
            <a:headEnd/>
            <a:tailEnd/>
          </a:ln>
        </p:spPr>
        <p:txBody>
          <a:bodyPr wrap="square">
            <a:spAutoFit/>
          </a:bodyPr>
          <a:lstStyle/>
          <a:p>
            <a:pPr algn="l"/>
            <a:r>
              <a:rPr lang="fr-CA" sz="800" dirty="0" smtClean="0">
                <a:solidFill>
                  <a:schemeClr val="tx1"/>
                </a:solidFill>
                <a:latin typeface="+mn-lt"/>
              </a:rPr>
              <a:t>Q27. Quand prévoyez-vous faire une demande de permis d’exercice? Base : Les répondants qui prévoient faire une demande de permis, 2014 n=818; 2013 n=1035; 2012 n=1079; 2011 n=817; 2010 n=752; 2009 n=774; 2008 n=389</a:t>
            </a:r>
            <a:endParaRPr lang="fr-CA" sz="800" dirty="0">
              <a:solidFill>
                <a:schemeClr val="tx1"/>
              </a:solidFill>
              <a:latin typeface="+mn-lt"/>
            </a:endParaRPr>
          </a:p>
        </p:txBody>
      </p:sp>
      <p:sp>
        <p:nvSpPr>
          <p:cNvPr id="13331" name="Text Box 22"/>
          <p:cNvSpPr txBox="1">
            <a:spLocks noChangeArrowheads="1"/>
          </p:cNvSpPr>
          <p:nvPr>
            <p:custDataLst>
              <p:tags r:id="rId17"/>
            </p:custDataLst>
          </p:nvPr>
        </p:nvSpPr>
        <p:spPr bwMode="auto">
          <a:xfrm>
            <a:off x="1473506" y="433100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(n=191)</a:t>
            </a:r>
          </a:p>
        </p:txBody>
      </p:sp>
      <p:sp>
        <p:nvSpPr>
          <p:cNvPr id="13332" name="Text Box 25"/>
          <p:cNvSpPr txBox="1">
            <a:spLocks noChangeArrowheads="1"/>
          </p:cNvSpPr>
          <p:nvPr>
            <p:custDataLst>
              <p:tags r:id="rId18"/>
            </p:custDataLst>
          </p:nvPr>
        </p:nvSpPr>
        <p:spPr bwMode="auto">
          <a:xfrm>
            <a:off x="3533606" y="4619742"/>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(n=130)</a:t>
            </a:r>
          </a:p>
        </p:txBody>
      </p:sp>
      <p:sp>
        <p:nvSpPr>
          <p:cNvPr id="13333" name="Text Box 26"/>
          <p:cNvSpPr txBox="1">
            <a:spLocks noChangeArrowheads="1"/>
          </p:cNvSpPr>
          <p:nvPr>
            <p:custDataLst>
              <p:tags r:id="rId19"/>
            </p:custDataLst>
          </p:nvPr>
        </p:nvSpPr>
        <p:spPr bwMode="auto">
          <a:xfrm>
            <a:off x="5596540" y="392065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(n=267)</a:t>
            </a:r>
          </a:p>
        </p:txBody>
      </p:sp>
      <p:sp>
        <p:nvSpPr>
          <p:cNvPr id="13334" name="Text Box 27"/>
          <p:cNvSpPr txBox="1">
            <a:spLocks noChangeArrowheads="1"/>
          </p:cNvSpPr>
          <p:nvPr>
            <p:custDataLst>
              <p:tags r:id="rId20"/>
            </p:custDataLst>
          </p:nvPr>
        </p:nvSpPr>
        <p:spPr bwMode="auto">
          <a:xfrm>
            <a:off x="7660503" y="4433633"/>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(n=164)</a:t>
            </a:r>
          </a:p>
        </p:txBody>
      </p:sp>
      <p:sp>
        <p:nvSpPr>
          <p:cNvPr id="13335" name="Text Box 28"/>
          <p:cNvSpPr txBox="1">
            <a:spLocks noChangeArrowheads="1"/>
          </p:cNvSpPr>
          <p:nvPr>
            <p:custDataLst>
              <p:tags r:id="rId21"/>
            </p:custDataLst>
          </p:nvPr>
        </p:nvSpPr>
        <p:spPr bwMode="auto">
          <a:xfrm>
            <a:off x="2888455" y="3215775"/>
            <a:ext cx="661606" cy="415498"/>
          </a:xfrm>
          <a:prstGeom prst="rect">
            <a:avLst/>
          </a:prstGeom>
          <a:noFill/>
          <a:ln w="12700" algn="ctr">
            <a:solidFill>
              <a:schemeClr val="tx1">
                <a:lumMod val="20000"/>
                <a:lumOff val="80000"/>
              </a:schemeClr>
            </a:solidFill>
            <a:miter lim="800000"/>
            <a:headEnd/>
            <a:tailEnd/>
          </a:ln>
        </p:spPr>
        <p:txBody>
          <a:bodyPr wrap="square">
            <a:spAutoFit/>
          </a:bodyPr>
          <a:lstStyle/>
          <a:p>
            <a:r>
              <a:rPr lang="en-CA" sz="1500" dirty="0" smtClean="0"/>
              <a:t>42 %</a:t>
            </a:r>
            <a:r>
              <a:rPr lang="en-CA" dirty="0" smtClean="0"/>
              <a:t>     </a:t>
            </a:r>
            <a:r>
              <a:rPr lang="en-CA" dirty="0"/>
              <a:t>(n=321)</a:t>
            </a:r>
          </a:p>
        </p:txBody>
      </p:sp>
      <p:sp>
        <p:nvSpPr>
          <p:cNvPr id="13336" name="Text Box 28"/>
          <p:cNvSpPr txBox="1">
            <a:spLocks noChangeArrowheads="1"/>
          </p:cNvSpPr>
          <p:nvPr>
            <p:custDataLst>
              <p:tags r:id="rId22"/>
            </p:custDataLst>
          </p:nvPr>
        </p:nvSpPr>
        <p:spPr bwMode="auto">
          <a:xfrm>
            <a:off x="2240925" y="3225300"/>
            <a:ext cx="647529" cy="415498"/>
          </a:xfrm>
          <a:prstGeom prst="rect">
            <a:avLst/>
          </a:prstGeom>
          <a:noFill/>
          <a:ln w="12700" algn="ctr">
            <a:solidFill>
              <a:schemeClr val="tx1">
                <a:lumMod val="40000"/>
                <a:lumOff val="60000"/>
              </a:schemeClr>
            </a:solidFill>
            <a:miter lim="800000"/>
            <a:headEnd/>
            <a:tailEnd/>
          </a:ln>
        </p:spPr>
        <p:txBody>
          <a:bodyPr wrap="square">
            <a:spAutoFit/>
          </a:bodyPr>
          <a:lstStyle/>
          <a:p>
            <a:r>
              <a:rPr lang="en-CA" sz="1500" dirty="0" smtClean="0"/>
              <a:t>44 %</a:t>
            </a:r>
            <a:r>
              <a:rPr lang="en-CA" dirty="0" smtClean="0"/>
              <a:t>     </a:t>
            </a:r>
            <a:r>
              <a:rPr lang="en-CA" dirty="0"/>
              <a:t>(n=356)</a:t>
            </a:r>
          </a:p>
        </p:txBody>
      </p:sp>
      <p:sp>
        <p:nvSpPr>
          <p:cNvPr id="13337" name="Text Box 22"/>
          <p:cNvSpPr txBox="1">
            <a:spLocks noChangeArrowheads="1"/>
          </p:cNvSpPr>
          <p:nvPr>
            <p:custDataLst>
              <p:tags r:id="rId23"/>
            </p:custDataLst>
          </p:nvPr>
        </p:nvSpPr>
        <p:spPr bwMode="auto">
          <a:xfrm>
            <a:off x="1197212" y="43282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(n=203)</a:t>
            </a:r>
          </a:p>
        </p:txBody>
      </p:sp>
      <p:sp>
        <p:nvSpPr>
          <p:cNvPr id="13338" name="Text Box 25"/>
          <p:cNvSpPr txBox="1">
            <a:spLocks noChangeArrowheads="1"/>
          </p:cNvSpPr>
          <p:nvPr>
            <p:custDataLst>
              <p:tags r:id="rId24"/>
            </p:custDataLst>
          </p:nvPr>
        </p:nvSpPr>
        <p:spPr bwMode="auto">
          <a:xfrm>
            <a:off x="3261895" y="4552136"/>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(n=153)</a:t>
            </a:r>
          </a:p>
        </p:txBody>
      </p:sp>
      <p:sp>
        <p:nvSpPr>
          <p:cNvPr id="13339" name="Text Box 9"/>
          <p:cNvSpPr txBox="1">
            <a:spLocks noChangeArrowheads="1"/>
          </p:cNvSpPr>
          <p:nvPr>
            <p:custDataLst>
              <p:tags r:id="rId25"/>
            </p:custDataLst>
          </p:nvPr>
        </p:nvSpPr>
        <p:spPr bwMode="auto">
          <a:xfrm>
            <a:off x="5867169" y="4005563"/>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(n=264)</a:t>
            </a:r>
          </a:p>
        </p:txBody>
      </p:sp>
      <p:sp>
        <p:nvSpPr>
          <p:cNvPr id="13340" name="Text Box 7"/>
          <p:cNvSpPr txBox="1">
            <a:spLocks noChangeArrowheads="1"/>
          </p:cNvSpPr>
          <p:nvPr>
            <p:custDataLst>
              <p:tags r:id="rId26"/>
            </p:custDataLst>
          </p:nvPr>
        </p:nvSpPr>
        <p:spPr bwMode="auto">
          <a:xfrm>
            <a:off x="7390975" y="4440538"/>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(n=180)</a:t>
            </a:r>
          </a:p>
        </p:txBody>
      </p:sp>
      <p:sp>
        <p:nvSpPr>
          <p:cNvPr id="30" name="Content Placeholder 33"/>
          <p:cNvSpPr txBox="1">
            <a:spLocks/>
          </p:cNvSpPr>
          <p:nvPr>
            <p:custDataLst>
              <p:tags r:id="rId27"/>
            </p:custDataLst>
          </p:nvPr>
        </p:nvSpPr>
        <p:spPr>
          <a:xfrm>
            <a:off x="352424" y="607630"/>
            <a:ext cx="8464197" cy="115416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600"/>
              </a:spcAft>
              <a:buFont typeface="Wingdings" pitchFamily="2" charset="2"/>
              <a:buChar char="§"/>
              <a:defRPr/>
            </a:pPr>
            <a:r>
              <a:rPr lang="fr-CA" sz="1400" b="0" dirty="0" smtClean="0">
                <a:solidFill>
                  <a:schemeClr val="tx1"/>
                </a:solidFill>
                <a:latin typeface="+mj-lt"/>
              </a:rPr>
              <a:t>Plus de la moitié des étudiants qui ont l’intention de faire une demande de permis prévoient le faire dans les douze mois (54 %). Trois étudiants sur dix prévoient le faire après un an (29 %), tandis que deux sur dix (24 %) demeurent incertains. </a:t>
            </a:r>
          </a:p>
          <a:p>
            <a:pPr marL="182563" indent="-182563" algn="l" fontAlgn="auto">
              <a:spcBef>
                <a:spcPts val="0"/>
              </a:spcBef>
              <a:spcAft>
                <a:spcPts val="600"/>
              </a:spcAft>
              <a:buFont typeface="Wingdings" pitchFamily="2" charset="2"/>
              <a:buChar char="§"/>
              <a:defRPr/>
            </a:pPr>
            <a:r>
              <a:rPr lang="fr-CA" sz="1400" b="0" dirty="0" smtClean="0">
                <a:solidFill>
                  <a:schemeClr val="tx1"/>
                </a:solidFill>
                <a:latin typeface="+mj-lt"/>
              </a:rPr>
              <a:t>Par rapport à 2013, les étudiants sont plus susceptibles d’indiquer prévoir faire une demande de permis dans les six mois et moins susceptibles d’indiquer qu’ils ne savent pas ou sont incertains.</a:t>
            </a:r>
            <a:endParaRPr lang="fr-CA" sz="1400" b="0" dirty="0">
              <a:solidFill>
                <a:schemeClr val="tx1"/>
              </a:solidFill>
              <a:latin typeface="+mj-lt"/>
            </a:endParaRPr>
          </a:p>
        </p:txBody>
      </p:sp>
      <p:sp>
        <p:nvSpPr>
          <p:cNvPr id="32" name="Text Box 28"/>
          <p:cNvSpPr txBox="1">
            <a:spLocks noChangeArrowheads="1"/>
          </p:cNvSpPr>
          <p:nvPr>
            <p:custDataLst>
              <p:tags r:id="rId28"/>
            </p:custDataLst>
          </p:nvPr>
        </p:nvSpPr>
        <p:spPr bwMode="auto">
          <a:xfrm>
            <a:off x="1586990" y="3225300"/>
            <a:ext cx="683458" cy="415498"/>
          </a:xfrm>
          <a:prstGeom prst="rect">
            <a:avLst/>
          </a:prstGeom>
          <a:noFill/>
          <a:ln w="12700" algn="ctr">
            <a:solidFill>
              <a:schemeClr val="tx1">
                <a:lumMod val="60000"/>
                <a:lumOff val="40000"/>
              </a:schemeClr>
            </a:solidFill>
            <a:miter lim="800000"/>
            <a:headEnd/>
            <a:tailEnd/>
          </a:ln>
        </p:spPr>
        <p:txBody>
          <a:bodyPr wrap="square">
            <a:spAutoFit/>
          </a:bodyPr>
          <a:lstStyle/>
          <a:p>
            <a:r>
              <a:rPr lang="en-CA" sz="1500" dirty="0" smtClean="0"/>
              <a:t>46 %</a:t>
            </a:r>
            <a:r>
              <a:rPr lang="en-CA" dirty="0" smtClean="0"/>
              <a:t>     </a:t>
            </a:r>
            <a:r>
              <a:rPr lang="en-CA" dirty="0"/>
              <a:t>(</a:t>
            </a:r>
            <a:r>
              <a:rPr lang="en-CA" dirty="0" smtClean="0"/>
              <a:t>n=500)</a:t>
            </a:r>
            <a:endParaRPr lang="en-CA" dirty="0"/>
          </a:p>
        </p:txBody>
      </p:sp>
      <p:sp>
        <p:nvSpPr>
          <p:cNvPr id="33" name="AutoShape 10"/>
          <p:cNvSpPr>
            <a:spLocks/>
          </p:cNvSpPr>
          <p:nvPr>
            <p:custDataLst>
              <p:tags r:id="rId29"/>
            </p:custDataLst>
          </p:nvPr>
        </p:nvSpPr>
        <p:spPr bwMode="auto">
          <a:xfrm rot="5400000">
            <a:off x="2296812" y="1879141"/>
            <a:ext cx="151141"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4" name="Text Box 22"/>
          <p:cNvSpPr txBox="1">
            <a:spLocks noChangeArrowheads="1"/>
          </p:cNvSpPr>
          <p:nvPr>
            <p:custDataLst>
              <p:tags r:id="rId30"/>
            </p:custDataLst>
          </p:nvPr>
        </p:nvSpPr>
        <p:spPr bwMode="auto">
          <a:xfrm>
            <a:off x="915216" y="417760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(n=316)</a:t>
            </a:r>
            <a:endParaRPr lang="en-CA" b="0" dirty="0">
              <a:latin typeface="Arial Narrow" pitchFamily="34" charset="0"/>
            </a:endParaRPr>
          </a:p>
        </p:txBody>
      </p:sp>
      <p:sp>
        <p:nvSpPr>
          <p:cNvPr id="35" name="Text Box 22"/>
          <p:cNvSpPr txBox="1">
            <a:spLocks noChangeArrowheads="1"/>
          </p:cNvSpPr>
          <p:nvPr>
            <p:custDataLst>
              <p:tags r:id="rId31"/>
            </p:custDataLst>
          </p:nvPr>
        </p:nvSpPr>
        <p:spPr bwMode="auto">
          <a:xfrm>
            <a:off x="2998719" y="4619244"/>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(n=184)</a:t>
            </a:r>
            <a:endParaRPr lang="en-CA" b="0" dirty="0">
              <a:latin typeface="Arial Narrow" pitchFamily="34" charset="0"/>
            </a:endParaRPr>
          </a:p>
        </p:txBody>
      </p:sp>
      <p:sp>
        <p:nvSpPr>
          <p:cNvPr id="36" name="Text Box 22"/>
          <p:cNvSpPr txBox="1">
            <a:spLocks noChangeArrowheads="1"/>
          </p:cNvSpPr>
          <p:nvPr>
            <p:custDataLst>
              <p:tags r:id="rId32"/>
            </p:custDataLst>
          </p:nvPr>
        </p:nvSpPr>
        <p:spPr bwMode="auto">
          <a:xfrm>
            <a:off x="5060262" y="414307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(n=329)</a:t>
            </a:r>
            <a:endParaRPr lang="en-CA" b="0" dirty="0">
              <a:latin typeface="Arial Narrow" pitchFamily="34" charset="0"/>
            </a:endParaRPr>
          </a:p>
        </p:txBody>
      </p:sp>
      <p:sp>
        <p:nvSpPr>
          <p:cNvPr id="37" name="Text Box 22"/>
          <p:cNvSpPr txBox="1">
            <a:spLocks noChangeArrowheads="1"/>
          </p:cNvSpPr>
          <p:nvPr>
            <p:custDataLst>
              <p:tags r:id="rId33"/>
            </p:custDataLst>
          </p:nvPr>
        </p:nvSpPr>
        <p:spPr bwMode="auto">
          <a:xfrm>
            <a:off x="7095229" y="4407999"/>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(n=250)</a:t>
            </a:r>
            <a:endParaRPr lang="en-CA" b="0" dirty="0">
              <a:latin typeface="Arial Narrow" pitchFamily="34" charset="0"/>
            </a:endParaRPr>
          </a:p>
        </p:txBody>
      </p:sp>
      <p:sp>
        <p:nvSpPr>
          <p:cNvPr id="41" name="Text Box 28"/>
          <p:cNvSpPr txBox="1">
            <a:spLocks noChangeArrowheads="1"/>
          </p:cNvSpPr>
          <p:nvPr>
            <p:custDataLst>
              <p:tags r:id="rId34"/>
            </p:custDataLst>
          </p:nvPr>
        </p:nvSpPr>
        <p:spPr bwMode="auto">
          <a:xfrm>
            <a:off x="937132" y="3223323"/>
            <a:ext cx="649857" cy="415498"/>
          </a:xfrm>
          <a:prstGeom prst="rect">
            <a:avLst/>
          </a:prstGeom>
          <a:noFill/>
          <a:ln w="12700" algn="ctr">
            <a:solidFill>
              <a:schemeClr val="tx1"/>
            </a:solidFill>
            <a:miter lim="800000"/>
            <a:headEnd/>
            <a:tailEnd/>
          </a:ln>
        </p:spPr>
        <p:txBody>
          <a:bodyPr wrap="square">
            <a:spAutoFit/>
          </a:bodyPr>
          <a:lstStyle/>
          <a:p>
            <a:r>
              <a:rPr lang="en-CA" sz="1500" dirty="0" smtClean="0"/>
              <a:t>47 %</a:t>
            </a:r>
            <a:r>
              <a:rPr lang="en-CA" dirty="0" smtClean="0"/>
              <a:t>     </a:t>
            </a:r>
            <a:r>
              <a:rPr lang="en-CA" dirty="0"/>
              <a:t>(</a:t>
            </a:r>
            <a:r>
              <a:rPr lang="en-CA" dirty="0" smtClean="0"/>
              <a:t>n=491)</a:t>
            </a:r>
            <a:endParaRPr lang="en-CA" dirty="0"/>
          </a:p>
        </p:txBody>
      </p:sp>
      <p:sp>
        <p:nvSpPr>
          <p:cNvPr id="42" name="Text Box 22"/>
          <p:cNvSpPr txBox="1">
            <a:spLocks noChangeArrowheads="1"/>
          </p:cNvSpPr>
          <p:nvPr>
            <p:custDataLst>
              <p:tags r:id="rId35"/>
            </p:custDataLst>
          </p:nvPr>
        </p:nvSpPr>
        <p:spPr bwMode="auto">
          <a:xfrm>
            <a:off x="659843" y="422113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(n=290)</a:t>
            </a:r>
            <a:endParaRPr lang="en-CA" b="0" dirty="0">
              <a:latin typeface="Arial Narrow" pitchFamily="34" charset="0"/>
            </a:endParaRPr>
          </a:p>
        </p:txBody>
      </p:sp>
      <p:sp>
        <p:nvSpPr>
          <p:cNvPr id="43" name="Text Box 22"/>
          <p:cNvSpPr txBox="1">
            <a:spLocks noChangeArrowheads="1"/>
          </p:cNvSpPr>
          <p:nvPr>
            <p:custDataLst>
              <p:tags r:id="rId36"/>
            </p:custDataLst>
          </p:nvPr>
        </p:nvSpPr>
        <p:spPr bwMode="auto">
          <a:xfrm>
            <a:off x="2728463" y="4541468"/>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(n=201)</a:t>
            </a:r>
            <a:endParaRPr lang="en-CA" b="0" dirty="0">
              <a:latin typeface="Arial Narrow" pitchFamily="34" charset="0"/>
            </a:endParaRPr>
          </a:p>
        </p:txBody>
      </p:sp>
      <p:sp>
        <p:nvSpPr>
          <p:cNvPr id="44" name="Text Box 22"/>
          <p:cNvSpPr txBox="1">
            <a:spLocks noChangeArrowheads="1"/>
          </p:cNvSpPr>
          <p:nvPr>
            <p:custDataLst>
              <p:tags r:id="rId37"/>
            </p:custDataLst>
          </p:nvPr>
        </p:nvSpPr>
        <p:spPr bwMode="auto">
          <a:xfrm>
            <a:off x="4791979" y="4184787"/>
            <a:ext cx="461962" cy="184666"/>
          </a:xfrm>
          <a:prstGeom prst="rect">
            <a:avLst/>
          </a:prstGeom>
          <a:noFill/>
          <a:ln w="25400" algn="ctr">
            <a:noFill/>
            <a:miter lim="800000"/>
            <a:headEnd/>
            <a:tailEnd/>
          </a:ln>
        </p:spPr>
        <p:txBody>
          <a:bodyPr wrap="square">
            <a:spAutoFit/>
          </a:bodyPr>
          <a:lstStyle/>
          <a:p>
            <a:r>
              <a:rPr lang="en-CA" b="0" dirty="0" smtClean="0">
                <a:latin typeface="Arial Narrow" pitchFamily="34" charset="0"/>
              </a:rPr>
              <a:t>(n=297)</a:t>
            </a:r>
            <a:endParaRPr lang="en-CA" b="0" dirty="0">
              <a:latin typeface="Arial Narrow" pitchFamily="34" charset="0"/>
            </a:endParaRPr>
          </a:p>
        </p:txBody>
      </p:sp>
      <p:sp>
        <p:nvSpPr>
          <p:cNvPr id="45" name="Text Box 22"/>
          <p:cNvSpPr txBox="1">
            <a:spLocks noChangeArrowheads="1"/>
          </p:cNvSpPr>
          <p:nvPr>
            <p:custDataLst>
              <p:tags r:id="rId38"/>
            </p:custDataLst>
          </p:nvPr>
        </p:nvSpPr>
        <p:spPr bwMode="auto">
          <a:xfrm>
            <a:off x="6834165" y="437094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(n=247)</a:t>
            </a:r>
            <a:endParaRPr lang="en-CA" b="0" dirty="0">
              <a:latin typeface="Arial Narrow" pitchFamily="34" charset="0"/>
            </a:endParaRPr>
          </a:p>
        </p:txBody>
      </p:sp>
      <p:sp>
        <p:nvSpPr>
          <p:cNvPr id="40" name="Text Box 28"/>
          <p:cNvSpPr txBox="1">
            <a:spLocks noChangeArrowheads="1"/>
          </p:cNvSpPr>
          <p:nvPr>
            <p:custDataLst>
              <p:tags r:id="rId39"/>
            </p:custDataLst>
          </p:nvPr>
        </p:nvSpPr>
        <p:spPr bwMode="auto">
          <a:xfrm>
            <a:off x="272032" y="3227439"/>
            <a:ext cx="693595" cy="415498"/>
          </a:xfrm>
          <a:prstGeom prst="rect">
            <a:avLst/>
          </a:prstGeom>
          <a:noFill/>
          <a:ln w="12700" algn="ctr">
            <a:solidFill>
              <a:schemeClr val="tx1"/>
            </a:solidFill>
            <a:miter lim="800000"/>
            <a:headEnd/>
            <a:tailEnd/>
          </a:ln>
        </p:spPr>
        <p:txBody>
          <a:bodyPr wrap="square">
            <a:spAutoFit/>
          </a:bodyPr>
          <a:lstStyle/>
          <a:p>
            <a:pPr algn="r"/>
            <a:r>
              <a:rPr lang="en-CA" sz="1500" dirty="0" smtClean="0"/>
              <a:t> 54 %</a:t>
            </a:r>
            <a:r>
              <a:rPr lang="en-CA" dirty="0" smtClean="0"/>
              <a:t>     </a:t>
            </a:r>
            <a:r>
              <a:rPr lang="en-CA" dirty="0"/>
              <a:t>(</a:t>
            </a:r>
            <a:r>
              <a:rPr lang="en-CA" dirty="0" smtClean="0"/>
              <a:t>n=433)</a:t>
            </a:r>
            <a:endParaRPr lang="en-CA" dirty="0"/>
          </a:p>
        </p:txBody>
      </p:sp>
      <p:sp>
        <p:nvSpPr>
          <p:cNvPr id="47" name="Text Box 22"/>
          <p:cNvSpPr txBox="1">
            <a:spLocks noChangeArrowheads="1"/>
          </p:cNvSpPr>
          <p:nvPr>
            <p:custDataLst>
              <p:tags r:id="rId40"/>
            </p:custDataLst>
          </p:nvPr>
        </p:nvSpPr>
        <p:spPr bwMode="auto">
          <a:xfrm>
            <a:off x="362722" y="396111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(n=282)</a:t>
            </a:r>
            <a:endParaRPr lang="en-CA" b="0" dirty="0">
              <a:latin typeface="Arial Narrow" pitchFamily="34" charset="0"/>
            </a:endParaRPr>
          </a:p>
        </p:txBody>
      </p:sp>
      <p:sp>
        <p:nvSpPr>
          <p:cNvPr id="48" name="Text Box 22"/>
          <p:cNvSpPr txBox="1">
            <a:spLocks noChangeArrowheads="1"/>
          </p:cNvSpPr>
          <p:nvPr>
            <p:custDataLst>
              <p:tags r:id="rId41"/>
            </p:custDataLst>
          </p:nvPr>
        </p:nvSpPr>
        <p:spPr bwMode="auto">
          <a:xfrm>
            <a:off x="2426493" y="4532613"/>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(n=151)</a:t>
            </a:r>
            <a:endParaRPr lang="en-CA" b="0" dirty="0">
              <a:latin typeface="Arial Narrow" pitchFamily="34" charset="0"/>
            </a:endParaRPr>
          </a:p>
        </p:txBody>
      </p:sp>
      <p:sp>
        <p:nvSpPr>
          <p:cNvPr id="49" name="Text Box 22"/>
          <p:cNvSpPr txBox="1">
            <a:spLocks noChangeArrowheads="1"/>
          </p:cNvSpPr>
          <p:nvPr>
            <p:custDataLst>
              <p:tags r:id="rId42"/>
            </p:custDataLst>
          </p:nvPr>
        </p:nvSpPr>
        <p:spPr bwMode="auto">
          <a:xfrm>
            <a:off x="4491037" y="4187060"/>
            <a:ext cx="461962" cy="184666"/>
          </a:xfrm>
          <a:prstGeom prst="rect">
            <a:avLst/>
          </a:prstGeom>
          <a:noFill/>
          <a:ln w="25400" algn="ctr">
            <a:noFill/>
            <a:miter lim="800000"/>
            <a:headEnd/>
            <a:tailEnd/>
          </a:ln>
        </p:spPr>
        <p:txBody>
          <a:bodyPr wrap="square">
            <a:spAutoFit/>
          </a:bodyPr>
          <a:lstStyle/>
          <a:p>
            <a:r>
              <a:rPr lang="en-CA" b="0" dirty="0" smtClean="0">
                <a:latin typeface="Arial Narrow" pitchFamily="34" charset="0"/>
              </a:rPr>
              <a:t>(n=236)</a:t>
            </a:r>
            <a:endParaRPr lang="en-CA" b="0" dirty="0">
              <a:latin typeface="Arial Narrow" pitchFamily="34" charset="0"/>
            </a:endParaRPr>
          </a:p>
        </p:txBody>
      </p:sp>
      <p:sp>
        <p:nvSpPr>
          <p:cNvPr id="50" name="Text Box 22"/>
          <p:cNvSpPr txBox="1">
            <a:spLocks noChangeArrowheads="1"/>
          </p:cNvSpPr>
          <p:nvPr>
            <p:custDataLst>
              <p:tags r:id="rId43"/>
            </p:custDataLst>
          </p:nvPr>
        </p:nvSpPr>
        <p:spPr bwMode="auto">
          <a:xfrm>
            <a:off x="6578601" y="4568715"/>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(n=149)</a:t>
            </a:r>
            <a:endParaRPr lang="en-CA" b="0" dirty="0">
              <a:latin typeface="Arial Narrow" pitchFamily="34" charset="0"/>
            </a:endParaRPr>
          </a:p>
        </p:txBody>
      </p:sp>
      <p:sp>
        <p:nvSpPr>
          <p:cNvPr id="46" name="TextBox 45"/>
          <p:cNvSpPr txBox="1"/>
          <p:nvPr>
            <p:custDataLst>
              <p:tags r:id="rId44"/>
            </p:custDataLst>
          </p:nvPr>
        </p:nvSpPr>
        <p:spPr>
          <a:xfrm>
            <a:off x="272032" y="3812788"/>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51" name="TextBox 50"/>
          <p:cNvSpPr txBox="1"/>
          <p:nvPr>
            <p:custDataLst>
              <p:tags r:id="rId45"/>
            </p:custDataLst>
          </p:nvPr>
        </p:nvSpPr>
        <p:spPr>
          <a:xfrm>
            <a:off x="275285" y="3227026"/>
            <a:ext cx="174874"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53" name="TextBox 52"/>
          <p:cNvSpPr txBox="1"/>
          <p:nvPr>
            <p:custDataLst>
              <p:tags r:id="rId46"/>
            </p:custDataLst>
          </p:nvPr>
        </p:nvSpPr>
        <p:spPr>
          <a:xfrm>
            <a:off x="6668539" y="4238642"/>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de l’attente avant de faire une demande de permis</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134338000"/>
              </p:ext>
            </p:extLst>
          </p:nvPr>
        </p:nvGraphicFramePr>
        <p:xfrm>
          <a:off x="403225" y="1683834"/>
          <a:ext cx="7639050" cy="4516243"/>
        </p:xfrm>
        <a:graphic>
          <a:graphicData uri="http://schemas.openxmlformats.org/drawingml/2006/chart">
            <c:chart xmlns:c="http://schemas.openxmlformats.org/drawingml/2006/chart" xmlns:r="http://schemas.openxmlformats.org/officeDocument/2006/relationships" r:id="rId32"/>
          </a:graphicData>
        </a:graphic>
      </p:graphicFrame>
      <p:sp>
        <p:nvSpPr>
          <p:cNvPr id="1434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B889DC-2272-4B5C-9078-6C3B2BF71FCB}" type="slidenum">
              <a:rPr lang="en-US"/>
              <a:pPr/>
              <a:t>28</a:t>
            </a:fld>
            <a:endParaRPr lang="en-US" dirty="0"/>
          </a:p>
        </p:txBody>
      </p:sp>
      <p:sp>
        <p:nvSpPr>
          <p:cNvPr id="14341" name="Text Box 3"/>
          <p:cNvSpPr txBox="1">
            <a:spLocks noChangeArrowheads="1"/>
          </p:cNvSpPr>
          <p:nvPr>
            <p:custDataLst>
              <p:tags r:id="rId4"/>
            </p:custDataLst>
          </p:nvPr>
        </p:nvSpPr>
        <p:spPr bwMode="auto">
          <a:xfrm>
            <a:off x="312234" y="6200465"/>
            <a:ext cx="81438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Q28. Pourquoi désirez-vous attendre plus d’un an avant de faire votre demande de permis d’exercice (P.Eng.)? Base : Les participants qui ont répondu « Plus d’un an » ou « Ne sait pas / incertain(e) » à la Q27, 2014 n=385; 2013 n=544; 2012 n=579; 2011 n=461; 2010 n=431; 2009 n=460.</a:t>
            </a:r>
            <a:endParaRPr lang="fr-CA" sz="800" dirty="0">
              <a:solidFill>
                <a:schemeClr val="tx1"/>
              </a:solidFill>
              <a:latin typeface="+mj-lt"/>
            </a:endParaRPr>
          </a:p>
        </p:txBody>
      </p:sp>
      <p:sp>
        <p:nvSpPr>
          <p:cNvPr id="14342" name="Text Box 6"/>
          <p:cNvSpPr txBox="1">
            <a:spLocks noChangeArrowheads="1"/>
          </p:cNvSpPr>
          <p:nvPr>
            <p:custDataLst>
              <p:tags r:id="rId5"/>
            </p:custDataLst>
          </p:nvPr>
        </p:nvSpPr>
        <p:spPr bwMode="auto">
          <a:xfrm>
            <a:off x="2689911" y="3720072"/>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3" name="Text Box 7"/>
          <p:cNvSpPr txBox="1">
            <a:spLocks noChangeArrowheads="1"/>
          </p:cNvSpPr>
          <p:nvPr>
            <p:custDataLst>
              <p:tags r:id="rId6"/>
            </p:custDataLst>
          </p:nvPr>
        </p:nvSpPr>
        <p:spPr bwMode="auto">
          <a:xfrm>
            <a:off x="6677024" y="2634565"/>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(n=380)</a:t>
            </a:r>
          </a:p>
        </p:txBody>
      </p:sp>
      <p:sp>
        <p:nvSpPr>
          <p:cNvPr id="14344" name="Text Box 8"/>
          <p:cNvSpPr txBox="1">
            <a:spLocks noChangeArrowheads="1"/>
          </p:cNvSpPr>
          <p:nvPr>
            <p:custDataLst>
              <p:tags r:id="rId7"/>
            </p:custDataLst>
          </p:nvPr>
        </p:nvSpPr>
        <p:spPr bwMode="auto">
          <a:xfrm>
            <a:off x="2619375" y="4798327"/>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5" name="Text Box 9"/>
          <p:cNvSpPr txBox="1">
            <a:spLocks noChangeArrowheads="1"/>
          </p:cNvSpPr>
          <p:nvPr>
            <p:custDataLst>
              <p:tags r:id="rId8"/>
            </p:custDataLst>
          </p:nvPr>
        </p:nvSpPr>
        <p:spPr bwMode="auto">
          <a:xfrm>
            <a:off x="2614613" y="5894946"/>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(n=12)</a:t>
            </a:r>
          </a:p>
        </p:txBody>
      </p:sp>
      <p:sp>
        <p:nvSpPr>
          <p:cNvPr id="14347" name="Text Box 11"/>
          <p:cNvSpPr txBox="1">
            <a:spLocks noChangeArrowheads="1"/>
          </p:cNvSpPr>
          <p:nvPr>
            <p:custDataLst>
              <p:tags r:id="rId9"/>
            </p:custDataLst>
          </p:nvPr>
        </p:nvSpPr>
        <p:spPr bwMode="auto">
          <a:xfrm>
            <a:off x="293688" y="1411908"/>
            <a:ext cx="8639175"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Pourquoi désirez-vous attendre plus d’un an avant de faire votre demande</a:t>
            </a:r>
            <a:r>
              <a:rPr lang="en-CA" sz="1400" dirty="0" smtClean="0">
                <a:solidFill>
                  <a:srgbClr val="003399"/>
                </a:solidFill>
                <a:latin typeface="+mj-lt"/>
              </a:rPr>
              <a:t>?</a:t>
            </a:r>
            <a:endParaRPr lang="en-CA" sz="1400" dirty="0">
              <a:solidFill>
                <a:srgbClr val="003399"/>
              </a:solidFill>
              <a:latin typeface="+mj-lt"/>
            </a:endParaRPr>
          </a:p>
        </p:txBody>
      </p:sp>
      <p:sp>
        <p:nvSpPr>
          <p:cNvPr id="14348" name="Text Box 12"/>
          <p:cNvSpPr txBox="1">
            <a:spLocks noChangeArrowheads="1"/>
          </p:cNvSpPr>
          <p:nvPr>
            <p:custDataLst>
              <p:tags r:id="rId10"/>
            </p:custDataLst>
          </p:nvPr>
        </p:nvSpPr>
        <p:spPr bwMode="auto">
          <a:xfrm>
            <a:off x="6926262" y="2460841"/>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(n=378)</a:t>
            </a:r>
          </a:p>
        </p:txBody>
      </p:sp>
      <p:sp>
        <p:nvSpPr>
          <p:cNvPr id="14349" name="Text Box 13"/>
          <p:cNvSpPr txBox="1">
            <a:spLocks noChangeArrowheads="1"/>
          </p:cNvSpPr>
          <p:nvPr>
            <p:custDataLst>
              <p:tags r:id="rId11"/>
            </p:custDataLst>
          </p:nvPr>
        </p:nvSpPr>
        <p:spPr bwMode="auto">
          <a:xfrm>
            <a:off x="2554287" y="357333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(n=10)</a:t>
            </a:r>
          </a:p>
        </p:txBody>
      </p:sp>
      <p:sp>
        <p:nvSpPr>
          <p:cNvPr id="14350" name="Text Box 14"/>
          <p:cNvSpPr txBox="1">
            <a:spLocks noChangeArrowheads="1"/>
          </p:cNvSpPr>
          <p:nvPr>
            <p:custDataLst>
              <p:tags r:id="rId12"/>
            </p:custDataLst>
          </p:nvPr>
        </p:nvSpPr>
        <p:spPr bwMode="auto">
          <a:xfrm>
            <a:off x="2457107" y="4646828"/>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(n=2)</a:t>
            </a:r>
          </a:p>
        </p:txBody>
      </p:sp>
      <p:sp>
        <p:nvSpPr>
          <p:cNvPr id="14351" name="Text Box 15"/>
          <p:cNvSpPr txBox="1">
            <a:spLocks noChangeArrowheads="1"/>
          </p:cNvSpPr>
          <p:nvPr>
            <p:custDataLst>
              <p:tags r:id="rId13"/>
            </p:custDataLst>
          </p:nvPr>
        </p:nvSpPr>
        <p:spPr bwMode="auto">
          <a:xfrm>
            <a:off x="2468562" y="5738342"/>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(n=4)</a:t>
            </a:r>
          </a:p>
        </p:txBody>
      </p:sp>
      <p:sp>
        <p:nvSpPr>
          <p:cNvPr id="14352" name="Text Box 12"/>
          <p:cNvSpPr txBox="1">
            <a:spLocks noChangeArrowheads="1"/>
          </p:cNvSpPr>
          <p:nvPr>
            <p:custDataLst>
              <p:tags r:id="rId14"/>
            </p:custDataLst>
          </p:nvPr>
        </p:nvSpPr>
        <p:spPr bwMode="auto">
          <a:xfrm>
            <a:off x="6888162" y="2304580"/>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(n=397)</a:t>
            </a:r>
          </a:p>
        </p:txBody>
      </p:sp>
      <p:sp>
        <p:nvSpPr>
          <p:cNvPr id="14353" name="Text Box 6"/>
          <p:cNvSpPr txBox="1">
            <a:spLocks noChangeArrowheads="1"/>
          </p:cNvSpPr>
          <p:nvPr>
            <p:custDataLst>
              <p:tags r:id="rId15"/>
            </p:custDataLst>
          </p:nvPr>
        </p:nvSpPr>
        <p:spPr bwMode="auto">
          <a:xfrm>
            <a:off x="2637523" y="3410381"/>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(n=15)</a:t>
            </a:r>
          </a:p>
        </p:txBody>
      </p:sp>
      <p:sp>
        <p:nvSpPr>
          <p:cNvPr id="14354" name="Text Box 14"/>
          <p:cNvSpPr txBox="1">
            <a:spLocks noChangeArrowheads="1"/>
          </p:cNvSpPr>
          <p:nvPr>
            <p:custDataLst>
              <p:tags r:id="rId16"/>
            </p:custDataLst>
          </p:nvPr>
        </p:nvSpPr>
        <p:spPr bwMode="auto">
          <a:xfrm>
            <a:off x="2503831" y="4496231"/>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(n=4)</a:t>
            </a:r>
          </a:p>
        </p:txBody>
      </p:sp>
      <p:sp>
        <p:nvSpPr>
          <p:cNvPr id="14355" name="Text Box 9"/>
          <p:cNvSpPr txBox="1">
            <a:spLocks noChangeArrowheads="1"/>
          </p:cNvSpPr>
          <p:nvPr>
            <p:custDataLst>
              <p:tags r:id="rId17"/>
            </p:custDataLst>
          </p:nvPr>
        </p:nvSpPr>
        <p:spPr bwMode="auto">
          <a:xfrm>
            <a:off x="2538412" y="5586158"/>
            <a:ext cx="455613" cy="184150"/>
          </a:xfrm>
          <a:prstGeom prst="rect">
            <a:avLst/>
          </a:prstGeom>
          <a:noFill/>
          <a:ln w="25400" algn="ctr">
            <a:noFill/>
            <a:miter lim="800000"/>
            <a:headEnd/>
            <a:tailEnd/>
          </a:ln>
        </p:spPr>
        <p:txBody>
          <a:bodyPr>
            <a:spAutoFit/>
          </a:bodyPr>
          <a:lstStyle/>
          <a:p>
            <a:pPr algn="l"/>
            <a:r>
              <a:rPr lang="en-CA" b="0" dirty="0">
                <a:latin typeface="Arial Narrow" pitchFamily="34" charset="0"/>
              </a:rPr>
              <a:t>(n=6)</a:t>
            </a:r>
          </a:p>
        </p:txBody>
      </p:sp>
      <p:sp>
        <p:nvSpPr>
          <p:cNvPr id="21" name="Content Placeholder 33"/>
          <p:cNvSpPr txBox="1">
            <a:spLocks/>
          </p:cNvSpPr>
          <p:nvPr>
            <p:custDataLst>
              <p:tags r:id="rId18"/>
            </p:custDataLst>
          </p:nvPr>
        </p:nvSpPr>
        <p:spPr>
          <a:xfrm>
            <a:off x="352425" y="745312"/>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Comme en 2013, pratiquement tous </a:t>
            </a:r>
            <a:r>
              <a:rPr lang="fr-CA" sz="1400" b="0" dirty="0">
                <a:solidFill>
                  <a:schemeClr val="tx1"/>
                </a:solidFill>
                <a:latin typeface="+mj-lt"/>
              </a:rPr>
              <a:t>les </a:t>
            </a:r>
            <a:r>
              <a:rPr lang="fr-CA" sz="1400" b="0" dirty="0" smtClean="0">
                <a:solidFill>
                  <a:schemeClr val="tx1"/>
                </a:solidFill>
                <a:latin typeface="+mj-lt"/>
              </a:rPr>
              <a:t>étudiants </a:t>
            </a:r>
            <a:r>
              <a:rPr lang="fr-CA" sz="1400" b="0" dirty="0">
                <a:solidFill>
                  <a:schemeClr val="tx1"/>
                </a:solidFill>
                <a:latin typeface="+mj-lt"/>
              </a:rPr>
              <a:t>qui prévoient attendre au moins un an avant de faire une demande de permis </a:t>
            </a:r>
            <a:r>
              <a:rPr lang="fr-CA" sz="1400" b="0" dirty="0" smtClean="0">
                <a:solidFill>
                  <a:schemeClr val="tx1"/>
                </a:solidFill>
                <a:latin typeface="+mj-lt"/>
              </a:rPr>
              <a:t>ou qui </a:t>
            </a:r>
            <a:r>
              <a:rPr lang="fr-CA" sz="1400" b="0" dirty="0">
                <a:solidFill>
                  <a:schemeClr val="tx1"/>
                </a:solidFill>
                <a:latin typeface="+mj-lt"/>
              </a:rPr>
              <a:t>sont </a:t>
            </a:r>
            <a:r>
              <a:rPr lang="fr-CA" sz="1400" b="0" dirty="0" smtClean="0">
                <a:solidFill>
                  <a:schemeClr val="tx1"/>
                </a:solidFill>
                <a:latin typeface="+mj-lt"/>
              </a:rPr>
              <a:t>incertains </a:t>
            </a:r>
            <a:r>
              <a:rPr lang="fr-CA" sz="1400" b="0" dirty="0">
                <a:solidFill>
                  <a:schemeClr val="tx1"/>
                </a:solidFill>
                <a:latin typeface="+mj-lt"/>
              </a:rPr>
              <a:t>donnent comme raison le désir d’acquérir l’expérience </a:t>
            </a:r>
            <a:r>
              <a:rPr lang="fr-CA" sz="1400" b="0" dirty="0" smtClean="0">
                <a:solidFill>
                  <a:schemeClr val="tx1"/>
                </a:solidFill>
                <a:latin typeface="+mj-lt"/>
              </a:rPr>
              <a:t>requise</a:t>
            </a:r>
            <a:r>
              <a:rPr lang="fr-CA" sz="1400" b="0" dirty="0" smtClean="0">
                <a:solidFill>
                  <a:schemeClr val="tx1"/>
                </a:solidFill>
              </a:rPr>
              <a:t>.</a:t>
            </a:r>
            <a:endParaRPr lang="en-US" sz="1400" b="0" dirty="0">
              <a:solidFill>
                <a:schemeClr val="tx1"/>
              </a:solidFill>
              <a:latin typeface="+mj-lt"/>
            </a:endParaRPr>
          </a:p>
        </p:txBody>
      </p:sp>
      <p:sp>
        <p:nvSpPr>
          <p:cNvPr id="23" name="Text Box 22"/>
          <p:cNvSpPr txBox="1">
            <a:spLocks noChangeArrowheads="1"/>
          </p:cNvSpPr>
          <p:nvPr>
            <p:custDataLst>
              <p:tags r:id="rId19"/>
            </p:custDataLst>
          </p:nvPr>
        </p:nvSpPr>
        <p:spPr bwMode="auto">
          <a:xfrm>
            <a:off x="7027431" y="213866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(n=519)</a:t>
            </a:r>
            <a:endParaRPr lang="en-CA" b="0" dirty="0">
              <a:latin typeface="Arial Narrow" pitchFamily="34" charset="0"/>
            </a:endParaRPr>
          </a:p>
        </p:txBody>
      </p:sp>
      <p:sp>
        <p:nvSpPr>
          <p:cNvPr id="24" name="Text Box 22"/>
          <p:cNvSpPr txBox="1">
            <a:spLocks noChangeArrowheads="1"/>
          </p:cNvSpPr>
          <p:nvPr>
            <p:custDataLst>
              <p:tags r:id="rId20"/>
            </p:custDataLst>
          </p:nvPr>
        </p:nvSpPr>
        <p:spPr bwMode="auto">
          <a:xfrm>
            <a:off x="2519508" y="322884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(n=6)</a:t>
            </a:r>
            <a:endParaRPr lang="en-CA" b="0" dirty="0">
              <a:latin typeface="Arial Narrow" pitchFamily="34" charset="0"/>
            </a:endParaRPr>
          </a:p>
        </p:txBody>
      </p:sp>
      <p:sp>
        <p:nvSpPr>
          <p:cNvPr id="25" name="Text Box 22"/>
          <p:cNvSpPr txBox="1">
            <a:spLocks noChangeArrowheads="1"/>
          </p:cNvSpPr>
          <p:nvPr>
            <p:custDataLst>
              <p:tags r:id="rId21"/>
            </p:custDataLst>
          </p:nvPr>
        </p:nvSpPr>
        <p:spPr bwMode="auto">
          <a:xfrm>
            <a:off x="2509983" y="431469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(n=8)</a:t>
            </a:r>
            <a:endParaRPr lang="en-CA" b="0" dirty="0">
              <a:latin typeface="Arial Narrow" pitchFamily="34" charset="0"/>
            </a:endParaRPr>
          </a:p>
        </p:txBody>
      </p:sp>
      <p:sp>
        <p:nvSpPr>
          <p:cNvPr id="26" name="Text Box 22"/>
          <p:cNvSpPr txBox="1">
            <a:spLocks noChangeArrowheads="1"/>
          </p:cNvSpPr>
          <p:nvPr>
            <p:custDataLst>
              <p:tags r:id="rId22"/>
            </p:custDataLst>
          </p:nvPr>
        </p:nvSpPr>
        <p:spPr bwMode="auto">
          <a:xfrm>
            <a:off x="2445040" y="5416360"/>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a:t>
            </a:r>
            <a:endParaRPr lang="en-CA" b="0" dirty="0">
              <a:latin typeface="Arial Narrow" pitchFamily="34" charset="0"/>
            </a:endParaRPr>
          </a:p>
        </p:txBody>
      </p:sp>
      <p:sp>
        <p:nvSpPr>
          <p:cNvPr id="27" name="Text Box 22"/>
          <p:cNvSpPr txBox="1">
            <a:spLocks noChangeArrowheads="1"/>
          </p:cNvSpPr>
          <p:nvPr>
            <p:custDataLst>
              <p:tags r:id="rId23"/>
            </p:custDataLst>
          </p:nvPr>
        </p:nvSpPr>
        <p:spPr bwMode="auto">
          <a:xfrm>
            <a:off x="2548083" y="307541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(n=10)</a:t>
            </a:r>
            <a:endParaRPr lang="en-CA" b="0" dirty="0">
              <a:latin typeface="Arial Narrow" pitchFamily="34" charset="0"/>
            </a:endParaRPr>
          </a:p>
        </p:txBody>
      </p:sp>
      <p:sp>
        <p:nvSpPr>
          <p:cNvPr id="29" name="Text Box 22"/>
          <p:cNvSpPr txBox="1">
            <a:spLocks noChangeArrowheads="1"/>
          </p:cNvSpPr>
          <p:nvPr>
            <p:custDataLst>
              <p:tags r:id="rId24"/>
            </p:custDataLst>
          </p:nvPr>
        </p:nvSpPr>
        <p:spPr bwMode="auto">
          <a:xfrm>
            <a:off x="2519508" y="414221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(n=7)</a:t>
            </a:r>
            <a:endParaRPr lang="en-CA" b="0" dirty="0">
              <a:latin typeface="Arial Narrow" pitchFamily="34" charset="0"/>
            </a:endParaRPr>
          </a:p>
        </p:txBody>
      </p:sp>
      <p:sp>
        <p:nvSpPr>
          <p:cNvPr id="30" name="Text Box 22"/>
          <p:cNvSpPr txBox="1">
            <a:spLocks noChangeArrowheads="1"/>
          </p:cNvSpPr>
          <p:nvPr>
            <p:custDataLst>
              <p:tags r:id="rId25"/>
            </p:custDataLst>
          </p:nvPr>
        </p:nvSpPr>
        <p:spPr bwMode="auto">
          <a:xfrm>
            <a:off x="2481408" y="525663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a:t>
            </a:r>
            <a:endParaRPr lang="en-CA" b="0" dirty="0">
              <a:latin typeface="Arial Narrow" pitchFamily="34" charset="0"/>
            </a:endParaRPr>
          </a:p>
        </p:txBody>
      </p:sp>
      <p:sp>
        <p:nvSpPr>
          <p:cNvPr id="31" name="Text Box 22"/>
          <p:cNvSpPr txBox="1">
            <a:spLocks noChangeArrowheads="1"/>
          </p:cNvSpPr>
          <p:nvPr>
            <p:custDataLst>
              <p:tags r:id="rId26"/>
            </p:custDataLst>
          </p:nvPr>
        </p:nvSpPr>
        <p:spPr bwMode="auto">
          <a:xfrm>
            <a:off x="6948633" y="198003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(n=480)</a:t>
            </a:r>
            <a:endParaRPr lang="en-CA" b="0" dirty="0">
              <a:latin typeface="Arial Narrow" pitchFamily="34" charset="0"/>
            </a:endParaRPr>
          </a:p>
        </p:txBody>
      </p:sp>
      <p:sp>
        <p:nvSpPr>
          <p:cNvPr id="32" name="Text Box 22"/>
          <p:cNvSpPr txBox="1">
            <a:spLocks noChangeArrowheads="1"/>
          </p:cNvSpPr>
          <p:nvPr>
            <p:custDataLst>
              <p:tags r:id="rId27"/>
            </p:custDataLst>
          </p:nvPr>
        </p:nvSpPr>
        <p:spPr bwMode="auto">
          <a:xfrm>
            <a:off x="7119143" y="1825837"/>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(n=350)</a:t>
            </a:r>
            <a:endParaRPr lang="en-CA" b="0" dirty="0">
              <a:latin typeface="Arial Narrow" pitchFamily="34" charset="0"/>
            </a:endParaRPr>
          </a:p>
        </p:txBody>
      </p:sp>
      <p:sp>
        <p:nvSpPr>
          <p:cNvPr id="33" name="Text Box 22"/>
          <p:cNvSpPr txBox="1">
            <a:spLocks noChangeArrowheads="1"/>
          </p:cNvSpPr>
          <p:nvPr>
            <p:custDataLst>
              <p:tags r:id="rId28"/>
            </p:custDataLst>
          </p:nvPr>
        </p:nvSpPr>
        <p:spPr bwMode="auto">
          <a:xfrm>
            <a:off x="2519508" y="2891261"/>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(n=3)</a:t>
            </a:r>
            <a:endParaRPr lang="en-CA" b="0" dirty="0">
              <a:latin typeface="Arial Narrow" pitchFamily="34" charset="0"/>
            </a:endParaRPr>
          </a:p>
        </p:txBody>
      </p:sp>
      <p:sp>
        <p:nvSpPr>
          <p:cNvPr id="34" name="Text Box 22"/>
          <p:cNvSpPr txBox="1">
            <a:spLocks noChangeArrowheads="1"/>
          </p:cNvSpPr>
          <p:nvPr>
            <p:custDataLst>
              <p:tags r:id="rId29"/>
            </p:custDataLst>
          </p:nvPr>
        </p:nvSpPr>
        <p:spPr bwMode="auto">
          <a:xfrm>
            <a:off x="2503831" y="397688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(n=1)</a:t>
            </a:r>
            <a:endParaRPr lang="en-CA" b="0" dirty="0">
              <a:latin typeface="Arial Narrow" pitchFamily="34" charset="0"/>
            </a:endParaRPr>
          </a:p>
        </p:txBody>
      </p:sp>
      <p:sp>
        <p:nvSpPr>
          <p:cNvPr id="35" name="Text Box 22"/>
          <p:cNvSpPr txBox="1">
            <a:spLocks noChangeArrowheads="1"/>
          </p:cNvSpPr>
          <p:nvPr>
            <p:custDataLst>
              <p:tags r:id="rId30"/>
            </p:custDataLst>
          </p:nvPr>
        </p:nvSpPr>
        <p:spPr bwMode="auto">
          <a:xfrm>
            <a:off x="2554288" y="5072486"/>
            <a:ext cx="461962" cy="184150"/>
          </a:xfrm>
          <a:prstGeom prst="rect">
            <a:avLst/>
          </a:prstGeom>
          <a:noFill/>
          <a:ln w="25400" algn="ctr">
            <a:noFill/>
            <a:miter lim="800000"/>
            <a:headEnd/>
            <a:tailEnd/>
          </a:ln>
        </p:spPr>
        <p:txBody>
          <a:bodyPr>
            <a:spAutoFit/>
          </a:bodyPr>
          <a:lstStyle/>
          <a:p>
            <a:r>
              <a:rPr lang="en-CA" b="0" dirty="0" smtClean="0">
                <a:latin typeface="Arial Narrow" pitchFamily="34" charset="0"/>
              </a:rPr>
              <a:t>(n=5)</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custDataLst>
              <p:tags r:id="rId1"/>
            </p:custDataLst>
          </p:nvPr>
        </p:nvSpPr>
        <p:spPr bwMode="auto">
          <a:xfrm>
            <a:off x="663992" y="146783"/>
            <a:ext cx="8337134" cy="498598"/>
          </a:xfrm>
          <a:noFill/>
          <a:ln>
            <a:miter lim="800000"/>
            <a:headEnd/>
            <a:tailEnd/>
          </a:ln>
        </p:spPr>
        <p:txBody>
          <a:bodyPr vert="horz" numCol="1" compatLnSpc="1">
            <a:prstTxWarp prst="textNoShape">
              <a:avLst/>
            </a:prstTxWarp>
          </a:bodyPr>
          <a:lstStyle/>
          <a:p>
            <a:r>
              <a:rPr lang="fr-CA" sz="1800" dirty="0" smtClean="0"/>
              <a:t>Impact de l’exemption des frais de cotisation à titre d’ingénieur stagiaire sur</a:t>
            </a:r>
            <a:br>
              <a:rPr lang="fr-CA" sz="1800" dirty="0" smtClean="0"/>
            </a:br>
            <a:r>
              <a:rPr lang="fr-CA" sz="1800" dirty="0" smtClean="0"/>
              <a:t> la possibilité de faire une demande de permis dans les six mois</a:t>
            </a:r>
          </a:p>
        </p:txBody>
      </p:sp>
      <p:graphicFrame>
        <p:nvGraphicFramePr>
          <p:cNvPr id="54" name="Object 5"/>
          <p:cNvGraphicFramePr>
            <a:graphicFrameLocks noGrp="1" noChangeAspect="1"/>
          </p:cNvGraphicFramePr>
          <p:nvPr>
            <p:ph idx="1"/>
            <p:custDataLst>
              <p:tags r:id="rId2"/>
            </p:custDataLst>
            <p:extLst>
              <p:ext uri="{D42A27DB-BD31-4B8C-83A1-F6EECF244321}">
                <p14:modId xmlns:p14="http://schemas.microsoft.com/office/powerpoint/2010/main" val="1292710728"/>
              </p:ext>
            </p:extLst>
          </p:nvPr>
        </p:nvGraphicFramePr>
        <p:xfrm>
          <a:off x="462368" y="1942037"/>
          <a:ext cx="8227819" cy="4394200"/>
        </p:xfrm>
        <a:graphic>
          <a:graphicData uri="http://schemas.openxmlformats.org/drawingml/2006/chart">
            <c:chart xmlns:c="http://schemas.openxmlformats.org/drawingml/2006/chart" xmlns:r="http://schemas.openxmlformats.org/officeDocument/2006/relationships" r:id="rId63"/>
          </a:graphicData>
        </a:graphic>
      </p:graphicFrame>
      <p:sp>
        <p:nvSpPr>
          <p:cNvPr id="1536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5C27C11-3344-4808-ACE8-F4BA943662B8}" type="slidenum">
              <a:rPr lang="en-US"/>
              <a:pPr/>
              <a:t>29</a:t>
            </a:fld>
            <a:endParaRPr lang="en-US" dirty="0"/>
          </a:p>
        </p:txBody>
      </p:sp>
      <p:sp>
        <p:nvSpPr>
          <p:cNvPr id="15365" name="Rectangle 4"/>
          <p:cNvSpPr>
            <a:spLocks noChangeArrowheads="1"/>
          </p:cNvSpPr>
          <p:nvPr>
            <p:custDataLst>
              <p:tags r:id="rId4"/>
            </p:custDataLst>
          </p:nvPr>
        </p:nvSpPr>
        <p:spPr bwMode="auto">
          <a:xfrm>
            <a:off x="323386" y="6059371"/>
            <a:ext cx="8097915" cy="58477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Q29. </a:t>
            </a:r>
            <a:r>
              <a:rPr lang="fr-CA" sz="800" dirty="0">
                <a:solidFill>
                  <a:schemeClr val="tx1"/>
                </a:solidFill>
                <a:latin typeface="+mj-lt"/>
              </a:rPr>
              <a:t>Si vous saviez qu’en déposant une demande de permis auprès de PEO dans les six mois qui suivent l’obtention de votre diplôme, vous pourriez être exempté des frais d’ouverture de dossier et de la cotisation pour la première année à titre d’ingénieur stagiaire, dans quelle mesure est-il probable que vous fassiez une demande de permis d’exercice dans ce délai de six mois</a:t>
            </a:r>
            <a:r>
              <a:rPr lang="fr-CA" sz="800" dirty="0" smtClean="0">
                <a:solidFill>
                  <a:schemeClr val="tx1"/>
                </a:solidFill>
                <a:latin typeface="+mj-lt"/>
              </a:rPr>
              <a:t>? Base : Les répondants qui ne savent pas ou qui ont l’intention de faire une demande de permis en Ontario plus de six mois après avoir obtenu leur diplôme, 2014 n=536; 2013 n=745; 2012 n=763; 2011 n=614; 2010 n=561; 2009 n=543; 2008 n=265 (Q21).</a:t>
            </a:r>
            <a:endParaRPr lang="fr-CA" sz="800" dirty="0">
              <a:solidFill>
                <a:schemeClr val="tx1"/>
              </a:solidFill>
              <a:latin typeface="+mj-lt"/>
            </a:endParaRPr>
          </a:p>
        </p:txBody>
      </p:sp>
      <p:sp>
        <p:nvSpPr>
          <p:cNvPr id="15367" name="Text Box 9"/>
          <p:cNvSpPr txBox="1">
            <a:spLocks noChangeArrowheads="1"/>
          </p:cNvSpPr>
          <p:nvPr>
            <p:custDataLst>
              <p:tags r:id="rId5"/>
            </p:custDataLst>
          </p:nvPr>
        </p:nvSpPr>
        <p:spPr bwMode="auto">
          <a:xfrm>
            <a:off x="1732418" y="2300786"/>
            <a:ext cx="1100311" cy="415498"/>
          </a:xfrm>
          <a:prstGeom prst="rect">
            <a:avLst/>
          </a:prstGeom>
          <a:noFill/>
          <a:ln w="25400" algn="ctr">
            <a:noFill/>
            <a:miter lim="800000"/>
            <a:headEnd/>
            <a:tailEnd/>
          </a:ln>
        </p:spPr>
        <p:txBody>
          <a:bodyPr wrap="square">
            <a:spAutoFit/>
          </a:bodyPr>
          <a:lstStyle/>
          <a:p>
            <a:r>
              <a:rPr lang="fr-CA" sz="1400" dirty="0" smtClean="0"/>
              <a:t>Probable</a:t>
            </a:r>
            <a:br>
              <a:rPr lang="fr-CA" sz="1400" dirty="0" smtClean="0"/>
            </a:br>
            <a:r>
              <a:rPr lang="fr-CA" sz="700" dirty="0" smtClean="0"/>
              <a:t>(2 cotes supérieures)</a:t>
            </a:r>
            <a:endParaRPr lang="fr-CA" sz="700" dirty="0"/>
          </a:p>
        </p:txBody>
      </p:sp>
      <p:grpSp>
        <p:nvGrpSpPr>
          <p:cNvPr id="15368" name="Group 10"/>
          <p:cNvGrpSpPr>
            <a:grpSpLocks/>
          </p:cNvGrpSpPr>
          <p:nvPr>
            <p:custDataLst>
              <p:tags r:id="rId6"/>
            </p:custDataLst>
          </p:nvPr>
        </p:nvGrpSpPr>
        <p:grpSpPr bwMode="auto">
          <a:xfrm>
            <a:off x="3143961" y="2723217"/>
            <a:ext cx="585529" cy="358775"/>
            <a:chOff x="1259" y="1525"/>
            <a:chExt cx="367" cy="226"/>
          </a:xfrm>
        </p:grpSpPr>
        <p:sp>
          <p:nvSpPr>
            <p:cNvPr id="15411" name="Text Box 11"/>
            <p:cNvSpPr txBox="1">
              <a:spLocks noChangeArrowheads="1"/>
            </p:cNvSpPr>
            <p:nvPr/>
          </p:nvSpPr>
          <p:spPr bwMode="auto">
            <a:xfrm>
              <a:off x="1259" y="1525"/>
              <a:ext cx="352" cy="217"/>
            </a:xfrm>
            <a:prstGeom prst="rect">
              <a:avLst/>
            </a:prstGeom>
            <a:noFill/>
            <a:ln w="6350" algn="ctr">
              <a:solidFill>
                <a:schemeClr val="accent6"/>
              </a:solidFill>
              <a:miter lim="800000"/>
              <a:headEnd/>
              <a:tailEnd/>
            </a:ln>
          </p:spPr>
          <p:txBody>
            <a:bodyPr>
              <a:spAutoFit/>
            </a:bodyPr>
            <a:lstStyle/>
            <a:p>
              <a:r>
                <a:rPr lang="en-CA" sz="1300" dirty="0" smtClean="0"/>
                <a:t>87 %</a:t>
              </a:r>
              <a:endParaRPr lang="en-CA" sz="1300" dirty="0"/>
            </a:p>
            <a:p>
              <a:endParaRPr lang="en-CA" sz="100" dirty="0"/>
            </a:p>
            <a:p>
              <a:endParaRPr lang="en-CA" sz="100" dirty="0"/>
            </a:p>
          </p:txBody>
        </p:sp>
        <p:sp>
          <p:nvSpPr>
            <p:cNvPr id="15412" name="Text Box 12"/>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(n=503)</a:t>
              </a:r>
            </a:p>
          </p:txBody>
        </p:sp>
      </p:grpSp>
      <p:grpSp>
        <p:nvGrpSpPr>
          <p:cNvPr id="15369" name="Group 13"/>
          <p:cNvGrpSpPr>
            <a:grpSpLocks/>
          </p:cNvGrpSpPr>
          <p:nvPr>
            <p:custDataLst>
              <p:tags r:id="rId7"/>
            </p:custDataLst>
          </p:nvPr>
        </p:nvGrpSpPr>
        <p:grpSpPr bwMode="auto">
          <a:xfrm>
            <a:off x="3725923" y="2723217"/>
            <a:ext cx="646366" cy="374650"/>
            <a:chOff x="1627" y="1523"/>
            <a:chExt cx="401" cy="236"/>
          </a:xfrm>
        </p:grpSpPr>
        <p:sp>
          <p:nvSpPr>
            <p:cNvPr id="15409" name="Text Box 14"/>
            <p:cNvSpPr txBox="1">
              <a:spLocks noChangeArrowheads="1"/>
            </p:cNvSpPr>
            <p:nvPr/>
          </p:nvSpPr>
          <p:spPr bwMode="auto">
            <a:xfrm>
              <a:off x="1627" y="1523"/>
              <a:ext cx="401" cy="213"/>
            </a:xfrm>
            <a:prstGeom prst="rect">
              <a:avLst/>
            </a:prstGeom>
            <a:noFill/>
            <a:ln w="6350" algn="ctr">
              <a:solidFill>
                <a:schemeClr val="accent6">
                  <a:lumMod val="90000"/>
                  <a:lumOff val="10000"/>
                </a:schemeClr>
              </a:solidFill>
              <a:miter lim="800000"/>
              <a:headEnd/>
              <a:tailEnd/>
            </a:ln>
          </p:spPr>
          <p:txBody>
            <a:bodyPr wrap="square">
              <a:spAutoFit/>
            </a:bodyPr>
            <a:lstStyle/>
            <a:p>
              <a:r>
                <a:rPr lang="en-CA" sz="1300" dirty="0" smtClean="0"/>
                <a:t>91 %</a:t>
              </a:r>
              <a:endParaRPr lang="en-CA" sz="1300" dirty="0"/>
            </a:p>
            <a:p>
              <a:endParaRPr lang="en-CA" sz="100" dirty="0"/>
            </a:p>
            <a:p>
              <a:endParaRPr lang="en-CA" sz="100" dirty="0"/>
            </a:p>
          </p:txBody>
        </p:sp>
        <p:sp>
          <p:nvSpPr>
            <p:cNvPr id="15410" name="Text Box 15"/>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(n=241)</a:t>
              </a:r>
            </a:p>
          </p:txBody>
        </p:sp>
      </p:grpSp>
      <p:sp>
        <p:nvSpPr>
          <p:cNvPr id="15371" name="Text Box 18"/>
          <p:cNvSpPr txBox="1">
            <a:spLocks noChangeArrowheads="1"/>
          </p:cNvSpPr>
          <p:nvPr>
            <p:custDataLst>
              <p:tags r:id="rId8"/>
            </p:custDataLst>
          </p:nvPr>
        </p:nvSpPr>
        <p:spPr bwMode="auto">
          <a:xfrm>
            <a:off x="5054313" y="3571576"/>
            <a:ext cx="1189798" cy="415498"/>
          </a:xfrm>
          <a:prstGeom prst="rect">
            <a:avLst/>
          </a:prstGeom>
          <a:noFill/>
          <a:ln w="25400" algn="ctr">
            <a:noFill/>
            <a:miter lim="800000"/>
            <a:headEnd/>
            <a:tailEnd/>
          </a:ln>
        </p:spPr>
        <p:txBody>
          <a:bodyPr wrap="square">
            <a:spAutoFit/>
          </a:bodyPr>
          <a:lstStyle/>
          <a:p>
            <a:r>
              <a:rPr lang="fr-CA" sz="1400" dirty="0" smtClean="0"/>
              <a:t>Improbable</a:t>
            </a:r>
            <a:br>
              <a:rPr lang="fr-CA" sz="1400" dirty="0" smtClean="0"/>
            </a:br>
            <a:r>
              <a:rPr lang="fr-CA" sz="700" dirty="0" smtClean="0"/>
              <a:t>(2 cotes inférieures)</a:t>
            </a:r>
            <a:endParaRPr lang="fr-CA" sz="700" dirty="0"/>
          </a:p>
        </p:txBody>
      </p:sp>
      <p:grpSp>
        <p:nvGrpSpPr>
          <p:cNvPr id="15372" name="Group 19"/>
          <p:cNvGrpSpPr>
            <a:grpSpLocks/>
          </p:cNvGrpSpPr>
          <p:nvPr>
            <p:custDataLst>
              <p:tags r:id="rId9"/>
            </p:custDataLst>
          </p:nvPr>
        </p:nvGrpSpPr>
        <p:grpSpPr bwMode="auto">
          <a:xfrm>
            <a:off x="6522636" y="4025832"/>
            <a:ext cx="593354" cy="358775"/>
            <a:chOff x="1237" y="1525"/>
            <a:chExt cx="389" cy="226"/>
          </a:xfrm>
        </p:grpSpPr>
        <p:sp>
          <p:nvSpPr>
            <p:cNvPr id="15407" name="Text Box 20"/>
            <p:cNvSpPr txBox="1">
              <a:spLocks noChangeArrowheads="1"/>
            </p:cNvSpPr>
            <p:nvPr/>
          </p:nvSpPr>
          <p:spPr bwMode="auto">
            <a:xfrm>
              <a:off x="1237" y="1525"/>
              <a:ext cx="352" cy="217"/>
            </a:xfrm>
            <a:prstGeom prst="rect">
              <a:avLst/>
            </a:prstGeom>
            <a:noFill/>
            <a:ln w="6350" algn="ctr">
              <a:solidFill>
                <a:schemeClr val="accent6"/>
              </a:solidFill>
              <a:miter lim="800000"/>
              <a:headEnd/>
              <a:tailEnd/>
            </a:ln>
          </p:spPr>
          <p:txBody>
            <a:bodyPr>
              <a:spAutoFit/>
            </a:bodyPr>
            <a:lstStyle/>
            <a:p>
              <a:r>
                <a:rPr lang="en-CA" sz="1300" dirty="0" smtClean="0"/>
                <a:t>9 %</a:t>
              </a:r>
              <a:endParaRPr lang="en-CA" sz="1300" dirty="0"/>
            </a:p>
            <a:p>
              <a:endParaRPr lang="en-CA" sz="100" dirty="0"/>
            </a:p>
            <a:p>
              <a:endParaRPr lang="en-CA" sz="100" dirty="0"/>
            </a:p>
          </p:txBody>
        </p:sp>
        <p:sp>
          <p:nvSpPr>
            <p:cNvPr id="15408" name="Text Box 21"/>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 (n=47)</a:t>
              </a:r>
            </a:p>
          </p:txBody>
        </p:sp>
      </p:grpSp>
      <p:grpSp>
        <p:nvGrpSpPr>
          <p:cNvPr id="15373" name="Group 22"/>
          <p:cNvGrpSpPr>
            <a:grpSpLocks/>
          </p:cNvGrpSpPr>
          <p:nvPr>
            <p:custDataLst>
              <p:tags r:id="rId10"/>
            </p:custDataLst>
          </p:nvPr>
        </p:nvGrpSpPr>
        <p:grpSpPr bwMode="auto">
          <a:xfrm>
            <a:off x="7080343" y="4025832"/>
            <a:ext cx="546069" cy="374650"/>
            <a:chOff x="1627" y="1523"/>
            <a:chExt cx="358" cy="236"/>
          </a:xfrm>
        </p:grpSpPr>
        <p:sp>
          <p:nvSpPr>
            <p:cNvPr id="15405" name="Text Box 23"/>
            <p:cNvSpPr txBox="1">
              <a:spLocks noChangeArrowheads="1"/>
            </p:cNvSpPr>
            <p:nvPr/>
          </p:nvSpPr>
          <p:spPr bwMode="auto">
            <a:xfrm>
              <a:off x="1627" y="1523"/>
              <a:ext cx="329" cy="217"/>
            </a:xfrm>
            <a:prstGeom prst="rect">
              <a:avLst/>
            </a:prstGeom>
            <a:noFill/>
            <a:ln w="6350" algn="ctr">
              <a:solidFill>
                <a:schemeClr val="accent6">
                  <a:lumMod val="90000"/>
                  <a:lumOff val="10000"/>
                </a:schemeClr>
              </a:solidFill>
              <a:miter lim="800000"/>
              <a:headEnd/>
              <a:tailEnd/>
            </a:ln>
          </p:spPr>
          <p:txBody>
            <a:bodyPr>
              <a:spAutoFit/>
            </a:bodyPr>
            <a:lstStyle/>
            <a:p>
              <a:r>
                <a:rPr lang="en-CA" sz="1300" dirty="0" smtClean="0"/>
                <a:t>6 %</a:t>
              </a:r>
              <a:endParaRPr lang="en-CA" sz="1300" dirty="0"/>
            </a:p>
            <a:p>
              <a:endParaRPr lang="en-CA" sz="100" dirty="0"/>
            </a:p>
            <a:p>
              <a:endParaRPr lang="en-CA" sz="100" dirty="0"/>
            </a:p>
          </p:txBody>
        </p:sp>
        <p:sp>
          <p:nvSpPr>
            <p:cNvPr id="15406" name="Text Box 24"/>
            <p:cNvSpPr txBox="1">
              <a:spLocks noChangeArrowheads="1"/>
            </p:cNvSpPr>
            <p:nvPr/>
          </p:nvSpPr>
          <p:spPr bwMode="auto">
            <a:xfrm>
              <a:off x="1647" y="1643"/>
              <a:ext cx="338" cy="116"/>
            </a:xfrm>
            <a:prstGeom prst="rect">
              <a:avLst/>
            </a:prstGeom>
            <a:noFill/>
            <a:ln w="25400" algn="ctr">
              <a:noFill/>
              <a:miter lim="800000"/>
              <a:headEnd/>
              <a:tailEnd/>
            </a:ln>
          </p:spPr>
          <p:txBody>
            <a:bodyPr>
              <a:spAutoFit/>
            </a:bodyPr>
            <a:lstStyle/>
            <a:p>
              <a:pPr algn="l"/>
              <a:r>
                <a:rPr lang="en-CA" dirty="0"/>
                <a:t> (n=16)</a:t>
              </a:r>
            </a:p>
          </p:txBody>
        </p:sp>
      </p:grpSp>
      <p:sp>
        <p:nvSpPr>
          <p:cNvPr id="15374" name="Text Box 26"/>
          <p:cNvSpPr txBox="1">
            <a:spLocks noChangeArrowheads="1"/>
          </p:cNvSpPr>
          <p:nvPr>
            <p:custDataLst>
              <p:tags r:id="rId11"/>
            </p:custDataLst>
          </p:nvPr>
        </p:nvSpPr>
        <p:spPr bwMode="auto">
          <a:xfrm>
            <a:off x="1457819" y="3739249"/>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(n=274)</a:t>
            </a:r>
          </a:p>
        </p:txBody>
      </p:sp>
      <p:sp>
        <p:nvSpPr>
          <p:cNvPr id="15375" name="Text Box 27"/>
          <p:cNvSpPr txBox="1">
            <a:spLocks noChangeArrowheads="1"/>
          </p:cNvSpPr>
          <p:nvPr>
            <p:custDataLst>
              <p:tags r:id="rId12"/>
            </p:custDataLst>
          </p:nvPr>
        </p:nvSpPr>
        <p:spPr bwMode="auto">
          <a:xfrm>
            <a:off x="3067050" y="4283221"/>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(n=196)</a:t>
            </a:r>
          </a:p>
        </p:txBody>
      </p:sp>
      <p:sp>
        <p:nvSpPr>
          <p:cNvPr id="15376" name="Text Box 28"/>
          <p:cNvSpPr txBox="1">
            <a:spLocks noChangeArrowheads="1"/>
          </p:cNvSpPr>
          <p:nvPr>
            <p:custDataLst>
              <p:tags r:id="rId13"/>
            </p:custDataLst>
          </p:nvPr>
        </p:nvSpPr>
        <p:spPr bwMode="auto">
          <a:xfrm>
            <a:off x="4745356" y="5462465"/>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5377" name="Text Box 29"/>
          <p:cNvSpPr txBox="1">
            <a:spLocks noChangeArrowheads="1"/>
          </p:cNvSpPr>
          <p:nvPr>
            <p:custDataLst>
              <p:tags r:id="rId14"/>
            </p:custDataLst>
          </p:nvPr>
        </p:nvSpPr>
        <p:spPr bwMode="auto">
          <a:xfrm>
            <a:off x="1676168" y="3376881"/>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(n=160)</a:t>
            </a:r>
          </a:p>
        </p:txBody>
      </p:sp>
      <p:sp>
        <p:nvSpPr>
          <p:cNvPr id="15378" name="Text Box 30"/>
          <p:cNvSpPr txBox="1">
            <a:spLocks noChangeArrowheads="1"/>
          </p:cNvSpPr>
          <p:nvPr>
            <p:custDataLst>
              <p:tags r:id="rId15"/>
            </p:custDataLst>
          </p:nvPr>
        </p:nvSpPr>
        <p:spPr bwMode="auto">
          <a:xfrm>
            <a:off x="3067050" y="140379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(n=81)</a:t>
            </a:r>
          </a:p>
        </p:txBody>
      </p:sp>
      <p:sp>
        <p:nvSpPr>
          <p:cNvPr id="15379" name="Text Box 31"/>
          <p:cNvSpPr txBox="1">
            <a:spLocks noChangeArrowheads="1"/>
          </p:cNvSpPr>
          <p:nvPr>
            <p:custDataLst>
              <p:tags r:id="rId16"/>
            </p:custDataLst>
          </p:nvPr>
        </p:nvSpPr>
        <p:spPr bwMode="auto">
          <a:xfrm>
            <a:off x="6410913" y="5541872"/>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(n=18)</a:t>
            </a:r>
          </a:p>
        </p:txBody>
      </p:sp>
      <p:sp>
        <p:nvSpPr>
          <p:cNvPr id="15380" name="Text Box 32"/>
          <p:cNvSpPr txBox="1">
            <a:spLocks noChangeArrowheads="1"/>
          </p:cNvSpPr>
          <p:nvPr>
            <p:custDataLst>
              <p:tags r:id="rId17"/>
            </p:custDataLst>
          </p:nvPr>
        </p:nvSpPr>
        <p:spPr bwMode="auto">
          <a:xfrm>
            <a:off x="8054784" y="546781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(n=26)</a:t>
            </a:r>
          </a:p>
        </p:txBody>
      </p:sp>
      <p:sp>
        <p:nvSpPr>
          <p:cNvPr id="15381" name="Text Box 33"/>
          <p:cNvSpPr txBox="1">
            <a:spLocks noChangeArrowheads="1"/>
          </p:cNvSpPr>
          <p:nvPr>
            <p:custDataLst>
              <p:tags r:id="rId18"/>
            </p:custDataLst>
          </p:nvPr>
        </p:nvSpPr>
        <p:spPr bwMode="auto">
          <a:xfrm>
            <a:off x="8242523" y="5538702"/>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a:t>
            </a:r>
          </a:p>
        </p:txBody>
      </p:sp>
      <p:sp>
        <p:nvSpPr>
          <p:cNvPr id="15382" name="Text Box 34"/>
          <p:cNvSpPr txBox="1">
            <a:spLocks noChangeArrowheads="1"/>
          </p:cNvSpPr>
          <p:nvPr>
            <p:custDataLst>
              <p:tags r:id="rId19"/>
            </p:custDataLst>
          </p:nvPr>
        </p:nvSpPr>
        <p:spPr bwMode="auto">
          <a:xfrm>
            <a:off x="4990588" y="5492662"/>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(n=11)</a:t>
            </a:r>
          </a:p>
        </p:txBody>
      </p:sp>
      <p:sp>
        <p:nvSpPr>
          <p:cNvPr id="15383" name="Text Box 35"/>
          <p:cNvSpPr txBox="1">
            <a:spLocks noChangeArrowheads="1"/>
          </p:cNvSpPr>
          <p:nvPr>
            <p:custDataLst>
              <p:tags r:id="rId20"/>
            </p:custDataLst>
          </p:nvPr>
        </p:nvSpPr>
        <p:spPr bwMode="auto">
          <a:xfrm>
            <a:off x="6630482" y="5579977"/>
            <a:ext cx="568325" cy="184666"/>
          </a:xfrm>
          <a:prstGeom prst="rect">
            <a:avLst/>
          </a:prstGeom>
          <a:noFill/>
          <a:ln w="25400" algn="ctr">
            <a:noFill/>
            <a:miter lim="800000"/>
            <a:headEnd/>
            <a:tailEnd/>
          </a:ln>
        </p:spPr>
        <p:txBody>
          <a:bodyPr>
            <a:spAutoFit/>
          </a:bodyPr>
          <a:lstStyle/>
          <a:p>
            <a:r>
              <a:rPr lang="en-CA" b="0" dirty="0">
                <a:latin typeface="Arial Narrow" pitchFamily="34" charset="0"/>
              </a:rPr>
              <a:t>(n=5)</a:t>
            </a:r>
          </a:p>
        </p:txBody>
      </p:sp>
      <p:sp>
        <p:nvSpPr>
          <p:cNvPr id="15384" name="Text Box 36"/>
          <p:cNvSpPr txBox="1">
            <a:spLocks noChangeArrowheads="1"/>
          </p:cNvSpPr>
          <p:nvPr>
            <p:custDataLst>
              <p:tags r:id="rId21"/>
            </p:custDataLst>
          </p:nvPr>
        </p:nvSpPr>
        <p:spPr bwMode="auto">
          <a:xfrm>
            <a:off x="351671" y="1705647"/>
            <a:ext cx="8639175" cy="523220"/>
          </a:xfrm>
          <a:prstGeom prst="rect">
            <a:avLst/>
          </a:prstGeom>
          <a:noFill/>
          <a:ln w="25400" algn="ctr">
            <a:noFill/>
            <a:miter lim="800000"/>
            <a:headEnd/>
            <a:tailEnd/>
          </a:ln>
        </p:spPr>
        <p:txBody>
          <a:bodyPr>
            <a:spAutoFit/>
          </a:bodyPr>
          <a:lstStyle/>
          <a:p>
            <a:pPr>
              <a:spcBef>
                <a:spcPts val="0"/>
              </a:spcBef>
            </a:pPr>
            <a:r>
              <a:rPr lang="fr-CA" sz="1400" dirty="0" smtClean="0">
                <a:solidFill>
                  <a:srgbClr val="003399"/>
                </a:solidFill>
                <a:latin typeface="+mj-lt"/>
              </a:rPr>
              <a:t>Feriez-vous une demande de permis dans les six mois si vous pouviez être exempté des frais de cotisation à titre d’ingénieur stagiaire pour la première année</a:t>
            </a:r>
            <a:r>
              <a:rPr lang="en-CA" sz="1400" dirty="0" smtClean="0">
                <a:solidFill>
                  <a:srgbClr val="003399"/>
                </a:solidFill>
                <a:latin typeface="+mj-lt"/>
              </a:rPr>
              <a:t>?</a:t>
            </a:r>
            <a:endParaRPr lang="en-CA" sz="1400" dirty="0">
              <a:solidFill>
                <a:srgbClr val="003399"/>
              </a:solidFill>
              <a:latin typeface="+mj-lt"/>
            </a:endParaRPr>
          </a:p>
        </p:txBody>
      </p:sp>
      <p:sp>
        <p:nvSpPr>
          <p:cNvPr id="15385" name="Text Box 38"/>
          <p:cNvSpPr txBox="1">
            <a:spLocks noChangeArrowheads="1"/>
          </p:cNvSpPr>
          <p:nvPr>
            <p:custDataLst>
              <p:tags r:id="rId22"/>
            </p:custDataLst>
          </p:nvPr>
        </p:nvSpPr>
        <p:spPr bwMode="auto">
          <a:xfrm>
            <a:off x="1291850" y="343535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(n=326)</a:t>
            </a:r>
          </a:p>
        </p:txBody>
      </p:sp>
      <p:sp>
        <p:nvSpPr>
          <p:cNvPr id="15386" name="Text Box 39"/>
          <p:cNvSpPr txBox="1">
            <a:spLocks noChangeArrowheads="1"/>
          </p:cNvSpPr>
          <p:nvPr>
            <p:custDataLst>
              <p:tags r:id="rId23"/>
            </p:custDataLst>
          </p:nvPr>
        </p:nvSpPr>
        <p:spPr bwMode="auto">
          <a:xfrm>
            <a:off x="2932733" y="453705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(n=163)</a:t>
            </a:r>
          </a:p>
        </p:txBody>
      </p:sp>
      <p:sp>
        <p:nvSpPr>
          <p:cNvPr id="15387" name="Text Box 40"/>
          <p:cNvSpPr txBox="1">
            <a:spLocks noChangeArrowheads="1"/>
          </p:cNvSpPr>
          <p:nvPr>
            <p:custDataLst>
              <p:tags r:id="rId24"/>
            </p:custDataLst>
          </p:nvPr>
        </p:nvSpPr>
        <p:spPr bwMode="auto">
          <a:xfrm>
            <a:off x="4596286" y="546726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(n=27)</a:t>
            </a:r>
          </a:p>
        </p:txBody>
      </p:sp>
      <p:sp>
        <p:nvSpPr>
          <p:cNvPr id="15388" name="Text Box 41"/>
          <p:cNvSpPr txBox="1">
            <a:spLocks noChangeArrowheads="1"/>
          </p:cNvSpPr>
          <p:nvPr>
            <p:custDataLst>
              <p:tags r:id="rId25"/>
            </p:custDataLst>
          </p:nvPr>
        </p:nvSpPr>
        <p:spPr bwMode="auto">
          <a:xfrm>
            <a:off x="6244111" y="5463023"/>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(n=29)</a:t>
            </a:r>
          </a:p>
        </p:txBody>
      </p:sp>
      <p:sp>
        <p:nvSpPr>
          <p:cNvPr id="15389" name="Text Box 42"/>
          <p:cNvSpPr txBox="1">
            <a:spLocks noChangeArrowheads="1"/>
          </p:cNvSpPr>
          <p:nvPr>
            <p:custDataLst>
              <p:tags r:id="rId26"/>
            </p:custDataLst>
          </p:nvPr>
        </p:nvSpPr>
        <p:spPr bwMode="auto">
          <a:xfrm>
            <a:off x="7874160" y="5538702"/>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(n=16)</a:t>
            </a:r>
          </a:p>
        </p:txBody>
      </p:sp>
      <p:sp>
        <p:nvSpPr>
          <p:cNvPr id="15390" name="Text Box 44"/>
          <p:cNvSpPr txBox="1">
            <a:spLocks noChangeArrowheads="1"/>
          </p:cNvSpPr>
          <p:nvPr>
            <p:custDataLst>
              <p:tags r:id="rId27"/>
            </p:custDataLst>
          </p:nvPr>
        </p:nvSpPr>
        <p:spPr bwMode="auto">
          <a:xfrm>
            <a:off x="2582463" y="2723217"/>
            <a:ext cx="581251" cy="338554"/>
          </a:xfrm>
          <a:prstGeom prst="rect">
            <a:avLst/>
          </a:prstGeom>
          <a:noFill/>
          <a:ln w="6350" algn="ctr">
            <a:solidFill>
              <a:schemeClr val="tx1">
                <a:lumMod val="20000"/>
                <a:lumOff val="80000"/>
              </a:schemeClr>
            </a:solidFill>
            <a:miter lim="800000"/>
            <a:headEnd/>
            <a:tailEnd/>
          </a:ln>
        </p:spPr>
        <p:txBody>
          <a:bodyPr wrap="square">
            <a:spAutoFit/>
          </a:bodyPr>
          <a:lstStyle/>
          <a:p>
            <a:r>
              <a:rPr lang="en-CA" sz="1300" dirty="0" smtClean="0"/>
              <a:t>87 %</a:t>
            </a:r>
            <a:endParaRPr lang="en-CA" sz="1300" dirty="0"/>
          </a:p>
          <a:p>
            <a:endParaRPr lang="en-CA" sz="100" dirty="0"/>
          </a:p>
          <a:p>
            <a:endParaRPr lang="en-CA" sz="100" dirty="0"/>
          </a:p>
        </p:txBody>
      </p:sp>
      <p:sp>
        <p:nvSpPr>
          <p:cNvPr id="15391" name="Text Box 45"/>
          <p:cNvSpPr txBox="1">
            <a:spLocks noChangeArrowheads="1"/>
          </p:cNvSpPr>
          <p:nvPr>
            <p:custDataLst>
              <p:tags r:id="rId28"/>
            </p:custDataLst>
          </p:nvPr>
        </p:nvSpPr>
        <p:spPr bwMode="auto">
          <a:xfrm>
            <a:off x="2577467" y="2912130"/>
            <a:ext cx="634723" cy="184150"/>
          </a:xfrm>
          <a:prstGeom prst="rect">
            <a:avLst/>
          </a:prstGeom>
          <a:noFill/>
          <a:ln w="25400" algn="ctr">
            <a:noFill/>
            <a:miter lim="800000"/>
            <a:headEnd/>
            <a:tailEnd/>
          </a:ln>
        </p:spPr>
        <p:txBody>
          <a:bodyPr wrap="square">
            <a:spAutoFit/>
          </a:bodyPr>
          <a:lstStyle/>
          <a:p>
            <a:pPr algn="l"/>
            <a:r>
              <a:rPr lang="en-CA" dirty="0"/>
              <a:t>(n=489)</a:t>
            </a:r>
          </a:p>
        </p:txBody>
      </p:sp>
      <p:grpSp>
        <p:nvGrpSpPr>
          <p:cNvPr id="15392" name="Group 46"/>
          <p:cNvGrpSpPr>
            <a:grpSpLocks/>
          </p:cNvGrpSpPr>
          <p:nvPr>
            <p:custDataLst>
              <p:tags r:id="rId29"/>
            </p:custDataLst>
          </p:nvPr>
        </p:nvGrpSpPr>
        <p:grpSpPr bwMode="auto">
          <a:xfrm>
            <a:off x="5959857" y="4025832"/>
            <a:ext cx="605557" cy="358775"/>
            <a:chOff x="1237" y="1525"/>
            <a:chExt cx="397" cy="226"/>
          </a:xfrm>
        </p:grpSpPr>
        <p:sp>
          <p:nvSpPr>
            <p:cNvPr id="15403" name="Text Box 47"/>
            <p:cNvSpPr txBox="1">
              <a:spLocks noChangeArrowheads="1"/>
            </p:cNvSpPr>
            <p:nvPr/>
          </p:nvSpPr>
          <p:spPr bwMode="auto">
            <a:xfrm>
              <a:off x="1237" y="1525"/>
              <a:ext cx="397" cy="213"/>
            </a:xfrm>
            <a:prstGeom prst="rect">
              <a:avLst/>
            </a:prstGeom>
            <a:noFill/>
            <a:ln w="6350" algn="ctr">
              <a:solidFill>
                <a:schemeClr val="tx1">
                  <a:lumMod val="20000"/>
                  <a:lumOff val="80000"/>
                </a:schemeClr>
              </a:solidFill>
              <a:miter lim="800000"/>
              <a:headEnd/>
              <a:tailEnd/>
            </a:ln>
          </p:spPr>
          <p:txBody>
            <a:bodyPr wrap="square">
              <a:spAutoFit/>
            </a:bodyPr>
            <a:lstStyle/>
            <a:p>
              <a:r>
                <a:rPr lang="en-CA" sz="1300" dirty="0" smtClean="0"/>
                <a:t>10 %</a:t>
              </a:r>
              <a:endParaRPr lang="en-CA" sz="1300" dirty="0"/>
            </a:p>
            <a:p>
              <a:endParaRPr lang="en-CA" sz="100" dirty="0"/>
            </a:p>
            <a:p>
              <a:endParaRPr lang="en-CA" sz="100" dirty="0"/>
            </a:p>
          </p:txBody>
        </p:sp>
        <p:sp>
          <p:nvSpPr>
            <p:cNvPr id="15404" name="Text Box 48"/>
            <p:cNvSpPr txBox="1">
              <a:spLocks noChangeArrowheads="1"/>
            </p:cNvSpPr>
            <p:nvPr/>
          </p:nvSpPr>
          <p:spPr bwMode="auto">
            <a:xfrm>
              <a:off x="1265" y="1635"/>
              <a:ext cx="361" cy="116"/>
            </a:xfrm>
            <a:prstGeom prst="rect">
              <a:avLst/>
            </a:prstGeom>
            <a:noFill/>
            <a:ln w="25400" algn="ctr">
              <a:noFill/>
              <a:miter lim="800000"/>
              <a:headEnd/>
              <a:tailEnd/>
            </a:ln>
          </p:spPr>
          <p:txBody>
            <a:bodyPr>
              <a:spAutoFit/>
            </a:bodyPr>
            <a:lstStyle/>
            <a:p>
              <a:pPr algn="l"/>
              <a:r>
                <a:rPr lang="en-CA" dirty="0"/>
                <a:t>(n=56)</a:t>
              </a:r>
            </a:p>
          </p:txBody>
        </p:sp>
      </p:grpSp>
      <p:sp>
        <p:nvSpPr>
          <p:cNvPr id="15393" name="Text Box 44"/>
          <p:cNvSpPr txBox="1">
            <a:spLocks noChangeArrowheads="1"/>
          </p:cNvSpPr>
          <p:nvPr>
            <p:custDataLst>
              <p:tags r:id="rId30"/>
            </p:custDataLst>
          </p:nvPr>
        </p:nvSpPr>
        <p:spPr bwMode="auto">
          <a:xfrm>
            <a:off x="2045062" y="2723217"/>
            <a:ext cx="574012" cy="338554"/>
          </a:xfrm>
          <a:prstGeom prst="rect">
            <a:avLst/>
          </a:prstGeom>
          <a:noFill/>
          <a:ln w="6350" algn="ctr">
            <a:solidFill>
              <a:schemeClr val="tx1">
                <a:lumMod val="40000"/>
                <a:lumOff val="60000"/>
              </a:schemeClr>
            </a:solidFill>
            <a:miter lim="800000"/>
            <a:headEnd/>
            <a:tailEnd/>
          </a:ln>
        </p:spPr>
        <p:txBody>
          <a:bodyPr wrap="square">
            <a:spAutoFit/>
          </a:bodyPr>
          <a:lstStyle/>
          <a:p>
            <a:r>
              <a:rPr lang="en-CA" sz="1300" dirty="0" smtClean="0"/>
              <a:t>90 %</a:t>
            </a:r>
            <a:endParaRPr lang="en-CA" sz="1300" dirty="0"/>
          </a:p>
          <a:p>
            <a:endParaRPr lang="en-CA" sz="100" dirty="0"/>
          </a:p>
          <a:p>
            <a:endParaRPr lang="en-CA" sz="100" dirty="0"/>
          </a:p>
        </p:txBody>
      </p:sp>
      <p:sp>
        <p:nvSpPr>
          <p:cNvPr id="15394" name="Text Box 45"/>
          <p:cNvSpPr txBox="1">
            <a:spLocks noChangeArrowheads="1"/>
          </p:cNvSpPr>
          <p:nvPr>
            <p:custDataLst>
              <p:tags r:id="rId31"/>
            </p:custDataLst>
          </p:nvPr>
        </p:nvSpPr>
        <p:spPr bwMode="auto">
          <a:xfrm>
            <a:off x="2076648" y="2909622"/>
            <a:ext cx="703392" cy="184150"/>
          </a:xfrm>
          <a:prstGeom prst="rect">
            <a:avLst/>
          </a:prstGeom>
          <a:noFill/>
          <a:ln w="25400" algn="ctr">
            <a:noFill/>
            <a:miter lim="800000"/>
            <a:headEnd/>
            <a:tailEnd/>
          </a:ln>
        </p:spPr>
        <p:txBody>
          <a:bodyPr wrap="square">
            <a:spAutoFit/>
          </a:bodyPr>
          <a:lstStyle/>
          <a:p>
            <a:pPr algn="l"/>
            <a:r>
              <a:rPr lang="en-CA" dirty="0"/>
              <a:t>(n=552)</a:t>
            </a:r>
          </a:p>
        </p:txBody>
      </p:sp>
      <p:grpSp>
        <p:nvGrpSpPr>
          <p:cNvPr id="75" name="Group 74"/>
          <p:cNvGrpSpPr/>
          <p:nvPr>
            <p:custDataLst>
              <p:tags r:id="rId32"/>
            </p:custDataLst>
          </p:nvPr>
        </p:nvGrpSpPr>
        <p:grpSpPr>
          <a:xfrm>
            <a:off x="5344065" y="4025832"/>
            <a:ext cx="589286" cy="366239"/>
            <a:chOff x="4761180" y="4025832"/>
            <a:chExt cx="589286" cy="366239"/>
          </a:xfrm>
        </p:grpSpPr>
        <p:sp>
          <p:nvSpPr>
            <p:cNvPr id="15395" name="Text Box 44"/>
            <p:cNvSpPr txBox="1">
              <a:spLocks noChangeArrowheads="1"/>
            </p:cNvSpPr>
            <p:nvPr/>
          </p:nvSpPr>
          <p:spPr bwMode="auto">
            <a:xfrm>
              <a:off x="4813550" y="4025832"/>
              <a:ext cx="536916" cy="344488"/>
            </a:xfrm>
            <a:prstGeom prst="rect">
              <a:avLst/>
            </a:prstGeom>
            <a:noFill/>
            <a:ln w="6350" algn="ctr">
              <a:solidFill>
                <a:schemeClr val="tx1">
                  <a:lumMod val="40000"/>
                  <a:lumOff val="60000"/>
                </a:schemeClr>
              </a:solidFill>
              <a:miter lim="800000"/>
              <a:headEnd/>
              <a:tailEnd/>
            </a:ln>
          </p:spPr>
          <p:txBody>
            <a:bodyPr wrap="square">
              <a:spAutoFit/>
            </a:bodyPr>
            <a:lstStyle/>
            <a:p>
              <a:r>
                <a:rPr lang="en-CA" sz="1300" dirty="0" smtClean="0"/>
                <a:t>6 %</a:t>
              </a:r>
              <a:endParaRPr lang="en-CA" sz="1300" dirty="0"/>
            </a:p>
            <a:p>
              <a:endParaRPr lang="en-CA" sz="100" dirty="0"/>
            </a:p>
            <a:p>
              <a:endParaRPr lang="en-CA" sz="100" dirty="0"/>
            </a:p>
          </p:txBody>
        </p:sp>
        <p:sp>
          <p:nvSpPr>
            <p:cNvPr id="15396" name="Text Box 45"/>
            <p:cNvSpPr txBox="1">
              <a:spLocks noChangeArrowheads="1"/>
            </p:cNvSpPr>
            <p:nvPr/>
          </p:nvSpPr>
          <p:spPr bwMode="auto">
            <a:xfrm>
              <a:off x="4761180" y="4207921"/>
              <a:ext cx="550646" cy="184150"/>
            </a:xfrm>
            <a:prstGeom prst="rect">
              <a:avLst/>
            </a:prstGeom>
            <a:noFill/>
            <a:ln w="25400" algn="ctr">
              <a:noFill/>
              <a:miter lim="800000"/>
              <a:headEnd/>
              <a:tailEnd/>
            </a:ln>
          </p:spPr>
          <p:txBody>
            <a:bodyPr wrap="square">
              <a:spAutoFit/>
            </a:bodyPr>
            <a:lstStyle/>
            <a:p>
              <a:pPr algn="l"/>
              <a:r>
                <a:rPr lang="en-CA" dirty="0"/>
                <a:t>(n=35)</a:t>
              </a:r>
            </a:p>
          </p:txBody>
        </p:sp>
      </p:grpSp>
      <p:sp>
        <p:nvSpPr>
          <p:cNvPr id="15397" name="Text Box 38"/>
          <p:cNvSpPr txBox="1">
            <a:spLocks noChangeArrowheads="1"/>
          </p:cNvSpPr>
          <p:nvPr>
            <p:custDataLst>
              <p:tags r:id="rId33"/>
            </p:custDataLst>
          </p:nvPr>
        </p:nvSpPr>
        <p:spPr bwMode="auto">
          <a:xfrm>
            <a:off x="1075867" y="35550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(n=339)</a:t>
            </a:r>
          </a:p>
        </p:txBody>
      </p:sp>
      <p:sp>
        <p:nvSpPr>
          <p:cNvPr id="15398" name="Text Box 30"/>
          <p:cNvSpPr txBox="1">
            <a:spLocks noChangeArrowheads="1"/>
          </p:cNvSpPr>
          <p:nvPr>
            <p:custDataLst>
              <p:tags r:id="rId34"/>
            </p:custDataLst>
          </p:nvPr>
        </p:nvSpPr>
        <p:spPr bwMode="auto">
          <a:xfrm>
            <a:off x="2682953" y="4317099"/>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(n=213)</a:t>
            </a:r>
          </a:p>
        </p:txBody>
      </p:sp>
      <p:sp>
        <p:nvSpPr>
          <p:cNvPr id="15399" name="Text Box 40"/>
          <p:cNvSpPr txBox="1">
            <a:spLocks noChangeArrowheads="1"/>
          </p:cNvSpPr>
          <p:nvPr>
            <p:custDataLst>
              <p:tags r:id="rId35"/>
            </p:custDataLst>
          </p:nvPr>
        </p:nvSpPr>
        <p:spPr bwMode="auto">
          <a:xfrm>
            <a:off x="4371512" y="5543464"/>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a:t>
            </a:r>
          </a:p>
        </p:txBody>
      </p:sp>
      <p:sp>
        <p:nvSpPr>
          <p:cNvPr id="15400" name="Text Box 41"/>
          <p:cNvSpPr txBox="1">
            <a:spLocks noChangeArrowheads="1"/>
          </p:cNvSpPr>
          <p:nvPr>
            <p:custDataLst>
              <p:tags r:id="rId36"/>
            </p:custDataLst>
          </p:nvPr>
        </p:nvSpPr>
        <p:spPr bwMode="auto">
          <a:xfrm>
            <a:off x="6027670" y="556921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(n=15)</a:t>
            </a:r>
          </a:p>
        </p:txBody>
      </p:sp>
      <p:sp>
        <p:nvSpPr>
          <p:cNvPr id="15401" name="Text Box 42"/>
          <p:cNvSpPr txBox="1">
            <a:spLocks noChangeArrowheads="1"/>
          </p:cNvSpPr>
          <p:nvPr>
            <p:custDataLst>
              <p:tags r:id="rId37"/>
            </p:custDataLst>
          </p:nvPr>
        </p:nvSpPr>
        <p:spPr bwMode="auto">
          <a:xfrm>
            <a:off x="7672475" y="5500599"/>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(n=27)</a:t>
            </a:r>
          </a:p>
        </p:txBody>
      </p:sp>
      <p:sp>
        <p:nvSpPr>
          <p:cNvPr id="53" name="Content Placeholder 33"/>
          <p:cNvSpPr txBox="1">
            <a:spLocks/>
          </p:cNvSpPr>
          <p:nvPr>
            <p:custDataLst>
              <p:tags r:id="rId38"/>
            </p:custDataLst>
          </p:nvPr>
        </p:nvSpPr>
        <p:spPr>
          <a:xfrm>
            <a:off x="335763" y="628429"/>
            <a:ext cx="8501643" cy="10002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a:solidFill>
                  <a:schemeClr val="tx1"/>
                </a:solidFill>
                <a:latin typeface="+mj-lt"/>
              </a:rPr>
              <a:t>Lorsqu’ils </a:t>
            </a:r>
            <a:r>
              <a:rPr lang="fr-CA" sz="1300" b="0" dirty="0" smtClean="0">
                <a:solidFill>
                  <a:schemeClr val="tx1"/>
                </a:solidFill>
                <a:latin typeface="+mj-lt"/>
              </a:rPr>
              <a:t>apprennent </a:t>
            </a:r>
            <a:r>
              <a:rPr lang="fr-CA" sz="1300" b="0" dirty="0">
                <a:solidFill>
                  <a:schemeClr val="tx1"/>
                </a:solidFill>
                <a:latin typeface="+mj-lt"/>
              </a:rPr>
              <a:t>qu’il est possible d’être exempté des frais de cotisation pour la première année à titre d’ingénieur stagiaire, près de six </a:t>
            </a:r>
            <a:r>
              <a:rPr lang="fr-CA" sz="1300" b="0" dirty="0" smtClean="0">
                <a:solidFill>
                  <a:schemeClr val="tx1"/>
                </a:solidFill>
                <a:latin typeface="+mj-lt"/>
              </a:rPr>
              <a:t>étudiants </a:t>
            </a:r>
            <a:r>
              <a:rPr lang="fr-CA" sz="1300" b="0" dirty="0">
                <a:solidFill>
                  <a:schemeClr val="tx1"/>
                </a:solidFill>
                <a:latin typeface="+mj-lt"/>
              </a:rPr>
              <a:t>sur dix (</a:t>
            </a:r>
            <a:r>
              <a:rPr lang="fr-CA" sz="1300" b="0" dirty="0" smtClean="0">
                <a:solidFill>
                  <a:schemeClr val="tx1"/>
                </a:solidFill>
                <a:latin typeface="+mj-lt"/>
              </a:rPr>
              <a:t>56 %) </a:t>
            </a:r>
            <a:r>
              <a:rPr lang="fr-CA" sz="1300" b="0" dirty="0">
                <a:solidFill>
                  <a:schemeClr val="tx1"/>
                </a:solidFill>
                <a:latin typeface="+mj-lt"/>
              </a:rPr>
              <a:t>qui prévoient faire une demande de permis en Ontario plus d’un an après l’obtention de leur diplôme disent qu’il est très probable qu’ils </a:t>
            </a:r>
            <a:r>
              <a:rPr lang="fr-CA" sz="1300" b="0" dirty="0" smtClean="0">
                <a:solidFill>
                  <a:schemeClr val="tx1"/>
                </a:solidFill>
                <a:latin typeface="+mj-lt"/>
              </a:rPr>
              <a:t>fassent </a:t>
            </a:r>
            <a:r>
              <a:rPr lang="fr-CA" sz="1300" b="0" dirty="0">
                <a:solidFill>
                  <a:schemeClr val="tx1"/>
                </a:solidFill>
                <a:latin typeface="+mj-lt"/>
              </a:rPr>
              <a:t>une demande dans les six mois, le tiers (32 %) indique que cela est assez probable et </a:t>
            </a:r>
            <a:r>
              <a:rPr lang="fr-CA" sz="1300" b="0" dirty="0" smtClean="0">
                <a:solidFill>
                  <a:schemeClr val="tx1"/>
                </a:solidFill>
                <a:latin typeface="+mj-lt"/>
              </a:rPr>
              <a:t>seulement un sur dix (9 %) indique </a:t>
            </a:r>
            <a:r>
              <a:rPr lang="fr-CA" sz="1300" b="0" dirty="0">
                <a:solidFill>
                  <a:schemeClr val="tx1"/>
                </a:solidFill>
                <a:latin typeface="+mj-lt"/>
              </a:rPr>
              <a:t>que cela est improbable. </a:t>
            </a:r>
            <a:r>
              <a:rPr lang="fr-CA" sz="1300" b="0" dirty="0" smtClean="0">
                <a:solidFill>
                  <a:schemeClr val="tx1"/>
                </a:solidFill>
                <a:latin typeface="+mj-lt"/>
              </a:rPr>
              <a:t>Sur le plan statistique, les </a:t>
            </a:r>
            <a:r>
              <a:rPr lang="fr-CA" sz="1300" b="0" dirty="0">
                <a:solidFill>
                  <a:schemeClr val="tx1"/>
                </a:solidFill>
                <a:latin typeface="+mj-lt"/>
              </a:rPr>
              <a:t>chiffres n’ont </a:t>
            </a:r>
            <a:r>
              <a:rPr lang="fr-CA" sz="1300" b="0" dirty="0" smtClean="0">
                <a:solidFill>
                  <a:schemeClr val="tx1"/>
                </a:solidFill>
                <a:latin typeface="+mj-lt"/>
              </a:rPr>
              <a:t>pas </a:t>
            </a:r>
            <a:r>
              <a:rPr lang="fr-CA" sz="1300" b="0" dirty="0">
                <a:solidFill>
                  <a:schemeClr val="tx1"/>
                </a:solidFill>
                <a:latin typeface="+mj-lt"/>
              </a:rPr>
              <a:t>changé depuis </a:t>
            </a:r>
            <a:r>
              <a:rPr lang="fr-CA" sz="1300" b="0" dirty="0" smtClean="0">
                <a:solidFill>
                  <a:schemeClr val="tx1"/>
                </a:solidFill>
                <a:latin typeface="+mj-lt"/>
              </a:rPr>
              <a:t>2013. </a:t>
            </a:r>
          </a:p>
        </p:txBody>
      </p:sp>
      <p:sp>
        <p:nvSpPr>
          <p:cNvPr id="55" name="Text Box 27"/>
          <p:cNvSpPr txBox="1">
            <a:spLocks noChangeArrowheads="1"/>
          </p:cNvSpPr>
          <p:nvPr>
            <p:custDataLst>
              <p:tags r:id="rId39"/>
            </p:custDataLst>
          </p:nvPr>
        </p:nvSpPr>
        <p:spPr bwMode="auto">
          <a:xfrm>
            <a:off x="3251278" y="4471165"/>
            <a:ext cx="568325" cy="184150"/>
          </a:xfrm>
          <a:prstGeom prst="rect">
            <a:avLst/>
          </a:prstGeom>
          <a:noFill/>
          <a:ln w="25400" algn="ctr">
            <a:noFill/>
            <a:miter lim="800000"/>
            <a:headEnd/>
            <a:tailEnd/>
          </a:ln>
        </p:spPr>
        <p:txBody>
          <a:bodyPr>
            <a:spAutoFit/>
          </a:bodyPr>
          <a:lstStyle/>
          <a:p>
            <a:r>
              <a:rPr lang="en-CA" b="0" dirty="0">
                <a:latin typeface="Arial Narrow" pitchFamily="34" charset="0"/>
              </a:rPr>
              <a:t>(</a:t>
            </a:r>
            <a:r>
              <a:rPr lang="en-CA" b="0" dirty="0" smtClean="0">
                <a:latin typeface="Arial Narrow" pitchFamily="34" charset="0"/>
              </a:rPr>
              <a:t>n=81)</a:t>
            </a:r>
            <a:endParaRPr lang="en-CA" b="0" dirty="0">
              <a:latin typeface="Arial Narrow" pitchFamily="34" charset="0"/>
            </a:endParaRPr>
          </a:p>
        </p:txBody>
      </p:sp>
      <p:sp>
        <p:nvSpPr>
          <p:cNvPr id="56" name="Text Box 44"/>
          <p:cNvSpPr txBox="1">
            <a:spLocks noChangeArrowheads="1"/>
          </p:cNvSpPr>
          <p:nvPr>
            <p:custDataLst>
              <p:tags r:id="rId40"/>
            </p:custDataLst>
          </p:nvPr>
        </p:nvSpPr>
        <p:spPr bwMode="auto">
          <a:xfrm>
            <a:off x="1447034" y="2723217"/>
            <a:ext cx="570887" cy="338554"/>
          </a:xfrm>
          <a:prstGeom prst="rect">
            <a:avLst/>
          </a:prstGeom>
          <a:noFill/>
          <a:ln w="6350" algn="ctr">
            <a:solidFill>
              <a:schemeClr val="tx1">
                <a:lumMod val="60000"/>
                <a:lumOff val="40000"/>
              </a:schemeClr>
            </a:solidFill>
            <a:miter lim="800000"/>
            <a:headEnd/>
            <a:tailEnd/>
          </a:ln>
        </p:spPr>
        <p:txBody>
          <a:bodyPr wrap="square">
            <a:spAutoFit/>
          </a:bodyPr>
          <a:lstStyle/>
          <a:p>
            <a:r>
              <a:rPr lang="en-CA" sz="1300" dirty="0" smtClean="0"/>
              <a:t>90 %</a:t>
            </a:r>
            <a:endParaRPr lang="en-CA" sz="1300" dirty="0"/>
          </a:p>
          <a:p>
            <a:endParaRPr lang="en-CA" sz="100" dirty="0"/>
          </a:p>
          <a:p>
            <a:endParaRPr lang="en-CA" sz="100" dirty="0"/>
          </a:p>
        </p:txBody>
      </p:sp>
      <p:sp>
        <p:nvSpPr>
          <p:cNvPr id="58" name="AutoShape 10"/>
          <p:cNvSpPr>
            <a:spLocks/>
          </p:cNvSpPr>
          <p:nvPr>
            <p:custDataLst>
              <p:tags r:id="rId41"/>
            </p:custDataLst>
          </p:nvPr>
        </p:nvSpPr>
        <p:spPr bwMode="auto">
          <a:xfrm rot="5400000">
            <a:off x="2029253" y="1639639"/>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custDataLst>
              <p:tags r:id="rId42"/>
            </p:custDataLst>
          </p:nvPr>
        </p:nvSpPr>
        <p:spPr bwMode="auto">
          <a:xfrm rot="5400000">
            <a:off x="5326235" y="298519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45"/>
          <p:cNvSpPr txBox="1">
            <a:spLocks noChangeArrowheads="1"/>
          </p:cNvSpPr>
          <p:nvPr>
            <p:custDataLst>
              <p:tags r:id="rId43"/>
            </p:custDataLst>
          </p:nvPr>
        </p:nvSpPr>
        <p:spPr bwMode="auto">
          <a:xfrm>
            <a:off x="1522831" y="2907801"/>
            <a:ext cx="634723" cy="184150"/>
          </a:xfrm>
          <a:prstGeom prst="rect">
            <a:avLst/>
          </a:prstGeom>
          <a:noFill/>
          <a:ln w="25400" algn="ctr">
            <a:noFill/>
            <a:miter lim="800000"/>
            <a:headEnd/>
            <a:tailEnd/>
          </a:ln>
        </p:spPr>
        <p:txBody>
          <a:bodyPr wrap="square">
            <a:spAutoFit/>
          </a:bodyPr>
          <a:lstStyle/>
          <a:p>
            <a:pPr algn="l"/>
            <a:r>
              <a:rPr lang="en-CA" dirty="0" smtClean="0"/>
              <a:t>(n=687)</a:t>
            </a:r>
            <a:endParaRPr lang="en-CA" dirty="0"/>
          </a:p>
        </p:txBody>
      </p:sp>
      <p:grpSp>
        <p:nvGrpSpPr>
          <p:cNvPr id="74" name="Group 73"/>
          <p:cNvGrpSpPr/>
          <p:nvPr>
            <p:custDataLst>
              <p:tags r:id="rId44"/>
            </p:custDataLst>
          </p:nvPr>
        </p:nvGrpSpPr>
        <p:grpSpPr>
          <a:xfrm>
            <a:off x="4837710" y="4025832"/>
            <a:ext cx="592867" cy="354591"/>
            <a:chOff x="3913625" y="4025832"/>
            <a:chExt cx="592867" cy="354591"/>
          </a:xfrm>
        </p:grpSpPr>
        <p:sp>
          <p:nvSpPr>
            <p:cNvPr id="57" name="Text Box 44"/>
            <p:cNvSpPr txBox="1">
              <a:spLocks noChangeArrowheads="1"/>
            </p:cNvSpPr>
            <p:nvPr/>
          </p:nvSpPr>
          <p:spPr bwMode="auto">
            <a:xfrm>
              <a:off x="3913625" y="4025832"/>
              <a:ext cx="536916" cy="344488"/>
            </a:xfrm>
            <a:prstGeom prst="rect">
              <a:avLst/>
            </a:prstGeom>
            <a:noFill/>
            <a:ln w="6350" algn="ctr">
              <a:solidFill>
                <a:schemeClr val="tx1">
                  <a:lumMod val="60000"/>
                  <a:lumOff val="40000"/>
                </a:schemeClr>
              </a:solidFill>
              <a:miter lim="800000"/>
              <a:headEnd/>
              <a:tailEnd/>
            </a:ln>
          </p:spPr>
          <p:txBody>
            <a:bodyPr wrap="square">
              <a:spAutoFit/>
            </a:bodyPr>
            <a:lstStyle/>
            <a:p>
              <a:r>
                <a:rPr lang="en-CA" sz="1300" dirty="0" smtClean="0"/>
                <a:t>5 %</a:t>
              </a:r>
              <a:endParaRPr lang="en-CA" sz="1300" dirty="0"/>
            </a:p>
            <a:p>
              <a:endParaRPr lang="en-CA" sz="100" dirty="0"/>
            </a:p>
            <a:p>
              <a:endParaRPr lang="en-CA" sz="100" dirty="0"/>
            </a:p>
          </p:txBody>
        </p:sp>
        <p:sp>
          <p:nvSpPr>
            <p:cNvPr id="62" name="Text Box 45"/>
            <p:cNvSpPr txBox="1">
              <a:spLocks noChangeArrowheads="1"/>
            </p:cNvSpPr>
            <p:nvPr/>
          </p:nvSpPr>
          <p:spPr bwMode="auto">
            <a:xfrm>
              <a:off x="3955846" y="4196273"/>
              <a:ext cx="550646" cy="184150"/>
            </a:xfrm>
            <a:prstGeom prst="rect">
              <a:avLst/>
            </a:prstGeom>
            <a:noFill/>
            <a:ln w="25400" algn="ctr">
              <a:noFill/>
              <a:miter lim="800000"/>
              <a:headEnd/>
              <a:tailEnd/>
            </a:ln>
          </p:spPr>
          <p:txBody>
            <a:bodyPr wrap="square">
              <a:spAutoFit/>
            </a:bodyPr>
            <a:lstStyle/>
            <a:p>
              <a:pPr algn="l"/>
              <a:r>
                <a:rPr lang="en-CA" dirty="0" smtClean="0"/>
                <a:t>(n=39)</a:t>
              </a:r>
              <a:endParaRPr lang="en-CA" dirty="0"/>
            </a:p>
          </p:txBody>
        </p:sp>
      </p:grpSp>
      <p:sp>
        <p:nvSpPr>
          <p:cNvPr id="63" name="Text Box 45"/>
          <p:cNvSpPr txBox="1">
            <a:spLocks noChangeArrowheads="1"/>
          </p:cNvSpPr>
          <p:nvPr>
            <p:custDataLst>
              <p:tags r:id="rId45"/>
            </p:custDataLst>
          </p:nvPr>
        </p:nvSpPr>
        <p:spPr bwMode="auto">
          <a:xfrm>
            <a:off x="896768" y="3437822"/>
            <a:ext cx="573088" cy="184150"/>
          </a:xfrm>
          <a:prstGeom prst="rect">
            <a:avLst/>
          </a:prstGeom>
          <a:noFill/>
          <a:ln w="25400" algn="ctr">
            <a:noFill/>
            <a:miter lim="800000"/>
            <a:headEnd/>
            <a:tailEnd/>
          </a:ln>
        </p:spPr>
        <p:txBody>
          <a:bodyPr>
            <a:spAutoFit/>
          </a:bodyPr>
          <a:lstStyle/>
          <a:p>
            <a:pPr algn="l"/>
            <a:r>
              <a:rPr lang="en-CA" b="0" dirty="0" smtClean="0"/>
              <a:t>(n=439)</a:t>
            </a:r>
            <a:endParaRPr lang="en-CA" b="0" dirty="0"/>
          </a:p>
        </p:txBody>
      </p:sp>
      <p:sp>
        <p:nvSpPr>
          <p:cNvPr id="64" name="Text Box 45"/>
          <p:cNvSpPr txBox="1">
            <a:spLocks noChangeArrowheads="1"/>
          </p:cNvSpPr>
          <p:nvPr>
            <p:custDataLst>
              <p:tags r:id="rId46"/>
            </p:custDataLst>
          </p:nvPr>
        </p:nvSpPr>
        <p:spPr bwMode="auto">
          <a:xfrm>
            <a:off x="2546186" y="4395668"/>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(n=248)</a:t>
            </a:r>
            <a:endParaRPr lang="en-CA" b="0" dirty="0">
              <a:latin typeface="Arial Narrow" pitchFamily="34" charset="0"/>
            </a:endParaRPr>
          </a:p>
        </p:txBody>
      </p:sp>
      <p:sp>
        <p:nvSpPr>
          <p:cNvPr id="65" name="Text Box 45"/>
          <p:cNvSpPr txBox="1">
            <a:spLocks noChangeArrowheads="1"/>
          </p:cNvSpPr>
          <p:nvPr>
            <p:custDataLst>
              <p:tags r:id="rId47"/>
            </p:custDataLst>
          </p:nvPr>
        </p:nvSpPr>
        <p:spPr bwMode="auto">
          <a:xfrm>
            <a:off x="4209650" y="5535384"/>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a:t>
            </a:r>
            <a:endParaRPr lang="en-CA" b="0" dirty="0">
              <a:latin typeface="Arial Narrow" pitchFamily="34" charset="0"/>
            </a:endParaRPr>
          </a:p>
        </p:txBody>
      </p:sp>
      <p:sp>
        <p:nvSpPr>
          <p:cNvPr id="66" name="Text Box 45"/>
          <p:cNvSpPr txBox="1">
            <a:spLocks noChangeArrowheads="1"/>
          </p:cNvSpPr>
          <p:nvPr>
            <p:custDataLst>
              <p:tags r:id="rId48"/>
            </p:custDataLst>
          </p:nvPr>
        </p:nvSpPr>
        <p:spPr bwMode="auto">
          <a:xfrm>
            <a:off x="5844221" y="5577871"/>
            <a:ext cx="573088" cy="184150"/>
          </a:xfrm>
          <a:prstGeom prst="rect">
            <a:avLst/>
          </a:prstGeom>
          <a:noFill/>
          <a:ln w="25400" algn="ctr">
            <a:noFill/>
            <a:miter lim="800000"/>
            <a:headEnd/>
            <a:tailEnd/>
          </a:ln>
        </p:spPr>
        <p:txBody>
          <a:bodyPr>
            <a:spAutoFit/>
          </a:bodyPr>
          <a:lstStyle/>
          <a:p>
            <a:pPr algn="l"/>
            <a:r>
              <a:rPr lang="en-CA" b="0" dirty="0" smtClean="0"/>
              <a:t>(n=15)</a:t>
            </a:r>
            <a:endParaRPr lang="en-CA" b="0" dirty="0"/>
          </a:p>
        </p:txBody>
      </p:sp>
      <p:sp>
        <p:nvSpPr>
          <p:cNvPr id="67" name="Text Box 45"/>
          <p:cNvSpPr txBox="1">
            <a:spLocks noChangeArrowheads="1"/>
          </p:cNvSpPr>
          <p:nvPr>
            <p:custDataLst>
              <p:tags r:id="rId49"/>
            </p:custDataLst>
          </p:nvPr>
        </p:nvSpPr>
        <p:spPr bwMode="auto">
          <a:xfrm>
            <a:off x="7509580" y="5464166"/>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(n=37)</a:t>
            </a:r>
            <a:endParaRPr lang="en-CA" b="0" dirty="0">
              <a:latin typeface="Arial Narrow" pitchFamily="34" charset="0"/>
            </a:endParaRPr>
          </a:p>
        </p:txBody>
      </p:sp>
      <p:sp>
        <p:nvSpPr>
          <p:cNvPr id="69" name="Text Box 45"/>
          <p:cNvSpPr txBox="1">
            <a:spLocks noChangeArrowheads="1"/>
          </p:cNvSpPr>
          <p:nvPr>
            <p:custDataLst>
              <p:tags r:id="rId50"/>
            </p:custDataLst>
          </p:nvPr>
        </p:nvSpPr>
        <p:spPr bwMode="auto">
          <a:xfrm>
            <a:off x="2332530" y="4429941"/>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(n=241)</a:t>
            </a:r>
            <a:endParaRPr lang="en-CA" b="0" dirty="0">
              <a:latin typeface="Arial Narrow" pitchFamily="34" charset="0"/>
            </a:endParaRPr>
          </a:p>
        </p:txBody>
      </p:sp>
      <p:sp>
        <p:nvSpPr>
          <p:cNvPr id="70" name="Text Box 45"/>
          <p:cNvSpPr txBox="1">
            <a:spLocks noChangeArrowheads="1"/>
          </p:cNvSpPr>
          <p:nvPr>
            <p:custDataLst>
              <p:tags r:id="rId51"/>
            </p:custDataLst>
          </p:nvPr>
        </p:nvSpPr>
        <p:spPr bwMode="auto">
          <a:xfrm>
            <a:off x="3981620" y="550070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(n=29)</a:t>
            </a:r>
            <a:endParaRPr lang="en-CA" b="0" dirty="0">
              <a:latin typeface="Arial Narrow" pitchFamily="34" charset="0"/>
            </a:endParaRPr>
          </a:p>
        </p:txBody>
      </p:sp>
      <p:sp>
        <p:nvSpPr>
          <p:cNvPr id="71" name="Text Box 45"/>
          <p:cNvSpPr txBox="1">
            <a:spLocks noChangeArrowheads="1"/>
          </p:cNvSpPr>
          <p:nvPr>
            <p:custDataLst>
              <p:tags r:id="rId52"/>
            </p:custDataLst>
          </p:nvPr>
        </p:nvSpPr>
        <p:spPr bwMode="auto">
          <a:xfrm>
            <a:off x="5645995" y="558069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(n=18)</a:t>
            </a:r>
            <a:endParaRPr lang="en-CA" b="0" dirty="0">
              <a:latin typeface="Arial Narrow" pitchFamily="34" charset="0"/>
            </a:endParaRPr>
          </a:p>
        </p:txBody>
      </p:sp>
      <p:sp>
        <p:nvSpPr>
          <p:cNvPr id="72" name="Text Box 45"/>
          <p:cNvSpPr txBox="1">
            <a:spLocks noChangeArrowheads="1"/>
          </p:cNvSpPr>
          <p:nvPr>
            <p:custDataLst>
              <p:tags r:id="rId53"/>
            </p:custDataLst>
          </p:nvPr>
        </p:nvSpPr>
        <p:spPr bwMode="auto">
          <a:xfrm>
            <a:off x="7274420" y="5540752"/>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(n=22)</a:t>
            </a:r>
            <a:endParaRPr lang="en-CA" b="0" dirty="0">
              <a:latin typeface="Arial Narrow" pitchFamily="34" charset="0"/>
            </a:endParaRPr>
          </a:p>
        </p:txBody>
      </p:sp>
      <p:sp>
        <p:nvSpPr>
          <p:cNvPr id="73" name="Text Box 45"/>
          <p:cNvSpPr txBox="1">
            <a:spLocks noChangeArrowheads="1"/>
          </p:cNvSpPr>
          <p:nvPr>
            <p:custDataLst>
              <p:tags r:id="rId54"/>
            </p:custDataLst>
          </p:nvPr>
        </p:nvSpPr>
        <p:spPr bwMode="auto">
          <a:xfrm>
            <a:off x="663991" y="3434647"/>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(n=435)</a:t>
            </a:r>
            <a:endParaRPr lang="en-CA" b="0" dirty="0">
              <a:latin typeface="Arial Narrow" pitchFamily="34" charset="0"/>
            </a:endParaRPr>
          </a:p>
        </p:txBody>
      </p:sp>
      <p:grpSp>
        <p:nvGrpSpPr>
          <p:cNvPr id="79" name="Group 78"/>
          <p:cNvGrpSpPr/>
          <p:nvPr>
            <p:custDataLst>
              <p:tags r:id="rId55"/>
            </p:custDataLst>
          </p:nvPr>
        </p:nvGrpSpPr>
        <p:grpSpPr>
          <a:xfrm>
            <a:off x="3709297" y="4029005"/>
            <a:ext cx="1150349" cy="371477"/>
            <a:chOff x="3058172" y="4019480"/>
            <a:chExt cx="1150349" cy="371477"/>
          </a:xfrm>
        </p:grpSpPr>
        <p:sp>
          <p:nvSpPr>
            <p:cNvPr id="77" name="Text Box 44"/>
            <p:cNvSpPr txBox="1">
              <a:spLocks noChangeArrowheads="1"/>
            </p:cNvSpPr>
            <p:nvPr/>
          </p:nvSpPr>
          <p:spPr bwMode="auto">
            <a:xfrm>
              <a:off x="3622478" y="4021283"/>
              <a:ext cx="536916" cy="344488"/>
            </a:xfrm>
            <a:prstGeom prst="rect">
              <a:avLst/>
            </a:prstGeom>
            <a:noFill/>
            <a:ln w="6350" algn="ctr">
              <a:solidFill>
                <a:schemeClr val="tx1"/>
              </a:solidFill>
              <a:miter lim="800000"/>
              <a:headEnd/>
              <a:tailEnd/>
            </a:ln>
          </p:spPr>
          <p:txBody>
            <a:bodyPr wrap="square">
              <a:spAutoFit/>
            </a:bodyPr>
            <a:lstStyle/>
            <a:p>
              <a:r>
                <a:rPr lang="en-CA" sz="1300" dirty="0" smtClean="0"/>
                <a:t>6 %</a:t>
              </a:r>
              <a:endParaRPr lang="en-CA" sz="1300" dirty="0"/>
            </a:p>
            <a:p>
              <a:endParaRPr lang="en-CA" sz="100" dirty="0"/>
            </a:p>
            <a:p>
              <a:r>
                <a:rPr lang="en-CA" sz="100" dirty="0" smtClean="0"/>
                <a:t>x</a:t>
              </a:r>
              <a:endParaRPr lang="en-CA" sz="100" dirty="0"/>
            </a:p>
          </p:txBody>
        </p:sp>
        <p:sp>
          <p:nvSpPr>
            <p:cNvPr id="78" name="Text Box 45"/>
            <p:cNvSpPr txBox="1">
              <a:spLocks noChangeArrowheads="1"/>
            </p:cNvSpPr>
            <p:nvPr/>
          </p:nvSpPr>
          <p:spPr bwMode="auto">
            <a:xfrm>
              <a:off x="3657875" y="4191724"/>
              <a:ext cx="550646" cy="184150"/>
            </a:xfrm>
            <a:prstGeom prst="rect">
              <a:avLst/>
            </a:prstGeom>
            <a:noFill/>
            <a:ln w="25400" algn="ctr">
              <a:noFill/>
              <a:miter lim="800000"/>
              <a:headEnd/>
              <a:tailEnd/>
            </a:ln>
          </p:spPr>
          <p:txBody>
            <a:bodyPr wrap="square">
              <a:spAutoFit/>
            </a:bodyPr>
            <a:lstStyle/>
            <a:p>
              <a:pPr algn="l"/>
              <a:r>
                <a:rPr lang="en-CA" dirty="0" smtClean="0"/>
                <a:t>(n=47)</a:t>
              </a:r>
              <a:endParaRPr lang="en-CA" dirty="0"/>
            </a:p>
          </p:txBody>
        </p:sp>
        <p:sp>
          <p:nvSpPr>
            <p:cNvPr id="88" name="Text Box 45"/>
            <p:cNvSpPr txBox="1">
              <a:spLocks noChangeArrowheads="1"/>
            </p:cNvSpPr>
            <p:nvPr/>
          </p:nvSpPr>
          <p:spPr bwMode="auto">
            <a:xfrm>
              <a:off x="3058172" y="4206807"/>
              <a:ext cx="550646" cy="184150"/>
            </a:xfrm>
            <a:prstGeom prst="rect">
              <a:avLst/>
            </a:prstGeom>
            <a:noFill/>
            <a:ln w="25400" algn="ctr">
              <a:noFill/>
              <a:miter lim="800000"/>
              <a:headEnd/>
              <a:tailEnd/>
            </a:ln>
          </p:spPr>
          <p:txBody>
            <a:bodyPr wrap="square">
              <a:spAutoFit/>
            </a:bodyPr>
            <a:lstStyle/>
            <a:p>
              <a:pPr algn="l"/>
              <a:r>
                <a:rPr lang="en-CA" dirty="0" smtClean="0"/>
                <a:t>(n=49)</a:t>
              </a:r>
              <a:endParaRPr lang="en-CA" dirty="0"/>
            </a:p>
          </p:txBody>
        </p:sp>
        <p:sp>
          <p:nvSpPr>
            <p:cNvPr id="89" name="Text Box 44"/>
            <p:cNvSpPr txBox="1">
              <a:spLocks noChangeArrowheads="1"/>
            </p:cNvSpPr>
            <p:nvPr/>
          </p:nvSpPr>
          <p:spPr bwMode="auto">
            <a:xfrm>
              <a:off x="3062037" y="4019480"/>
              <a:ext cx="536916" cy="344488"/>
            </a:xfrm>
            <a:prstGeom prst="rect">
              <a:avLst/>
            </a:prstGeom>
            <a:noFill/>
            <a:ln w="6350" algn="ctr">
              <a:solidFill>
                <a:schemeClr val="tx1"/>
              </a:solidFill>
              <a:miter lim="800000"/>
              <a:headEnd/>
              <a:tailEnd/>
            </a:ln>
          </p:spPr>
          <p:txBody>
            <a:bodyPr wrap="square">
              <a:spAutoFit/>
            </a:bodyPr>
            <a:lstStyle/>
            <a:p>
              <a:r>
                <a:rPr lang="en-CA" sz="1300" dirty="0" smtClean="0"/>
                <a:t>9 %</a:t>
              </a:r>
              <a:endParaRPr lang="en-CA" sz="1300" dirty="0"/>
            </a:p>
            <a:p>
              <a:endParaRPr lang="en-CA" sz="100" dirty="0"/>
            </a:p>
            <a:p>
              <a:r>
                <a:rPr lang="en-CA" sz="100" dirty="0" smtClean="0"/>
                <a:t>x</a:t>
              </a:r>
              <a:endParaRPr lang="en-CA" sz="100" dirty="0"/>
            </a:p>
          </p:txBody>
        </p:sp>
      </p:grpSp>
      <p:grpSp>
        <p:nvGrpSpPr>
          <p:cNvPr id="80" name="Group 79"/>
          <p:cNvGrpSpPr/>
          <p:nvPr>
            <p:custDataLst>
              <p:tags r:id="rId56"/>
            </p:custDataLst>
          </p:nvPr>
        </p:nvGrpSpPr>
        <p:grpSpPr>
          <a:xfrm>
            <a:off x="208344" y="2700192"/>
            <a:ext cx="1249475" cy="382515"/>
            <a:chOff x="2952197" y="4022566"/>
            <a:chExt cx="1249475" cy="382515"/>
          </a:xfrm>
        </p:grpSpPr>
        <p:sp>
          <p:nvSpPr>
            <p:cNvPr id="81" name="Text Box 44"/>
            <p:cNvSpPr txBox="1">
              <a:spLocks noChangeArrowheads="1"/>
            </p:cNvSpPr>
            <p:nvPr/>
          </p:nvSpPr>
          <p:spPr bwMode="auto">
            <a:xfrm>
              <a:off x="3578524" y="4036999"/>
              <a:ext cx="580870" cy="338554"/>
            </a:xfrm>
            <a:prstGeom prst="rect">
              <a:avLst/>
            </a:prstGeom>
            <a:noFill/>
            <a:ln w="6350" algn="ctr">
              <a:solidFill>
                <a:schemeClr val="tx1"/>
              </a:solidFill>
              <a:miter lim="800000"/>
              <a:headEnd/>
              <a:tailEnd/>
            </a:ln>
          </p:spPr>
          <p:txBody>
            <a:bodyPr wrap="square">
              <a:spAutoFit/>
            </a:bodyPr>
            <a:lstStyle/>
            <a:p>
              <a:r>
                <a:rPr lang="en-CA" sz="1300" dirty="0" smtClean="0"/>
                <a:t>91 %</a:t>
              </a:r>
              <a:endParaRPr lang="en-CA" sz="1300" dirty="0"/>
            </a:p>
            <a:p>
              <a:endParaRPr lang="en-CA" sz="100" dirty="0"/>
            </a:p>
            <a:p>
              <a:r>
                <a:rPr lang="en-CA" sz="100" dirty="0" smtClean="0"/>
                <a:t>x</a:t>
              </a:r>
              <a:endParaRPr lang="en-CA" sz="100" dirty="0"/>
            </a:p>
          </p:txBody>
        </p:sp>
        <p:sp>
          <p:nvSpPr>
            <p:cNvPr id="82" name="Text Box 45"/>
            <p:cNvSpPr txBox="1">
              <a:spLocks noChangeArrowheads="1"/>
            </p:cNvSpPr>
            <p:nvPr/>
          </p:nvSpPr>
          <p:spPr bwMode="auto">
            <a:xfrm>
              <a:off x="3651026" y="4217045"/>
              <a:ext cx="550646" cy="184150"/>
            </a:xfrm>
            <a:prstGeom prst="rect">
              <a:avLst/>
            </a:prstGeom>
            <a:noFill/>
            <a:ln w="25400" algn="ctr">
              <a:noFill/>
              <a:miter lim="800000"/>
              <a:headEnd/>
              <a:tailEnd/>
            </a:ln>
          </p:spPr>
          <p:txBody>
            <a:bodyPr wrap="square">
              <a:spAutoFit/>
            </a:bodyPr>
            <a:lstStyle/>
            <a:p>
              <a:pPr algn="l"/>
              <a:r>
                <a:rPr lang="en-CA" dirty="0" smtClean="0"/>
                <a:t>(n=676)</a:t>
              </a:r>
              <a:endParaRPr lang="en-CA" dirty="0"/>
            </a:p>
          </p:txBody>
        </p:sp>
        <p:sp>
          <p:nvSpPr>
            <p:cNvPr id="85" name="Text Box 45"/>
            <p:cNvSpPr txBox="1">
              <a:spLocks noChangeArrowheads="1"/>
            </p:cNvSpPr>
            <p:nvPr/>
          </p:nvSpPr>
          <p:spPr bwMode="auto">
            <a:xfrm>
              <a:off x="3079616" y="4220931"/>
              <a:ext cx="550646" cy="184150"/>
            </a:xfrm>
            <a:prstGeom prst="rect">
              <a:avLst/>
            </a:prstGeom>
            <a:noFill/>
            <a:ln w="25400" algn="ctr">
              <a:noFill/>
              <a:miter lim="800000"/>
              <a:headEnd/>
              <a:tailEnd/>
            </a:ln>
          </p:spPr>
          <p:txBody>
            <a:bodyPr wrap="square">
              <a:spAutoFit/>
            </a:bodyPr>
            <a:lstStyle/>
            <a:p>
              <a:pPr algn="l"/>
              <a:r>
                <a:rPr lang="en-CA" dirty="0" smtClean="0"/>
                <a:t>(n=470)</a:t>
              </a:r>
              <a:endParaRPr lang="en-CA" dirty="0"/>
            </a:p>
          </p:txBody>
        </p:sp>
        <p:sp>
          <p:nvSpPr>
            <p:cNvPr id="87" name="Text Box 44"/>
            <p:cNvSpPr txBox="1">
              <a:spLocks noChangeArrowheads="1"/>
            </p:cNvSpPr>
            <p:nvPr/>
          </p:nvSpPr>
          <p:spPr bwMode="auto">
            <a:xfrm>
              <a:off x="2952197" y="4022566"/>
              <a:ext cx="626327" cy="338554"/>
            </a:xfrm>
            <a:prstGeom prst="rect">
              <a:avLst/>
            </a:prstGeom>
            <a:noFill/>
            <a:ln w="6350" algn="ctr">
              <a:solidFill>
                <a:schemeClr val="tx1"/>
              </a:solidFill>
              <a:miter lim="800000"/>
              <a:headEnd/>
              <a:tailEnd/>
            </a:ln>
          </p:spPr>
          <p:txBody>
            <a:bodyPr wrap="square">
              <a:spAutoFit/>
            </a:bodyPr>
            <a:lstStyle/>
            <a:p>
              <a:r>
                <a:rPr lang="en-CA" sz="1300" dirty="0" smtClean="0"/>
                <a:t>88 %</a:t>
              </a:r>
              <a:endParaRPr lang="en-CA" sz="1300" dirty="0"/>
            </a:p>
            <a:p>
              <a:endParaRPr lang="en-CA" sz="100" dirty="0"/>
            </a:p>
            <a:p>
              <a:r>
                <a:rPr lang="en-CA" sz="100" dirty="0" smtClean="0"/>
                <a:t>x</a:t>
              </a:r>
              <a:endParaRPr lang="en-CA" sz="100" dirty="0"/>
            </a:p>
          </p:txBody>
        </p:sp>
      </p:grpSp>
      <p:sp>
        <p:nvSpPr>
          <p:cNvPr id="90" name="Text Box 45"/>
          <p:cNvSpPr txBox="1">
            <a:spLocks noChangeArrowheads="1"/>
          </p:cNvSpPr>
          <p:nvPr>
            <p:custDataLst>
              <p:tags r:id="rId57"/>
            </p:custDataLst>
          </p:nvPr>
        </p:nvSpPr>
        <p:spPr bwMode="auto">
          <a:xfrm>
            <a:off x="377447" y="3494972"/>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(n=301)</a:t>
            </a:r>
            <a:endParaRPr lang="en-CA" b="0" dirty="0">
              <a:latin typeface="Arial Narrow" pitchFamily="34" charset="0"/>
            </a:endParaRPr>
          </a:p>
        </p:txBody>
      </p:sp>
      <p:sp>
        <p:nvSpPr>
          <p:cNvPr id="91" name="Text Box 45"/>
          <p:cNvSpPr txBox="1">
            <a:spLocks noChangeArrowheads="1"/>
          </p:cNvSpPr>
          <p:nvPr>
            <p:custDataLst>
              <p:tags r:id="rId58"/>
            </p:custDataLst>
          </p:nvPr>
        </p:nvSpPr>
        <p:spPr bwMode="auto">
          <a:xfrm>
            <a:off x="2091193" y="4444984"/>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(n=169)</a:t>
            </a:r>
            <a:endParaRPr lang="en-CA" b="0" dirty="0">
              <a:latin typeface="Arial Narrow" pitchFamily="34" charset="0"/>
            </a:endParaRPr>
          </a:p>
        </p:txBody>
      </p:sp>
      <p:sp>
        <p:nvSpPr>
          <p:cNvPr id="92" name="Text Box 45"/>
          <p:cNvSpPr txBox="1">
            <a:spLocks noChangeArrowheads="1"/>
          </p:cNvSpPr>
          <p:nvPr>
            <p:custDataLst>
              <p:tags r:id="rId59"/>
            </p:custDataLst>
          </p:nvPr>
        </p:nvSpPr>
        <p:spPr bwMode="auto">
          <a:xfrm>
            <a:off x="3730990" y="5443309"/>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a:t>
            </a:r>
            <a:endParaRPr lang="en-CA" b="0" dirty="0">
              <a:latin typeface="Arial Narrow" pitchFamily="34" charset="0"/>
            </a:endParaRPr>
          </a:p>
        </p:txBody>
      </p:sp>
      <p:sp>
        <p:nvSpPr>
          <p:cNvPr id="93" name="Text Box 45"/>
          <p:cNvSpPr txBox="1">
            <a:spLocks noChangeArrowheads="1"/>
          </p:cNvSpPr>
          <p:nvPr>
            <p:custDataLst>
              <p:tags r:id="rId60"/>
            </p:custDataLst>
          </p:nvPr>
        </p:nvSpPr>
        <p:spPr bwMode="auto">
          <a:xfrm>
            <a:off x="5374626" y="5542130"/>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(n=15)</a:t>
            </a:r>
            <a:endParaRPr lang="en-CA" b="0" dirty="0">
              <a:latin typeface="Arial Narrow" pitchFamily="34" charset="0"/>
            </a:endParaRPr>
          </a:p>
        </p:txBody>
      </p:sp>
      <p:sp>
        <p:nvSpPr>
          <p:cNvPr id="94" name="Text Box 45"/>
          <p:cNvSpPr txBox="1">
            <a:spLocks noChangeArrowheads="1"/>
          </p:cNvSpPr>
          <p:nvPr>
            <p:custDataLst>
              <p:tags r:id="rId61"/>
            </p:custDataLst>
          </p:nvPr>
        </p:nvSpPr>
        <p:spPr bwMode="auto">
          <a:xfrm>
            <a:off x="7037876" y="5551035"/>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(n=17)</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Objectifs</a:t>
            </a:r>
            <a:r>
              <a:rPr lang="fr-CA" baseline="0" noProof="0" dirty="0" smtClean="0"/>
              <a:t> de recherche</a:t>
            </a:r>
            <a:endParaRPr lang="fr-CA" noProof="0" dirty="0" smtClean="0"/>
          </a:p>
        </p:txBody>
      </p:sp>
      <p:sp>
        <p:nvSpPr>
          <p:cNvPr id="77827" name="Rectangle 3"/>
          <p:cNvSpPr>
            <a:spLocks noGrp="1" noChangeArrowheads="1"/>
          </p:cNvSpPr>
          <p:nvPr>
            <p:ph idx="1"/>
            <p:custDataLst>
              <p:tags r:id="rId2"/>
            </p:custDataLst>
          </p:nvPr>
        </p:nvSpPr>
        <p:spPr bwMode="auto">
          <a:xfrm>
            <a:off x="517525" y="9667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fr-CA" dirty="0">
                <a:ea typeface="Times New Roman" pitchFamily="18" charset="0"/>
                <a:cs typeface="Arial" charset="0"/>
              </a:rPr>
              <a:t>Cette recherche a pour objectif principal de comprendre les raisons qui motivent les </a:t>
            </a:r>
            <a:r>
              <a:rPr lang="fr-CA" dirty="0" smtClean="0">
                <a:ea typeface="Times New Roman" pitchFamily="18" charset="0"/>
                <a:cs typeface="Arial" charset="0"/>
              </a:rPr>
              <a:t>diplômés </a:t>
            </a:r>
            <a:r>
              <a:rPr lang="fr-CA" dirty="0">
                <a:ea typeface="Times New Roman" pitchFamily="18" charset="0"/>
                <a:cs typeface="Arial" charset="0"/>
              </a:rPr>
              <a:t>des programmes de génie des universités ontariennes agréés par le Bureau d’agrément à faire une demande de permis en Ontario ou non</a:t>
            </a:r>
            <a:r>
              <a:rPr lang="en-US" dirty="0" smtClean="0">
                <a:ea typeface="Times New Roman" pitchFamily="18" charset="0"/>
                <a:cs typeface="Arial" charset="0"/>
              </a:rPr>
              <a:t>.  </a:t>
            </a:r>
            <a:endParaRPr lang="en-CA" dirty="0" smtClean="0">
              <a:ea typeface="Times New Roman" pitchFamily="18" charset="0"/>
              <a:cs typeface="Arial" charset="0"/>
            </a:endParaRPr>
          </a:p>
          <a:p>
            <a:pPr marL="0" indent="0">
              <a:lnSpc>
                <a:spcPct val="100000"/>
              </a:lnSpc>
              <a:spcBef>
                <a:spcPts val="600"/>
              </a:spcBef>
              <a:buFontTx/>
              <a:buNone/>
            </a:pPr>
            <a:r>
              <a:rPr lang="fr-CA" dirty="0">
                <a:ea typeface="Times New Roman" pitchFamily="18" charset="0"/>
                <a:cs typeface="Arial" charset="0"/>
              </a:rPr>
              <a:t>Pour atteindre cet objectif, la recherche </a:t>
            </a:r>
            <a:r>
              <a:rPr lang="fr-CA" dirty="0" smtClean="0">
                <a:ea typeface="Times New Roman" pitchFamily="18" charset="0"/>
                <a:cs typeface="Arial" charset="0"/>
              </a:rPr>
              <a:t>tente d’obtenir </a:t>
            </a:r>
            <a:r>
              <a:rPr lang="fr-CA" dirty="0">
                <a:ea typeface="Times New Roman" pitchFamily="18" charset="0"/>
                <a:cs typeface="Arial" charset="0"/>
              </a:rPr>
              <a:t>les renseignements </a:t>
            </a:r>
            <a:r>
              <a:rPr lang="fr-CA" dirty="0" smtClean="0">
                <a:ea typeface="Times New Roman" pitchFamily="18" charset="0"/>
                <a:cs typeface="Arial" charset="0"/>
              </a:rPr>
              <a:t>suivants </a:t>
            </a:r>
            <a:r>
              <a:rPr lang="en-CA" dirty="0" smtClean="0">
                <a:ea typeface="Times New Roman" pitchFamily="18" charset="0"/>
                <a:cs typeface="Arial" charset="0"/>
              </a:rPr>
              <a:t>:</a:t>
            </a:r>
          </a:p>
          <a:p>
            <a:pPr marL="746125" lvl="1" indent="-169863">
              <a:lnSpc>
                <a:spcPct val="100000"/>
              </a:lnSpc>
              <a:spcBef>
                <a:spcPts val="600"/>
              </a:spcBef>
              <a:buFont typeface="Wingdings" pitchFamily="2" charset="2"/>
              <a:buChar char=""/>
            </a:pPr>
            <a:r>
              <a:rPr lang="en-CA" sz="1800" dirty="0">
                <a:ea typeface="Times New Roman" pitchFamily="18" charset="0"/>
                <a:cs typeface="Arial" charset="0"/>
              </a:rPr>
              <a:t>l</a:t>
            </a:r>
            <a:r>
              <a:rPr lang="en-CA" sz="1800" dirty="0" smtClean="0">
                <a:ea typeface="Times New Roman" pitchFamily="18" charset="0"/>
                <a:cs typeface="Arial" charset="0"/>
              </a:rPr>
              <a:t>es plans de </a:t>
            </a:r>
            <a:r>
              <a:rPr lang="fr-CA" sz="1800" dirty="0" smtClean="0">
                <a:ea typeface="Times New Roman" pitchFamily="18" charset="0"/>
                <a:cs typeface="Arial" charset="0"/>
              </a:rPr>
              <a:t>carrière</a:t>
            </a:r>
            <a:r>
              <a:rPr lang="en-CA" sz="1800" dirty="0" smtClean="0">
                <a:ea typeface="Times New Roman" pitchFamily="18" charset="0"/>
                <a:cs typeface="Arial" charset="0"/>
              </a:rPr>
              <a:t> </a:t>
            </a:r>
            <a:r>
              <a:rPr lang="fr-CA" sz="1800" dirty="0" smtClean="0">
                <a:ea typeface="Times New Roman" pitchFamily="18" charset="0"/>
                <a:cs typeface="Arial" charset="0"/>
              </a:rPr>
              <a:t>ou</a:t>
            </a:r>
            <a:r>
              <a:rPr lang="en-CA" sz="1800" dirty="0" smtClean="0">
                <a:ea typeface="Times New Roman" pitchFamily="18" charset="0"/>
                <a:cs typeface="Arial" charset="0"/>
              </a:rPr>
              <a:t> de formation des </a:t>
            </a:r>
            <a:r>
              <a:rPr lang="fr-CA" sz="1800" dirty="0" smtClean="0">
                <a:ea typeface="Times New Roman" pitchFamily="18" charset="0"/>
                <a:cs typeface="Arial" charset="0"/>
              </a:rPr>
              <a:t>finissants</a:t>
            </a:r>
            <a:r>
              <a:rPr lang="en-CA" sz="1800" dirty="0" smtClean="0">
                <a:ea typeface="Times New Roman" pitchFamily="18" charset="0"/>
                <a:cs typeface="Arial" charset="0"/>
              </a:rPr>
              <a:t> en </a:t>
            </a:r>
            <a:r>
              <a:rPr lang="fr-CA" sz="1800" dirty="0" smtClean="0">
                <a:ea typeface="Times New Roman" pitchFamily="18" charset="0"/>
                <a:cs typeface="Arial" charset="0"/>
              </a:rPr>
              <a:t>génie;</a:t>
            </a: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Char char=""/>
            </a:pPr>
            <a:r>
              <a:rPr lang="fr-CA" sz="1800" noProof="0" dirty="0" smtClean="0">
                <a:ea typeface="Times New Roman" pitchFamily="18" charset="0"/>
                <a:cs typeface="Arial" charset="0"/>
              </a:rPr>
              <a:t>Le</a:t>
            </a:r>
            <a:r>
              <a:rPr lang="fr-CA" sz="1800" baseline="0" noProof="0" dirty="0" smtClean="0">
                <a:ea typeface="Times New Roman" pitchFamily="18" charset="0"/>
                <a:cs typeface="Arial" charset="0"/>
              </a:rPr>
              <a:t> pourcentage de finissants qui a l’intention de faire carrière en génie et le pourcentage qui a l’intention de faire une demande de permis</a:t>
            </a:r>
            <a:r>
              <a:rPr lang="en-CA" sz="1800" dirty="0" smtClean="0">
                <a:ea typeface="Times New Roman" pitchFamily="18" charset="0"/>
                <a:cs typeface="Arial" charset="0"/>
              </a:rPr>
              <a:t>;</a:t>
            </a:r>
          </a:p>
          <a:p>
            <a:pPr marL="746125" lvl="1" indent="-169863">
              <a:lnSpc>
                <a:spcPct val="100000"/>
              </a:lnSpc>
              <a:spcBef>
                <a:spcPts val="600"/>
              </a:spcBef>
              <a:buFont typeface="Wingdings" pitchFamily="2" charset="2"/>
              <a:buChar char=""/>
            </a:pPr>
            <a:r>
              <a:rPr lang="fr-CA" sz="1800" kern="1200" dirty="0" smtClean="0">
                <a:solidFill>
                  <a:schemeClr val="tx1"/>
                </a:solidFill>
                <a:effectLst/>
              </a:rPr>
              <a:t>le niveau de connaissance des finissants en génie quant à la </a:t>
            </a:r>
            <a:r>
              <a:rPr lang="fr-CA" sz="1800" i="1" kern="1200" dirty="0" smtClean="0">
                <a:solidFill>
                  <a:schemeClr val="tx1"/>
                </a:solidFill>
                <a:effectLst/>
              </a:rPr>
              <a:t>Loi sur les ingénieurs</a:t>
            </a:r>
            <a:r>
              <a:rPr lang="fr-CA" sz="1800" kern="1200" dirty="0" smtClean="0">
                <a:solidFill>
                  <a:schemeClr val="tx1"/>
                </a:solidFill>
                <a:effectLst/>
              </a:rPr>
              <a:t> de l’Ontario et PEO</a:t>
            </a:r>
            <a:r>
              <a:rPr lang="en-CA" sz="1800" kern="1200" dirty="0" smtClean="0">
                <a:solidFill>
                  <a:schemeClr val="tx1"/>
                </a:solidFill>
                <a:effectLst/>
                <a:cs typeface="Arial" charset="0"/>
              </a:rPr>
              <a:t>;</a:t>
            </a: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Char char=""/>
            </a:pPr>
            <a:r>
              <a:rPr lang="fr-CA" sz="1800" kern="1200" dirty="0" smtClean="0">
                <a:solidFill>
                  <a:schemeClr val="tx1"/>
                </a:solidFill>
                <a:effectLst/>
              </a:rPr>
              <a:t>le niveau de connaissance des finissants en génie quant au programme de membre étudiant de PEO et leur participation à celui-ci</a:t>
            </a:r>
            <a:r>
              <a:rPr lang="en-CA" sz="1800" dirty="0" smtClean="0">
                <a:ea typeface="Times New Roman" pitchFamily="18" charset="0"/>
                <a:cs typeface="Arial" charset="0"/>
              </a:rPr>
              <a:t>.</a:t>
            </a:r>
          </a:p>
          <a:p>
            <a:pPr marL="746125" lvl="1" indent="-169863">
              <a:lnSpc>
                <a:spcPct val="100000"/>
              </a:lnSpc>
              <a:spcBef>
                <a:spcPts val="600"/>
              </a:spcBef>
              <a:buFont typeface="Wingdings" pitchFamily="2" charset="2"/>
              <a:buChar char=""/>
            </a:pPr>
            <a:endParaRPr lang="en-CA" sz="1800" dirty="0">
              <a:ea typeface="Times New Roman" pitchFamily="18" charset="0"/>
              <a:cs typeface="Arial" charset="0"/>
            </a:endParaRPr>
          </a:p>
          <a:p>
            <a:pPr marL="746125" lvl="1" indent="-169863">
              <a:lnSpc>
                <a:spcPct val="100000"/>
              </a:lnSpc>
              <a:spcBef>
                <a:spcPts val="600"/>
              </a:spcBef>
              <a:buFont typeface="Wingdings" pitchFamily="2" charset="2"/>
              <a:buChar char=""/>
            </a:pP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Char char=""/>
            </a:pPr>
            <a:endParaRPr lang="en-CA" sz="1800" dirty="0">
              <a:ea typeface="Times New Roman" pitchFamily="18" charset="0"/>
              <a:cs typeface="Arial" charset="0"/>
            </a:endParaRPr>
          </a:p>
          <a:p>
            <a:pPr marL="576262" lvl="1" indent="0">
              <a:lnSpc>
                <a:spcPct val="100000"/>
              </a:lnSpc>
              <a:spcBef>
                <a:spcPts val="600"/>
              </a:spcBef>
              <a:buNone/>
            </a:pPr>
            <a:r>
              <a:rPr lang="fr-CA" sz="1400" dirty="0" smtClean="0">
                <a:ea typeface="Times New Roman" pitchFamily="18" charset="0"/>
                <a:cs typeface="Arial" charset="0"/>
              </a:rPr>
              <a:t>*</a:t>
            </a:r>
            <a:r>
              <a:rPr lang="fr-CA" sz="1400" i="1" dirty="0">
                <a:ea typeface="Times New Roman" pitchFamily="18" charset="0"/>
                <a:cs typeface="Arial" charset="0"/>
              </a:rPr>
              <a:t>Dans le présent rapport, l’emploi du masculin pour désigner des personnes n’a d’autres fins que celle d’alléger le texte.</a:t>
            </a:r>
          </a:p>
          <a:p>
            <a:pPr marL="746125" lvl="1" indent="-169863">
              <a:lnSpc>
                <a:spcPct val="100000"/>
              </a:lnSpc>
              <a:spcBef>
                <a:spcPts val="600"/>
              </a:spcBef>
              <a:buFont typeface="Wingdings" pitchFamily="2" charset="2"/>
              <a:buChar char=""/>
            </a:pPr>
            <a:endParaRPr lang="en-CA" sz="180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
        <p:nvSpPr>
          <p:cNvPr id="7782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ED6B69F3-8103-414A-8369-DF1314B0D4BB}" type="slidenum">
              <a:rPr lang="en-US">
                <a:solidFill>
                  <a:srgbClr val="58595B"/>
                </a:solidFill>
              </a:rPr>
              <a:pPr/>
              <a:t>3</a:t>
            </a:fld>
            <a:endParaRPr lang="en-US" dirty="0">
              <a:solidFill>
                <a:srgbClr val="58595B"/>
              </a:solidFill>
            </a:endParaRPr>
          </a:p>
        </p:txBody>
      </p:sp>
    </p:spTree>
    <p:extLst>
      <p:ext uri="{BB962C8B-B14F-4D97-AF65-F5344CB8AC3E}">
        <p14:creationId xmlns:p14="http://schemas.microsoft.com/office/powerpoint/2010/main" val="20958015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Pays envisagé pour la demande de permis</a:t>
            </a:r>
          </a:p>
        </p:txBody>
      </p:sp>
      <p:graphicFrame>
        <p:nvGraphicFramePr>
          <p:cNvPr id="36" name="Object 5"/>
          <p:cNvGraphicFramePr>
            <a:graphicFrameLocks noGrp="1" noChangeAspect="1"/>
          </p:cNvGraphicFramePr>
          <p:nvPr>
            <p:ph idx="1"/>
            <p:custDataLst>
              <p:tags r:id="rId2"/>
            </p:custDataLst>
            <p:extLst>
              <p:ext uri="{D42A27DB-BD31-4B8C-83A1-F6EECF244321}">
                <p14:modId xmlns:p14="http://schemas.microsoft.com/office/powerpoint/2010/main" val="1528534880"/>
              </p:ext>
            </p:extLst>
          </p:nvPr>
        </p:nvGraphicFramePr>
        <p:xfrm>
          <a:off x="425527" y="1940313"/>
          <a:ext cx="7639050" cy="4102564"/>
        </p:xfrm>
        <a:graphic>
          <a:graphicData uri="http://schemas.openxmlformats.org/drawingml/2006/chart">
            <c:chart xmlns:c="http://schemas.openxmlformats.org/drawingml/2006/chart" xmlns:r="http://schemas.openxmlformats.org/officeDocument/2006/relationships" r:id="rId53"/>
          </a:graphicData>
        </a:graphic>
      </p:graphicFrame>
      <p:sp>
        <p:nvSpPr>
          <p:cNvPr id="1638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11447-89BD-451B-9136-C122716D6C32}" type="slidenum">
              <a:rPr lang="en-US"/>
              <a:pPr/>
              <a:t>30</a:t>
            </a:fld>
            <a:endParaRPr lang="en-US" dirty="0"/>
          </a:p>
        </p:txBody>
      </p:sp>
      <p:sp>
        <p:nvSpPr>
          <p:cNvPr id="16389" name="Text Box 3"/>
          <p:cNvSpPr txBox="1">
            <a:spLocks noChangeArrowheads="1"/>
          </p:cNvSpPr>
          <p:nvPr>
            <p:custDataLst>
              <p:tags r:id="rId4"/>
            </p:custDataLst>
          </p:nvPr>
        </p:nvSpPr>
        <p:spPr bwMode="auto">
          <a:xfrm>
            <a:off x="315332" y="6272174"/>
            <a:ext cx="8474075" cy="33855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Q25. Dans quel pays ou quelle région prévoyez-vous faire une demande de permis d’exercice? Base : Les répondants qui prévoient faire une demande de permis d’exercice, 2014 n=818; 2013 n=1035; 2012 n=1079; 2011 n=817; 2010 n=752; 2009 n=774; 2008 n=389 (Q18A).</a:t>
            </a:r>
            <a:endParaRPr lang="fr-CA" sz="800" dirty="0">
              <a:solidFill>
                <a:schemeClr val="tx1"/>
              </a:solidFill>
              <a:latin typeface="+mn-lt"/>
            </a:endParaRPr>
          </a:p>
        </p:txBody>
      </p:sp>
      <p:sp>
        <p:nvSpPr>
          <p:cNvPr id="16390" name="Text Box 7"/>
          <p:cNvSpPr txBox="1">
            <a:spLocks noChangeArrowheads="1"/>
          </p:cNvSpPr>
          <p:nvPr>
            <p:custDataLst>
              <p:tags r:id="rId5"/>
            </p:custDataLst>
          </p:nvPr>
        </p:nvSpPr>
        <p:spPr bwMode="auto">
          <a:xfrm>
            <a:off x="7327253" y="248445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(n=760)</a:t>
            </a:r>
          </a:p>
        </p:txBody>
      </p:sp>
      <p:sp>
        <p:nvSpPr>
          <p:cNvPr id="16391" name="Text Box 8"/>
          <p:cNvSpPr txBox="1">
            <a:spLocks noChangeArrowheads="1"/>
          </p:cNvSpPr>
          <p:nvPr>
            <p:custDataLst>
              <p:tags r:id="rId6"/>
            </p:custDataLst>
          </p:nvPr>
        </p:nvSpPr>
        <p:spPr bwMode="auto">
          <a:xfrm>
            <a:off x="7333089" y="2580147"/>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(n=386)</a:t>
            </a:r>
          </a:p>
        </p:txBody>
      </p:sp>
      <p:sp>
        <p:nvSpPr>
          <p:cNvPr id="16392" name="Text Box 9"/>
          <p:cNvSpPr txBox="1">
            <a:spLocks noChangeArrowheads="1"/>
          </p:cNvSpPr>
          <p:nvPr>
            <p:custDataLst>
              <p:tags r:id="rId7"/>
            </p:custDataLst>
          </p:nvPr>
        </p:nvSpPr>
        <p:spPr bwMode="auto">
          <a:xfrm>
            <a:off x="2489017" y="330047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(n=135)</a:t>
            </a:r>
          </a:p>
        </p:txBody>
      </p:sp>
      <p:sp>
        <p:nvSpPr>
          <p:cNvPr id="16393" name="Text Box 10"/>
          <p:cNvSpPr txBox="1">
            <a:spLocks noChangeArrowheads="1"/>
          </p:cNvSpPr>
          <p:nvPr>
            <p:custDataLst>
              <p:tags r:id="rId8"/>
            </p:custDataLst>
          </p:nvPr>
        </p:nvSpPr>
        <p:spPr bwMode="auto">
          <a:xfrm>
            <a:off x="2549305" y="3412682"/>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(n=70)</a:t>
            </a:r>
          </a:p>
        </p:txBody>
      </p:sp>
      <p:sp>
        <p:nvSpPr>
          <p:cNvPr id="16394" name="Text Box 11"/>
          <p:cNvSpPr txBox="1">
            <a:spLocks noChangeArrowheads="1"/>
          </p:cNvSpPr>
          <p:nvPr>
            <p:custDataLst>
              <p:tags r:id="rId9"/>
            </p:custDataLst>
          </p:nvPr>
        </p:nvSpPr>
        <p:spPr bwMode="auto">
          <a:xfrm>
            <a:off x="1806334" y="4141705"/>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(n=51)</a:t>
            </a:r>
          </a:p>
        </p:txBody>
      </p:sp>
      <p:sp>
        <p:nvSpPr>
          <p:cNvPr id="16395" name="Text Box 12"/>
          <p:cNvSpPr txBox="1">
            <a:spLocks noChangeArrowheads="1"/>
          </p:cNvSpPr>
          <p:nvPr>
            <p:custDataLst>
              <p:tags r:id="rId10"/>
            </p:custDataLst>
          </p:nvPr>
        </p:nvSpPr>
        <p:spPr bwMode="auto">
          <a:xfrm>
            <a:off x="1751376" y="4239247"/>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16396" name="Text Box 13"/>
          <p:cNvSpPr txBox="1">
            <a:spLocks noChangeArrowheads="1"/>
          </p:cNvSpPr>
          <p:nvPr>
            <p:custDataLst>
              <p:tags r:id="rId11"/>
            </p:custDataLst>
          </p:nvPr>
        </p:nvSpPr>
        <p:spPr bwMode="auto">
          <a:xfrm>
            <a:off x="1792584" y="4920953"/>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a:t>
            </a:r>
          </a:p>
        </p:txBody>
      </p:sp>
      <p:sp>
        <p:nvSpPr>
          <p:cNvPr id="16397" name="Text Box 14"/>
          <p:cNvSpPr txBox="1">
            <a:spLocks noChangeArrowheads="1"/>
          </p:cNvSpPr>
          <p:nvPr>
            <p:custDataLst>
              <p:tags r:id="rId12"/>
            </p:custDataLst>
          </p:nvPr>
        </p:nvSpPr>
        <p:spPr bwMode="auto">
          <a:xfrm>
            <a:off x="1684634" y="5039232"/>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(n=14)</a:t>
            </a:r>
          </a:p>
        </p:txBody>
      </p:sp>
      <p:sp>
        <p:nvSpPr>
          <p:cNvPr id="16398" name="Text Box 15"/>
          <p:cNvSpPr txBox="1">
            <a:spLocks noChangeArrowheads="1"/>
          </p:cNvSpPr>
          <p:nvPr>
            <p:custDataLst>
              <p:tags r:id="rId13"/>
            </p:custDataLst>
          </p:nvPr>
        </p:nvSpPr>
        <p:spPr bwMode="auto">
          <a:xfrm>
            <a:off x="1581729" y="5725816"/>
            <a:ext cx="544512" cy="184150"/>
          </a:xfrm>
          <a:prstGeom prst="rect">
            <a:avLst/>
          </a:prstGeom>
          <a:noFill/>
          <a:ln w="25400" algn="ctr">
            <a:noFill/>
            <a:miter lim="800000"/>
            <a:headEnd/>
            <a:tailEnd/>
          </a:ln>
        </p:spPr>
        <p:txBody>
          <a:bodyPr>
            <a:spAutoFit/>
          </a:bodyPr>
          <a:lstStyle/>
          <a:p>
            <a:pPr algn="l"/>
            <a:r>
              <a:rPr lang="en-CA" b="0" dirty="0">
                <a:latin typeface="Arial Narrow" pitchFamily="34" charset="0"/>
              </a:rPr>
              <a:t>(n=16)</a:t>
            </a:r>
          </a:p>
        </p:txBody>
      </p:sp>
      <p:sp>
        <p:nvSpPr>
          <p:cNvPr id="16399" name="Text Box 16"/>
          <p:cNvSpPr txBox="1">
            <a:spLocks noChangeArrowheads="1"/>
          </p:cNvSpPr>
          <p:nvPr>
            <p:custDataLst>
              <p:tags r:id="rId14"/>
            </p:custDataLst>
          </p:nvPr>
        </p:nvSpPr>
        <p:spPr bwMode="auto">
          <a:xfrm>
            <a:off x="1518503" y="5842263"/>
            <a:ext cx="5429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a:t>
            </a:r>
          </a:p>
        </p:txBody>
      </p:sp>
      <p:sp>
        <p:nvSpPr>
          <p:cNvPr id="16401" name="Text Box 19"/>
          <p:cNvSpPr txBox="1">
            <a:spLocks noChangeArrowheads="1"/>
          </p:cNvSpPr>
          <p:nvPr>
            <p:custDataLst>
              <p:tags r:id="rId15"/>
            </p:custDataLst>
          </p:nvPr>
        </p:nvSpPr>
        <p:spPr bwMode="auto">
          <a:xfrm>
            <a:off x="5497350" y="4192223"/>
            <a:ext cx="499999" cy="307777"/>
          </a:xfrm>
          <a:prstGeom prst="rect">
            <a:avLst/>
          </a:prstGeom>
          <a:noFill/>
          <a:ln w="12700" algn="ctr">
            <a:solidFill>
              <a:schemeClr val="accent6"/>
            </a:solidFill>
            <a:miter lim="800000"/>
            <a:headEnd/>
            <a:tailEnd/>
          </a:ln>
        </p:spPr>
        <p:txBody>
          <a:bodyPr wrap="square">
            <a:spAutoFit/>
          </a:bodyPr>
          <a:lstStyle/>
          <a:p>
            <a:r>
              <a:rPr lang="en-CA" sz="1000" dirty="0" smtClean="0"/>
              <a:t>13 %</a:t>
            </a:r>
            <a:r>
              <a:rPr lang="en-CA" sz="300" dirty="0" smtClean="0"/>
              <a:t>     </a:t>
            </a:r>
            <a:r>
              <a:rPr lang="en-CA" sz="400" dirty="0"/>
              <a:t>(n=99)</a:t>
            </a:r>
          </a:p>
        </p:txBody>
      </p:sp>
      <p:sp>
        <p:nvSpPr>
          <p:cNvPr id="16402" name="Text Box 20"/>
          <p:cNvSpPr txBox="1">
            <a:spLocks noChangeArrowheads="1"/>
          </p:cNvSpPr>
          <p:nvPr>
            <p:custDataLst>
              <p:tags r:id="rId16"/>
            </p:custDataLst>
          </p:nvPr>
        </p:nvSpPr>
        <p:spPr bwMode="auto">
          <a:xfrm>
            <a:off x="5997350" y="4192223"/>
            <a:ext cx="553921" cy="307777"/>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000" dirty="0" smtClean="0"/>
              <a:t>10 %</a:t>
            </a:r>
            <a:r>
              <a:rPr lang="en-CA" sz="300" dirty="0" smtClean="0"/>
              <a:t>     </a:t>
            </a:r>
            <a:r>
              <a:rPr lang="en-CA" sz="400" dirty="0"/>
              <a:t>(n=38)</a:t>
            </a:r>
          </a:p>
        </p:txBody>
      </p:sp>
      <p:sp>
        <p:nvSpPr>
          <p:cNvPr id="16403" name="Text Box 21"/>
          <p:cNvSpPr txBox="1">
            <a:spLocks noChangeArrowheads="1"/>
          </p:cNvSpPr>
          <p:nvPr>
            <p:custDataLst>
              <p:tags r:id="rId17"/>
            </p:custDataLst>
          </p:nvPr>
        </p:nvSpPr>
        <p:spPr bwMode="auto">
          <a:xfrm>
            <a:off x="3488944" y="3880437"/>
            <a:ext cx="2509837" cy="274637"/>
          </a:xfrm>
          <a:prstGeom prst="rect">
            <a:avLst/>
          </a:prstGeom>
          <a:noFill/>
          <a:ln w="25400" algn="ctr">
            <a:noFill/>
            <a:miter lim="800000"/>
            <a:headEnd/>
            <a:tailEnd/>
          </a:ln>
        </p:spPr>
        <p:txBody>
          <a:bodyPr>
            <a:spAutoFit/>
          </a:bodyPr>
          <a:lstStyle/>
          <a:p>
            <a:r>
              <a:rPr lang="fr-CA" sz="1200" dirty="0" smtClean="0"/>
              <a:t>À l’étranger</a:t>
            </a:r>
            <a:endParaRPr lang="fr-CA" sz="1200" dirty="0"/>
          </a:p>
        </p:txBody>
      </p:sp>
      <p:sp>
        <p:nvSpPr>
          <p:cNvPr id="16404" name="Text Box 23"/>
          <p:cNvSpPr txBox="1">
            <a:spLocks noChangeArrowheads="1"/>
          </p:cNvSpPr>
          <p:nvPr>
            <p:custDataLst>
              <p:tags r:id="rId18"/>
            </p:custDataLst>
          </p:nvPr>
        </p:nvSpPr>
        <p:spPr bwMode="auto">
          <a:xfrm>
            <a:off x="1066490" y="1573911"/>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Dans quel pays ou quelle région prévoyez-vous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16405" name="Text Box 24"/>
          <p:cNvSpPr txBox="1">
            <a:spLocks noChangeArrowheads="1"/>
          </p:cNvSpPr>
          <p:nvPr>
            <p:custDataLst>
              <p:tags r:id="rId19"/>
            </p:custDataLst>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fr-CA" sz="800" i="1" dirty="0" smtClean="0">
                <a:solidFill>
                  <a:schemeClr val="tx1"/>
                </a:solidFill>
                <a:latin typeface="+mj-lt"/>
              </a:rPr>
              <a:t>Comme les répondants peuvent donner plusieurs réponses, il est possible que le total dépasse 100 %.</a:t>
            </a:r>
            <a:endParaRPr lang="fr-CA" sz="800" i="1" dirty="0">
              <a:solidFill>
                <a:schemeClr val="tx1"/>
              </a:solidFill>
              <a:latin typeface="+mj-lt"/>
            </a:endParaRPr>
          </a:p>
        </p:txBody>
      </p:sp>
      <p:sp>
        <p:nvSpPr>
          <p:cNvPr id="16406" name="Text Box 25"/>
          <p:cNvSpPr txBox="1">
            <a:spLocks noChangeArrowheads="1"/>
          </p:cNvSpPr>
          <p:nvPr>
            <p:custDataLst>
              <p:tags r:id="rId20"/>
            </p:custDataLst>
          </p:nvPr>
        </p:nvSpPr>
        <p:spPr bwMode="auto">
          <a:xfrm>
            <a:off x="7338113" y="237296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(n=748)</a:t>
            </a:r>
          </a:p>
        </p:txBody>
      </p:sp>
      <p:sp>
        <p:nvSpPr>
          <p:cNvPr id="16407" name="Text Box 26"/>
          <p:cNvSpPr txBox="1">
            <a:spLocks noChangeArrowheads="1"/>
          </p:cNvSpPr>
          <p:nvPr>
            <p:custDataLst>
              <p:tags r:id="rId21"/>
            </p:custDataLst>
          </p:nvPr>
        </p:nvSpPr>
        <p:spPr bwMode="auto">
          <a:xfrm>
            <a:off x="2534639" y="319573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(n=136)</a:t>
            </a:r>
          </a:p>
        </p:txBody>
      </p:sp>
      <p:sp>
        <p:nvSpPr>
          <p:cNvPr id="16408" name="Text Box 27"/>
          <p:cNvSpPr txBox="1">
            <a:spLocks noChangeArrowheads="1"/>
          </p:cNvSpPr>
          <p:nvPr>
            <p:custDataLst>
              <p:tags r:id="rId22"/>
            </p:custDataLst>
          </p:nvPr>
        </p:nvSpPr>
        <p:spPr bwMode="auto">
          <a:xfrm>
            <a:off x="2084029" y="4008074"/>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(n=80)</a:t>
            </a:r>
          </a:p>
        </p:txBody>
      </p:sp>
      <p:sp>
        <p:nvSpPr>
          <p:cNvPr id="16409" name="Text Box 28"/>
          <p:cNvSpPr txBox="1">
            <a:spLocks noChangeArrowheads="1"/>
          </p:cNvSpPr>
          <p:nvPr>
            <p:custDataLst>
              <p:tags r:id="rId23"/>
            </p:custDataLst>
          </p:nvPr>
        </p:nvSpPr>
        <p:spPr bwMode="auto">
          <a:xfrm>
            <a:off x="1812175" y="4786800"/>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(n=55)</a:t>
            </a:r>
          </a:p>
        </p:txBody>
      </p:sp>
      <p:sp>
        <p:nvSpPr>
          <p:cNvPr id="16410" name="Text Box 29"/>
          <p:cNvSpPr txBox="1">
            <a:spLocks noChangeArrowheads="1"/>
          </p:cNvSpPr>
          <p:nvPr>
            <p:custDataLst>
              <p:tags r:id="rId24"/>
            </p:custDataLst>
          </p:nvPr>
        </p:nvSpPr>
        <p:spPr bwMode="auto">
          <a:xfrm>
            <a:off x="1596819" y="5611496"/>
            <a:ext cx="461962" cy="184150"/>
          </a:xfrm>
          <a:prstGeom prst="rect">
            <a:avLst/>
          </a:prstGeom>
          <a:noFill/>
          <a:ln w="25400" algn="ctr">
            <a:noFill/>
            <a:miter lim="800000"/>
            <a:headEnd/>
            <a:tailEnd/>
          </a:ln>
        </p:spPr>
        <p:txBody>
          <a:bodyPr>
            <a:spAutoFit/>
          </a:bodyPr>
          <a:lstStyle/>
          <a:p>
            <a:r>
              <a:rPr lang="en-CA" b="0" dirty="0">
                <a:latin typeface="Arial Narrow" pitchFamily="34" charset="0"/>
              </a:rPr>
              <a:t>(n=20)</a:t>
            </a:r>
          </a:p>
        </p:txBody>
      </p:sp>
      <p:sp>
        <p:nvSpPr>
          <p:cNvPr id="16411" name="Text Box 30"/>
          <p:cNvSpPr txBox="1">
            <a:spLocks noChangeArrowheads="1"/>
          </p:cNvSpPr>
          <p:nvPr>
            <p:custDataLst>
              <p:tags r:id="rId25"/>
            </p:custDataLst>
          </p:nvPr>
        </p:nvSpPr>
        <p:spPr bwMode="auto">
          <a:xfrm>
            <a:off x="5003305" y="4192223"/>
            <a:ext cx="494045" cy="307777"/>
          </a:xfrm>
          <a:prstGeom prst="rect">
            <a:avLst/>
          </a:prstGeom>
          <a:noFill/>
          <a:ln w="12700" algn="ctr">
            <a:solidFill>
              <a:schemeClr val="tx1">
                <a:lumMod val="20000"/>
                <a:lumOff val="80000"/>
              </a:schemeClr>
            </a:solidFill>
            <a:miter lim="800000"/>
            <a:headEnd/>
            <a:tailEnd/>
          </a:ln>
        </p:spPr>
        <p:txBody>
          <a:bodyPr wrap="square">
            <a:spAutoFit/>
          </a:bodyPr>
          <a:lstStyle/>
          <a:p>
            <a:r>
              <a:rPr lang="en-CA" sz="1000" dirty="0" smtClean="0"/>
              <a:t>18 %</a:t>
            </a:r>
            <a:r>
              <a:rPr lang="en-CA" sz="300" dirty="0" smtClean="0"/>
              <a:t>     </a:t>
            </a:r>
            <a:r>
              <a:rPr lang="en-CA" sz="400" dirty="0"/>
              <a:t>(n=135)</a:t>
            </a:r>
          </a:p>
        </p:txBody>
      </p:sp>
      <p:sp>
        <p:nvSpPr>
          <p:cNvPr id="16412" name="Text Box 30"/>
          <p:cNvSpPr txBox="1">
            <a:spLocks noChangeArrowheads="1"/>
          </p:cNvSpPr>
          <p:nvPr>
            <p:custDataLst>
              <p:tags r:id="rId26"/>
            </p:custDataLst>
          </p:nvPr>
        </p:nvSpPr>
        <p:spPr bwMode="auto">
          <a:xfrm>
            <a:off x="4511156" y="4192223"/>
            <a:ext cx="492149" cy="307777"/>
          </a:xfrm>
          <a:prstGeom prst="rect">
            <a:avLst/>
          </a:prstGeom>
          <a:noFill/>
          <a:ln w="12700" algn="ctr">
            <a:solidFill>
              <a:schemeClr val="tx1">
                <a:lumMod val="40000"/>
                <a:lumOff val="60000"/>
              </a:schemeClr>
            </a:solidFill>
            <a:miter lim="800000"/>
            <a:headEnd/>
            <a:tailEnd/>
          </a:ln>
        </p:spPr>
        <p:txBody>
          <a:bodyPr wrap="square">
            <a:spAutoFit/>
          </a:bodyPr>
          <a:lstStyle/>
          <a:p>
            <a:r>
              <a:rPr lang="en-CA" sz="1000" dirty="0" smtClean="0"/>
              <a:t>13 %</a:t>
            </a:r>
            <a:r>
              <a:rPr lang="en-CA" sz="300" dirty="0" smtClean="0"/>
              <a:t>     </a:t>
            </a:r>
            <a:r>
              <a:rPr lang="en-CA" sz="400" dirty="0"/>
              <a:t>(n=109)</a:t>
            </a:r>
          </a:p>
        </p:txBody>
      </p:sp>
      <p:sp>
        <p:nvSpPr>
          <p:cNvPr id="16413" name="Text Box 26"/>
          <p:cNvSpPr txBox="1">
            <a:spLocks noChangeArrowheads="1"/>
          </p:cNvSpPr>
          <p:nvPr>
            <p:custDataLst>
              <p:tags r:id="rId27"/>
            </p:custDataLst>
          </p:nvPr>
        </p:nvSpPr>
        <p:spPr bwMode="auto">
          <a:xfrm>
            <a:off x="2566686" y="3075147"/>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(n=149)</a:t>
            </a:r>
          </a:p>
        </p:txBody>
      </p:sp>
      <p:sp>
        <p:nvSpPr>
          <p:cNvPr id="16414" name="Text Box 27"/>
          <p:cNvSpPr txBox="1">
            <a:spLocks noChangeArrowheads="1"/>
          </p:cNvSpPr>
          <p:nvPr>
            <p:custDataLst>
              <p:tags r:id="rId28"/>
            </p:custDataLst>
          </p:nvPr>
        </p:nvSpPr>
        <p:spPr bwMode="auto">
          <a:xfrm>
            <a:off x="1905741" y="3889535"/>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(n=70)</a:t>
            </a:r>
          </a:p>
        </p:txBody>
      </p:sp>
      <p:sp>
        <p:nvSpPr>
          <p:cNvPr id="16415" name="Text Box 27"/>
          <p:cNvSpPr txBox="1">
            <a:spLocks noChangeArrowheads="1"/>
          </p:cNvSpPr>
          <p:nvPr>
            <p:custDataLst>
              <p:tags r:id="rId29"/>
            </p:custDataLst>
          </p:nvPr>
        </p:nvSpPr>
        <p:spPr bwMode="auto">
          <a:xfrm>
            <a:off x="1695520" y="4659259"/>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(n=39)</a:t>
            </a:r>
          </a:p>
        </p:txBody>
      </p:sp>
      <p:sp>
        <p:nvSpPr>
          <p:cNvPr id="16416" name="Text Box 27"/>
          <p:cNvSpPr txBox="1">
            <a:spLocks noChangeArrowheads="1"/>
          </p:cNvSpPr>
          <p:nvPr>
            <p:custDataLst>
              <p:tags r:id="rId30"/>
            </p:custDataLst>
          </p:nvPr>
        </p:nvSpPr>
        <p:spPr bwMode="auto">
          <a:xfrm>
            <a:off x="1552126" y="5483954"/>
            <a:ext cx="461963" cy="184150"/>
          </a:xfrm>
          <a:prstGeom prst="rect">
            <a:avLst/>
          </a:prstGeom>
          <a:noFill/>
          <a:ln w="25400" algn="ctr">
            <a:noFill/>
            <a:miter lim="800000"/>
            <a:headEnd/>
            <a:tailEnd/>
          </a:ln>
        </p:spPr>
        <p:txBody>
          <a:bodyPr>
            <a:spAutoFit/>
          </a:bodyPr>
          <a:lstStyle/>
          <a:p>
            <a:r>
              <a:rPr lang="en-CA" b="0" dirty="0">
                <a:latin typeface="Arial Narrow" pitchFamily="34" charset="0"/>
              </a:rPr>
              <a:t>(n=17)</a:t>
            </a:r>
          </a:p>
        </p:txBody>
      </p:sp>
      <p:sp>
        <p:nvSpPr>
          <p:cNvPr id="16417" name="Text Box 27"/>
          <p:cNvSpPr txBox="1">
            <a:spLocks noChangeArrowheads="1"/>
          </p:cNvSpPr>
          <p:nvPr>
            <p:custDataLst>
              <p:tags r:id="rId31"/>
            </p:custDataLst>
          </p:nvPr>
        </p:nvSpPr>
        <p:spPr bwMode="auto">
          <a:xfrm>
            <a:off x="7340422" y="2259090"/>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(n=808)</a:t>
            </a:r>
          </a:p>
        </p:txBody>
      </p:sp>
      <p:sp>
        <p:nvSpPr>
          <p:cNvPr id="35" name="Content Placeholder 33"/>
          <p:cNvSpPr txBox="1">
            <a:spLocks/>
          </p:cNvSpPr>
          <p:nvPr>
            <p:custDataLst>
              <p:tags r:id="rId32"/>
            </p:custDataLst>
          </p:nvPr>
        </p:nvSpPr>
        <p:spPr>
          <a:xfrm>
            <a:off x="352424" y="756463"/>
            <a:ext cx="844588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Comme en 2013, pratiquement tous </a:t>
            </a:r>
            <a:r>
              <a:rPr lang="fr-CA" sz="1400" b="0" dirty="0">
                <a:solidFill>
                  <a:schemeClr val="tx1"/>
                </a:solidFill>
                <a:latin typeface="+mj-lt"/>
              </a:rPr>
              <a:t>les </a:t>
            </a:r>
            <a:r>
              <a:rPr lang="fr-CA" sz="1400" b="0" dirty="0" smtClean="0">
                <a:solidFill>
                  <a:schemeClr val="tx1"/>
                </a:solidFill>
                <a:latin typeface="+mj-lt"/>
              </a:rPr>
              <a:t>finissants </a:t>
            </a:r>
            <a:r>
              <a:rPr lang="fr-CA" sz="1400" b="0" dirty="0">
                <a:solidFill>
                  <a:schemeClr val="tx1"/>
                </a:solidFill>
                <a:latin typeface="+mj-lt"/>
              </a:rPr>
              <a:t>en génie (99 %) qui prévoient faire une demande de permis d’exercice prévoient le faire au Canada. Deux </a:t>
            </a:r>
            <a:r>
              <a:rPr lang="fr-CA" sz="1400" b="0" dirty="0" smtClean="0">
                <a:solidFill>
                  <a:schemeClr val="tx1"/>
                </a:solidFill>
                <a:latin typeface="+mj-lt"/>
              </a:rPr>
              <a:t>étudiants </a:t>
            </a:r>
            <a:r>
              <a:rPr lang="fr-CA" sz="1400" b="0" dirty="0">
                <a:solidFill>
                  <a:schemeClr val="tx1"/>
                </a:solidFill>
                <a:latin typeface="+mj-lt"/>
              </a:rPr>
              <a:t>sur dix </a:t>
            </a:r>
            <a:r>
              <a:rPr lang="fr-CA" sz="1400" b="0" dirty="0" smtClean="0">
                <a:solidFill>
                  <a:schemeClr val="tx1"/>
                </a:solidFill>
                <a:latin typeface="+mj-lt"/>
              </a:rPr>
              <a:t>(21 %) </a:t>
            </a:r>
            <a:r>
              <a:rPr lang="fr-CA" sz="1400" b="0" dirty="0">
                <a:solidFill>
                  <a:schemeClr val="tx1"/>
                </a:solidFill>
                <a:latin typeface="+mj-lt"/>
              </a:rPr>
              <a:t>prévoient également faire une demande aux États-Unis, tandis qu’un plus petit nombre </a:t>
            </a:r>
            <a:r>
              <a:rPr lang="fr-CA" sz="1400" b="0" dirty="0" smtClean="0">
                <a:solidFill>
                  <a:schemeClr val="tx1"/>
                </a:solidFill>
                <a:latin typeface="+mj-lt"/>
              </a:rPr>
              <a:t>d’étudiants </a:t>
            </a:r>
            <a:r>
              <a:rPr lang="fr-CA" sz="1400" b="0" dirty="0">
                <a:solidFill>
                  <a:schemeClr val="tx1"/>
                </a:solidFill>
                <a:latin typeface="+mj-lt"/>
              </a:rPr>
              <a:t>(</a:t>
            </a:r>
            <a:r>
              <a:rPr lang="fr-CA" sz="1400" b="0" dirty="0" smtClean="0">
                <a:solidFill>
                  <a:schemeClr val="tx1"/>
                </a:solidFill>
                <a:latin typeface="+mj-lt"/>
              </a:rPr>
              <a:t>14 %) </a:t>
            </a:r>
            <a:r>
              <a:rPr lang="fr-CA" sz="1400" b="0" dirty="0">
                <a:solidFill>
                  <a:schemeClr val="tx1"/>
                </a:solidFill>
                <a:latin typeface="+mj-lt"/>
              </a:rPr>
              <a:t>envisagent de faire une demande à </a:t>
            </a:r>
            <a:r>
              <a:rPr lang="fr-CA" sz="1400" b="0" dirty="0" smtClean="0">
                <a:solidFill>
                  <a:schemeClr val="tx1"/>
                </a:solidFill>
                <a:latin typeface="+mj-lt"/>
              </a:rPr>
              <a:t>l’étranger. </a:t>
            </a:r>
            <a:endParaRPr lang="fr-CA" sz="1400" b="0" dirty="0">
              <a:solidFill>
                <a:schemeClr val="tx1"/>
              </a:solidFill>
              <a:latin typeface="+mj-lt"/>
            </a:endParaRPr>
          </a:p>
        </p:txBody>
      </p:sp>
      <p:sp>
        <p:nvSpPr>
          <p:cNvPr id="37" name="AutoShape 10"/>
          <p:cNvSpPr>
            <a:spLocks/>
          </p:cNvSpPr>
          <p:nvPr>
            <p:custDataLst>
              <p:tags r:id="rId33"/>
            </p:custDataLst>
          </p:nvPr>
        </p:nvSpPr>
        <p:spPr bwMode="auto">
          <a:xfrm rot="10800000">
            <a:off x="2751559" y="3642391"/>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8" name="Text Box 30"/>
          <p:cNvSpPr txBox="1">
            <a:spLocks noChangeArrowheads="1"/>
          </p:cNvSpPr>
          <p:nvPr>
            <p:custDataLst>
              <p:tags r:id="rId34"/>
            </p:custDataLst>
          </p:nvPr>
        </p:nvSpPr>
        <p:spPr bwMode="auto">
          <a:xfrm>
            <a:off x="4012519" y="4192223"/>
            <a:ext cx="498637" cy="307777"/>
          </a:xfrm>
          <a:prstGeom prst="rect">
            <a:avLst/>
          </a:prstGeom>
          <a:noFill/>
          <a:ln w="12700" algn="ctr">
            <a:solidFill>
              <a:schemeClr val="tx1">
                <a:lumMod val="60000"/>
                <a:lumOff val="40000"/>
              </a:schemeClr>
            </a:solidFill>
            <a:miter lim="800000"/>
            <a:headEnd/>
            <a:tailEnd/>
          </a:ln>
        </p:spPr>
        <p:txBody>
          <a:bodyPr wrap="square">
            <a:spAutoFit/>
          </a:bodyPr>
          <a:lstStyle/>
          <a:p>
            <a:r>
              <a:rPr lang="en-CA" sz="1000" dirty="0" smtClean="0"/>
              <a:t>14 %</a:t>
            </a:r>
            <a:r>
              <a:rPr lang="en-CA" sz="300" dirty="0" smtClean="0"/>
              <a:t>     </a:t>
            </a:r>
            <a:r>
              <a:rPr lang="en-CA" sz="400" dirty="0"/>
              <a:t>(</a:t>
            </a:r>
            <a:r>
              <a:rPr lang="en-CA" sz="400" dirty="0" smtClean="0"/>
              <a:t>n=145</a:t>
            </a:r>
            <a:endParaRPr lang="en-CA" sz="400" dirty="0"/>
          </a:p>
        </p:txBody>
      </p:sp>
      <p:sp>
        <p:nvSpPr>
          <p:cNvPr id="39" name="Text Box 45"/>
          <p:cNvSpPr txBox="1">
            <a:spLocks noChangeArrowheads="1"/>
          </p:cNvSpPr>
          <p:nvPr>
            <p:custDataLst>
              <p:tags r:id="rId35"/>
            </p:custDataLst>
          </p:nvPr>
        </p:nvSpPr>
        <p:spPr bwMode="auto">
          <a:xfrm>
            <a:off x="7454080" y="2151453"/>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(n=1075)</a:t>
            </a:r>
            <a:endParaRPr lang="en-CA" b="0" dirty="0">
              <a:latin typeface="Arial Narrow" pitchFamily="34" charset="0"/>
            </a:endParaRPr>
          </a:p>
        </p:txBody>
      </p:sp>
      <p:sp>
        <p:nvSpPr>
          <p:cNvPr id="40" name="Text Box 45"/>
          <p:cNvSpPr txBox="1">
            <a:spLocks noChangeArrowheads="1"/>
          </p:cNvSpPr>
          <p:nvPr>
            <p:custDataLst>
              <p:tags r:id="rId36"/>
            </p:custDataLst>
          </p:nvPr>
        </p:nvSpPr>
        <p:spPr bwMode="auto">
          <a:xfrm>
            <a:off x="2561956" y="2976610"/>
            <a:ext cx="5730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(n=197)</a:t>
            </a:r>
            <a:endParaRPr lang="en-CA" b="0" dirty="0">
              <a:latin typeface="Arial Narrow" pitchFamily="34" charset="0"/>
            </a:endParaRPr>
          </a:p>
        </p:txBody>
      </p:sp>
      <p:sp>
        <p:nvSpPr>
          <p:cNvPr id="41" name="Text Box 45"/>
          <p:cNvSpPr txBox="1">
            <a:spLocks noChangeArrowheads="1"/>
          </p:cNvSpPr>
          <p:nvPr>
            <p:custDataLst>
              <p:tags r:id="rId37"/>
            </p:custDataLst>
          </p:nvPr>
        </p:nvSpPr>
        <p:spPr bwMode="auto">
          <a:xfrm>
            <a:off x="1879403" y="3779082"/>
            <a:ext cx="573088" cy="184150"/>
          </a:xfrm>
          <a:prstGeom prst="rect">
            <a:avLst/>
          </a:prstGeom>
          <a:noFill/>
          <a:ln w="25400" algn="ctr">
            <a:noFill/>
            <a:miter lim="800000"/>
            <a:headEnd/>
            <a:tailEnd/>
          </a:ln>
        </p:spPr>
        <p:txBody>
          <a:bodyPr>
            <a:spAutoFit/>
          </a:bodyPr>
          <a:lstStyle/>
          <a:p>
            <a:pPr algn="l"/>
            <a:r>
              <a:rPr lang="en-CA" dirty="0" smtClean="0"/>
              <a:t>(n=85)</a:t>
            </a:r>
            <a:endParaRPr lang="en-CA" dirty="0"/>
          </a:p>
        </p:txBody>
      </p:sp>
      <p:sp>
        <p:nvSpPr>
          <p:cNvPr id="42" name="Text Box 45"/>
          <p:cNvSpPr txBox="1">
            <a:spLocks noChangeArrowheads="1"/>
          </p:cNvSpPr>
          <p:nvPr>
            <p:custDataLst>
              <p:tags r:id="rId38"/>
            </p:custDataLst>
          </p:nvPr>
        </p:nvSpPr>
        <p:spPr bwMode="auto">
          <a:xfrm>
            <a:off x="1790283" y="4542332"/>
            <a:ext cx="573088" cy="184150"/>
          </a:xfrm>
          <a:prstGeom prst="rect">
            <a:avLst/>
          </a:prstGeom>
          <a:noFill/>
          <a:ln w="25400" algn="ctr">
            <a:noFill/>
            <a:miter lim="800000"/>
            <a:headEnd/>
            <a:tailEnd/>
          </a:ln>
        </p:spPr>
        <p:txBody>
          <a:bodyPr>
            <a:spAutoFit/>
          </a:bodyPr>
          <a:lstStyle/>
          <a:p>
            <a:pPr algn="l"/>
            <a:r>
              <a:rPr lang="en-CA" dirty="0" smtClean="0"/>
              <a:t>(n=60)</a:t>
            </a:r>
            <a:endParaRPr lang="en-CA" dirty="0"/>
          </a:p>
        </p:txBody>
      </p:sp>
      <p:sp>
        <p:nvSpPr>
          <p:cNvPr id="43" name="Text Box 45"/>
          <p:cNvSpPr txBox="1">
            <a:spLocks noChangeArrowheads="1"/>
          </p:cNvSpPr>
          <p:nvPr>
            <p:custDataLst>
              <p:tags r:id="rId39"/>
            </p:custDataLst>
          </p:nvPr>
        </p:nvSpPr>
        <p:spPr bwMode="auto">
          <a:xfrm>
            <a:off x="1637886" y="5364771"/>
            <a:ext cx="573088" cy="184150"/>
          </a:xfrm>
          <a:prstGeom prst="rect">
            <a:avLst/>
          </a:prstGeom>
          <a:noFill/>
          <a:ln w="25400" algn="ctr">
            <a:noFill/>
            <a:miter lim="800000"/>
            <a:headEnd/>
            <a:tailEnd/>
          </a:ln>
        </p:spPr>
        <p:txBody>
          <a:bodyPr>
            <a:spAutoFit/>
          </a:bodyPr>
          <a:lstStyle/>
          <a:p>
            <a:pPr algn="l"/>
            <a:r>
              <a:rPr lang="en-CA" dirty="0" smtClean="0"/>
              <a:t>(n=29)</a:t>
            </a:r>
            <a:endParaRPr lang="en-CA" dirty="0"/>
          </a:p>
        </p:txBody>
      </p:sp>
      <p:sp>
        <p:nvSpPr>
          <p:cNvPr id="44" name="Text Box 30"/>
          <p:cNvSpPr txBox="1">
            <a:spLocks noChangeArrowheads="1"/>
          </p:cNvSpPr>
          <p:nvPr>
            <p:custDataLst>
              <p:tags r:id="rId40"/>
            </p:custDataLst>
          </p:nvPr>
        </p:nvSpPr>
        <p:spPr bwMode="auto">
          <a:xfrm>
            <a:off x="3518464" y="4185598"/>
            <a:ext cx="494056" cy="307777"/>
          </a:xfrm>
          <a:prstGeom prst="rect">
            <a:avLst/>
          </a:prstGeom>
          <a:noFill/>
          <a:ln w="12700" algn="ctr">
            <a:solidFill>
              <a:schemeClr val="tx1"/>
            </a:solidFill>
            <a:miter lim="800000"/>
            <a:headEnd/>
            <a:tailEnd/>
          </a:ln>
        </p:spPr>
        <p:txBody>
          <a:bodyPr wrap="square">
            <a:spAutoFit/>
          </a:bodyPr>
          <a:lstStyle/>
          <a:p>
            <a:r>
              <a:rPr lang="en-CA" sz="1000" dirty="0" smtClean="0"/>
              <a:t>12 %</a:t>
            </a:r>
            <a:r>
              <a:rPr lang="en-CA" sz="300" dirty="0" smtClean="0"/>
              <a:t>     </a:t>
            </a:r>
            <a:r>
              <a:rPr lang="en-CA" sz="400" dirty="0"/>
              <a:t>(</a:t>
            </a:r>
            <a:r>
              <a:rPr lang="en-CA" sz="400" dirty="0" smtClean="0"/>
              <a:t>n=126)</a:t>
            </a:r>
            <a:endParaRPr lang="en-CA" sz="400" dirty="0"/>
          </a:p>
        </p:txBody>
      </p:sp>
      <p:sp>
        <p:nvSpPr>
          <p:cNvPr id="45" name="Text Box 26"/>
          <p:cNvSpPr txBox="1">
            <a:spLocks noChangeArrowheads="1"/>
          </p:cNvSpPr>
          <p:nvPr>
            <p:custDataLst>
              <p:tags r:id="rId41"/>
            </p:custDataLst>
          </p:nvPr>
        </p:nvSpPr>
        <p:spPr bwMode="auto">
          <a:xfrm>
            <a:off x="1829285" y="3701730"/>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n=73)</a:t>
            </a:r>
            <a:endParaRPr lang="en-CA" b="0" dirty="0">
              <a:latin typeface="Arial Narrow" pitchFamily="34" charset="0"/>
            </a:endParaRPr>
          </a:p>
        </p:txBody>
      </p:sp>
      <p:sp>
        <p:nvSpPr>
          <p:cNvPr id="46" name="Text Box 26"/>
          <p:cNvSpPr txBox="1">
            <a:spLocks noChangeArrowheads="1"/>
          </p:cNvSpPr>
          <p:nvPr>
            <p:custDataLst>
              <p:tags r:id="rId42"/>
            </p:custDataLst>
          </p:nvPr>
        </p:nvSpPr>
        <p:spPr bwMode="auto">
          <a:xfrm>
            <a:off x="1741003" y="4487895"/>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n=53)</a:t>
            </a:r>
            <a:endParaRPr lang="en-CA" b="0" dirty="0">
              <a:latin typeface="Arial Narrow" pitchFamily="34" charset="0"/>
            </a:endParaRPr>
          </a:p>
        </p:txBody>
      </p:sp>
      <p:sp>
        <p:nvSpPr>
          <p:cNvPr id="47" name="Text Box 26"/>
          <p:cNvSpPr txBox="1">
            <a:spLocks noChangeArrowheads="1"/>
          </p:cNvSpPr>
          <p:nvPr>
            <p:custDataLst>
              <p:tags r:id="rId43"/>
            </p:custDataLst>
          </p:nvPr>
        </p:nvSpPr>
        <p:spPr bwMode="auto">
          <a:xfrm>
            <a:off x="1597501" y="529122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n=24)</a:t>
            </a:r>
            <a:endParaRPr lang="en-CA" b="0" dirty="0">
              <a:latin typeface="Arial Narrow" pitchFamily="34" charset="0"/>
            </a:endParaRPr>
          </a:p>
        </p:txBody>
      </p:sp>
      <p:sp>
        <p:nvSpPr>
          <p:cNvPr id="49" name="Text Box 26"/>
          <p:cNvSpPr txBox="1">
            <a:spLocks noChangeArrowheads="1"/>
          </p:cNvSpPr>
          <p:nvPr>
            <p:custDataLst>
              <p:tags r:id="rId44"/>
            </p:custDataLst>
          </p:nvPr>
        </p:nvSpPr>
        <p:spPr bwMode="auto">
          <a:xfrm>
            <a:off x="2613759" y="287672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n=198)</a:t>
            </a:r>
            <a:endParaRPr lang="en-CA" b="0" dirty="0">
              <a:latin typeface="Arial Narrow" pitchFamily="34" charset="0"/>
            </a:endParaRPr>
          </a:p>
        </p:txBody>
      </p:sp>
      <p:sp>
        <p:nvSpPr>
          <p:cNvPr id="50" name="Text Box 26"/>
          <p:cNvSpPr txBox="1">
            <a:spLocks noChangeArrowheads="1"/>
          </p:cNvSpPr>
          <p:nvPr>
            <p:custDataLst>
              <p:tags r:id="rId45"/>
            </p:custDataLst>
          </p:nvPr>
        </p:nvSpPr>
        <p:spPr bwMode="auto">
          <a:xfrm>
            <a:off x="7328929" y="2042260"/>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n=1020)</a:t>
            </a:r>
            <a:endParaRPr lang="en-CA" b="0" dirty="0">
              <a:latin typeface="Arial Narrow" pitchFamily="34" charset="0"/>
            </a:endParaRPr>
          </a:p>
        </p:txBody>
      </p:sp>
      <p:sp>
        <p:nvSpPr>
          <p:cNvPr id="48" name="Text Box 30"/>
          <p:cNvSpPr txBox="1">
            <a:spLocks noChangeArrowheads="1"/>
          </p:cNvSpPr>
          <p:nvPr>
            <p:custDataLst>
              <p:tags r:id="rId46"/>
            </p:custDataLst>
          </p:nvPr>
        </p:nvSpPr>
        <p:spPr bwMode="auto">
          <a:xfrm>
            <a:off x="3028300" y="4189714"/>
            <a:ext cx="490164" cy="307777"/>
          </a:xfrm>
          <a:prstGeom prst="rect">
            <a:avLst/>
          </a:prstGeom>
          <a:noFill/>
          <a:ln w="12700" algn="ctr">
            <a:solidFill>
              <a:schemeClr val="tx1">
                <a:lumMod val="50000"/>
              </a:schemeClr>
            </a:solidFill>
            <a:miter lim="800000"/>
            <a:headEnd/>
            <a:tailEnd/>
          </a:ln>
        </p:spPr>
        <p:txBody>
          <a:bodyPr wrap="square">
            <a:spAutoFit/>
          </a:bodyPr>
          <a:lstStyle/>
          <a:p>
            <a:r>
              <a:rPr lang="en-CA" sz="1000" dirty="0" smtClean="0"/>
              <a:t>14 %</a:t>
            </a:r>
            <a:r>
              <a:rPr lang="en-CA" sz="300" dirty="0" smtClean="0"/>
              <a:t>     </a:t>
            </a:r>
            <a:r>
              <a:rPr lang="en-CA" sz="400" dirty="0"/>
              <a:t>(</a:t>
            </a:r>
            <a:r>
              <a:rPr lang="en-CA" sz="400" dirty="0" smtClean="0"/>
              <a:t>n=117)</a:t>
            </a:r>
            <a:endParaRPr lang="en-CA" sz="400" dirty="0"/>
          </a:p>
        </p:txBody>
      </p:sp>
      <p:sp>
        <p:nvSpPr>
          <p:cNvPr id="52" name="Text Box 26"/>
          <p:cNvSpPr txBox="1">
            <a:spLocks noChangeArrowheads="1"/>
          </p:cNvSpPr>
          <p:nvPr>
            <p:custDataLst>
              <p:tags r:id="rId47"/>
            </p:custDataLst>
          </p:nvPr>
        </p:nvSpPr>
        <p:spPr bwMode="auto">
          <a:xfrm>
            <a:off x="7344677" y="1942278"/>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n=810)</a:t>
            </a:r>
            <a:endParaRPr lang="en-CA" b="0" dirty="0">
              <a:latin typeface="Arial Narrow" pitchFamily="34" charset="0"/>
            </a:endParaRPr>
          </a:p>
        </p:txBody>
      </p:sp>
      <p:sp>
        <p:nvSpPr>
          <p:cNvPr id="53" name="Text Box 26"/>
          <p:cNvSpPr txBox="1">
            <a:spLocks noChangeArrowheads="1"/>
          </p:cNvSpPr>
          <p:nvPr>
            <p:custDataLst>
              <p:tags r:id="rId48"/>
            </p:custDataLst>
          </p:nvPr>
        </p:nvSpPr>
        <p:spPr bwMode="auto">
          <a:xfrm>
            <a:off x="2759899" y="2763779"/>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n=174)</a:t>
            </a:r>
            <a:endParaRPr lang="en-CA" b="0" dirty="0">
              <a:latin typeface="Arial Narrow" pitchFamily="34" charset="0"/>
            </a:endParaRPr>
          </a:p>
        </p:txBody>
      </p:sp>
      <p:sp>
        <p:nvSpPr>
          <p:cNvPr id="54" name="Text Box 26"/>
          <p:cNvSpPr txBox="1">
            <a:spLocks noChangeArrowheads="1"/>
          </p:cNvSpPr>
          <p:nvPr>
            <p:custDataLst>
              <p:tags r:id="rId49"/>
            </p:custDataLst>
          </p:nvPr>
        </p:nvSpPr>
        <p:spPr bwMode="auto">
          <a:xfrm>
            <a:off x="1901409" y="3594932"/>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n=65)</a:t>
            </a:r>
            <a:endParaRPr lang="en-CA" b="0" dirty="0">
              <a:latin typeface="Arial Narrow" pitchFamily="34" charset="0"/>
            </a:endParaRPr>
          </a:p>
        </p:txBody>
      </p:sp>
      <p:sp>
        <p:nvSpPr>
          <p:cNvPr id="55" name="Text Box 26"/>
          <p:cNvSpPr txBox="1">
            <a:spLocks noChangeArrowheads="1"/>
          </p:cNvSpPr>
          <p:nvPr>
            <p:custDataLst>
              <p:tags r:id="rId50"/>
            </p:custDataLst>
          </p:nvPr>
        </p:nvSpPr>
        <p:spPr bwMode="auto">
          <a:xfrm>
            <a:off x="1783107" y="4373706"/>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n=52)</a:t>
            </a:r>
            <a:endParaRPr lang="en-CA" b="0" dirty="0">
              <a:latin typeface="Arial Narrow" pitchFamily="34" charset="0"/>
            </a:endParaRPr>
          </a:p>
        </p:txBody>
      </p:sp>
      <p:sp>
        <p:nvSpPr>
          <p:cNvPr id="56" name="Text Box 26"/>
          <p:cNvSpPr txBox="1">
            <a:spLocks noChangeArrowheads="1"/>
          </p:cNvSpPr>
          <p:nvPr>
            <p:custDataLst>
              <p:tags r:id="rId51"/>
            </p:custDataLst>
          </p:nvPr>
        </p:nvSpPr>
        <p:spPr bwMode="auto">
          <a:xfrm>
            <a:off x="1552126" y="5227704"/>
            <a:ext cx="4619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n=18)</a:t>
            </a:r>
            <a:endParaRPr lang="en-CA"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Province envisagée pour la demande de permis</a:t>
            </a:r>
          </a:p>
        </p:txBody>
      </p:sp>
      <p:graphicFrame>
        <p:nvGraphicFramePr>
          <p:cNvPr id="59" name="Object 3"/>
          <p:cNvGraphicFramePr>
            <a:graphicFrameLocks noGrp="1" noChangeAspect="1"/>
          </p:cNvGraphicFramePr>
          <p:nvPr>
            <p:ph idx="1"/>
            <p:custDataLst>
              <p:tags r:id="rId2"/>
            </p:custDataLst>
            <p:extLst>
              <p:ext uri="{D42A27DB-BD31-4B8C-83A1-F6EECF244321}">
                <p14:modId xmlns:p14="http://schemas.microsoft.com/office/powerpoint/2010/main" val="538500827"/>
              </p:ext>
            </p:extLst>
          </p:nvPr>
        </p:nvGraphicFramePr>
        <p:xfrm>
          <a:off x="382535" y="1148265"/>
          <a:ext cx="7639050" cy="5040351"/>
        </p:xfrm>
        <a:graphic>
          <a:graphicData uri="http://schemas.openxmlformats.org/drawingml/2006/chart">
            <c:chart xmlns:c="http://schemas.openxmlformats.org/drawingml/2006/chart" xmlns:r="http://schemas.openxmlformats.org/officeDocument/2006/relationships" r:id="rId105"/>
          </a:graphicData>
        </a:graphic>
      </p:graphicFrame>
      <p:sp>
        <p:nvSpPr>
          <p:cNvPr id="1741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DE813F9-1FB3-4988-90F9-227C0440AC91}" type="slidenum">
              <a:rPr lang="en-US"/>
              <a:pPr/>
              <a:t>31</a:t>
            </a:fld>
            <a:endParaRPr lang="en-US" dirty="0"/>
          </a:p>
        </p:txBody>
      </p:sp>
      <p:sp>
        <p:nvSpPr>
          <p:cNvPr id="17413" name="Text Box 28"/>
          <p:cNvSpPr txBox="1">
            <a:spLocks noChangeArrowheads="1"/>
          </p:cNvSpPr>
          <p:nvPr>
            <p:custDataLst>
              <p:tags r:id="rId4"/>
            </p:custDataLst>
          </p:nvPr>
        </p:nvSpPr>
        <p:spPr bwMode="auto">
          <a:xfrm>
            <a:off x="2184014" y="4316500"/>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17414" name="Text Box 53"/>
          <p:cNvSpPr txBox="1">
            <a:spLocks noChangeArrowheads="1"/>
          </p:cNvSpPr>
          <p:nvPr>
            <p:custDataLst>
              <p:tags r:id="rId5"/>
            </p:custDataLst>
          </p:nvPr>
        </p:nvSpPr>
        <p:spPr bwMode="auto">
          <a:xfrm>
            <a:off x="2191831" y="462242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15" name="Text Box 28"/>
          <p:cNvSpPr txBox="1">
            <a:spLocks noChangeArrowheads="1"/>
          </p:cNvSpPr>
          <p:nvPr>
            <p:custDataLst>
              <p:tags r:id="rId6"/>
            </p:custDataLst>
          </p:nvPr>
        </p:nvSpPr>
        <p:spPr bwMode="auto">
          <a:xfrm>
            <a:off x="2225835" y="4557465"/>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16" name="Text Box 52"/>
          <p:cNvSpPr txBox="1">
            <a:spLocks noChangeArrowheads="1"/>
          </p:cNvSpPr>
          <p:nvPr>
            <p:custDataLst>
              <p:tags r:id="rId7"/>
            </p:custDataLst>
          </p:nvPr>
        </p:nvSpPr>
        <p:spPr bwMode="auto">
          <a:xfrm>
            <a:off x="2230015" y="4213315"/>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17417" name="Text Box 25"/>
          <p:cNvSpPr txBox="1">
            <a:spLocks noChangeArrowheads="1"/>
          </p:cNvSpPr>
          <p:nvPr>
            <p:custDataLst>
              <p:tags r:id="rId8"/>
            </p:custDataLst>
          </p:nvPr>
        </p:nvSpPr>
        <p:spPr bwMode="auto">
          <a:xfrm>
            <a:off x="2226315" y="415614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17418" name="Text Box 7"/>
          <p:cNvSpPr txBox="1">
            <a:spLocks noChangeArrowheads="1"/>
          </p:cNvSpPr>
          <p:nvPr>
            <p:custDataLst>
              <p:tags r:id="rId9"/>
            </p:custDataLst>
          </p:nvPr>
        </p:nvSpPr>
        <p:spPr bwMode="auto">
          <a:xfrm>
            <a:off x="7206743" y="142903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(n=375)</a:t>
            </a:r>
          </a:p>
        </p:txBody>
      </p:sp>
      <p:sp>
        <p:nvSpPr>
          <p:cNvPr id="17419" name="Text Box 6"/>
          <p:cNvSpPr txBox="1">
            <a:spLocks noChangeArrowheads="1"/>
          </p:cNvSpPr>
          <p:nvPr>
            <p:custDataLst>
              <p:tags r:id="rId10"/>
            </p:custDataLst>
          </p:nvPr>
        </p:nvSpPr>
        <p:spPr bwMode="auto">
          <a:xfrm>
            <a:off x="7011478" y="1387416"/>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(n=709)</a:t>
            </a:r>
          </a:p>
        </p:txBody>
      </p:sp>
      <p:sp>
        <p:nvSpPr>
          <p:cNvPr id="17420" name="Text Box 9"/>
          <p:cNvSpPr txBox="1">
            <a:spLocks noChangeArrowheads="1"/>
          </p:cNvSpPr>
          <p:nvPr>
            <p:custDataLst>
              <p:tags r:id="rId11"/>
            </p:custDataLst>
          </p:nvPr>
        </p:nvSpPr>
        <p:spPr bwMode="auto">
          <a:xfrm>
            <a:off x="2947024" y="1792339"/>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(n=114)</a:t>
            </a:r>
          </a:p>
        </p:txBody>
      </p:sp>
      <p:sp>
        <p:nvSpPr>
          <p:cNvPr id="17421" name="Text Box 10"/>
          <p:cNvSpPr txBox="1">
            <a:spLocks noChangeArrowheads="1"/>
          </p:cNvSpPr>
          <p:nvPr>
            <p:custDataLst>
              <p:tags r:id="rId12"/>
            </p:custDataLst>
          </p:nvPr>
        </p:nvSpPr>
        <p:spPr bwMode="auto">
          <a:xfrm>
            <a:off x="2948053" y="1847918"/>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(n=59)</a:t>
            </a:r>
          </a:p>
        </p:txBody>
      </p:sp>
      <p:sp>
        <p:nvSpPr>
          <p:cNvPr id="17422" name="Text Box 12"/>
          <p:cNvSpPr txBox="1">
            <a:spLocks noChangeArrowheads="1"/>
          </p:cNvSpPr>
          <p:nvPr>
            <p:custDataLst>
              <p:tags r:id="rId13"/>
            </p:custDataLst>
          </p:nvPr>
        </p:nvSpPr>
        <p:spPr bwMode="auto">
          <a:xfrm>
            <a:off x="2892508" y="2200884"/>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(n=104)</a:t>
            </a:r>
          </a:p>
        </p:txBody>
      </p:sp>
      <p:sp>
        <p:nvSpPr>
          <p:cNvPr id="17423" name="Text Box 13"/>
          <p:cNvSpPr txBox="1">
            <a:spLocks noChangeArrowheads="1"/>
          </p:cNvSpPr>
          <p:nvPr>
            <p:custDataLst>
              <p:tags r:id="rId14"/>
            </p:custDataLst>
          </p:nvPr>
        </p:nvSpPr>
        <p:spPr bwMode="auto">
          <a:xfrm>
            <a:off x="2861318" y="2256970"/>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(n=52)</a:t>
            </a:r>
          </a:p>
        </p:txBody>
      </p:sp>
      <p:sp>
        <p:nvSpPr>
          <p:cNvPr id="17424" name="Text Box 15"/>
          <p:cNvSpPr txBox="1">
            <a:spLocks noChangeArrowheads="1"/>
          </p:cNvSpPr>
          <p:nvPr>
            <p:custDataLst>
              <p:tags r:id="rId15"/>
            </p:custDataLst>
          </p:nvPr>
        </p:nvSpPr>
        <p:spPr bwMode="auto">
          <a:xfrm>
            <a:off x="2541655" y="2616813"/>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17425" name="Text Box 16"/>
          <p:cNvSpPr txBox="1">
            <a:spLocks noChangeArrowheads="1"/>
          </p:cNvSpPr>
          <p:nvPr>
            <p:custDataLst>
              <p:tags r:id="rId16"/>
            </p:custDataLst>
          </p:nvPr>
        </p:nvSpPr>
        <p:spPr bwMode="auto">
          <a:xfrm>
            <a:off x="2489336" y="2675024"/>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(n=27)</a:t>
            </a:r>
          </a:p>
        </p:txBody>
      </p:sp>
      <p:sp>
        <p:nvSpPr>
          <p:cNvPr id="17426" name="Text Box 18"/>
          <p:cNvSpPr txBox="1">
            <a:spLocks noChangeArrowheads="1"/>
          </p:cNvSpPr>
          <p:nvPr>
            <p:custDataLst>
              <p:tags r:id="rId17"/>
            </p:custDataLst>
          </p:nvPr>
        </p:nvSpPr>
        <p:spPr bwMode="auto">
          <a:xfrm>
            <a:off x="2230606" y="3021100"/>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27" name="Text Box 19"/>
          <p:cNvSpPr txBox="1">
            <a:spLocks noChangeArrowheads="1"/>
          </p:cNvSpPr>
          <p:nvPr>
            <p:custDataLst>
              <p:tags r:id="rId18"/>
            </p:custDataLst>
          </p:nvPr>
        </p:nvSpPr>
        <p:spPr bwMode="auto">
          <a:xfrm>
            <a:off x="2285578" y="307882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a:t>
            </a:r>
          </a:p>
        </p:txBody>
      </p:sp>
      <p:sp>
        <p:nvSpPr>
          <p:cNvPr id="17428" name="Text Box 21"/>
          <p:cNvSpPr txBox="1">
            <a:spLocks noChangeArrowheads="1"/>
          </p:cNvSpPr>
          <p:nvPr>
            <p:custDataLst>
              <p:tags r:id="rId19"/>
            </p:custDataLst>
          </p:nvPr>
        </p:nvSpPr>
        <p:spPr bwMode="auto">
          <a:xfrm>
            <a:off x="2232666" y="3435421"/>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a:t>
            </a:r>
          </a:p>
        </p:txBody>
      </p:sp>
      <p:sp>
        <p:nvSpPr>
          <p:cNvPr id="17429" name="Text Box 22"/>
          <p:cNvSpPr txBox="1">
            <a:spLocks noChangeArrowheads="1"/>
          </p:cNvSpPr>
          <p:nvPr>
            <p:custDataLst>
              <p:tags r:id="rId20"/>
            </p:custDataLst>
          </p:nvPr>
        </p:nvSpPr>
        <p:spPr bwMode="auto">
          <a:xfrm>
            <a:off x="2276036" y="349469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a:t>
            </a:r>
          </a:p>
        </p:txBody>
      </p:sp>
      <p:sp>
        <p:nvSpPr>
          <p:cNvPr id="17430" name="Text Box 24"/>
          <p:cNvSpPr txBox="1">
            <a:spLocks noChangeArrowheads="1"/>
          </p:cNvSpPr>
          <p:nvPr>
            <p:custDataLst>
              <p:tags r:id="rId21"/>
            </p:custDataLst>
          </p:nvPr>
        </p:nvSpPr>
        <p:spPr bwMode="auto">
          <a:xfrm>
            <a:off x="2231046" y="3847647"/>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17431" name="Text Box 25"/>
          <p:cNvSpPr txBox="1">
            <a:spLocks noChangeArrowheads="1"/>
          </p:cNvSpPr>
          <p:nvPr>
            <p:custDataLst>
              <p:tags r:id="rId22"/>
            </p:custDataLst>
          </p:nvPr>
        </p:nvSpPr>
        <p:spPr bwMode="auto">
          <a:xfrm>
            <a:off x="2232651" y="3909036"/>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32" name="Text Box 27"/>
          <p:cNvSpPr txBox="1">
            <a:spLocks noChangeArrowheads="1"/>
          </p:cNvSpPr>
          <p:nvPr>
            <p:custDataLst>
              <p:tags r:id="rId23"/>
            </p:custDataLst>
          </p:nvPr>
        </p:nvSpPr>
        <p:spPr bwMode="auto">
          <a:xfrm>
            <a:off x="2228450" y="426781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17433" name="Text Box 30"/>
          <p:cNvSpPr txBox="1">
            <a:spLocks noChangeArrowheads="1"/>
          </p:cNvSpPr>
          <p:nvPr>
            <p:custDataLst>
              <p:tags r:id="rId24"/>
            </p:custDataLst>
          </p:nvPr>
        </p:nvSpPr>
        <p:spPr bwMode="auto">
          <a:xfrm>
            <a:off x="2187651" y="4680086"/>
            <a:ext cx="380503"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(n=6)</a:t>
            </a:r>
          </a:p>
        </p:txBody>
      </p:sp>
      <p:sp>
        <p:nvSpPr>
          <p:cNvPr id="17434" name="Text Box 31"/>
          <p:cNvSpPr txBox="1">
            <a:spLocks noChangeArrowheads="1"/>
          </p:cNvSpPr>
          <p:nvPr>
            <p:custDataLst>
              <p:tags r:id="rId25"/>
            </p:custDataLst>
          </p:nvPr>
        </p:nvSpPr>
        <p:spPr bwMode="auto">
          <a:xfrm>
            <a:off x="2146526" y="5146562"/>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17435" name="Text Box 33"/>
          <p:cNvSpPr txBox="1">
            <a:spLocks noChangeArrowheads="1"/>
          </p:cNvSpPr>
          <p:nvPr>
            <p:custDataLst>
              <p:tags r:id="rId26"/>
            </p:custDataLst>
          </p:nvPr>
        </p:nvSpPr>
        <p:spPr bwMode="auto">
          <a:xfrm>
            <a:off x="2175616" y="5082432"/>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36" name="Text Box 34"/>
          <p:cNvSpPr txBox="1">
            <a:spLocks noChangeArrowheads="1"/>
          </p:cNvSpPr>
          <p:nvPr>
            <p:custDataLst>
              <p:tags r:id="rId27"/>
            </p:custDataLst>
          </p:nvPr>
        </p:nvSpPr>
        <p:spPr bwMode="auto">
          <a:xfrm>
            <a:off x="2191343" y="4732479"/>
            <a:ext cx="332283"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(n=2)</a:t>
            </a:r>
          </a:p>
        </p:txBody>
      </p:sp>
      <p:sp>
        <p:nvSpPr>
          <p:cNvPr id="17437" name="Text Box 36"/>
          <p:cNvSpPr txBox="1">
            <a:spLocks noChangeArrowheads="1"/>
          </p:cNvSpPr>
          <p:nvPr>
            <p:custDataLst>
              <p:tags r:id="rId28"/>
            </p:custDataLst>
          </p:nvPr>
        </p:nvSpPr>
        <p:spPr bwMode="auto">
          <a:xfrm>
            <a:off x="2160192" y="5562436"/>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17438" name="Text Box 37"/>
          <p:cNvSpPr txBox="1">
            <a:spLocks noChangeArrowheads="1"/>
          </p:cNvSpPr>
          <p:nvPr>
            <p:custDataLst>
              <p:tags r:id="rId29"/>
            </p:custDataLst>
          </p:nvPr>
        </p:nvSpPr>
        <p:spPr bwMode="auto">
          <a:xfrm>
            <a:off x="2320770" y="581185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(n=32)</a:t>
            </a:r>
          </a:p>
        </p:txBody>
      </p:sp>
      <p:sp>
        <p:nvSpPr>
          <p:cNvPr id="17439" name="Text Box 38"/>
          <p:cNvSpPr txBox="1">
            <a:spLocks noChangeArrowheads="1"/>
          </p:cNvSpPr>
          <p:nvPr>
            <p:custDataLst>
              <p:tags r:id="rId30"/>
            </p:custDataLst>
          </p:nvPr>
        </p:nvSpPr>
        <p:spPr bwMode="auto">
          <a:xfrm>
            <a:off x="2282754" y="5919947"/>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17440" name="Text Box 40"/>
          <p:cNvSpPr txBox="1">
            <a:spLocks noChangeArrowheads="1"/>
          </p:cNvSpPr>
          <p:nvPr>
            <p:custDataLst>
              <p:tags r:id="rId31"/>
            </p:custDataLst>
          </p:nvPr>
        </p:nvSpPr>
        <p:spPr bwMode="auto">
          <a:xfrm>
            <a:off x="273618" y="6297075"/>
            <a:ext cx="4940869" cy="461665"/>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Q26. Dans quelles provinces ou quels territoires prévoyez-vous faire une demande de permis d’exercice? Base : Les répondants qui prévoient faire une demande de permis d’exercice au Canada, 2014 n=810; 2013 n=1 020; 2012 n=1 075; 2011 n=808; 2010 n=748; 2009 n=760; 2008 n=386 (Q18B).</a:t>
            </a:r>
            <a:endParaRPr lang="fr-CA" sz="800" dirty="0">
              <a:solidFill>
                <a:schemeClr val="tx1"/>
              </a:solidFill>
              <a:latin typeface="+mj-lt"/>
            </a:endParaRPr>
          </a:p>
        </p:txBody>
      </p:sp>
      <p:sp>
        <p:nvSpPr>
          <p:cNvPr id="17441" name="Text Box 41"/>
          <p:cNvSpPr txBox="1">
            <a:spLocks noChangeArrowheads="1"/>
          </p:cNvSpPr>
          <p:nvPr>
            <p:custDataLst>
              <p:tags r:id="rId32"/>
            </p:custDataLst>
          </p:nvPr>
        </p:nvSpPr>
        <p:spPr bwMode="auto">
          <a:xfrm>
            <a:off x="5169420" y="5193530"/>
            <a:ext cx="3716338" cy="646331"/>
          </a:xfrm>
          <a:prstGeom prst="rect">
            <a:avLst/>
          </a:prstGeom>
          <a:noFill/>
          <a:ln w="25400" algn="ctr">
            <a:solidFill>
              <a:schemeClr val="accent1"/>
            </a:solidFill>
            <a:prstDash val="dash"/>
            <a:miter lim="800000"/>
            <a:headEnd/>
            <a:tailEnd/>
          </a:ln>
        </p:spPr>
        <p:txBody>
          <a:bodyPr>
            <a:spAutoFit/>
          </a:bodyPr>
          <a:lstStyle/>
          <a:p>
            <a:pPr algn="l"/>
            <a:r>
              <a:rPr lang="fr-CA" sz="800" dirty="0">
                <a:solidFill>
                  <a:schemeClr val="tx1"/>
                </a:solidFill>
              </a:rPr>
              <a:t>Uniquement en Ontario </a:t>
            </a:r>
            <a:r>
              <a:rPr lang="en-CA" sz="800" dirty="0" smtClean="0">
                <a:solidFill>
                  <a:schemeClr val="tx1"/>
                </a:solidFill>
              </a:rPr>
              <a:t>: 70 % </a:t>
            </a:r>
            <a:r>
              <a:rPr lang="en-CA" sz="800" b="0" dirty="0">
                <a:solidFill>
                  <a:schemeClr val="tx1"/>
                </a:solidFill>
              </a:rPr>
              <a:t>(n=513)</a:t>
            </a:r>
            <a:br>
              <a:rPr lang="en-CA" sz="800" b="0" dirty="0">
                <a:solidFill>
                  <a:schemeClr val="tx1"/>
                </a:solidFill>
              </a:rPr>
            </a:br>
            <a:r>
              <a:rPr lang="fr-CA" sz="800" dirty="0">
                <a:solidFill>
                  <a:schemeClr val="tx1"/>
                </a:solidFill>
              </a:rPr>
              <a:t>Ontario et au moins une autre province </a:t>
            </a:r>
            <a:r>
              <a:rPr lang="en-CA" sz="800" dirty="0" smtClean="0">
                <a:solidFill>
                  <a:schemeClr val="tx1"/>
                </a:solidFill>
              </a:rPr>
              <a:t>:  27 % </a:t>
            </a:r>
            <a:r>
              <a:rPr lang="en-CA" sz="800" b="0" dirty="0">
                <a:solidFill>
                  <a:schemeClr val="tx1"/>
                </a:solidFill>
              </a:rPr>
              <a:t>(n=196)</a:t>
            </a:r>
            <a:br>
              <a:rPr lang="en-CA" sz="800" b="0" dirty="0">
                <a:solidFill>
                  <a:schemeClr val="tx1"/>
                </a:solidFill>
              </a:rPr>
            </a:br>
            <a:r>
              <a:rPr lang="fr-CA" sz="800" dirty="0">
                <a:solidFill>
                  <a:schemeClr val="tx1"/>
                </a:solidFill>
              </a:rPr>
              <a:t>Autre province que l’Ontario </a:t>
            </a:r>
            <a:r>
              <a:rPr lang="en-CA" sz="800" dirty="0" smtClean="0">
                <a:solidFill>
                  <a:schemeClr val="tx1"/>
                </a:solidFill>
              </a:rPr>
              <a:t>: 4 % </a:t>
            </a:r>
            <a:r>
              <a:rPr lang="en-CA" sz="800" b="0" dirty="0">
                <a:solidFill>
                  <a:schemeClr val="tx1"/>
                </a:solidFill>
              </a:rPr>
              <a:t>(n=27)</a:t>
            </a:r>
          </a:p>
          <a:p>
            <a:pPr algn="l"/>
            <a:r>
              <a:rPr lang="fr-CA" sz="800" dirty="0">
                <a:solidFill>
                  <a:schemeClr val="tx1"/>
                </a:solidFill>
              </a:rPr>
              <a:t>Résidents de l’Ontario qui font une demande en Ontario </a:t>
            </a:r>
            <a:r>
              <a:rPr lang="en-CA" sz="800" dirty="0" smtClean="0">
                <a:solidFill>
                  <a:schemeClr val="tx1"/>
                </a:solidFill>
              </a:rPr>
              <a:t>: 96 % </a:t>
            </a:r>
            <a:r>
              <a:rPr lang="en-CA" sz="800" b="0" dirty="0">
                <a:solidFill>
                  <a:schemeClr val="tx1"/>
                </a:solidFill>
              </a:rPr>
              <a:t>(n=645)</a:t>
            </a:r>
          </a:p>
        </p:txBody>
      </p:sp>
      <p:sp>
        <p:nvSpPr>
          <p:cNvPr id="17442" name="Text Box 42"/>
          <p:cNvSpPr txBox="1">
            <a:spLocks noChangeArrowheads="1"/>
          </p:cNvSpPr>
          <p:nvPr>
            <p:custDataLst>
              <p:tags r:id="rId33"/>
            </p:custDataLst>
          </p:nvPr>
        </p:nvSpPr>
        <p:spPr bwMode="auto">
          <a:xfrm>
            <a:off x="273618" y="6138312"/>
            <a:ext cx="9158288" cy="200055"/>
          </a:xfrm>
          <a:prstGeom prst="rect">
            <a:avLst/>
          </a:prstGeom>
          <a:noFill/>
          <a:ln w="25400" algn="ctr">
            <a:noFill/>
            <a:miter lim="800000"/>
            <a:headEnd/>
            <a:tailEnd/>
          </a:ln>
        </p:spPr>
        <p:txBody>
          <a:bodyPr>
            <a:spAutoFit/>
          </a:bodyPr>
          <a:lstStyle/>
          <a:p>
            <a:pPr algn="l">
              <a:defRPr/>
            </a:pPr>
            <a:r>
              <a:rPr lang="en-CA" sz="700" i="1" dirty="0">
                <a:solidFill>
                  <a:schemeClr val="tx1"/>
                </a:solidFill>
                <a:latin typeface="+mj-lt"/>
              </a:rPr>
              <a:t>*** </a:t>
            </a:r>
            <a:r>
              <a:rPr lang="en-CA" sz="700" i="1" dirty="0" smtClean="0">
                <a:solidFill>
                  <a:schemeClr val="tx1"/>
                </a:solidFill>
                <a:latin typeface="+mj-lt"/>
              </a:rPr>
              <a:t>NOTE : </a:t>
            </a:r>
            <a:r>
              <a:rPr lang="fr-CA" sz="700" i="1" dirty="0" smtClean="0">
                <a:solidFill>
                  <a:schemeClr val="tx1"/>
                </a:solidFill>
                <a:latin typeface="+mj-lt"/>
              </a:rPr>
              <a:t>La réponse Ne sait pas / incertain(e) n’était pas offerte en 2008 et les données de 2009 n’ont pas été recalculées</a:t>
            </a:r>
            <a:r>
              <a:rPr lang="fr-CA" i="1" dirty="0" smtClean="0">
                <a:solidFill>
                  <a:schemeClr val="tx1"/>
                </a:solidFill>
                <a:latin typeface="+mj-lt"/>
              </a:rPr>
              <a:t>.</a:t>
            </a:r>
            <a:endParaRPr lang="en-US" i="1" dirty="0">
              <a:solidFill>
                <a:schemeClr val="tx1"/>
              </a:solidFill>
              <a:latin typeface="+mj-lt"/>
            </a:endParaRPr>
          </a:p>
        </p:txBody>
      </p:sp>
      <p:sp>
        <p:nvSpPr>
          <p:cNvPr id="17443" name="Text Box 43"/>
          <p:cNvSpPr txBox="1">
            <a:spLocks noChangeArrowheads="1"/>
          </p:cNvSpPr>
          <p:nvPr>
            <p:custDataLst>
              <p:tags r:id="rId34"/>
            </p:custDataLst>
          </p:nvPr>
        </p:nvSpPr>
        <p:spPr bwMode="auto">
          <a:xfrm>
            <a:off x="5178945" y="5902559"/>
            <a:ext cx="3716338" cy="646331"/>
          </a:xfrm>
          <a:prstGeom prst="rect">
            <a:avLst/>
          </a:prstGeom>
          <a:noFill/>
          <a:ln w="25400" algn="ctr">
            <a:solidFill>
              <a:schemeClr val="hlink"/>
            </a:solidFill>
            <a:prstDash val="dash"/>
            <a:miter lim="800000"/>
            <a:headEnd/>
            <a:tailEnd/>
          </a:ln>
        </p:spPr>
        <p:txBody>
          <a:bodyPr>
            <a:spAutoFit/>
          </a:bodyPr>
          <a:lstStyle/>
          <a:p>
            <a:pPr algn="l"/>
            <a:r>
              <a:rPr lang="fr-CA" sz="800" dirty="0">
                <a:solidFill>
                  <a:schemeClr val="tx1"/>
                </a:solidFill>
              </a:rPr>
              <a:t>Uniquement en Ontario </a:t>
            </a:r>
            <a:r>
              <a:rPr lang="en-CA" sz="800" dirty="0" smtClean="0">
                <a:solidFill>
                  <a:schemeClr val="tx1"/>
                </a:solidFill>
              </a:rPr>
              <a:t>: 74 % </a:t>
            </a:r>
            <a:r>
              <a:rPr lang="en-CA" sz="800" b="0" dirty="0">
                <a:solidFill>
                  <a:schemeClr val="tx1"/>
                </a:solidFill>
              </a:rPr>
              <a:t>(n=285)</a:t>
            </a:r>
            <a:br>
              <a:rPr lang="en-CA" sz="800" b="0" dirty="0">
                <a:solidFill>
                  <a:schemeClr val="tx1"/>
                </a:solidFill>
              </a:rPr>
            </a:br>
            <a:r>
              <a:rPr lang="fr-CA" sz="800" dirty="0">
                <a:solidFill>
                  <a:schemeClr val="tx1"/>
                </a:solidFill>
              </a:rPr>
              <a:t>Ontario et au moins une autre province </a:t>
            </a:r>
            <a:r>
              <a:rPr lang="en-CA" sz="800" dirty="0" smtClean="0">
                <a:solidFill>
                  <a:schemeClr val="tx1"/>
                </a:solidFill>
              </a:rPr>
              <a:t>:  24 % </a:t>
            </a:r>
            <a:r>
              <a:rPr lang="en-CA" sz="800" b="0" dirty="0">
                <a:solidFill>
                  <a:schemeClr val="tx1"/>
                </a:solidFill>
              </a:rPr>
              <a:t>(n=90)</a:t>
            </a:r>
            <a:br>
              <a:rPr lang="en-CA" sz="800" b="0" dirty="0">
                <a:solidFill>
                  <a:schemeClr val="tx1"/>
                </a:solidFill>
              </a:rPr>
            </a:br>
            <a:r>
              <a:rPr lang="fr-CA" sz="800" dirty="0">
                <a:solidFill>
                  <a:schemeClr val="tx1"/>
                </a:solidFill>
              </a:rPr>
              <a:t>Autre province que l’Ontario </a:t>
            </a:r>
            <a:r>
              <a:rPr lang="en-CA" sz="800" dirty="0" smtClean="0">
                <a:solidFill>
                  <a:schemeClr val="tx1"/>
                </a:solidFill>
              </a:rPr>
              <a:t>: 2 % </a:t>
            </a:r>
            <a:r>
              <a:rPr lang="en-CA" sz="800" b="0" dirty="0">
                <a:solidFill>
                  <a:schemeClr val="tx1"/>
                </a:solidFill>
              </a:rPr>
              <a:t>(n=11)</a:t>
            </a:r>
          </a:p>
          <a:p>
            <a:pPr algn="l"/>
            <a:r>
              <a:rPr lang="fr-CA" sz="800" dirty="0">
                <a:solidFill>
                  <a:schemeClr val="tx1"/>
                </a:solidFill>
              </a:rPr>
              <a:t>Résidents de l’Ontario qui font une demande en Ontario </a:t>
            </a:r>
            <a:r>
              <a:rPr lang="en-CA" sz="800" dirty="0" smtClean="0">
                <a:solidFill>
                  <a:schemeClr val="tx1"/>
                </a:solidFill>
              </a:rPr>
              <a:t>: 100 % </a:t>
            </a:r>
            <a:r>
              <a:rPr lang="en-CA" sz="800" b="0" dirty="0">
                <a:solidFill>
                  <a:schemeClr val="tx1"/>
                </a:solidFill>
              </a:rPr>
              <a:t>(n=375)</a:t>
            </a:r>
          </a:p>
        </p:txBody>
      </p:sp>
      <p:sp>
        <p:nvSpPr>
          <p:cNvPr id="17444" name="Text Box 45"/>
          <p:cNvSpPr txBox="1">
            <a:spLocks noChangeArrowheads="1"/>
          </p:cNvSpPr>
          <p:nvPr>
            <p:custDataLst>
              <p:tags r:id="rId35"/>
            </p:custDataLst>
          </p:nvPr>
        </p:nvSpPr>
        <p:spPr bwMode="auto">
          <a:xfrm>
            <a:off x="7093350" y="132018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(n=709)</a:t>
            </a:r>
          </a:p>
        </p:txBody>
      </p:sp>
      <p:sp>
        <p:nvSpPr>
          <p:cNvPr id="17445" name="Text Box 46"/>
          <p:cNvSpPr txBox="1">
            <a:spLocks noChangeArrowheads="1"/>
          </p:cNvSpPr>
          <p:nvPr>
            <p:custDataLst>
              <p:tags r:id="rId36"/>
            </p:custDataLst>
          </p:nvPr>
        </p:nvSpPr>
        <p:spPr bwMode="auto">
          <a:xfrm>
            <a:off x="3086183" y="1739410"/>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(n=131)</a:t>
            </a:r>
          </a:p>
        </p:txBody>
      </p:sp>
      <p:sp>
        <p:nvSpPr>
          <p:cNvPr id="17446" name="Text Box 47"/>
          <p:cNvSpPr txBox="1">
            <a:spLocks noChangeArrowheads="1"/>
          </p:cNvSpPr>
          <p:nvPr>
            <p:custDataLst>
              <p:tags r:id="rId37"/>
            </p:custDataLst>
          </p:nvPr>
        </p:nvSpPr>
        <p:spPr bwMode="auto">
          <a:xfrm>
            <a:off x="3033761" y="215428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(n=127)</a:t>
            </a:r>
          </a:p>
        </p:txBody>
      </p:sp>
      <p:sp>
        <p:nvSpPr>
          <p:cNvPr id="17447" name="Text Box 48"/>
          <p:cNvSpPr txBox="1">
            <a:spLocks noChangeArrowheads="1"/>
          </p:cNvSpPr>
          <p:nvPr>
            <p:custDataLst>
              <p:tags r:id="rId38"/>
            </p:custDataLst>
          </p:nvPr>
        </p:nvSpPr>
        <p:spPr bwMode="auto">
          <a:xfrm>
            <a:off x="2489860" y="2563361"/>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17448" name="Text Box 49"/>
          <p:cNvSpPr txBox="1">
            <a:spLocks noChangeArrowheads="1"/>
          </p:cNvSpPr>
          <p:nvPr>
            <p:custDataLst>
              <p:tags r:id="rId39"/>
            </p:custDataLst>
          </p:nvPr>
        </p:nvSpPr>
        <p:spPr bwMode="auto">
          <a:xfrm>
            <a:off x="2233729" y="296499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49" name="Text Box 50"/>
          <p:cNvSpPr txBox="1">
            <a:spLocks noChangeArrowheads="1"/>
          </p:cNvSpPr>
          <p:nvPr>
            <p:custDataLst>
              <p:tags r:id="rId40"/>
            </p:custDataLst>
          </p:nvPr>
        </p:nvSpPr>
        <p:spPr bwMode="auto">
          <a:xfrm>
            <a:off x="2233207" y="337774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50" name="Text Box 51"/>
          <p:cNvSpPr txBox="1">
            <a:spLocks noChangeArrowheads="1"/>
          </p:cNvSpPr>
          <p:nvPr>
            <p:custDataLst>
              <p:tags r:id="rId41"/>
            </p:custDataLst>
          </p:nvPr>
        </p:nvSpPr>
        <p:spPr bwMode="auto">
          <a:xfrm>
            <a:off x="2233243" y="3793691"/>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a:t>
            </a:r>
          </a:p>
        </p:txBody>
      </p:sp>
      <p:sp>
        <p:nvSpPr>
          <p:cNvPr id="17451" name="Text Box 54"/>
          <p:cNvSpPr txBox="1">
            <a:spLocks noChangeArrowheads="1"/>
          </p:cNvSpPr>
          <p:nvPr>
            <p:custDataLst>
              <p:tags r:id="rId42"/>
            </p:custDataLst>
          </p:nvPr>
        </p:nvSpPr>
        <p:spPr bwMode="auto">
          <a:xfrm>
            <a:off x="2175765" y="5033022"/>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52" name="Text Box 55"/>
          <p:cNvSpPr txBox="1">
            <a:spLocks noChangeArrowheads="1"/>
          </p:cNvSpPr>
          <p:nvPr>
            <p:custDataLst>
              <p:tags r:id="rId43"/>
            </p:custDataLst>
          </p:nvPr>
        </p:nvSpPr>
        <p:spPr bwMode="auto">
          <a:xfrm>
            <a:off x="2165766" y="5447821"/>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17453" name="Text Box 56"/>
          <p:cNvSpPr txBox="1">
            <a:spLocks noChangeArrowheads="1"/>
          </p:cNvSpPr>
          <p:nvPr>
            <p:custDataLst>
              <p:tags r:id="rId44"/>
            </p:custDataLst>
          </p:nvPr>
        </p:nvSpPr>
        <p:spPr bwMode="auto">
          <a:xfrm>
            <a:off x="2243520" y="5869442"/>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(n=15)</a:t>
            </a:r>
          </a:p>
        </p:txBody>
      </p:sp>
      <p:sp>
        <p:nvSpPr>
          <p:cNvPr id="17454" name="Text Box 57"/>
          <p:cNvSpPr txBox="1">
            <a:spLocks noChangeArrowheads="1"/>
          </p:cNvSpPr>
          <p:nvPr>
            <p:custDataLst>
              <p:tags r:id="rId45"/>
            </p:custDataLst>
          </p:nvPr>
        </p:nvSpPr>
        <p:spPr bwMode="auto">
          <a:xfrm>
            <a:off x="5169420" y="4465452"/>
            <a:ext cx="3716338" cy="646331"/>
          </a:xfrm>
          <a:prstGeom prst="rect">
            <a:avLst/>
          </a:prstGeom>
          <a:noFill/>
          <a:ln w="25400" algn="ctr">
            <a:solidFill>
              <a:srgbClr val="003399"/>
            </a:solidFill>
            <a:prstDash val="dash"/>
            <a:miter lim="800000"/>
            <a:headEnd/>
            <a:tailEnd/>
          </a:ln>
        </p:spPr>
        <p:txBody>
          <a:bodyPr>
            <a:spAutoFit/>
          </a:bodyPr>
          <a:lstStyle/>
          <a:p>
            <a:pPr algn="l"/>
            <a:r>
              <a:rPr lang="fr-CA" sz="800" dirty="0">
                <a:solidFill>
                  <a:schemeClr val="tx1"/>
                </a:solidFill>
              </a:rPr>
              <a:t>Uniquement en Ontario </a:t>
            </a:r>
            <a:r>
              <a:rPr lang="en-CA" sz="800" dirty="0" smtClean="0">
                <a:solidFill>
                  <a:schemeClr val="tx1"/>
                </a:solidFill>
              </a:rPr>
              <a:t>: 69 % </a:t>
            </a:r>
            <a:r>
              <a:rPr lang="en-CA" sz="800" b="0" dirty="0">
                <a:solidFill>
                  <a:schemeClr val="tx1"/>
                </a:solidFill>
              </a:rPr>
              <a:t>(n=505)</a:t>
            </a:r>
            <a:br>
              <a:rPr lang="en-CA" sz="800" b="0" dirty="0">
                <a:solidFill>
                  <a:schemeClr val="tx1"/>
                </a:solidFill>
              </a:rPr>
            </a:br>
            <a:r>
              <a:rPr lang="fr-CA" sz="800" dirty="0">
                <a:solidFill>
                  <a:schemeClr val="tx1"/>
                </a:solidFill>
              </a:rPr>
              <a:t>Ontario et au moins une autre province </a:t>
            </a:r>
            <a:r>
              <a:rPr lang="en-CA" sz="800" dirty="0" smtClean="0">
                <a:solidFill>
                  <a:schemeClr val="tx1"/>
                </a:solidFill>
              </a:rPr>
              <a:t>:  28 % </a:t>
            </a:r>
            <a:r>
              <a:rPr lang="en-CA" sz="800" b="0" dirty="0">
                <a:solidFill>
                  <a:schemeClr val="tx1"/>
                </a:solidFill>
              </a:rPr>
              <a:t>(n=204)</a:t>
            </a:r>
            <a:br>
              <a:rPr lang="en-CA" sz="800" b="0" dirty="0">
                <a:solidFill>
                  <a:schemeClr val="tx1"/>
                </a:solidFill>
              </a:rPr>
            </a:br>
            <a:r>
              <a:rPr lang="fr-CA" sz="800" dirty="0">
                <a:solidFill>
                  <a:schemeClr val="tx1"/>
                </a:solidFill>
              </a:rPr>
              <a:t>Autre province que l’Ontario </a:t>
            </a:r>
            <a:r>
              <a:rPr lang="en-CA" sz="800" dirty="0" smtClean="0">
                <a:solidFill>
                  <a:schemeClr val="tx1"/>
                </a:solidFill>
              </a:rPr>
              <a:t>: 3 % </a:t>
            </a:r>
            <a:r>
              <a:rPr lang="en-CA" sz="800" b="0" dirty="0">
                <a:solidFill>
                  <a:schemeClr val="tx1"/>
                </a:solidFill>
              </a:rPr>
              <a:t>(n=24)</a:t>
            </a:r>
          </a:p>
          <a:p>
            <a:pPr algn="l"/>
            <a:r>
              <a:rPr lang="fr-CA" sz="800" dirty="0">
                <a:solidFill>
                  <a:schemeClr val="tx1"/>
                </a:solidFill>
              </a:rPr>
              <a:t>Résidents de l’Ontario qui font une demande en Ontario </a:t>
            </a:r>
            <a:r>
              <a:rPr lang="en-CA" sz="800" dirty="0" smtClean="0">
                <a:solidFill>
                  <a:schemeClr val="tx1"/>
                </a:solidFill>
              </a:rPr>
              <a:t>: 98 % </a:t>
            </a:r>
            <a:r>
              <a:rPr lang="en-CA" sz="800" b="0" dirty="0">
                <a:solidFill>
                  <a:schemeClr val="tx1"/>
                </a:solidFill>
              </a:rPr>
              <a:t>(n=626)</a:t>
            </a:r>
          </a:p>
        </p:txBody>
      </p:sp>
      <p:sp>
        <p:nvSpPr>
          <p:cNvPr id="17456" name="Text Box 10"/>
          <p:cNvSpPr txBox="1">
            <a:spLocks noChangeArrowheads="1"/>
          </p:cNvSpPr>
          <p:nvPr>
            <p:custDataLst>
              <p:tags r:id="rId46"/>
            </p:custDataLst>
          </p:nvPr>
        </p:nvSpPr>
        <p:spPr bwMode="auto">
          <a:xfrm>
            <a:off x="3085119" y="1684896"/>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(n=146)</a:t>
            </a:r>
          </a:p>
        </p:txBody>
      </p:sp>
      <p:sp>
        <p:nvSpPr>
          <p:cNvPr id="17457" name="Text Box 10"/>
          <p:cNvSpPr txBox="1">
            <a:spLocks noChangeArrowheads="1"/>
          </p:cNvSpPr>
          <p:nvPr>
            <p:custDataLst>
              <p:tags r:id="rId47"/>
            </p:custDataLst>
          </p:nvPr>
        </p:nvSpPr>
        <p:spPr bwMode="auto">
          <a:xfrm>
            <a:off x="3035349" y="2095535"/>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(n=139)</a:t>
            </a:r>
          </a:p>
        </p:txBody>
      </p:sp>
      <p:sp>
        <p:nvSpPr>
          <p:cNvPr id="17458" name="Text Box 48"/>
          <p:cNvSpPr txBox="1">
            <a:spLocks noChangeArrowheads="1"/>
          </p:cNvSpPr>
          <p:nvPr>
            <p:custDataLst>
              <p:tags r:id="rId48"/>
            </p:custDataLst>
          </p:nvPr>
        </p:nvSpPr>
        <p:spPr bwMode="auto">
          <a:xfrm>
            <a:off x="2544339" y="2511499"/>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(n=67)</a:t>
            </a:r>
          </a:p>
        </p:txBody>
      </p:sp>
      <p:sp>
        <p:nvSpPr>
          <p:cNvPr id="17459" name="Text Box 16"/>
          <p:cNvSpPr txBox="1">
            <a:spLocks noChangeArrowheads="1"/>
          </p:cNvSpPr>
          <p:nvPr>
            <p:custDataLst>
              <p:tags r:id="rId49"/>
            </p:custDataLst>
          </p:nvPr>
        </p:nvSpPr>
        <p:spPr bwMode="auto">
          <a:xfrm>
            <a:off x="2282977" y="2908913"/>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(n=21)</a:t>
            </a:r>
          </a:p>
        </p:txBody>
      </p:sp>
      <p:sp>
        <p:nvSpPr>
          <p:cNvPr id="17460" name="Text Box 21"/>
          <p:cNvSpPr txBox="1">
            <a:spLocks noChangeArrowheads="1"/>
          </p:cNvSpPr>
          <p:nvPr>
            <p:custDataLst>
              <p:tags r:id="rId50"/>
            </p:custDataLst>
          </p:nvPr>
        </p:nvSpPr>
        <p:spPr bwMode="auto">
          <a:xfrm>
            <a:off x="2284007" y="3321646"/>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17461" name="Text Box 51"/>
          <p:cNvSpPr txBox="1">
            <a:spLocks noChangeArrowheads="1"/>
          </p:cNvSpPr>
          <p:nvPr>
            <p:custDataLst>
              <p:tags r:id="rId51"/>
            </p:custDataLst>
          </p:nvPr>
        </p:nvSpPr>
        <p:spPr bwMode="auto">
          <a:xfrm>
            <a:off x="2231619" y="3741827"/>
            <a:ext cx="5207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(n=19)</a:t>
            </a:r>
          </a:p>
        </p:txBody>
      </p:sp>
      <p:sp>
        <p:nvSpPr>
          <p:cNvPr id="17462" name="Text Box 54"/>
          <p:cNvSpPr txBox="1">
            <a:spLocks noChangeArrowheads="1"/>
          </p:cNvSpPr>
          <p:nvPr>
            <p:custDataLst>
              <p:tags r:id="rId52"/>
            </p:custDataLst>
          </p:nvPr>
        </p:nvSpPr>
        <p:spPr bwMode="auto">
          <a:xfrm>
            <a:off x="2177251" y="4978949"/>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63" name="Text Box 34"/>
          <p:cNvSpPr txBox="1">
            <a:spLocks noChangeArrowheads="1"/>
          </p:cNvSpPr>
          <p:nvPr>
            <p:custDataLst>
              <p:tags r:id="rId53"/>
            </p:custDataLst>
          </p:nvPr>
        </p:nvSpPr>
        <p:spPr bwMode="auto">
          <a:xfrm>
            <a:off x="2167364" y="5387447"/>
            <a:ext cx="5222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a:t>
            </a:r>
          </a:p>
        </p:txBody>
      </p:sp>
      <p:sp>
        <p:nvSpPr>
          <p:cNvPr id="17464" name="Text Box 57"/>
          <p:cNvSpPr txBox="1">
            <a:spLocks noChangeArrowheads="1"/>
          </p:cNvSpPr>
          <p:nvPr>
            <p:custDataLst>
              <p:tags r:id="rId54"/>
            </p:custDataLst>
          </p:nvPr>
        </p:nvSpPr>
        <p:spPr bwMode="auto">
          <a:xfrm>
            <a:off x="5169420" y="3746899"/>
            <a:ext cx="3716338" cy="646331"/>
          </a:xfrm>
          <a:prstGeom prst="rect">
            <a:avLst/>
          </a:prstGeom>
          <a:noFill/>
          <a:ln w="25400" algn="ctr">
            <a:solidFill>
              <a:schemeClr val="accent2"/>
            </a:solidFill>
            <a:prstDash val="dash"/>
            <a:miter lim="800000"/>
            <a:headEnd/>
            <a:tailEnd/>
          </a:ln>
        </p:spPr>
        <p:txBody>
          <a:bodyPr>
            <a:spAutoFit/>
          </a:bodyPr>
          <a:lstStyle/>
          <a:p>
            <a:pPr algn="l"/>
            <a:r>
              <a:rPr lang="fr-CA" sz="800" dirty="0">
                <a:solidFill>
                  <a:schemeClr val="tx1"/>
                </a:solidFill>
              </a:rPr>
              <a:t>Uniquement en Ontario </a:t>
            </a:r>
            <a:r>
              <a:rPr lang="en-CA" sz="800" dirty="0" smtClean="0">
                <a:solidFill>
                  <a:schemeClr val="tx1"/>
                </a:solidFill>
              </a:rPr>
              <a:t>: 68 % </a:t>
            </a:r>
            <a:r>
              <a:rPr lang="en-CA" sz="800" b="0" dirty="0">
                <a:solidFill>
                  <a:schemeClr val="tx1"/>
                </a:solidFill>
              </a:rPr>
              <a:t>(n=525)</a:t>
            </a:r>
            <a:br>
              <a:rPr lang="en-CA" sz="800" b="0" dirty="0">
                <a:solidFill>
                  <a:schemeClr val="tx1"/>
                </a:solidFill>
              </a:rPr>
            </a:br>
            <a:r>
              <a:rPr lang="fr-CA" sz="800" dirty="0">
                <a:solidFill>
                  <a:schemeClr val="tx1"/>
                </a:solidFill>
              </a:rPr>
              <a:t>Ontario et au moins une autre province </a:t>
            </a:r>
            <a:r>
              <a:rPr lang="en-CA" sz="800" dirty="0" smtClean="0">
                <a:solidFill>
                  <a:schemeClr val="tx1"/>
                </a:solidFill>
              </a:rPr>
              <a:t>:  29 % </a:t>
            </a:r>
            <a:r>
              <a:rPr lang="en-CA" sz="800" b="0" dirty="0">
                <a:solidFill>
                  <a:schemeClr val="tx1"/>
                </a:solidFill>
              </a:rPr>
              <a:t>(n=222)</a:t>
            </a:r>
            <a:br>
              <a:rPr lang="en-CA" sz="800" b="0" dirty="0">
                <a:solidFill>
                  <a:schemeClr val="tx1"/>
                </a:solidFill>
              </a:rPr>
            </a:br>
            <a:r>
              <a:rPr lang="fr-CA" sz="800" dirty="0">
                <a:solidFill>
                  <a:schemeClr val="tx1"/>
                </a:solidFill>
              </a:rPr>
              <a:t>Autre province que l’Ontario </a:t>
            </a:r>
            <a:r>
              <a:rPr lang="en-CA" sz="800" dirty="0" smtClean="0">
                <a:solidFill>
                  <a:schemeClr val="tx1"/>
                </a:solidFill>
              </a:rPr>
              <a:t>: 4 % </a:t>
            </a:r>
            <a:r>
              <a:rPr lang="en-CA" sz="800" b="0" dirty="0">
                <a:solidFill>
                  <a:schemeClr val="tx1"/>
                </a:solidFill>
              </a:rPr>
              <a:t>(n=29)</a:t>
            </a:r>
          </a:p>
          <a:p>
            <a:pPr algn="l"/>
            <a:r>
              <a:rPr lang="fr-CA" sz="800" dirty="0">
                <a:solidFill>
                  <a:schemeClr val="tx1"/>
                </a:solidFill>
              </a:rPr>
              <a:t>Résidents de l’Ontario qui font une demande en Ontario </a:t>
            </a:r>
            <a:r>
              <a:rPr lang="en-CA" sz="800" dirty="0" smtClean="0">
                <a:solidFill>
                  <a:schemeClr val="tx1"/>
                </a:solidFill>
              </a:rPr>
              <a:t>: 96 % </a:t>
            </a:r>
            <a:r>
              <a:rPr lang="en-CA" sz="800" b="0" dirty="0">
                <a:solidFill>
                  <a:schemeClr val="tx1"/>
                </a:solidFill>
              </a:rPr>
              <a:t>(n=678)</a:t>
            </a:r>
          </a:p>
        </p:txBody>
      </p:sp>
      <p:sp>
        <p:nvSpPr>
          <p:cNvPr id="58" name="Content Placeholder 33"/>
          <p:cNvSpPr txBox="1">
            <a:spLocks/>
          </p:cNvSpPr>
          <p:nvPr>
            <p:custDataLst>
              <p:tags r:id="rId55"/>
            </p:custDataLst>
          </p:nvPr>
        </p:nvSpPr>
        <p:spPr>
          <a:xfrm>
            <a:off x="159488" y="596828"/>
            <a:ext cx="8708287" cy="5539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200" b="0" dirty="0" smtClean="0">
                <a:solidFill>
                  <a:schemeClr val="tx1"/>
                </a:solidFill>
                <a:latin typeface="+mj-lt"/>
              </a:rPr>
              <a:t>Plus de neuf étudiants sur dix qui ont l’intention de faire une demande de permis prévoient le faire en Ontario. La proportion faisant une demande uniquement en Ontario continue de se situer à six sur dix (62 %), comme c’était le cas en 2013, tandis que le nombre de résidents en Ontario qui prévoient faire une demande en Ontario est moins élevé (92 % par rapport à 97 % en 2013). </a:t>
            </a:r>
            <a:endParaRPr lang="fr-CA" sz="1200" b="0" dirty="0">
              <a:solidFill>
                <a:schemeClr val="tx1"/>
              </a:solidFill>
              <a:latin typeface="+mn-lt"/>
            </a:endParaRPr>
          </a:p>
        </p:txBody>
      </p:sp>
      <p:sp>
        <p:nvSpPr>
          <p:cNvPr id="60" name="Text Box 57"/>
          <p:cNvSpPr txBox="1">
            <a:spLocks noChangeArrowheads="1"/>
          </p:cNvSpPr>
          <p:nvPr>
            <p:custDataLst>
              <p:tags r:id="rId56"/>
            </p:custDataLst>
          </p:nvPr>
        </p:nvSpPr>
        <p:spPr bwMode="auto">
          <a:xfrm>
            <a:off x="5169420" y="3011376"/>
            <a:ext cx="3716338" cy="646331"/>
          </a:xfrm>
          <a:prstGeom prst="rect">
            <a:avLst/>
          </a:prstGeom>
          <a:noFill/>
          <a:ln w="25400" algn="ctr">
            <a:solidFill>
              <a:srgbClr val="003399"/>
            </a:solidFill>
            <a:prstDash val="dash"/>
            <a:miter lim="800000"/>
            <a:headEnd/>
            <a:tailEnd/>
          </a:ln>
        </p:spPr>
        <p:txBody>
          <a:bodyPr wrap="square">
            <a:spAutoFit/>
          </a:bodyPr>
          <a:lstStyle/>
          <a:p>
            <a:pPr algn="l"/>
            <a:r>
              <a:rPr lang="fr-CA" sz="800" dirty="0">
                <a:solidFill>
                  <a:schemeClr val="tx1"/>
                </a:solidFill>
              </a:rPr>
              <a:t>Uniquement en Ontario </a:t>
            </a:r>
            <a:r>
              <a:rPr lang="en-CA" sz="800" dirty="0" smtClean="0">
                <a:solidFill>
                  <a:schemeClr val="tx1"/>
                </a:solidFill>
              </a:rPr>
              <a:t>: 64 % </a:t>
            </a:r>
            <a:r>
              <a:rPr lang="en-CA" sz="800" b="0" dirty="0" smtClean="0">
                <a:solidFill>
                  <a:schemeClr val="tx1"/>
                </a:solidFill>
              </a:rPr>
              <a:t>(n=667)</a:t>
            </a:r>
            <a:br>
              <a:rPr lang="en-CA" sz="800" b="0" dirty="0" smtClean="0">
                <a:solidFill>
                  <a:schemeClr val="tx1"/>
                </a:solidFill>
              </a:rPr>
            </a:br>
            <a:r>
              <a:rPr lang="fr-CA" sz="800" dirty="0">
                <a:solidFill>
                  <a:schemeClr val="tx1"/>
                </a:solidFill>
              </a:rPr>
              <a:t>Ontario et au moins une autre province </a:t>
            </a:r>
            <a:r>
              <a:rPr lang="en-CA" sz="800" dirty="0" smtClean="0">
                <a:solidFill>
                  <a:schemeClr val="tx1"/>
                </a:solidFill>
              </a:rPr>
              <a:t>:  32 % </a:t>
            </a:r>
            <a:r>
              <a:rPr lang="en-CA" sz="800" b="0" dirty="0" smtClean="0">
                <a:solidFill>
                  <a:schemeClr val="tx1"/>
                </a:solidFill>
              </a:rPr>
              <a:t>(n=333)</a:t>
            </a:r>
            <a:br>
              <a:rPr lang="en-CA" sz="800" b="0" dirty="0" smtClean="0">
                <a:solidFill>
                  <a:schemeClr val="tx1"/>
                </a:solidFill>
              </a:rPr>
            </a:br>
            <a:r>
              <a:rPr lang="fr-CA" sz="800" dirty="0">
                <a:solidFill>
                  <a:schemeClr val="tx1"/>
                </a:solidFill>
              </a:rPr>
              <a:t>Autre province que l’Ontario </a:t>
            </a:r>
            <a:r>
              <a:rPr lang="en-CA" sz="800" dirty="0" smtClean="0">
                <a:solidFill>
                  <a:schemeClr val="tx1"/>
                </a:solidFill>
              </a:rPr>
              <a:t>: 5 % </a:t>
            </a:r>
            <a:r>
              <a:rPr lang="en-CA" sz="800" b="0" dirty="0" smtClean="0">
                <a:solidFill>
                  <a:schemeClr val="tx1"/>
                </a:solidFill>
              </a:rPr>
              <a:t>(n=48)</a:t>
            </a:r>
          </a:p>
          <a:p>
            <a:pPr algn="l"/>
            <a:r>
              <a:rPr lang="fr-CA" sz="800" dirty="0">
                <a:solidFill>
                  <a:schemeClr val="tx1"/>
                </a:solidFill>
              </a:rPr>
              <a:t>Résidents de l’Ontario qui font une demande en Ontario </a:t>
            </a:r>
            <a:r>
              <a:rPr lang="en-US" sz="800" dirty="0" smtClean="0">
                <a:solidFill>
                  <a:schemeClr val="tx1"/>
                </a:solidFill>
              </a:rPr>
              <a:t>: 96 % </a:t>
            </a:r>
            <a:r>
              <a:rPr lang="en-US" sz="800" b="0" dirty="0" smtClean="0">
                <a:solidFill>
                  <a:schemeClr val="tx1"/>
                </a:solidFill>
              </a:rPr>
              <a:t>(n=871)</a:t>
            </a:r>
            <a:endParaRPr lang="en-CA" sz="800" b="0" dirty="0" smtClean="0">
              <a:solidFill>
                <a:schemeClr val="tx1"/>
              </a:solidFill>
            </a:endParaRPr>
          </a:p>
        </p:txBody>
      </p:sp>
      <p:sp>
        <p:nvSpPr>
          <p:cNvPr id="62" name="Text Box 7"/>
          <p:cNvSpPr txBox="1">
            <a:spLocks noChangeArrowheads="1"/>
          </p:cNvSpPr>
          <p:nvPr>
            <p:custDataLst>
              <p:tags r:id="rId57"/>
            </p:custDataLst>
          </p:nvPr>
        </p:nvSpPr>
        <p:spPr bwMode="auto">
          <a:xfrm>
            <a:off x="6918041" y="1263935"/>
            <a:ext cx="5222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(n=747)</a:t>
            </a:r>
          </a:p>
        </p:txBody>
      </p:sp>
      <p:sp>
        <p:nvSpPr>
          <p:cNvPr id="63" name="Text Box 7"/>
          <p:cNvSpPr txBox="1">
            <a:spLocks noChangeArrowheads="1"/>
          </p:cNvSpPr>
          <p:nvPr>
            <p:custDataLst>
              <p:tags r:id="rId58"/>
            </p:custDataLst>
          </p:nvPr>
        </p:nvSpPr>
        <p:spPr bwMode="auto">
          <a:xfrm>
            <a:off x="6969043" y="1207237"/>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(n=1000)</a:t>
            </a:r>
            <a:endParaRPr lang="en-CA" sz="500" b="0" dirty="0">
              <a:latin typeface="Arial Narrow" pitchFamily="34" charset="0"/>
            </a:endParaRPr>
          </a:p>
        </p:txBody>
      </p:sp>
      <p:sp>
        <p:nvSpPr>
          <p:cNvPr id="64" name="Text Box 7"/>
          <p:cNvSpPr txBox="1">
            <a:spLocks noChangeArrowheads="1"/>
          </p:cNvSpPr>
          <p:nvPr>
            <p:custDataLst>
              <p:tags r:id="rId59"/>
            </p:custDataLst>
          </p:nvPr>
        </p:nvSpPr>
        <p:spPr bwMode="auto">
          <a:xfrm>
            <a:off x="3229769" y="1630143"/>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(n=230)</a:t>
            </a:r>
            <a:endParaRPr lang="en-CA" sz="500" b="0" dirty="0">
              <a:latin typeface="Arial Narrow" pitchFamily="34" charset="0"/>
            </a:endParaRPr>
          </a:p>
        </p:txBody>
      </p:sp>
      <p:sp>
        <p:nvSpPr>
          <p:cNvPr id="65" name="Text Box 7"/>
          <p:cNvSpPr txBox="1">
            <a:spLocks noChangeArrowheads="1"/>
          </p:cNvSpPr>
          <p:nvPr>
            <p:custDataLst>
              <p:tags r:id="rId60"/>
            </p:custDataLst>
          </p:nvPr>
        </p:nvSpPr>
        <p:spPr bwMode="auto">
          <a:xfrm>
            <a:off x="3134498" y="2034018"/>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(n=207)</a:t>
            </a:r>
            <a:endParaRPr lang="en-CA" sz="500" b="0" dirty="0">
              <a:latin typeface="Arial Narrow" pitchFamily="34" charset="0"/>
            </a:endParaRPr>
          </a:p>
        </p:txBody>
      </p:sp>
      <p:sp>
        <p:nvSpPr>
          <p:cNvPr id="66" name="Text Box 7"/>
          <p:cNvSpPr txBox="1">
            <a:spLocks noChangeArrowheads="1"/>
          </p:cNvSpPr>
          <p:nvPr>
            <p:custDataLst>
              <p:tags r:id="rId61"/>
            </p:custDataLst>
          </p:nvPr>
        </p:nvSpPr>
        <p:spPr bwMode="auto">
          <a:xfrm>
            <a:off x="2541218" y="2458895"/>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(n=84)</a:t>
            </a:r>
            <a:endParaRPr lang="en-CA" sz="500" b="0" dirty="0">
              <a:latin typeface="Arial Narrow" pitchFamily="34" charset="0"/>
            </a:endParaRPr>
          </a:p>
        </p:txBody>
      </p:sp>
      <p:sp>
        <p:nvSpPr>
          <p:cNvPr id="67" name="Text Box 7"/>
          <p:cNvSpPr txBox="1">
            <a:spLocks noChangeArrowheads="1"/>
          </p:cNvSpPr>
          <p:nvPr>
            <p:custDataLst>
              <p:tags r:id="rId62"/>
            </p:custDataLst>
          </p:nvPr>
        </p:nvSpPr>
        <p:spPr bwMode="auto">
          <a:xfrm>
            <a:off x="2232323" y="2860242"/>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(n=25)</a:t>
            </a:r>
            <a:endParaRPr lang="en-CA" sz="500" b="0" dirty="0">
              <a:latin typeface="Arial Narrow" pitchFamily="34" charset="0"/>
            </a:endParaRPr>
          </a:p>
        </p:txBody>
      </p:sp>
      <p:sp>
        <p:nvSpPr>
          <p:cNvPr id="68" name="Text Box 7"/>
          <p:cNvSpPr txBox="1">
            <a:spLocks noChangeArrowheads="1"/>
          </p:cNvSpPr>
          <p:nvPr>
            <p:custDataLst>
              <p:tags r:id="rId63"/>
            </p:custDataLst>
          </p:nvPr>
        </p:nvSpPr>
        <p:spPr bwMode="auto">
          <a:xfrm>
            <a:off x="2285706" y="3265830"/>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(n=34)</a:t>
            </a:r>
            <a:endParaRPr lang="en-CA" sz="500" b="0" dirty="0">
              <a:latin typeface="Arial Narrow" pitchFamily="34" charset="0"/>
            </a:endParaRPr>
          </a:p>
        </p:txBody>
      </p:sp>
      <p:sp>
        <p:nvSpPr>
          <p:cNvPr id="69" name="Text Box 7"/>
          <p:cNvSpPr txBox="1">
            <a:spLocks noChangeArrowheads="1"/>
          </p:cNvSpPr>
          <p:nvPr>
            <p:custDataLst>
              <p:tags r:id="rId64"/>
            </p:custDataLst>
          </p:nvPr>
        </p:nvSpPr>
        <p:spPr bwMode="auto">
          <a:xfrm>
            <a:off x="2271619" y="3682946"/>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(n=35)</a:t>
            </a:r>
            <a:endParaRPr lang="en-CA" sz="500" b="0" dirty="0">
              <a:latin typeface="Arial Narrow" pitchFamily="34" charset="0"/>
            </a:endParaRPr>
          </a:p>
        </p:txBody>
      </p:sp>
      <p:sp>
        <p:nvSpPr>
          <p:cNvPr id="70" name="Text Box 7"/>
          <p:cNvSpPr txBox="1">
            <a:spLocks noChangeArrowheads="1"/>
          </p:cNvSpPr>
          <p:nvPr>
            <p:custDataLst>
              <p:tags r:id="rId65"/>
            </p:custDataLst>
          </p:nvPr>
        </p:nvSpPr>
        <p:spPr bwMode="auto">
          <a:xfrm>
            <a:off x="2226804" y="4095823"/>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71" name="Text Box 7"/>
          <p:cNvSpPr txBox="1">
            <a:spLocks noChangeArrowheads="1"/>
          </p:cNvSpPr>
          <p:nvPr>
            <p:custDataLst>
              <p:tags r:id="rId66"/>
            </p:custDataLst>
          </p:nvPr>
        </p:nvSpPr>
        <p:spPr bwMode="auto">
          <a:xfrm>
            <a:off x="2227005" y="4500607"/>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72" name="Text Box 7"/>
          <p:cNvSpPr txBox="1">
            <a:spLocks noChangeArrowheads="1"/>
          </p:cNvSpPr>
          <p:nvPr>
            <p:custDataLst>
              <p:tags r:id="rId67"/>
            </p:custDataLst>
          </p:nvPr>
        </p:nvSpPr>
        <p:spPr bwMode="auto">
          <a:xfrm>
            <a:off x="2221975" y="4919960"/>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73" name="Text Box 7"/>
          <p:cNvSpPr txBox="1">
            <a:spLocks noChangeArrowheads="1"/>
          </p:cNvSpPr>
          <p:nvPr>
            <p:custDataLst>
              <p:tags r:id="rId68"/>
            </p:custDataLst>
          </p:nvPr>
        </p:nvSpPr>
        <p:spPr bwMode="auto">
          <a:xfrm>
            <a:off x="2165843" y="5335648"/>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a:t>
            </a:r>
            <a:endParaRPr lang="en-CA" sz="500" b="0" dirty="0">
              <a:latin typeface="Arial Narrow" pitchFamily="34" charset="0"/>
            </a:endParaRPr>
          </a:p>
        </p:txBody>
      </p:sp>
      <p:sp>
        <p:nvSpPr>
          <p:cNvPr id="74" name="Text Box 7"/>
          <p:cNvSpPr txBox="1">
            <a:spLocks noChangeArrowheads="1"/>
          </p:cNvSpPr>
          <p:nvPr>
            <p:custDataLst>
              <p:tags r:id="rId69"/>
            </p:custDataLst>
          </p:nvPr>
        </p:nvSpPr>
        <p:spPr bwMode="auto">
          <a:xfrm>
            <a:off x="2285923" y="575890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(n=27)</a:t>
            </a:r>
            <a:endParaRPr lang="en-CA" sz="500" b="0" dirty="0">
              <a:latin typeface="Arial Narrow" pitchFamily="34" charset="0"/>
            </a:endParaRPr>
          </a:p>
        </p:txBody>
      </p:sp>
      <p:sp>
        <p:nvSpPr>
          <p:cNvPr id="75" name="Text Box 43"/>
          <p:cNvSpPr txBox="1">
            <a:spLocks noChangeArrowheads="1"/>
          </p:cNvSpPr>
          <p:nvPr>
            <p:custDataLst>
              <p:tags r:id="rId70"/>
            </p:custDataLst>
          </p:nvPr>
        </p:nvSpPr>
        <p:spPr bwMode="auto">
          <a:xfrm>
            <a:off x="5159895" y="2321159"/>
            <a:ext cx="3716338" cy="646331"/>
          </a:xfrm>
          <a:prstGeom prst="rect">
            <a:avLst/>
          </a:prstGeom>
          <a:noFill/>
          <a:ln w="25400" algn="ctr">
            <a:solidFill>
              <a:schemeClr val="accent5">
                <a:lumMod val="75000"/>
              </a:schemeClr>
            </a:solidFill>
            <a:prstDash val="dash"/>
            <a:miter lim="800000"/>
            <a:headEnd/>
            <a:tailEnd/>
          </a:ln>
        </p:spPr>
        <p:txBody>
          <a:bodyPr>
            <a:spAutoFit/>
          </a:bodyPr>
          <a:lstStyle/>
          <a:p>
            <a:pPr algn="l"/>
            <a:r>
              <a:rPr lang="fr-CA" sz="800" dirty="0">
                <a:solidFill>
                  <a:schemeClr val="tx1"/>
                </a:solidFill>
              </a:rPr>
              <a:t>Uniquement en Ontario : </a:t>
            </a:r>
            <a:r>
              <a:rPr lang="fr-CA" sz="800" dirty="0" smtClean="0">
                <a:solidFill>
                  <a:schemeClr val="tx1"/>
                </a:solidFill>
              </a:rPr>
              <a:t>62 % </a:t>
            </a:r>
            <a:r>
              <a:rPr lang="fr-CA" sz="800" b="0" dirty="0" smtClean="0">
                <a:solidFill>
                  <a:schemeClr val="tx1"/>
                </a:solidFill>
              </a:rPr>
              <a:t>(n=606)</a:t>
            </a:r>
            <a:br>
              <a:rPr lang="fr-CA" sz="800" b="0" dirty="0" smtClean="0">
                <a:solidFill>
                  <a:schemeClr val="tx1"/>
                </a:solidFill>
              </a:rPr>
            </a:br>
            <a:r>
              <a:rPr lang="fr-CA" sz="800" dirty="0">
                <a:solidFill>
                  <a:schemeClr val="tx1"/>
                </a:solidFill>
              </a:rPr>
              <a:t>Ontario et au moins une autre province : </a:t>
            </a:r>
            <a:r>
              <a:rPr lang="fr-CA" sz="800" dirty="0" smtClean="0">
                <a:solidFill>
                  <a:schemeClr val="tx1"/>
                </a:solidFill>
              </a:rPr>
              <a:t>35 % </a:t>
            </a:r>
            <a:r>
              <a:rPr lang="fr-CA" sz="800" b="0" dirty="0" smtClean="0">
                <a:solidFill>
                  <a:schemeClr val="tx1"/>
                </a:solidFill>
              </a:rPr>
              <a:t>(n=341)  </a:t>
            </a:r>
            <a:br>
              <a:rPr lang="fr-CA" sz="800" b="0" dirty="0" smtClean="0">
                <a:solidFill>
                  <a:schemeClr val="tx1"/>
                </a:solidFill>
              </a:rPr>
            </a:br>
            <a:r>
              <a:rPr lang="fr-CA" sz="800" dirty="0">
                <a:solidFill>
                  <a:schemeClr val="tx1"/>
                </a:solidFill>
              </a:rPr>
              <a:t>Autre province que l’Ontario : </a:t>
            </a:r>
            <a:r>
              <a:rPr lang="fr-CA" sz="800" dirty="0" smtClean="0">
                <a:solidFill>
                  <a:schemeClr val="tx1"/>
                </a:solidFill>
              </a:rPr>
              <a:t>3 % </a:t>
            </a:r>
            <a:r>
              <a:rPr lang="fr-CA" sz="800" b="0" dirty="0" smtClean="0">
                <a:solidFill>
                  <a:schemeClr val="tx1"/>
                </a:solidFill>
              </a:rPr>
              <a:t>(n=34</a:t>
            </a:r>
            <a:r>
              <a:rPr lang="en-CA" sz="800" b="0" dirty="0" smtClean="0">
                <a:solidFill>
                  <a:schemeClr val="tx1"/>
                </a:solidFill>
              </a:rPr>
              <a:t>)</a:t>
            </a:r>
            <a:endParaRPr lang="en-CA" sz="800" b="0" dirty="0">
              <a:solidFill>
                <a:schemeClr val="tx1"/>
              </a:solidFill>
            </a:endParaRPr>
          </a:p>
          <a:p>
            <a:pPr algn="l"/>
            <a:r>
              <a:rPr lang="fr-CA" sz="800" dirty="0">
                <a:solidFill>
                  <a:schemeClr val="tx1"/>
                </a:solidFill>
              </a:rPr>
              <a:t>Résidents de l’Ontario qui font une demande en Ontario </a:t>
            </a:r>
            <a:r>
              <a:rPr lang="en-CA" sz="800" dirty="0" smtClean="0">
                <a:solidFill>
                  <a:schemeClr val="tx1"/>
                </a:solidFill>
              </a:rPr>
              <a:t>: </a:t>
            </a:r>
            <a:r>
              <a:rPr lang="en-US" sz="800" dirty="0" smtClean="0">
                <a:solidFill>
                  <a:schemeClr val="tx1"/>
                </a:solidFill>
              </a:rPr>
              <a:t>97 % </a:t>
            </a:r>
            <a:r>
              <a:rPr lang="en-US" sz="800" b="0" dirty="0">
                <a:solidFill>
                  <a:schemeClr val="tx1"/>
                </a:solidFill>
              </a:rPr>
              <a:t>(</a:t>
            </a:r>
            <a:r>
              <a:rPr lang="en-US" sz="800" b="0" dirty="0" smtClean="0">
                <a:solidFill>
                  <a:schemeClr val="tx1"/>
                </a:solidFill>
              </a:rPr>
              <a:t>n=947)</a:t>
            </a:r>
            <a:endParaRPr lang="en-CA" sz="800" b="0" dirty="0">
              <a:solidFill>
                <a:schemeClr val="tx1"/>
              </a:solidFill>
            </a:endParaRPr>
          </a:p>
        </p:txBody>
      </p:sp>
      <p:sp>
        <p:nvSpPr>
          <p:cNvPr id="76" name="Text Box 7"/>
          <p:cNvSpPr txBox="1">
            <a:spLocks noChangeArrowheads="1"/>
          </p:cNvSpPr>
          <p:nvPr>
            <p:custDataLst>
              <p:tags r:id="rId71"/>
            </p:custDataLst>
          </p:nvPr>
        </p:nvSpPr>
        <p:spPr bwMode="auto">
          <a:xfrm>
            <a:off x="2330589" y="5694587"/>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(n=39)</a:t>
            </a:r>
            <a:endParaRPr lang="en-CA" sz="500" b="0" dirty="0">
              <a:latin typeface="Arial Narrow" pitchFamily="34" charset="0"/>
            </a:endParaRPr>
          </a:p>
        </p:txBody>
      </p:sp>
      <p:sp>
        <p:nvSpPr>
          <p:cNvPr id="77" name="Text Box 7"/>
          <p:cNvSpPr txBox="1">
            <a:spLocks noChangeArrowheads="1"/>
          </p:cNvSpPr>
          <p:nvPr>
            <p:custDataLst>
              <p:tags r:id="rId72"/>
            </p:custDataLst>
          </p:nvPr>
        </p:nvSpPr>
        <p:spPr bwMode="auto">
          <a:xfrm>
            <a:off x="2166917" y="527662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78" name="Text Box 7"/>
          <p:cNvSpPr txBox="1">
            <a:spLocks noChangeArrowheads="1"/>
          </p:cNvSpPr>
          <p:nvPr>
            <p:custDataLst>
              <p:tags r:id="rId73"/>
            </p:custDataLst>
          </p:nvPr>
        </p:nvSpPr>
        <p:spPr bwMode="auto">
          <a:xfrm>
            <a:off x="2226289" y="4868181"/>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79" name="Text Box 7"/>
          <p:cNvSpPr txBox="1">
            <a:spLocks noChangeArrowheads="1"/>
          </p:cNvSpPr>
          <p:nvPr>
            <p:custDataLst>
              <p:tags r:id="rId74"/>
            </p:custDataLst>
          </p:nvPr>
        </p:nvSpPr>
        <p:spPr bwMode="auto">
          <a:xfrm>
            <a:off x="2180261" y="4454975"/>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80" name="Text Box 7"/>
          <p:cNvSpPr txBox="1">
            <a:spLocks noChangeArrowheads="1"/>
          </p:cNvSpPr>
          <p:nvPr>
            <p:custDataLst>
              <p:tags r:id="rId75"/>
            </p:custDataLst>
          </p:nvPr>
        </p:nvSpPr>
        <p:spPr bwMode="auto">
          <a:xfrm>
            <a:off x="2187174" y="404653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(n=15)</a:t>
            </a:r>
            <a:endParaRPr lang="en-CA" sz="500" b="0" dirty="0">
              <a:latin typeface="Arial Narrow" pitchFamily="34" charset="0"/>
            </a:endParaRPr>
          </a:p>
        </p:txBody>
      </p:sp>
      <p:sp>
        <p:nvSpPr>
          <p:cNvPr id="81" name="Text Box 7"/>
          <p:cNvSpPr txBox="1">
            <a:spLocks noChangeArrowheads="1"/>
          </p:cNvSpPr>
          <p:nvPr>
            <p:custDataLst>
              <p:tags r:id="rId76"/>
            </p:custDataLst>
          </p:nvPr>
        </p:nvSpPr>
        <p:spPr bwMode="auto">
          <a:xfrm>
            <a:off x="2234835" y="3628563"/>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(n=24)</a:t>
            </a:r>
            <a:endParaRPr lang="en-CA" sz="500" b="0" dirty="0">
              <a:latin typeface="Arial Narrow" pitchFamily="34" charset="0"/>
            </a:endParaRPr>
          </a:p>
        </p:txBody>
      </p:sp>
      <p:sp>
        <p:nvSpPr>
          <p:cNvPr id="82" name="Text Box 7"/>
          <p:cNvSpPr txBox="1">
            <a:spLocks noChangeArrowheads="1"/>
          </p:cNvSpPr>
          <p:nvPr>
            <p:custDataLst>
              <p:tags r:id="rId77"/>
            </p:custDataLst>
          </p:nvPr>
        </p:nvSpPr>
        <p:spPr bwMode="auto">
          <a:xfrm>
            <a:off x="2282872" y="321059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83" name="Text Box 7"/>
          <p:cNvSpPr txBox="1">
            <a:spLocks noChangeArrowheads="1"/>
          </p:cNvSpPr>
          <p:nvPr>
            <p:custDataLst>
              <p:tags r:id="rId78"/>
            </p:custDataLst>
          </p:nvPr>
        </p:nvSpPr>
        <p:spPr bwMode="auto">
          <a:xfrm>
            <a:off x="2285888" y="281105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84" name="Text Box 7"/>
          <p:cNvSpPr txBox="1">
            <a:spLocks noChangeArrowheads="1"/>
          </p:cNvSpPr>
          <p:nvPr>
            <p:custDataLst>
              <p:tags r:id="rId79"/>
            </p:custDataLst>
          </p:nvPr>
        </p:nvSpPr>
        <p:spPr bwMode="auto">
          <a:xfrm>
            <a:off x="2540425" y="2403234"/>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(n=84)</a:t>
            </a:r>
            <a:endParaRPr lang="en-CA" sz="500" b="0" dirty="0">
              <a:latin typeface="Arial Narrow" pitchFamily="34" charset="0"/>
            </a:endParaRPr>
          </a:p>
        </p:txBody>
      </p:sp>
      <p:sp>
        <p:nvSpPr>
          <p:cNvPr id="85" name="Text Box 7"/>
          <p:cNvSpPr txBox="1">
            <a:spLocks noChangeArrowheads="1"/>
          </p:cNvSpPr>
          <p:nvPr>
            <p:custDataLst>
              <p:tags r:id="rId80"/>
            </p:custDataLst>
          </p:nvPr>
        </p:nvSpPr>
        <p:spPr bwMode="auto">
          <a:xfrm>
            <a:off x="3134214" y="197971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(n=196)</a:t>
            </a:r>
            <a:endParaRPr lang="en-CA" sz="500" b="0" dirty="0">
              <a:latin typeface="Arial Narrow" pitchFamily="34" charset="0"/>
            </a:endParaRPr>
          </a:p>
        </p:txBody>
      </p:sp>
      <p:sp>
        <p:nvSpPr>
          <p:cNvPr id="86" name="Text Box 7"/>
          <p:cNvSpPr txBox="1">
            <a:spLocks noChangeArrowheads="1"/>
          </p:cNvSpPr>
          <p:nvPr>
            <p:custDataLst>
              <p:tags r:id="rId81"/>
            </p:custDataLst>
          </p:nvPr>
        </p:nvSpPr>
        <p:spPr bwMode="auto">
          <a:xfrm>
            <a:off x="3404264" y="157149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(n=246)</a:t>
            </a:r>
            <a:endParaRPr lang="en-CA" sz="500" b="0" dirty="0">
              <a:latin typeface="Arial Narrow" pitchFamily="34" charset="0"/>
            </a:endParaRPr>
          </a:p>
        </p:txBody>
      </p:sp>
      <p:sp>
        <p:nvSpPr>
          <p:cNvPr id="88" name="Text Box 7"/>
          <p:cNvSpPr txBox="1">
            <a:spLocks noChangeArrowheads="1"/>
          </p:cNvSpPr>
          <p:nvPr>
            <p:custDataLst>
              <p:tags r:id="rId82"/>
            </p:custDataLst>
          </p:nvPr>
        </p:nvSpPr>
        <p:spPr bwMode="auto">
          <a:xfrm>
            <a:off x="6965577" y="1150826"/>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(n=947)</a:t>
            </a:r>
            <a:endParaRPr lang="en-CA" sz="500" b="0" dirty="0">
              <a:latin typeface="Arial Narrow" pitchFamily="34" charset="0"/>
            </a:endParaRPr>
          </a:p>
        </p:txBody>
      </p:sp>
      <p:sp>
        <p:nvSpPr>
          <p:cNvPr id="90" name="Text Box 7"/>
          <p:cNvSpPr txBox="1">
            <a:spLocks noChangeArrowheads="1"/>
          </p:cNvSpPr>
          <p:nvPr>
            <p:custDataLst>
              <p:tags r:id="rId83"/>
            </p:custDataLst>
          </p:nvPr>
        </p:nvSpPr>
        <p:spPr bwMode="auto">
          <a:xfrm>
            <a:off x="6923383" y="1103712"/>
            <a:ext cx="522287"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(n=744)</a:t>
            </a:r>
            <a:endParaRPr lang="en-CA" sz="500" b="0" dirty="0">
              <a:latin typeface="Arial Narrow" pitchFamily="34" charset="0"/>
            </a:endParaRPr>
          </a:p>
        </p:txBody>
      </p:sp>
      <p:sp>
        <p:nvSpPr>
          <p:cNvPr id="93" name="Text Box 7"/>
          <p:cNvSpPr txBox="1">
            <a:spLocks noChangeArrowheads="1"/>
          </p:cNvSpPr>
          <p:nvPr>
            <p:custDataLst>
              <p:tags r:id="rId84"/>
            </p:custDataLst>
          </p:nvPr>
        </p:nvSpPr>
        <p:spPr bwMode="auto">
          <a:xfrm>
            <a:off x="3238267" y="1513673"/>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(n=170)</a:t>
            </a:r>
            <a:endParaRPr lang="en-CA" sz="500" b="0" dirty="0">
              <a:latin typeface="Arial Narrow" pitchFamily="34" charset="0"/>
            </a:endParaRPr>
          </a:p>
        </p:txBody>
      </p:sp>
      <p:sp>
        <p:nvSpPr>
          <p:cNvPr id="94" name="Text Box 7"/>
          <p:cNvSpPr txBox="1">
            <a:spLocks noChangeArrowheads="1"/>
          </p:cNvSpPr>
          <p:nvPr>
            <p:custDataLst>
              <p:tags r:id="rId85"/>
            </p:custDataLst>
          </p:nvPr>
        </p:nvSpPr>
        <p:spPr bwMode="auto">
          <a:xfrm>
            <a:off x="2925752" y="193907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(n=123)</a:t>
            </a:r>
            <a:endParaRPr lang="en-CA" sz="500" b="0" dirty="0">
              <a:latin typeface="Arial Narrow" pitchFamily="34" charset="0"/>
            </a:endParaRPr>
          </a:p>
        </p:txBody>
      </p:sp>
      <p:sp>
        <p:nvSpPr>
          <p:cNvPr id="95" name="Text Box 7"/>
          <p:cNvSpPr txBox="1">
            <a:spLocks noChangeArrowheads="1"/>
          </p:cNvSpPr>
          <p:nvPr>
            <p:custDataLst>
              <p:tags r:id="rId86"/>
            </p:custDataLst>
          </p:nvPr>
        </p:nvSpPr>
        <p:spPr bwMode="auto">
          <a:xfrm>
            <a:off x="2526247" y="2341608"/>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(n=68)</a:t>
            </a:r>
            <a:endParaRPr lang="en-CA" sz="500" b="0" dirty="0">
              <a:latin typeface="Arial Narrow" pitchFamily="34" charset="0"/>
            </a:endParaRPr>
          </a:p>
        </p:txBody>
      </p:sp>
      <p:sp>
        <p:nvSpPr>
          <p:cNvPr id="96" name="Text Box 7"/>
          <p:cNvSpPr txBox="1">
            <a:spLocks noChangeArrowheads="1"/>
          </p:cNvSpPr>
          <p:nvPr>
            <p:custDataLst>
              <p:tags r:id="rId87"/>
            </p:custDataLst>
          </p:nvPr>
        </p:nvSpPr>
        <p:spPr bwMode="auto">
          <a:xfrm>
            <a:off x="2248707" y="2758397"/>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(n=20)</a:t>
            </a:r>
            <a:endParaRPr lang="en-CA" sz="500" b="0" dirty="0">
              <a:latin typeface="Arial Narrow" pitchFamily="34" charset="0"/>
            </a:endParaRPr>
          </a:p>
        </p:txBody>
      </p:sp>
      <p:sp>
        <p:nvSpPr>
          <p:cNvPr id="97" name="Text Box 7"/>
          <p:cNvSpPr txBox="1">
            <a:spLocks noChangeArrowheads="1"/>
          </p:cNvSpPr>
          <p:nvPr>
            <p:custDataLst>
              <p:tags r:id="rId88"/>
            </p:custDataLst>
          </p:nvPr>
        </p:nvSpPr>
        <p:spPr bwMode="auto">
          <a:xfrm>
            <a:off x="2197199" y="3149611"/>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(n=18)</a:t>
            </a:r>
            <a:endParaRPr lang="en-CA" sz="500" b="0" dirty="0">
              <a:latin typeface="Arial Narrow" pitchFamily="34" charset="0"/>
            </a:endParaRPr>
          </a:p>
        </p:txBody>
      </p:sp>
      <p:sp>
        <p:nvSpPr>
          <p:cNvPr id="98" name="Text Box 7"/>
          <p:cNvSpPr txBox="1">
            <a:spLocks noChangeArrowheads="1"/>
          </p:cNvSpPr>
          <p:nvPr>
            <p:custDataLst>
              <p:tags r:id="rId89"/>
            </p:custDataLst>
          </p:nvPr>
        </p:nvSpPr>
        <p:spPr bwMode="auto">
          <a:xfrm>
            <a:off x="2275852" y="357625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(n=21)</a:t>
            </a:r>
            <a:endParaRPr lang="en-CA" sz="500" b="0" dirty="0">
              <a:latin typeface="Arial Narrow" pitchFamily="34" charset="0"/>
            </a:endParaRPr>
          </a:p>
        </p:txBody>
      </p:sp>
      <p:sp>
        <p:nvSpPr>
          <p:cNvPr id="99" name="Text Box 7"/>
          <p:cNvSpPr txBox="1">
            <a:spLocks noChangeArrowheads="1"/>
          </p:cNvSpPr>
          <p:nvPr>
            <p:custDataLst>
              <p:tags r:id="rId90"/>
            </p:custDataLst>
          </p:nvPr>
        </p:nvSpPr>
        <p:spPr bwMode="auto">
          <a:xfrm>
            <a:off x="2231064" y="3981705"/>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(n=12)</a:t>
            </a:r>
            <a:endParaRPr lang="en-CA" sz="500" b="0" dirty="0">
              <a:latin typeface="Arial Narrow" pitchFamily="34" charset="0"/>
            </a:endParaRPr>
          </a:p>
        </p:txBody>
      </p:sp>
      <p:sp>
        <p:nvSpPr>
          <p:cNvPr id="100" name="Text Box 7"/>
          <p:cNvSpPr txBox="1">
            <a:spLocks noChangeArrowheads="1"/>
          </p:cNvSpPr>
          <p:nvPr>
            <p:custDataLst>
              <p:tags r:id="rId91"/>
            </p:custDataLst>
          </p:nvPr>
        </p:nvSpPr>
        <p:spPr bwMode="auto">
          <a:xfrm>
            <a:off x="2160192" y="4401138"/>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(n=8)</a:t>
            </a:r>
            <a:endParaRPr lang="en-CA" sz="500" b="0" dirty="0">
              <a:latin typeface="Arial Narrow" pitchFamily="34" charset="0"/>
            </a:endParaRPr>
          </a:p>
        </p:txBody>
      </p:sp>
      <p:sp>
        <p:nvSpPr>
          <p:cNvPr id="101" name="Text Box 7"/>
          <p:cNvSpPr txBox="1">
            <a:spLocks noChangeArrowheads="1"/>
          </p:cNvSpPr>
          <p:nvPr>
            <p:custDataLst>
              <p:tags r:id="rId92"/>
            </p:custDataLst>
          </p:nvPr>
        </p:nvSpPr>
        <p:spPr bwMode="auto">
          <a:xfrm>
            <a:off x="2180260" y="4814316"/>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102" name="Text Box 7"/>
          <p:cNvSpPr txBox="1">
            <a:spLocks noChangeArrowheads="1"/>
          </p:cNvSpPr>
          <p:nvPr>
            <p:custDataLst>
              <p:tags r:id="rId93"/>
            </p:custDataLst>
          </p:nvPr>
        </p:nvSpPr>
        <p:spPr bwMode="auto">
          <a:xfrm>
            <a:off x="2159130" y="5231200"/>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(n=14)</a:t>
            </a:r>
            <a:endParaRPr lang="en-CA" sz="500" b="0" dirty="0">
              <a:latin typeface="Arial Narrow" pitchFamily="34" charset="0"/>
            </a:endParaRPr>
          </a:p>
        </p:txBody>
      </p:sp>
      <p:sp>
        <p:nvSpPr>
          <p:cNvPr id="103" name="Text Box 7"/>
          <p:cNvSpPr txBox="1">
            <a:spLocks noChangeArrowheads="1"/>
          </p:cNvSpPr>
          <p:nvPr>
            <p:custDataLst>
              <p:tags r:id="rId94"/>
            </p:custDataLst>
          </p:nvPr>
        </p:nvSpPr>
        <p:spPr bwMode="auto">
          <a:xfrm>
            <a:off x="2307010" y="5642582"/>
            <a:ext cx="522287" cy="169277"/>
          </a:xfrm>
          <a:prstGeom prst="rect">
            <a:avLst/>
          </a:prstGeom>
          <a:noFill/>
          <a:ln w="25400" algn="ctr">
            <a:noFill/>
            <a:miter lim="800000"/>
            <a:headEnd/>
            <a:tailEnd/>
          </a:ln>
        </p:spPr>
        <p:txBody>
          <a:bodyPr wrap="square">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104" name="Text Box 43"/>
          <p:cNvSpPr txBox="1">
            <a:spLocks noChangeArrowheads="1"/>
          </p:cNvSpPr>
          <p:nvPr>
            <p:custDataLst>
              <p:tags r:id="rId95"/>
            </p:custDataLst>
          </p:nvPr>
        </p:nvSpPr>
        <p:spPr bwMode="auto">
          <a:xfrm>
            <a:off x="5162167" y="1600087"/>
            <a:ext cx="3716338" cy="646331"/>
          </a:xfrm>
          <a:prstGeom prst="rect">
            <a:avLst/>
          </a:prstGeom>
          <a:noFill/>
          <a:ln w="25400" algn="ctr">
            <a:solidFill>
              <a:srgbClr val="FF0000"/>
            </a:solidFill>
            <a:prstDash val="dash"/>
            <a:miter lim="800000"/>
            <a:headEnd/>
            <a:tailEnd/>
          </a:ln>
        </p:spPr>
        <p:txBody>
          <a:bodyPr>
            <a:spAutoFit/>
          </a:bodyPr>
          <a:lstStyle/>
          <a:p>
            <a:pPr algn="l"/>
            <a:r>
              <a:rPr lang="fr-CA" sz="800" dirty="0" smtClean="0">
                <a:solidFill>
                  <a:schemeClr val="tx1"/>
                </a:solidFill>
              </a:rPr>
              <a:t>Uniquement en Ontario : 62 % </a:t>
            </a:r>
            <a:r>
              <a:rPr lang="fr-CA" sz="800" b="0" dirty="0" smtClean="0">
                <a:solidFill>
                  <a:schemeClr val="tx1"/>
                </a:solidFill>
              </a:rPr>
              <a:t>(n=503)</a:t>
            </a:r>
            <a:br>
              <a:rPr lang="fr-CA" sz="800" b="0" dirty="0" smtClean="0">
                <a:solidFill>
                  <a:schemeClr val="tx1"/>
                </a:solidFill>
              </a:rPr>
            </a:br>
            <a:r>
              <a:rPr lang="fr-CA" sz="800" dirty="0" smtClean="0">
                <a:solidFill>
                  <a:schemeClr val="tx1"/>
                </a:solidFill>
              </a:rPr>
              <a:t>Ontario et au moins une autre province : 30 % </a:t>
            </a:r>
            <a:r>
              <a:rPr lang="fr-CA" sz="800" b="0" dirty="0" smtClean="0">
                <a:solidFill>
                  <a:schemeClr val="tx1"/>
                </a:solidFill>
              </a:rPr>
              <a:t>(n=241)  </a:t>
            </a:r>
            <a:br>
              <a:rPr lang="fr-CA" sz="800" b="0" dirty="0" smtClean="0">
                <a:solidFill>
                  <a:schemeClr val="tx1"/>
                </a:solidFill>
              </a:rPr>
            </a:br>
            <a:r>
              <a:rPr lang="fr-CA" sz="800" dirty="0" smtClean="0">
                <a:solidFill>
                  <a:schemeClr val="tx1"/>
                </a:solidFill>
              </a:rPr>
              <a:t>Autre province que l’Ontario : 8 % </a:t>
            </a:r>
            <a:r>
              <a:rPr lang="fr-CA" sz="800" b="0" dirty="0" smtClean="0">
                <a:solidFill>
                  <a:schemeClr val="tx1"/>
                </a:solidFill>
              </a:rPr>
              <a:t>(n=66</a:t>
            </a:r>
            <a:r>
              <a:rPr lang="en-CA" sz="800" b="0" dirty="0" smtClean="0">
                <a:solidFill>
                  <a:schemeClr val="tx1"/>
                </a:solidFill>
              </a:rPr>
              <a:t>)</a:t>
            </a:r>
            <a:endParaRPr lang="en-CA" sz="800" b="0" dirty="0">
              <a:solidFill>
                <a:schemeClr val="tx1"/>
              </a:solidFill>
            </a:endParaRPr>
          </a:p>
          <a:p>
            <a:pPr algn="l"/>
            <a:r>
              <a:rPr lang="fr-CA" sz="800" dirty="0" smtClean="0">
                <a:solidFill>
                  <a:schemeClr val="tx1"/>
                </a:solidFill>
              </a:rPr>
              <a:t>Résidents de l’Ontario qui font une demande en Ontario </a:t>
            </a:r>
            <a:r>
              <a:rPr lang="en-CA" sz="800" dirty="0" smtClean="0">
                <a:solidFill>
                  <a:schemeClr val="tx1"/>
                </a:solidFill>
              </a:rPr>
              <a:t>: </a:t>
            </a:r>
            <a:r>
              <a:rPr lang="en-US" sz="800" dirty="0" smtClean="0">
                <a:solidFill>
                  <a:schemeClr val="tx1"/>
                </a:solidFill>
              </a:rPr>
              <a:t>92 % </a:t>
            </a:r>
            <a:r>
              <a:rPr lang="en-US" sz="800" b="0" dirty="0">
                <a:solidFill>
                  <a:schemeClr val="tx1"/>
                </a:solidFill>
              </a:rPr>
              <a:t>(</a:t>
            </a:r>
            <a:r>
              <a:rPr lang="en-US" sz="800" b="0" dirty="0" smtClean="0">
                <a:solidFill>
                  <a:schemeClr val="tx1"/>
                </a:solidFill>
              </a:rPr>
              <a:t>n=744)</a:t>
            </a:r>
            <a:endParaRPr lang="en-CA" sz="800" b="0" dirty="0">
              <a:solidFill>
                <a:schemeClr val="tx1"/>
              </a:solidFill>
            </a:endParaRPr>
          </a:p>
        </p:txBody>
      </p:sp>
      <p:sp>
        <p:nvSpPr>
          <p:cNvPr id="2" name="TextBox 1"/>
          <p:cNvSpPr txBox="1"/>
          <p:nvPr>
            <p:custDataLst>
              <p:tags r:id="rId96"/>
            </p:custDataLst>
          </p:nvPr>
        </p:nvSpPr>
        <p:spPr bwMode="auto">
          <a:xfrm>
            <a:off x="8176437" y="1592332"/>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2014</a:t>
            </a:r>
          </a:p>
        </p:txBody>
      </p:sp>
      <p:sp>
        <p:nvSpPr>
          <p:cNvPr id="106" name="TextBox 105"/>
          <p:cNvSpPr txBox="1"/>
          <p:nvPr>
            <p:custDataLst>
              <p:tags r:id="rId97"/>
            </p:custDataLst>
          </p:nvPr>
        </p:nvSpPr>
        <p:spPr bwMode="auto">
          <a:xfrm>
            <a:off x="8162773" y="236035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2013</a:t>
            </a:r>
          </a:p>
        </p:txBody>
      </p:sp>
      <p:sp>
        <p:nvSpPr>
          <p:cNvPr id="107" name="TextBox 106"/>
          <p:cNvSpPr txBox="1"/>
          <p:nvPr>
            <p:custDataLst>
              <p:tags r:id="rId98"/>
            </p:custDataLst>
          </p:nvPr>
        </p:nvSpPr>
        <p:spPr bwMode="auto">
          <a:xfrm>
            <a:off x="8179556" y="304663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2012</a:t>
            </a:r>
          </a:p>
        </p:txBody>
      </p:sp>
      <p:sp>
        <p:nvSpPr>
          <p:cNvPr id="108" name="TextBox 107"/>
          <p:cNvSpPr txBox="1"/>
          <p:nvPr>
            <p:custDataLst>
              <p:tags r:id="rId99"/>
            </p:custDataLst>
          </p:nvPr>
        </p:nvSpPr>
        <p:spPr bwMode="auto">
          <a:xfrm>
            <a:off x="8183004" y="3767785"/>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2011</a:t>
            </a:r>
          </a:p>
        </p:txBody>
      </p:sp>
      <p:sp>
        <p:nvSpPr>
          <p:cNvPr id="109" name="TextBox 108"/>
          <p:cNvSpPr txBox="1"/>
          <p:nvPr>
            <p:custDataLst>
              <p:tags r:id="rId100"/>
            </p:custDataLst>
          </p:nvPr>
        </p:nvSpPr>
        <p:spPr bwMode="auto">
          <a:xfrm>
            <a:off x="8160256" y="4524142"/>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2010</a:t>
            </a:r>
          </a:p>
        </p:txBody>
      </p:sp>
      <p:sp>
        <p:nvSpPr>
          <p:cNvPr id="110" name="TextBox 109"/>
          <p:cNvSpPr txBox="1"/>
          <p:nvPr>
            <p:custDataLst>
              <p:tags r:id="rId101"/>
            </p:custDataLst>
          </p:nvPr>
        </p:nvSpPr>
        <p:spPr bwMode="auto">
          <a:xfrm>
            <a:off x="8162773" y="5249980"/>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2009</a:t>
            </a:r>
          </a:p>
        </p:txBody>
      </p:sp>
      <p:sp>
        <p:nvSpPr>
          <p:cNvPr id="111" name="TextBox 110"/>
          <p:cNvSpPr txBox="1"/>
          <p:nvPr>
            <p:custDataLst>
              <p:tags r:id="rId102"/>
            </p:custDataLst>
          </p:nvPr>
        </p:nvSpPr>
        <p:spPr bwMode="auto">
          <a:xfrm>
            <a:off x="8192357" y="5921324"/>
            <a:ext cx="680705" cy="276999"/>
          </a:xfrm>
          <a:prstGeom prst="rect">
            <a:avLst/>
          </a:prstGeom>
          <a:noFill/>
          <a:ln w="12700" algn="ctr">
            <a:solidFill>
              <a:schemeClr val="bg1"/>
            </a:solidFill>
            <a:miter lim="800000"/>
            <a:headEnd/>
            <a:tailEnd/>
          </a:ln>
        </p:spPr>
        <p:txBody>
          <a:bodyPr wrap="square" rtlCol="0">
            <a:spAutoFit/>
          </a:bodyPr>
          <a:lstStyle/>
          <a:p>
            <a:pPr algn="r"/>
            <a:r>
              <a:rPr lang="en-US" sz="1200" dirty="0" smtClean="0">
                <a:latin typeface="+mn-lt"/>
              </a:rPr>
              <a:t>2008</a:t>
            </a:r>
          </a:p>
        </p:txBody>
      </p:sp>
      <p:sp>
        <p:nvSpPr>
          <p:cNvPr id="112" name="TextBox 111"/>
          <p:cNvSpPr txBox="1"/>
          <p:nvPr>
            <p:custDataLst>
              <p:tags r:id="rId103"/>
            </p:custDataLst>
          </p:nvPr>
        </p:nvSpPr>
        <p:spPr>
          <a:xfrm>
            <a:off x="3111549" y="1918449"/>
            <a:ext cx="272892" cy="200055"/>
          </a:xfrm>
          <a:prstGeom prst="rect">
            <a:avLst/>
          </a:prstGeom>
          <a:noFill/>
        </p:spPr>
        <p:txBody>
          <a:bodyPr wrap="square" rtlCol="0">
            <a:spAutoFit/>
          </a:bodyPr>
          <a:lstStyle/>
          <a:p>
            <a:r>
              <a:rPr lang="en-US" sz="700" dirty="0" smtClean="0">
                <a:solidFill>
                  <a:srgbClr val="C00000"/>
                </a:solidFill>
                <a:sym typeface="Wingdings 3"/>
              </a:rPr>
              <a:t></a:t>
            </a:r>
            <a:endParaRPr lang="en-US" sz="700" dirty="0">
              <a:solidFill>
                <a:srgbClr val="C0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custDataLst>
              <p:tags r:id="rId1"/>
            </p:custDataLst>
          </p:nvPr>
        </p:nvSpPr>
        <p:spPr>
          <a:xfrm>
            <a:off x="144463" y="2990565"/>
            <a:ext cx="4416425" cy="886397"/>
          </a:xfrm>
        </p:spPr>
        <p:txBody>
          <a:bodyPr/>
          <a:lstStyle/>
          <a:p>
            <a:pPr fontAlgn="auto">
              <a:spcAft>
                <a:spcPts val="0"/>
              </a:spcAft>
              <a:defRPr/>
            </a:pPr>
            <a:r>
              <a:rPr lang="fr-CA" sz="3200" dirty="0" smtClean="0">
                <a:solidFill>
                  <a:schemeClr val="accent6"/>
                </a:solidFill>
              </a:rPr>
              <a:t>Connaissance du permis d’exercice</a:t>
            </a:r>
          </a:p>
        </p:txBody>
      </p:sp>
      <p:sp>
        <p:nvSpPr>
          <p:cNvPr id="8704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6E1D7830-9125-41D9-AA75-8F99908381FD}" type="slidenum">
              <a:rPr lang="en-US"/>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Réglementation du génie</a:t>
            </a:r>
          </a:p>
        </p:txBody>
      </p:sp>
      <p:graphicFrame>
        <p:nvGraphicFramePr>
          <p:cNvPr id="23" name="Object 5"/>
          <p:cNvGraphicFramePr>
            <a:graphicFrameLocks noGrp="1" noChangeAspect="1"/>
          </p:cNvGraphicFramePr>
          <p:nvPr>
            <p:ph idx="1"/>
            <p:custDataLst>
              <p:tags r:id="rId2"/>
            </p:custDataLst>
            <p:extLst>
              <p:ext uri="{D42A27DB-BD31-4B8C-83A1-F6EECF244321}">
                <p14:modId xmlns:p14="http://schemas.microsoft.com/office/powerpoint/2010/main" val="2047550034"/>
              </p:ext>
            </p:extLst>
          </p:nvPr>
        </p:nvGraphicFramePr>
        <p:xfrm>
          <a:off x="414375" y="1940931"/>
          <a:ext cx="8344287" cy="4146550"/>
        </p:xfrm>
        <a:graphic>
          <a:graphicData uri="http://schemas.openxmlformats.org/drawingml/2006/chart">
            <c:chart xmlns:c="http://schemas.openxmlformats.org/drawingml/2006/chart" xmlns:r="http://schemas.openxmlformats.org/officeDocument/2006/relationships" r:id="rId31"/>
          </a:graphicData>
        </a:graphic>
      </p:graphicFrame>
      <p:sp>
        <p:nvSpPr>
          <p:cNvPr id="1843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A13231F-3604-498D-A930-1561D4D6CC13}" type="slidenum">
              <a:rPr lang="en-US"/>
              <a:pPr/>
              <a:t>33</a:t>
            </a:fld>
            <a:endParaRPr lang="en-US" dirty="0"/>
          </a:p>
        </p:txBody>
      </p:sp>
      <p:sp>
        <p:nvSpPr>
          <p:cNvPr id="18437" name="Text Box 3"/>
          <p:cNvSpPr txBox="1">
            <a:spLocks noChangeArrowheads="1"/>
          </p:cNvSpPr>
          <p:nvPr>
            <p:custDataLst>
              <p:tags r:id="rId4"/>
            </p:custDataLst>
          </p:nvPr>
        </p:nvSpPr>
        <p:spPr bwMode="auto">
          <a:xfrm>
            <a:off x="345688" y="6248594"/>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Q5.  D’après vous, est-ce que la pratique professionnelle du génie est encadrée par des lois et des règlements? Base : Tous </a:t>
            </a:r>
            <a:r>
              <a:rPr lang="fr-CA" sz="800" smtClean="0">
                <a:solidFill>
                  <a:schemeClr val="tx1"/>
                </a:solidFill>
                <a:latin typeface="+mj-lt"/>
              </a:rPr>
              <a:t>les répondants, 2014 </a:t>
            </a:r>
            <a:r>
              <a:rPr lang="fr-CA" sz="800" dirty="0" smtClean="0">
                <a:solidFill>
                  <a:schemeClr val="tx1"/>
                </a:solidFill>
                <a:latin typeface="+mj-lt"/>
              </a:rPr>
              <a:t>n=958; 2013 n=1168; 2012 n=1250; </a:t>
            </a:r>
            <a:r>
              <a:rPr lang="fr-CA" sz="800" smtClean="0">
                <a:solidFill>
                  <a:schemeClr val="tx1"/>
                </a:solidFill>
                <a:latin typeface="+mj-lt"/>
              </a:rPr>
              <a:t>2011 n=955; 2010 n=883; 2009 </a:t>
            </a:r>
            <a:r>
              <a:rPr lang="fr-CA" sz="800" dirty="0" smtClean="0">
                <a:solidFill>
                  <a:schemeClr val="tx1"/>
                </a:solidFill>
                <a:latin typeface="+mj-lt"/>
              </a:rPr>
              <a:t>n=907</a:t>
            </a:r>
            <a:r>
              <a:rPr lang="fr-CA" sz="800" smtClean="0">
                <a:solidFill>
                  <a:schemeClr val="tx1"/>
                </a:solidFill>
                <a:latin typeface="+mj-lt"/>
              </a:rPr>
              <a:t>; 2008 </a:t>
            </a:r>
            <a:r>
              <a:rPr lang="fr-CA" sz="800" dirty="0" smtClean="0">
                <a:solidFill>
                  <a:schemeClr val="tx1"/>
                </a:solidFill>
                <a:latin typeface="+mj-lt"/>
              </a:rPr>
              <a:t>n=513 (Q3).</a:t>
            </a:r>
            <a:endParaRPr lang="fr-CA" sz="800" dirty="0">
              <a:solidFill>
                <a:schemeClr val="tx1"/>
              </a:solidFill>
              <a:latin typeface="+mj-lt"/>
            </a:endParaRPr>
          </a:p>
        </p:txBody>
      </p:sp>
      <p:sp>
        <p:nvSpPr>
          <p:cNvPr id="18438" name="Text Box 7"/>
          <p:cNvSpPr txBox="1">
            <a:spLocks noChangeArrowheads="1"/>
          </p:cNvSpPr>
          <p:nvPr>
            <p:custDataLst>
              <p:tags r:id="rId5"/>
            </p:custDataLst>
          </p:nvPr>
        </p:nvSpPr>
        <p:spPr bwMode="auto">
          <a:xfrm>
            <a:off x="2220344" y="2827740"/>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(n=664)</a:t>
            </a:r>
          </a:p>
        </p:txBody>
      </p:sp>
      <p:sp>
        <p:nvSpPr>
          <p:cNvPr id="18439" name="Text Box 8"/>
          <p:cNvSpPr txBox="1">
            <a:spLocks noChangeArrowheads="1"/>
          </p:cNvSpPr>
          <p:nvPr>
            <p:custDataLst>
              <p:tags r:id="rId6"/>
            </p:custDataLst>
          </p:nvPr>
        </p:nvSpPr>
        <p:spPr bwMode="auto">
          <a:xfrm>
            <a:off x="5011596" y="5179222"/>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(n=101)</a:t>
            </a:r>
          </a:p>
        </p:txBody>
      </p:sp>
      <p:sp>
        <p:nvSpPr>
          <p:cNvPr id="18440" name="Text Box 9"/>
          <p:cNvSpPr txBox="1">
            <a:spLocks noChangeArrowheads="1"/>
          </p:cNvSpPr>
          <p:nvPr>
            <p:custDataLst>
              <p:tags r:id="rId7"/>
            </p:custDataLst>
          </p:nvPr>
        </p:nvSpPr>
        <p:spPr bwMode="auto">
          <a:xfrm>
            <a:off x="7780670" y="4996184"/>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(n=142)</a:t>
            </a:r>
          </a:p>
        </p:txBody>
      </p:sp>
      <p:sp>
        <p:nvSpPr>
          <p:cNvPr id="18441" name="Text Box 10"/>
          <p:cNvSpPr txBox="1">
            <a:spLocks noChangeArrowheads="1"/>
          </p:cNvSpPr>
          <p:nvPr>
            <p:custDataLst>
              <p:tags r:id="rId8"/>
            </p:custDataLst>
          </p:nvPr>
        </p:nvSpPr>
        <p:spPr bwMode="auto">
          <a:xfrm>
            <a:off x="2538262" y="3138331"/>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(n=335)</a:t>
            </a:r>
          </a:p>
        </p:txBody>
      </p:sp>
      <p:sp>
        <p:nvSpPr>
          <p:cNvPr id="18442" name="Text Box 11"/>
          <p:cNvSpPr txBox="1">
            <a:spLocks noChangeArrowheads="1"/>
          </p:cNvSpPr>
          <p:nvPr>
            <p:custDataLst>
              <p:tags r:id="rId9"/>
            </p:custDataLst>
          </p:nvPr>
        </p:nvSpPr>
        <p:spPr bwMode="auto">
          <a:xfrm>
            <a:off x="5327502" y="516107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(n=64)</a:t>
            </a:r>
          </a:p>
        </p:txBody>
      </p:sp>
      <p:sp>
        <p:nvSpPr>
          <p:cNvPr id="18443" name="Text Box 12"/>
          <p:cNvSpPr txBox="1">
            <a:spLocks noChangeArrowheads="1"/>
          </p:cNvSpPr>
          <p:nvPr>
            <p:custDataLst>
              <p:tags r:id="rId10"/>
            </p:custDataLst>
          </p:nvPr>
        </p:nvSpPr>
        <p:spPr bwMode="auto">
          <a:xfrm>
            <a:off x="8070277" y="4760122"/>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(n=114)</a:t>
            </a:r>
          </a:p>
        </p:txBody>
      </p:sp>
      <p:sp>
        <p:nvSpPr>
          <p:cNvPr id="18444" name="Text Box 14"/>
          <p:cNvSpPr txBox="1">
            <a:spLocks noChangeArrowheads="1"/>
          </p:cNvSpPr>
          <p:nvPr>
            <p:custDataLst>
              <p:tags r:id="rId11"/>
            </p:custDataLst>
          </p:nvPr>
        </p:nvSpPr>
        <p:spPr bwMode="auto">
          <a:xfrm>
            <a:off x="1273957" y="1580299"/>
            <a:ext cx="6482164"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La pratique professionnelle du génie est-elle encadrée par des lois et des règlements</a:t>
            </a:r>
            <a:r>
              <a:rPr lang="en-CA" sz="1400" dirty="0" smtClean="0">
                <a:solidFill>
                  <a:srgbClr val="003399"/>
                </a:solidFill>
                <a:latin typeface="+mj-lt"/>
              </a:rPr>
              <a:t>?</a:t>
            </a:r>
            <a:endParaRPr lang="en-CA" sz="1400" dirty="0">
              <a:solidFill>
                <a:srgbClr val="003399"/>
              </a:solidFill>
              <a:latin typeface="+mj-lt"/>
            </a:endParaRPr>
          </a:p>
        </p:txBody>
      </p:sp>
      <p:sp>
        <p:nvSpPr>
          <p:cNvPr id="18445" name="Text Box 16"/>
          <p:cNvSpPr txBox="1">
            <a:spLocks noChangeArrowheads="1"/>
          </p:cNvSpPr>
          <p:nvPr>
            <p:custDataLst>
              <p:tags r:id="rId12"/>
            </p:custDataLst>
          </p:nvPr>
        </p:nvSpPr>
        <p:spPr bwMode="auto">
          <a:xfrm>
            <a:off x="1912165" y="2492219"/>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(n=721)</a:t>
            </a:r>
          </a:p>
        </p:txBody>
      </p:sp>
      <p:sp>
        <p:nvSpPr>
          <p:cNvPr id="18446" name="Text Box 17"/>
          <p:cNvSpPr txBox="1">
            <a:spLocks noChangeArrowheads="1"/>
          </p:cNvSpPr>
          <p:nvPr>
            <p:custDataLst>
              <p:tags r:id="rId13"/>
            </p:custDataLst>
          </p:nvPr>
        </p:nvSpPr>
        <p:spPr bwMode="auto">
          <a:xfrm>
            <a:off x="4710112" y="5264393"/>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18447" name="Text Box 18"/>
          <p:cNvSpPr txBox="1">
            <a:spLocks noChangeArrowheads="1"/>
          </p:cNvSpPr>
          <p:nvPr>
            <p:custDataLst>
              <p:tags r:id="rId14"/>
            </p:custDataLst>
          </p:nvPr>
        </p:nvSpPr>
        <p:spPr bwMode="auto">
          <a:xfrm>
            <a:off x="7494977" y="5251216"/>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18450" name="Text Box 10"/>
          <p:cNvSpPr txBox="1">
            <a:spLocks noChangeArrowheads="1"/>
          </p:cNvSpPr>
          <p:nvPr>
            <p:custDataLst>
              <p:tags r:id="rId15"/>
            </p:custDataLst>
          </p:nvPr>
        </p:nvSpPr>
        <p:spPr bwMode="auto">
          <a:xfrm>
            <a:off x="1592875" y="2575327"/>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(n=762)</a:t>
            </a:r>
          </a:p>
        </p:txBody>
      </p:sp>
      <p:sp>
        <p:nvSpPr>
          <p:cNvPr id="18451" name="Text Box 17"/>
          <p:cNvSpPr txBox="1">
            <a:spLocks noChangeArrowheads="1"/>
          </p:cNvSpPr>
          <p:nvPr>
            <p:custDataLst>
              <p:tags r:id="rId16"/>
            </p:custDataLst>
          </p:nvPr>
        </p:nvSpPr>
        <p:spPr bwMode="auto">
          <a:xfrm>
            <a:off x="4389356" y="5218567"/>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(n=97)</a:t>
            </a:r>
          </a:p>
        </p:txBody>
      </p:sp>
      <p:sp>
        <p:nvSpPr>
          <p:cNvPr id="18452" name="Text Box 18"/>
          <p:cNvSpPr txBox="1">
            <a:spLocks noChangeArrowheads="1"/>
          </p:cNvSpPr>
          <p:nvPr>
            <p:custDataLst>
              <p:tags r:id="rId17"/>
            </p:custDataLst>
          </p:nvPr>
        </p:nvSpPr>
        <p:spPr bwMode="auto">
          <a:xfrm>
            <a:off x="7172807" y="5216975"/>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(n=96)</a:t>
            </a:r>
          </a:p>
        </p:txBody>
      </p:sp>
      <p:sp>
        <p:nvSpPr>
          <p:cNvPr id="22" name="Content Placeholder 33"/>
          <p:cNvSpPr txBox="1">
            <a:spLocks/>
          </p:cNvSpPr>
          <p:nvPr>
            <p:custDataLst>
              <p:tags r:id="rId18"/>
            </p:custDataLst>
          </p:nvPr>
        </p:nvSpPr>
        <p:spPr>
          <a:xfrm>
            <a:off x="362725" y="718525"/>
            <a:ext cx="8457038"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huit étudiants sur dix, soit la vaste majorité d’entre eux (83 %), savent que le génie est réglementé par des lois et des règlements, ce qui représente un pourcentage plus élevé qu’en 2013. Un sur dix est incertain (9 %), ce qui représente un pourcentage beaucoup moins élevé que l’année dernière, ou pense que la profession n’est pas réglementée (7 %). </a:t>
            </a:r>
            <a:endParaRPr lang="fr-CA" sz="1800" b="0" dirty="0">
              <a:solidFill>
                <a:schemeClr val="tx1"/>
              </a:solidFill>
              <a:latin typeface="+mn-lt"/>
            </a:endParaRPr>
          </a:p>
        </p:txBody>
      </p:sp>
      <p:sp>
        <p:nvSpPr>
          <p:cNvPr id="24" name="Text Box 10"/>
          <p:cNvSpPr txBox="1">
            <a:spLocks noChangeArrowheads="1"/>
          </p:cNvSpPr>
          <p:nvPr>
            <p:custDataLst>
              <p:tags r:id="rId19"/>
            </p:custDataLst>
          </p:nvPr>
        </p:nvSpPr>
        <p:spPr bwMode="auto">
          <a:xfrm>
            <a:off x="1273956" y="2604534"/>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(n=989)</a:t>
            </a:r>
            <a:endParaRPr lang="en-CA" b="0" dirty="0">
              <a:latin typeface="Arial Narrow" pitchFamily="34" charset="0"/>
            </a:endParaRPr>
          </a:p>
        </p:txBody>
      </p:sp>
      <p:sp>
        <p:nvSpPr>
          <p:cNvPr id="25" name="Text Box 10"/>
          <p:cNvSpPr txBox="1">
            <a:spLocks noChangeArrowheads="1"/>
          </p:cNvSpPr>
          <p:nvPr>
            <p:custDataLst>
              <p:tags r:id="rId20"/>
            </p:custDataLst>
          </p:nvPr>
        </p:nvSpPr>
        <p:spPr bwMode="auto">
          <a:xfrm>
            <a:off x="4074474" y="5216316"/>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(n=120)</a:t>
            </a:r>
            <a:endParaRPr lang="en-CA" b="0" dirty="0">
              <a:latin typeface="Arial Narrow" pitchFamily="34" charset="0"/>
            </a:endParaRPr>
          </a:p>
        </p:txBody>
      </p:sp>
      <p:sp>
        <p:nvSpPr>
          <p:cNvPr id="26" name="Text Box 10"/>
          <p:cNvSpPr txBox="1">
            <a:spLocks noChangeArrowheads="1"/>
          </p:cNvSpPr>
          <p:nvPr>
            <p:custDataLst>
              <p:tags r:id="rId21"/>
            </p:custDataLst>
          </p:nvPr>
        </p:nvSpPr>
        <p:spPr bwMode="auto">
          <a:xfrm>
            <a:off x="6847616" y="5185211"/>
            <a:ext cx="8128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(n=141)</a:t>
            </a:r>
            <a:endParaRPr lang="en-CA" b="0" dirty="0">
              <a:latin typeface="Arial Narrow" pitchFamily="34" charset="0"/>
            </a:endParaRPr>
          </a:p>
        </p:txBody>
      </p:sp>
      <p:sp>
        <p:nvSpPr>
          <p:cNvPr id="27" name="Text Box 11"/>
          <p:cNvSpPr txBox="1">
            <a:spLocks noChangeArrowheads="1"/>
          </p:cNvSpPr>
          <p:nvPr>
            <p:custDataLst>
              <p:tags r:id="rId22"/>
            </p:custDataLst>
          </p:nvPr>
        </p:nvSpPr>
        <p:spPr bwMode="auto">
          <a:xfrm>
            <a:off x="972484" y="2643507"/>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n=908)</a:t>
            </a:r>
            <a:endParaRPr lang="en-CA" b="0" dirty="0">
              <a:latin typeface="Arial Narrow" pitchFamily="34" charset="0"/>
            </a:endParaRPr>
          </a:p>
        </p:txBody>
      </p:sp>
      <p:sp>
        <p:nvSpPr>
          <p:cNvPr id="28" name="Text Box 11"/>
          <p:cNvSpPr txBox="1">
            <a:spLocks noChangeArrowheads="1"/>
          </p:cNvSpPr>
          <p:nvPr>
            <p:custDataLst>
              <p:tags r:id="rId23"/>
            </p:custDataLst>
          </p:nvPr>
        </p:nvSpPr>
        <p:spPr bwMode="auto">
          <a:xfrm>
            <a:off x="3767129" y="5378937"/>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n=75)</a:t>
            </a:r>
            <a:endParaRPr lang="en-CA" b="0" dirty="0">
              <a:latin typeface="Arial Narrow" pitchFamily="34" charset="0"/>
            </a:endParaRPr>
          </a:p>
        </p:txBody>
      </p:sp>
      <p:sp>
        <p:nvSpPr>
          <p:cNvPr id="29" name="Text Box 11"/>
          <p:cNvSpPr txBox="1">
            <a:spLocks noChangeArrowheads="1"/>
          </p:cNvSpPr>
          <p:nvPr>
            <p:custDataLst>
              <p:tags r:id="rId24"/>
            </p:custDataLst>
          </p:nvPr>
        </p:nvSpPr>
        <p:spPr bwMode="auto">
          <a:xfrm>
            <a:off x="6527800" y="4982705"/>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n=185)</a:t>
            </a:r>
            <a:endParaRPr lang="en-CA" b="0" dirty="0">
              <a:latin typeface="Arial Narrow" pitchFamily="34" charset="0"/>
            </a:endParaRPr>
          </a:p>
        </p:txBody>
      </p:sp>
      <p:sp>
        <p:nvSpPr>
          <p:cNvPr id="33" name="TextBox 32"/>
          <p:cNvSpPr txBox="1"/>
          <p:nvPr>
            <p:custDataLst>
              <p:tags r:id="rId25"/>
            </p:custDataLst>
          </p:nvPr>
        </p:nvSpPr>
        <p:spPr>
          <a:xfrm>
            <a:off x="6089487" y="5130895"/>
            <a:ext cx="272892"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
        <p:nvSpPr>
          <p:cNvPr id="31" name="Text Box 11"/>
          <p:cNvSpPr txBox="1">
            <a:spLocks noChangeArrowheads="1"/>
          </p:cNvSpPr>
          <p:nvPr>
            <p:custDataLst>
              <p:tags r:id="rId26"/>
            </p:custDataLst>
          </p:nvPr>
        </p:nvSpPr>
        <p:spPr bwMode="auto">
          <a:xfrm>
            <a:off x="642408" y="2451010"/>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n=798)</a:t>
            </a:r>
            <a:endParaRPr lang="en-CA" b="0" dirty="0">
              <a:latin typeface="Arial Narrow" pitchFamily="34" charset="0"/>
            </a:endParaRPr>
          </a:p>
        </p:txBody>
      </p:sp>
      <p:sp>
        <p:nvSpPr>
          <p:cNvPr id="34" name="Text Box 11"/>
          <p:cNvSpPr txBox="1">
            <a:spLocks noChangeArrowheads="1"/>
          </p:cNvSpPr>
          <p:nvPr>
            <p:custDataLst>
              <p:tags r:id="rId27"/>
            </p:custDataLst>
          </p:nvPr>
        </p:nvSpPr>
        <p:spPr bwMode="auto">
          <a:xfrm>
            <a:off x="3441948" y="533393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n=70)</a:t>
            </a:r>
            <a:endParaRPr lang="en-CA" b="0" dirty="0">
              <a:latin typeface="Arial Narrow" pitchFamily="34" charset="0"/>
            </a:endParaRPr>
          </a:p>
        </p:txBody>
      </p:sp>
      <p:sp>
        <p:nvSpPr>
          <p:cNvPr id="35" name="Text Box 11"/>
          <p:cNvSpPr txBox="1">
            <a:spLocks noChangeArrowheads="1"/>
          </p:cNvSpPr>
          <p:nvPr>
            <p:custDataLst>
              <p:tags r:id="rId28"/>
            </p:custDataLst>
          </p:nvPr>
        </p:nvSpPr>
        <p:spPr bwMode="auto">
          <a:xfrm>
            <a:off x="6195920" y="5241601"/>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n=90)</a:t>
            </a:r>
            <a:endParaRPr lang="en-CA" b="0" dirty="0">
              <a:latin typeface="Arial Narrow" pitchFamily="34" charset="0"/>
            </a:endParaRPr>
          </a:p>
        </p:txBody>
      </p:sp>
      <p:sp>
        <p:nvSpPr>
          <p:cNvPr id="36" name="TextBox 35"/>
          <p:cNvSpPr txBox="1"/>
          <p:nvPr>
            <p:custDataLst>
              <p:tags r:id="rId29"/>
            </p:custDataLst>
          </p:nvPr>
        </p:nvSpPr>
        <p:spPr>
          <a:xfrm>
            <a:off x="512349" y="2290723"/>
            <a:ext cx="192361" cy="279797"/>
          </a:xfrm>
          <a:prstGeom prst="rect">
            <a:avLst/>
          </a:prstGeom>
          <a:noFill/>
        </p:spPr>
        <p:txBody>
          <a:bodyPr wrap="square" rtlCol="0">
            <a:spAutoFit/>
          </a:bodyPr>
          <a:lstStyle/>
          <a:p>
            <a:r>
              <a:rPr lang="en-US" sz="1200" dirty="0" smtClean="0">
                <a:solidFill>
                  <a:srgbClr val="006600"/>
                </a:solidFill>
                <a:latin typeface="Arial" panose="020B0604020202020204" pitchFamily="34" charset="0"/>
                <a:cs typeface="Arial" panose="020B0604020202020204" pitchFamily="34" charset="0"/>
                <a:sym typeface="Wingdings 3"/>
              </a:rPr>
              <a:t></a:t>
            </a:r>
            <a:endParaRPr lang="en-US" sz="1200" dirty="0">
              <a:solidFill>
                <a:srgbClr val="0066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Nécessité du permis au sein de la profession</a:t>
            </a:r>
          </a:p>
        </p:txBody>
      </p:sp>
      <p:sp>
        <p:nvSpPr>
          <p:cNvPr id="88068" name="Content Placeholder 818"/>
          <p:cNvSpPr>
            <a:spLocks noGrp="1"/>
          </p:cNvSpPr>
          <p:nvPr>
            <p:ph idx="1"/>
            <p:custDataLst>
              <p:tags r:id="rId2"/>
            </p:custDataLst>
          </p:nvPr>
        </p:nvSpPr>
        <p:spPr bwMode="auto">
          <a:xfrm>
            <a:off x="352424" y="723010"/>
            <a:ext cx="8512795"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La vaste majorité des </a:t>
            </a:r>
            <a:r>
              <a:rPr lang="fr-CA" sz="1400" dirty="0" smtClean="0"/>
              <a:t>étudiants savent </a:t>
            </a:r>
            <a:r>
              <a:rPr lang="fr-CA" sz="1400" dirty="0"/>
              <a:t>qu’un permis n’est pas nécessaire pour réaliser des travaux d’ingénierie sous la direction d’un ingénieur titulaire de permis (</a:t>
            </a:r>
            <a:r>
              <a:rPr lang="fr-CA" sz="1400" dirty="0" smtClean="0"/>
              <a:t>82 %) </a:t>
            </a:r>
            <a:r>
              <a:rPr lang="fr-CA" sz="1400" dirty="0"/>
              <a:t>ou qu’il est nécessaire pour réaliser des travaux d’ingénierie de façon autonome (</a:t>
            </a:r>
            <a:r>
              <a:rPr lang="fr-CA" sz="1400" dirty="0" smtClean="0"/>
              <a:t>83 %), </a:t>
            </a:r>
            <a:r>
              <a:rPr lang="fr-CA" sz="1400" dirty="0"/>
              <a:t>comme c’était le cas en </a:t>
            </a:r>
            <a:r>
              <a:rPr lang="fr-CA" sz="1400" dirty="0" smtClean="0"/>
              <a:t>2013. Cependant, presque les trois quarts savent qu’il est nécessaire de détenir un permis pour utiliser le titre « ingénieur » (73 %), ce qui est plus élevé que l’année dernière.</a:t>
            </a:r>
          </a:p>
        </p:txBody>
      </p:sp>
      <p:sp>
        <p:nvSpPr>
          <p:cNvPr id="880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AAFF045-52E9-4281-816D-853CFE790AB8}" type="slidenum">
              <a:rPr lang="en-US"/>
              <a:pPr/>
              <a:t>34</a:t>
            </a:fld>
            <a:endParaRPr lang="en-US" dirty="0"/>
          </a:p>
        </p:txBody>
      </p:sp>
      <p:sp>
        <p:nvSpPr>
          <p:cNvPr id="88074" name="Text Box 13"/>
          <p:cNvSpPr txBox="1">
            <a:spLocks noChangeArrowheads="1"/>
          </p:cNvSpPr>
          <p:nvPr>
            <p:custDataLst>
              <p:tags r:id="rId4"/>
            </p:custDataLst>
          </p:nvPr>
        </p:nvSpPr>
        <p:spPr bwMode="auto">
          <a:xfrm>
            <a:off x="479504" y="3859213"/>
            <a:ext cx="2222229" cy="738664"/>
          </a:xfrm>
          <a:prstGeom prst="rect">
            <a:avLst/>
          </a:prstGeom>
          <a:noFill/>
          <a:ln w="25400" algn="ctr">
            <a:noFill/>
            <a:miter lim="800000"/>
            <a:headEnd/>
            <a:tailEnd/>
          </a:ln>
        </p:spPr>
        <p:txBody>
          <a:bodyPr wrap="square">
            <a:spAutoFit/>
          </a:bodyPr>
          <a:lstStyle/>
          <a:p>
            <a:pPr algn="r"/>
            <a:r>
              <a:rPr lang="fr-CA" sz="1400" dirty="0" smtClean="0">
                <a:solidFill>
                  <a:schemeClr val="tx1"/>
                </a:solidFill>
                <a:latin typeface="+mj-lt"/>
              </a:rPr>
              <a:t>Réaliser des travaux d’ingénierie de façon autonome</a:t>
            </a:r>
            <a:endParaRPr lang="fr-CA" sz="1400" dirty="0">
              <a:solidFill>
                <a:schemeClr val="tx1"/>
              </a:solidFill>
              <a:latin typeface="+mj-lt"/>
            </a:endParaRPr>
          </a:p>
        </p:txBody>
      </p:sp>
      <p:sp>
        <p:nvSpPr>
          <p:cNvPr id="88075" name="Text Box 14"/>
          <p:cNvSpPr txBox="1">
            <a:spLocks noChangeArrowheads="1"/>
          </p:cNvSpPr>
          <p:nvPr>
            <p:custDataLst>
              <p:tags r:id="rId5"/>
            </p:custDataLst>
          </p:nvPr>
        </p:nvSpPr>
        <p:spPr bwMode="auto">
          <a:xfrm>
            <a:off x="452322" y="5100638"/>
            <a:ext cx="2277986" cy="523220"/>
          </a:xfrm>
          <a:prstGeom prst="rect">
            <a:avLst/>
          </a:prstGeom>
          <a:noFill/>
          <a:ln w="25400" algn="ctr">
            <a:noFill/>
            <a:miter lim="800000"/>
            <a:headEnd/>
            <a:tailEnd/>
          </a:ln>
        </p:spPr>
        <p:txBody>
          <a:bodyPr wrap="square">
            <a:spAutoFit/>
          </a:bodyPr>
          <a:lstStyle/>
          <a:p>
            <a:pPr algn="r"/>
            <a:r>
              <a:rPr lang="en-CA" sz="1400" dirty="0" smtClean="0">
                <a:solidFill>
                  <a:schemeClr val="tx1"/>
                </a:solidFill>
                <a:latin typeface="+mj-lt"/>
              </a:rPr>
              <a:t>***</a:t>
            </a:r>
            <a:r>
              <a:rPr lang="fr-CA" sz="1400" dirty="0" smtClean="0">
                <a:solidFill>
                  <a:schemeClr val="tx1"/>
                </a:solidFill>
                <a:latin typeface="+mj-lt"/>
              </a:rPr>
              <a:t>Utiliser le titre « ingénieur »</a:t>
            </a:r>
            <a:endParaRPr lang="fr-CA" sz="1400" dirty="0">
              <a:solidFill>
                <a:schemeClr val="tx1"/>
              </a:solidFill>
              <a:latin typeface="+mj-lt"/>
            </a:endParaRPr>
          </a:p>
        </p:txBody>
      </p:sp>
      <p:sp>
        <p:nvSpPr>
          <p:cNvPr id="88076" name="Text Box 16"/>
          <p:cNvSpPr txBox="1">
            <a:spLocks noChangeArrowheads="1"/>
          </p:cNvSpPr>
          <p:nvPr>
            <p:custDataLst>
              <p:tags r:id="rId6"/>
            </p:custDataLst>
          </p:nvPr>
        </p:nvSpPr>
        <p:spPr bwMode="auto">
          <a:xfrm>
            <a:off x="384254" y="2764613"/>
            <a:ext cx="2317479" cy="954107"/>
          </a:xfrm>
          <a:prstGeom prst="rect">
            <a:avLst/>
          </a:prstGeom>
          <a:noFill/>
          <a:ln w="25400" algn="ctr">
            <a:noFill/>
            <a:miter lim="800000"/>
            <a:headEnd/>
            <a:tailEnd/>
          </a:ln>
        </p:spPr>
        <p:txBody>
          <a:bodyPr wrap="square">
            <a:spAutoFit/>
          </a:bodyPr>
          <a:lstStyle/>
          <a:p>
            <a:pPr algn="r"/>
            <a:r>
              <a:rPr lang="fr-CA" sz="1400" dirty="0" smtClean="0">
                <a:solidFill>
                  <a:schemeClr val="tx1"/>
                </a:solidFill>
                <a:latin typeface="+mj-lt"/>
              </a:rPr>
              <a:t>Réaliser des travaux d’ingénierie sous la direction d’un ingénieur titulaire de permis</a:t>
            </a:r>
            <a:endParaRPr lang="fr-CA" sz="1400" dirty="0">
              <a:solidFill>
                <a:schemeClr val="tx1"/>
              </a:solidFill>
              <a:latin typeface="+mj-lt"/>
            </a:endParaRPr>
          </a:p>
        </p:txBody>
      </p:sp>
      <p:sp>
        <p:nvSpPr>
          <p:cNvPr id="45068" name="Text Box 41"/>
          <p:cNvSpPr txBox="1">
            <a:spLocks noChangeArrowheads="1"/>
          </p:cNvSpPr>
          <p:nvPr>
            <p:custDataLst>
              <p:tags r:id="rId7"/>
            </p:custDataLst>
          </p:nvPr>
        </p:nvSpPr>
        <p:spPr bwMode="auto">
          <a:xfrm>
            <a:off x="331284" y="6336773"/>
            <a:ext cx="8474075" cy="215444"/>
          </a:xfrm>
          <a:prstGeom prst="rect">
            <a:avLst/>
          </a:prstGeom>
          <a:noFill/>
          <a:ln w="25400">
            <a:noFill/>
            <a:miter lim="800000"/>
            <a:headEnd/>
            <a:tailEnd/>
          </a:ln>
        </p:spPr>
        <p:txBody>
          <a:bodyPr anchor="ctr">
            <a:spAutoFit/>
          </a:bodyPr>
          <a:lstStyle/>
          <a:p>
            <a:pPr algn="l">
              <a:defRPr/>
            </a:pPr>
            <a:r>
              <a:rPr lang="fr-CA" sz="800" dirty="0" smtClean="0">
                <a:solidFill>
                  <a:schemeClr val="tx1"/>
                </a:solidFill>
                <a:latin typeface="+mj-lt"/>
              </a:rPr>
              <a:t>Q8. D’après vous, est-il nécessaire de détenir un permis d’ingénieur pour… Base : Tous les répondants, 2014 n=958;  2013 n=1168; 2012 n=1250; 2011 n=955; 2009 n=907; 2008 n=513.</a:t>
            </a:r>
            <a:endParaRPr lang="fr-CA" sz="800" dirty="0">
              <a:solidFill>
                <a:schemeClr val="tx1"/>
              </a:solidFill>
              <a:latin typeface="+mj-lt"/>
            </a:endParaRPr>
          </a:p>
        </p:txBody>
      </p:sp>
      <p:sp>
        <p:nvSpPr>
          <p:cNvPr id="88078" name="Text Box 42"/>
          <p:cNvSpPr txBox="1">
            <a:spLocks noChangeArrowheads="1"/>
          </p:cNvSpPr>
          <p:nvPr>
            <p:custDataLst>
              <p:tags r:id="rId8"/>
            </p:custDataLst>
          </p:nvPr>
        </p:nvSpPr>
        <p:spPr bwMode="auto">
          <a:xfrm>
            <a:off x="356840" y="6145136"/>
            <a:ext cx="3449638" cy="215444"/>
          </a:xfrm>
          <a:prstGeom prst="rect">
            <a:avLst/>
          </a:prstGeom>
          <a:noFill/>
          <a:ln w="25400" algn="ctr">
            <a:noFill/>
            <a:miter lim="800000"/>
            <a:headEnd/>
            <a:tailEnd/>
          </a:ln>
        </p:spPr>
        <p:txBody>
          <a:bodyPr>
            <a:spAutoFit/>
          </a:bodyPr>
          <a:lstStyle/>
          <a:p>
            <a:pPr algn="l"/>
            <a:r>
              <a:rPr lang="en-CA" sz="800" i="1" dirty="0" smtClean="0">
                <a:solidFill>
                  <a:schemeClr val="tx1"/>
                </a:solidFill>
              </a:rPr>
              <a:t>***</a:t>
            </a:r>
            <a:r>
              <a:rPr lang="fr-CA" sz="800" i="1" dirty="0">
                <a:solidFill>
                  <a:schemeClr val="tx1"/>
                </a:solidFill>
              </a:rPr>
              <a:t>E</a:t>
            </a:r>
            <a:r>
              <a:rPr lang="fr-CA" sz="800" i="1" dirty="0" smtClean="0">
                <a:solidFill>
                  <a:schemeClr val="tx1"/>
                </a:solidFill>
              </a:rPr>
              <a:t>n 2008, la réponse était « Vous déclarer ingénieur ».</a:t>
            </a:r>
            <a:endParaRPr lang="fr-CA" sz="800" i="1" dirty="0">
              <a:solidFill>
                <a:schemeClr val="tx1"/>
              </a:solidFill>
            </a:endParaRPr>
          </a:p>
        </p:txBody>
      </p:sp>
      <p:sp>
        <p:nvSpPr>
          <p:cNvPr id="88079" name="Text Box 44"/>
          <p:cNvSpPr txBox="1">
            <a:spLocks noChangeArrowheads="1"/>
          </p:cNvSpPr>
          <p:nvPr>
            <p:custDataLst>
              <p:tags r:id="rId9"/>
            </p:custDataLst>
          </p:nvPr>
        </p:nvSpPr>
        <p:spPr bwMode="auto">
          <a:xfrm>
            <a:off x="3005950" y="1838442"/>
            <a:ext cx="57213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Est-il nécessaire de détenir un permis pour pouvoir :</a:t>
            </a:r>
            <a:endParaRPr lang="en-CA" sz="1400" dirty="0">
              <a:solidFill>
                <a:srgbClr val="003399"/>
              </a:solidFill>
              <a:latin typeface="+mj-lt"/>
            </a:endParaRPr>
          </a:p>
        </p:txBody>
      </p:sp>
      <p:graphicFrame>
        <p:nvGraphicFramePr>
          <p:cNvPr id="819" name="Chart 818"/>
          <p:cNvGraphicFramePr/>
          <p:nvPr>
            <p:custDataLst>
              <p:tags r:id="rId10"/>
            </p:custDataLst>
            <p:extLst>
              <p:ext uri="{D42A27DB-BD31-4B8C-83A1-F6EECF244321}">
                <p14:modId xmlns:p14="http://schemas.microsoft.com/office/powerpoint/2010/main" val="674902112"/>
              </p:ext>
            </p:extLst>
          </p:nvPr>
        </p:nvGraphicFramePr>
        <p:xfrm>
          <a:off x="3292623" y="2118731"/>
          <a:ext cx="5327274" cy="3869473"/>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820" name="Table 819"/>
          <p:cNvGraphicFramePr>
            <a:graphicFrameLocks noGrp="1"/>
          </p:cNvGraphicFramePr>
          <p:nvPr>
            <p:custDataLst>
              <p:tags r:id="rId11"/>
            </p:custDataLst>
            <p:extLst>
              <p:ext uri="{D42A27DB-BD31-4B8C-83A1-F6EECF244321}">
                <p14:modId xmlns:p14="http://schemas.microsoft.com/office/powerpoint/2010/main" val="966929772"/>
              </p:ext>
            </p:extLst>
          </p:nvPr>
        </p:nvGraphicFramePr>
        <p:xfrm>
          <a:off x="2783662" y="2606602"/>
          <a:ext cx="724829" cy="932688"/>
        </p:xfrm>
        <a:graphic>
          <a:graphicData uri="http://schemas.openxmlformats.org/drawingml/2006/table">
            <a:tbl>
              <a:tblPr>
                <a:tableStyleId>{5C22544A-7EE6-4342-B048-85BDC9FD1C3A}</a:tableStyleId>
              </a:tblPr>
              <a:tblGrid>
                <a:gridCol w="724829"/>
              </a:tblGrid>
              <a:tr h="147847">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7847">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custDataLst>
              <p:tags r:id="rId12"/>
            </p:custDataLst>
            <p:extLst>
              <p:ext uri="{D42A27DB-BD31-4B8C-83A1-F6EECF244321}">
                <p14:modId xmlns:p14="http://schemas.microsoft.com/office/powerpoint/2010/main" val="3992859555"/>
              </p:ext>
            </p:extLst>
          </p:nvPr>
        </p:nvGraphicFramePr>
        <p:xfrm>
          <a:off x="2776576" y="3685757"/>
          <a:ext cx="724829" cy="932688"/>
        </p:xfrm>
        <a:graphic>
          <a:graphicData uri="http://schemas.openxmlformats.org/drawingml/2006/table">
            <a:tbl>
              <a:tblPr>
                <a:tableStyleId>{5C22544A-7EE6-4342-B048-85BDC9FD1C3A}</a:tableStyleId>
              </a:tblPr>
              <a:tblGrid>
                <a:gridCol w="724829"/>
              </a:tblGrid>
              <a:tr h="149767">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9767">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3"/>
            </p:custDataLst>
            <p:extLst>
              <p:ext uri="{D42A27DB-BD31-4B8C-83A1-F6EECF244321}">
                <p14:modId xmlns:p14="http://schemas.microsoft.com/office/powerpoint/2010/main" val="2308656686"/>
              </p:ext>
            </p:extLst>
          </p:nvPr>
        </p:nvGraphicFramePr>
        <p:xfrm>
          <a:off x="2769490" y="4752555"/>
          <a:ext cx="724829" cy="1088136"/>
        </p:xfrm>
        <a:graphic>
          <a:graphicData uri="http://schemas.openxmlformats.org/drawingml/2006/table">
            <a:tbl>
              <a:tblPr>
                <a:tableStyleId>{5C22544A-7EE6-4342-B048-85BDC9FD1C3A}</a:tableStyleId>
              </a:tblPr>
              <a:tblGrid>
                <a:gridCol w="724829"/>
              </a:tblGrid>
              <a:tr h="150731">
                <a:tc>
                  <a:txBody>
                    <a:bodyPr/>
                    <a:lstStyle/>
                    <a:p>
                      <a:pPr algn="r"/>
                      <a:r>
                        <a:rPr lang="en-US" sz="1020" b="1" dirty="0" smtClean="0"/>
                        <a:t>2014</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2013</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2012</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2011</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2010</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2009</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731">
                <a:tc>
                  <a:txBody>
                    <a:bodyPr/>
                    <a:lstStyle/>
                    <a:p>
                      <a:pPr algn="r"/>
                      <a:r>
                        <a:rPr lang="en-US" sz="1020" b="1" dirty="0" smtClean="0"/>
                        <a:t>2008</a:t>
                      </a:r>
                      <a:endParaRPr lang="en-US" sz="1020" b="1"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 name="TextBox 14"/>
          <p:cNvSpPr txBox="1"/>
          <p:nvPr>
            <p:custDataLst>
              <p:tags r:id="rId14"/>
            </p:custDataLst>
          </p:nvPr>
        </p:nvSpPr>
        <p:spPr>
          <a:xfrm>
            <a:off x="5415443" y="4617310"/>
            <a:ext cx="131385"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16" name="TextBox 15"/>
          <p:cNvSpPr txBox="1"/>
          <p:nvPr>
            <p:custDataLst>
              <p:tags r:id="rId15"/>
            </p:custDataLst>
          </p:nvPr>
        </p:nvSpPr>
        <p:spPr>
          <a:xfrm>
            <a:off x="7780212" y="4716545"/>
            <a:ext cx="140037" cy="184989"/>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du permis d’ingénieur et des rôles</a:t>
            </a:r>
          </a:p>
        </p:txBody>
      </p:sp>
      <p:graphicFrame>
        <p:nvGraphicFramePr>
          <p:cNvPr id="40" name="Object 4"/>
          <p:cNvGraphicFramePr>
            <a:graphicFrameLocks noGrp="1" noChangeAspect="1"/>
          </p:cNvGraphicFramePr>
          <p:nvPr>
            <p:ph idx="1"/>
            <p:custDataLst>
              <p:tags r:id="rId2"/>
            </p:custDataLst>
            <p:extLst>
              <p:ext uri="{D42A27DB-BD31-4B8C-83A1-F6EECF244321}">
                <p14:modId xmlns:p14="http://schemas.microsoft.com/office/powerpoint/2010/main" val="4002320022"/>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65"/>
          </a:graphicData>
        </a:graphic>
      </p:graphicFrame>
      <p:sp>
        <p:nvSpPr>
          <p:cNvPr id="1946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F0D5C9A-2B0A-4E3E-90AB-686F9153B540}" type="slidenum">
              <a:rPr lang="en-US"/>
              <a:pPr/>
              <a:t>35</a:t>
            </a:fld>
            <a:endParaRPr lang="en-US" dirty="0"/>
          </a:p>
        </p:txBody>
      </p:sp>
      <p:sp>
        <p:nvSpPr>
          <p:cNvPr id="19461" name="Text Box 3"/>
          <p:cNvSpPr txBox="1">
            <a:spLocks noChangeArrowheads="1"/>
          </p:cNvSpPr>
          <p:nvPr>
            <p:custDataLst>
              <p:tags r:id="rId4"/>
            </p:custDataLst>
          </p:nvPr>
        </p:nvSpPr>
        <p:spPr bwMode="auto">
          <a:xfrm>
            <a:off x="367990" y="6256377"/>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Q8. D’après vous, est-il nécessaire de détenir un permis d’ingénieur pour… Base : Tous les répondants, 2014 n=958; 2013 n=1168; 2012 n=1250; 2011 n=955; 2010 n=883; 2009 n=907; la question n’a pas été posée en 2008.</a:t>
            </a:r>
            <a:endParaRPr lang="fr-CA" sz="800" dirty="0">
              <a:solidFill>
                <a:schemeClr val="tx1"/>
              </a:solidFill>
              <a:latin typeface="+mj-lt"/>
            </a:endParaRPr>
          </a:p>
        </p:txBody>
      </p:sp>
      <p:sp>
        <p:nvSpPr>
          <p:cNvPr id="19462" name="Text Box 5"/>
          <p:cNvSpPr txBox="1">
            <a:spLocks noChangeArrowheads="1"/>
          </p:cNvSpPr>
          <p:nvPr>
            <p:custDataLst>
              <p:tags r:id="rId5"/>
            </p:custDataLst>
          </p:nvPr>
        </p:nvSpPr>
        <p:spPr bwMode="auto">
          <a:xfrm>
            <a:off x="8494760" y="5333325"/>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19463" name="Text Box 6"/>
          <p:cNvSpPr txBox="1">
            <a:spLocks noChangeArrowheads="1"/>
          </p:cNvSpPr>
          <p:nvPr>
            <p:custDataLst>
              <p:tags r:id="rId6"/>
            </p:custDataLst>
          </p:nvPr>
        </p:nvSpPr>
        <p:spPr bwMode="auto">
          <a:xfrm>
            <a:off x="6360187" y="5260450"/>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(n=64)</a:t>
            </a:r>
          </a:p>
        </p:txBody>
      </p:sp>
      <p:sp>
        <p:nvSpPr>
          <p:cNvPr id="19464" name="Text Box 7"/>
          <p:cNvSpPr txBox="1">
            <a:spLocks noChangeArrowheads="1"/>
          </p:cNvSpPr>
          <p:nvPr>
            <p:custDataLst>
              <p:tags r:id="rId7"/>
            </p:custDataLst>
          </p:nvPr>
        </p:nvSpPr>
        <p:spPr bwMode="auto">
          <a:xfrm>
            <a:off x="4194209" y="4277792"/>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(n=460)</a:t>
            </a:r>
          </a:p>
        </p:txBody>
      </p:sp>
      <p:sp>
        <p:nvSpPr>
          <p:cNvPr id="19465" name="Text Box 8"/>
          <p:cNvSpPr txBox="1">
            <a:spLocks noChangeArrowheads="1"/>
          </p:cNvSpPr>
          <p:nvPr>
            <p:custDataLst>
              <p:tags r:id="rId8"/>
            </p:custDataLst>
          </p:nvPr>
        </p:nvSpPr>
        <p:spPr bwMode="auto">
          <a:xfrm>
            <a:off x="2070763" y="4529861"/>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(n=359)</a:t>
            </a:r>
          </a:p>
        </p:txBody>
      </p:sp>
      <p:sp>
        <p:nvSpPr>
          <p:cNvPr id="19466" name="Text Box 9"/>
          <p:cNvSpPr txBox="1">
            <a:spLocks noChangeArrowheads="1"/>
          </p:cNvSpPr>
          <p:nvPr>
            <p:custDataLst>
              <p:tags r:id="rId9"/>
            </p:custDataLst>
          </p:nvPr>
        </p:nvSpPr>
        <p:spPr bwMode="auto">
          <a:xfrm>
            <a:off x="6854728" y="1610808"/>
            <a:ext cx="2019300" cy="1938992"/>
          </a:xfrm>
          <a:prstGeom prst="rect">
            <a:avLst/>
          </a:prstGeom>
          <a:noFill/>
          <a:ln w="3175" algn="ctr">
            <a:solidFill>
              <a:schemeClr val="bg1">
                <a:lumMod val="65000"/>
              </a:schemeClr>
            </a:solidFill>
            <a:prstDash val="dash"/>
            <a:miter lim="800000"/>
            <a:headEnd/>
            <a:tailEnd/>
          </a:ln>
        </p:spPr>
        <p:txBody>
          <a:bodyPr>
            <a:spAutoFit/>
          </a:bodyPr>
          <a:lstStyle/>
          <a:p>
            <a:pPr algn="l">
              <a:spcBef>
                <a:spcPts val="0"/>
              </a:spcBef>
            </a:pPr>
            <a:r>
              <a:rPr lang="en-CA" sz="1000" u="sng" dirty="0" smtClean="0"/>
              <a:t>*</a:t>
            </a:r>
            <a:r>
              <a:rPr lang="fr-CA" sz="1000" u="sng" dirty="0" smtClean="0">
                <a:latin typeface="+mj-lt"/>
              </a:rPr>
              <a:t>Définition des niveaux de connaissance</a:t>
            </a:r>
            <a:endParaRPr lang="fr-CA" sz="1000" i="1" dirty="0" smtClean="0">
              <a:latin typeface="+mj-lt"/>
            </a:endParaRPr>
          </a:p>
          <a:p>
            <a:pPr algn="l">
              <a:spcBef>
                <a:spcPts val="0"/>
              </a:spcBef>
            </a:pPr>
            <a:r>
              <a:rPr lang="fr-CA" sz="1000" i="1" dirty="0" smtClean="0">
                <a:latin typeface="+mj-lt"/>
              </a:rPr>
              <a:t>2012-­2010</a:t>
            </a:r>
            <a:br>
              <a:rPr lang="fr-CA" sz="1000" i="1" dirty="0" smtClean="0">
                <a:latin typeface="+mj-lt"/>
              </a:rPr>
            </a:br>
            <a:r>
              <a:rPr lang="fr-CA" sz="1000" i="1" dirty="0" smtClean="0">
                <a:latin typeface="+mj-lt"/>
              </a:rPr>
              <a:t>Élevé :</a:t>
            </a:r>
            <a:r>
              <a:rPr lang="fr-CA" sz="1000" dirty="0" smtClean="0">
                <a:latin typeface="+mj-lt"/>
              </a:rPr>
              <a:t> 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Zéro (0) exact à la Q8</a:t>
            </a:r>
            <a:endParaRPr lang="fr-CA" sz="1000" i="1" dirty="0" smtClean="0">
              <a:latin typeface="+mj-lt"/>
            </a:endParaRPr>
          </a:p>
          <a:p>
            <a:pPr algn="l">
              <a:spcBef>
                <a:spcPts val="0"/>
              </a:spcBef>
            </a:pPr>
            <a:r>
              <a:rPr lang="fr-CA" sz="1000" i="1" dirty="0" smtClean="0">
                <a:latin typeface="+mj-lt"/>
              </a:rPr>
              <a:t>2009</a:t>
            </a:r>
            <a:br>
              <a:rPr lang="fr-CA" sz="1000" i="1" dirty="0" smtClean="0">
                <a:latin typeface="+mj-lt"/>
              </a:rPr>
            </a:br>
            <a:r>
              <a:rPr lang="fr-CA" sz="1000" i="1" dirty="0" smtClean="0">
                <a:latin typeface="+mj-lt"/>
              </a:rPr>
              <a:t>Élevé :</a:t>
            </a:r>
            <a:r>
              <a:rPr lang="fr-CA" sz="1000" dirty="0" smtClean="0">
                <a:latin typeface="+mj-lt"/>
              </a:rPr>
              <a:t> Tous exacts (4) à la Q8</a:t>
            </a:r>
            <a:br>
              <a:rPr lang="fr-CA" sz="1000" dirty="0" smtClean="0">
                <a:latin typeface="+mj-lt"/>
              </a:rPr>
            </a:br>
            <a:r>
              <a:rPr lang="fr-CA" sz="1000" i="1" dirty="0" smtClean="0">
                <a:latin typeface="+mj-lt"/>
              </a:rPr>
              <a:t>Moyen </a:t>
            </a:r>
            <a:r>
              <a:rPr lang="fr-CA" sz="1000" dirty="0" smtClean="0">
                <a:latin typeface="+mj-lt"/>
              </a:rPr>
              <a:t>: 2 ou 3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Zéro (0) exact à la Q8</a:t>
            </a:r>
            <a:endParaRPr lang="fr-CA" sz="1000" dirty="0">
              <a:latin typeface="+mj-lt"/>
            </a:endParaRPr>
          </a:p>
        </p:txBody>
      </p:sp>
      <p:sp>
        <p:nvSpPr>
          <p:cNvPr id="19467" name="Rectangle 10"/>
          <p:cNvSpPr>
            <a:spLocks noChangeArrowheads="1"/>
          </p:cNvSpPr>
          <p:nvPr>
            <p:custDataLst>
              <p:tags r:id="rId10"/>
            </p:custDataLst>
          </p:nvPr>
        </p:nvSpPr>
        <p:spPr bwMode="auto">
          <a:xfrm>
            <a:off x="866125" y="1800225"/>
            <a:ext cx="6430026"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Niveau de connaissance des fonctions ou des actes nécessitant un permis</a:t>
            </a:r>
            <a:endParaRPr lang="fr-CA" sz="1400" dirty="0">
              <a:solidFill>
                <a:srgbClr val="003399"/>
              </a:solidFill>
              <a:latin typeface="+mj-lt"/>
            </a:endParaRPr>
          </a:p>
        </p:txBody>
      </p:sp>
      <p:sp>
        <p:nvSpPr>
          <p:cNvPr id="19469" name="Text Box 13"/>
          <p:cNvSpPr txBox="1">
            <a:spLocks noChangeArrowheads="1"/>
          </p:cNvSpPr>
          <p:nvPr>
            <p:custDataLst>
              <p:tags r:id="rId11"/>
            </p:custDataLst>
          </p:nvPr>
        </p:nvSpPr>
        <p:spPr bwMode="auto">
          <a:xfrm>
            <a:off x="1703157" y="2892840"/>
            <a:ext cx="1668462" cy="415498"/>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Élevé/Moyen</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supérieures)</a:t>
            </a:r>
            <a:endParaRPr lang="fr-CA" sz="700" dirty="0">
              <a:latin typeface="Arial" pitchFamily="34" charset="0"/>
              <a:cs typeface="Arial" pitchFamily="34" charset="0"/>
            </a:endParaRPr>
          </a:p>
        </p:txBody>
      </p:sp>
      <p:sp>
        <p:nvSpPr>
          <p:cNvPr id="19470" name="Text Box 14"/>
          <p:cNvSpPr txBox="1">
            <a:spLocks noChangeArrowheads="1"/>
          </p:cNvSpPr>
          <p:nvPr>
            <p:custDataLst>
              <p:tags r:id="rId12"/>
            </p:custDataLst>
          </p:nvPr>
        </p:nvSpPr>
        <p:spPr bwMode="auto">
          <a:xfrm>
            <a:off x="4038974" y="3352800"/>
            <a:ext cx="686647" cy="384721"/>
          </a:xfrm>
          <a:prstGeom prst="rect">
            <a:avLst/>
          </a:prstGeom>
          <a:noFill/>
          <a:ln w="6350" algn="ctr">
            <a:solidFill>
              <a:schemeClr val="accent6"/>
            </a:solidFill>
            <a:miter lim="800000"/>
            <a:headEnd/>
            <a:tailEnd/>
          </a:ln>
        </p:spPr>
        <p:txBody>
          <a:bodyPr wrap="square">
            <a:spAutoFit/>
          </a:bodyPr>
          <a:lstStyle/>
          <a:p>
            <a:r>
              <a:rPr lang="en-CA" sz="1600" dirty="0" smtClean="0"/>
              <a:t>90 %</a:t>
            </a:r>
            <a:endParaRPr lang="en-CA" sz="1600" dirty="0"/>
          </a:p>
          <a:p>
            <a:endParaRPr lang="en-CA" sz="100" dirty="0"/>
          </a:p>
          <a:p>
            <a:endParaRPr lang="en-CA" sz="100" dirty="0"/>
          </a:p>
        </p:txBody>
      </p:sp>
      <p:sp>
        <p:nvSpPr>
          <p:cNvPr id="19471" name="Text Box 15"/>
          <p:cNvSpPr txBox="1">
            <a:spLocks noChangeArrowheads="1"/>
          </p:cNvSpPr>
          <p:nvPr>
            <p:custDataLst>
              <p:tags r:id="rId13"/>
            </p:custDataLst>
          </p:nvPr>
        </p:nvSpPr>
        <p:spPr bwMode="auto">
          <a:xfrm>
            <a:off x="3997700" y="3581400"/>
            <a:ext cx="661063" cy="184666"/>
          </a:xfrm>
          <a:prstGeom prst="rect">
            <a:avLst/>
          </a:prstGeom>
          <a:noFill/>
          <a:ln w="25400" algn="ctr">
            <a:noFill/>
            <a:miter lim="800000"/>
            <a:headEnd/>
            <a:tailEnd/>
          </a:ln>
        </p:spPr>
        <p:txBody>
          <a:bodyPr wrap="square">
            <a:spAutoFit/>
          </a:bodyPr>
          <a:lstStyle/>
          <a:p>
            <a:r>
              <a:rPr lang="en-CA" dirty="0"/>
              <a:t> (n=819)</a:t>
            </a:r>
          </a:p>
        </p:txBody>
      </p:sp>
      <p:sp>
        <p:nvSpPr>
          <p:cNvPr id="19473" name="Text Box 17"/>
          <p:cNvSpPr txBox="1">
            <a:spLocks noChangeArrowheads="1"/>
          </p:cNvSpPr>
          <p:nvPr>
            <p:custDataLst>
              <p:tags r:id="rId14"/>
            </p:custDataLst>
          </p:nvPr>
        </p:nvSpPr>
        <p:spPr bwMode="auto">
          <a:xfrm>
            <a:off x="6044306" y="3536767"/>
            <a:ext cx="1668462" cy="415498"/>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Limité/Nul</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inférieures)</a:t>
            </a:r>
            <a:endParaRPr lang="fr-CA" sz="700" dirty="0">
              <a:latin typeface="Arial" pitchFamily="34" charset="0"/>
              <a:cs typeface="Arial" pitchFamily="34" charset="0"/>
            </a:endParaRPr>
          </a:p>
        </p:txBody>
      </p:sp>
      <p:sp>
        <p:nvSpPr>
          <p:cNvPr id="19474" name="Text Box 18"/>
          <p:cNvSpPr txBox="1">
            <a:spLocks noChangeArrowheads="1"/>
          </p:cNvSpPr>
          <p:nvPr>
            <p:custDataLst>
              <p:tags r:id="rId15"/>
            </p:custDataLst>
          </p:nvPr>
        </p:nvSpPr>
        <p:spPr bwMode="auto">
          <a:xfrm>
            <a:off x="8382617" y="4005540"/>
            <a:ext cx="653244" cy="384721"/>
          </a:xfrm>
          <a:prstGeom prst="rect">
            <a:avLst/>
          </a:prstGeom>
          <a:noFill/>
          <a:ln w="6350" algn="ctr">
            <a:solidFill>
              <a:schemeClr val="accent6"/>
            </a:solidFill>
            <a:miter lim="800000"/>
            <a:headEnd/>
            <a:tailEnd/>
          </a:ln>
        </p:spPr>
        <p:txBody>
          <a:bodyPr wrap="square">
            <a:spAutoFit/>
          </a:bodyPr>
          <a:lstStyle/>
          <a:p>
            <a:r>
              <a:rPr lang="en-CA" sz="1600" dirty="0" smtClean="0"/>
              <a:t>10 %</a:t>
            </a:r>
            <a:endParaRPr lang="en-CA" sz="1600" dirty="0"/>
          </a:p>
          <a:p>
            <a:endParaRPr lang="en-CA" sz="100" dirty="0"/>
          </a:p>
          <a:p>
            <a:endParaRPr lang="en-CA" sz="100" dirty="0"/>
          </a:p>
        </p:txBody>
      </p:sp>
      <p:sp>
        <p:nvSpPr>
          <p:cNvPr id="19475" name="Text Box 19"/>
          <p:cNvSpPr txBox="1">
            <a:spLocks noChangeArrowheads="1"/>
          </p:cNvSpPr>
          <p:nvPr>
            <p:custDataLst>
              <p:tags r:id="rId16"/>
            </p:custDataLst>
          </p:nvPr>
        </p:nvSpPr>
        <p:spPr bwMode="auto">
          <a:xfrm>
            <a:off x="8342361" y="4216666"/>
            <a:ext cx="670127" cy="184666"/>
          </a:xfrm>
          <a:prstGeom prst="rect">
            <a:avLst/>
          </a:prstGeom>
          <a:noFill/>
          <a:ln w="25400" algn="ctr">
            <a:noFill/>
            <a:miter lim="800000"/>
            <a:headEnd/>
            <a:tailEnd/>
          </a:ln>
        </p:spPr>
        <p:txBody>
          <a:bodyPr wrap="square">
            <a:spAutoFit/>
          </a:bodyPr>
          <a:lstStyle/>
          <a:p>
            <a:r>
              <a:rPr lang="en-CA" dirty="0"/>
              <a:t> (n=481)</a:t>
            </a:r>
          </a:p>
        </p:txBody>
      </p:sp>
      <p:sp>
        <p:nvSpPr>
          <p:cNvPr id="19476" name="Text Box 20"/>
          <p:cNvSpPr txBox="1">
            <a:spLocks noChangeArrowheads="1"/>
          </p:cNvSpPr>
          <p:nvPr>
            <p:custDataLst>
              <p:tags r:id="rId17"/>
            </p:custDataLst>
          </p:nvPr>
        </p:nvSpPr>
        <p:spPr bwMode="auto">
          <a:xfrm>
            <a:off x="3872882" y="4680057"/>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(n=291)</a:t>
            </a:r>
          </a:p>
        </p:txBody>
      </p:sp>
      <p:sp>
        <p:nvSpPr>
          <p:cNvPr id="19477" name="Text Box 21"/>
          <p:cNvSpPr txBox="1">
            <a:spLocks noChangeArrowheads="1"/>
          </p:cNvSpPr>
          <p:nvPr>
            <p:custDataLst>
              <p:tags r:id="rId18"/>
            </p:custDataLst>
          </p:nvPr>
        </p:nvSpPr>
        <p:spPr bwMode="auto">
          <a:xfrm>
            <a:off x="6021866" y="5213919"/>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(n=80)</a:t>
            </a:r>
          </a:p>
        </p:txBody>
      </p:sp>
      <p:sp>
        <p:nvSpPr>
          <p:cNvPr id="19478" name="Text Box 22"/>
          <p:cNvSpPr txBox="1">
            <a:spLocks noChangeArrowheads="1"/>
          </p:cNvSpPr>
          <p:nvPr>
            <p:custDataLst>
              <p:tags r:id="rId19"/>
            </p:custDataLst>
          </p:nvPr>
        </p:nvSpPr>
        <p:spPr bwMode="auto">
          <a:xfrm>
            <a:off x="8146502" y="5315863"/>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(n=34)</a:t>
            </a:r>
          </a:p>
        </p:txBody>
      </p:sp>
      <p:sp>
        <p:nvSpPr>
          <p:cNvPr id="19479" name="Text Box 23"/>
          <p:cNvSpPr txBox="1">
            <a:spLocks noChangeArrowheads="1"/>
          </p:cNvSpPr>
          <p:nvPr>
            <p:custDataLst>
              <p:tags r:id="rId20"/>
            </p:custDataLst>
          </p:nvPr>
        </p:nvSpPr>
        <p:spPr bwMode="auto">
          <a:xfrm>
            <a:off x="3351587" y="3353155"/>
            <a:ext cx="687388"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smtClean="0"/>
              <a:t>87 %</a:t>
            </a:r>
            <a:endParaRPr lang="en-CA" sz="1600" dirty="0"/>
          </a:p>
          <a:p>
            <a:endParaRPr lang="en-CA" sz="100" dirty="0"/>
          </a:p>
          <a:p>
            <a:endParaRPr lang="en-CA" sz="100" dirty="0"/>
          </a:p>
        </p:txBody>
      </p:sp>
      <p:sp>
        <p:nvSpPr>
          <p:cNvPr id="19480" name="Text Box 24"/>
          <p:cNvSpPr txBox="1">
            <a:spLocks noChangeArrowheads="1"/>
          </p:cNvSpPr>
          <p:nvPr>
            <p:custDataLst>
              <p:tags r:id="rId21"/>
            </p:custDataLst>
          </p:nvPr>
        </p:nvSpPr>
        <p:spPr bwMode="auto">
          <a:xfrm>
            <a:off x="7691395" y="4007127"/>
            <a:ext cx="653244"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smtClean="0"/>
              <a:t>13 %</a:t>
            </a:r>
            <a:endParaRPr lang="en-CA" sz="1600" dirty="0"/>
          </a:p>
          <a:p>
            <a:endParaRPr lang="en-CA" sz="100" dirty="0"/>
          </a:p>
          <a:p>
            <a:endParaRPr lang="en-CA" sz="100" dirty="0"/>
          </a:p>
        </p:txBody>
      </p:sp>
      <p:sp>
        <p:nvSpPr>
          <p:cNvPr id="19481" name="Text Box 25"/>
          <p:cNvSpPr txBox="1">
            <a:spLocks noChangeArrowheads="1"/>
          </p:cNvSpPr>
          <p:nvPr>
            <p:custDataLst>
              <p:tags r:id="rId22"/>
            </p:custDataLst>
          </p:nvPr>
        </p:nvSpPr>
        <p:spPr bwMode="auto">
          <a:xfrm>
            <a:off x="3280150" y="3600450"/>
            <a:ext cx="661063" cy="184666"/>
          </a:xfrm>
          <a:prstGeom prst="rect">
            <a:avLst/>
          </a:prstGeom>
          <a:noFill/>
          <a:ln w="25400" algn="ctr">
            <a:noFill/>
            <a:miter lim="800000"/>
            <a:headEnd/>
            <a:tailEnd/>
          </a:ln>
        </p:spPr>
        <p:txBody>
          <a:bodyPr wrap="square">
            <a:spAutoFit/>
          </a:bodyPr>
          <a:lstStyle/>
          <a:p>
            <a:r>
              <a:rPr lang="en-CA" dirty="0"/>
              <a:t> (n=769)</a:t>
            </a:r>
          </a:p>
        </p:txBody>
      </p:sp>
      <p:sp>
        <p:nvSpPr>
          <p:cNvPr id="19482" name="Text Box 26"/>
          <p:cNvSpPr txBox="1">
            <a:spLocks noChangeArrowheads="1"/>
          </p:cNvSpPr>
          <p:nvPr>
            <p:custDataLst>
              <p:tags r:id="rId23"/>
            </p:custDataLst>
          </p:nvPr>
        </p:nvSpPr>
        <p:spPr bwMode="auto">
          <a:xfrm>
            <a:off x="7687211" y="4207141"/>
            <a:ext cx="670127" cy="184666"/>
          </a:xfrm>
          <a:prstGeom prst="rect">
            <a:avLst/>
          </a:prstGeom>
          <a:noFill/>
          <a:ln w="25400" algn="ctr">
            <a:noFill/>
            <a:miter lim="800000"/>
            <a:headEnd/>
            <a:tailEnd/>
          </a:ln>
        </p:spPr>
        <p:txBody>
          <a:bodyPr wrap="square">
            <a:spAutoFit/>
          </a:bodyPr>
          <a:lstStyle/>
          <a:p>
            <a:r>
              <a:rPr lang="en-CA" dirty="0"/>
              <a:t> (n=114)</a:t>
            </a:r>
          </a:p>
        </p:txBody>
      </p:sp>
      <p:sp>
        <p:nvSpPr>
          <p:cNvPr id="19483" name="Text Box 28"/>
          <p:cNvSpPr txBox="1">
            <a:spLocks noChangeArrowheads="1"/>
          </p:cNvSpPr>
          <p:nvPr>
            <p:custDataLst>
              <p:tags r:id="rId24"/>
            </p:custDataLst>
          </p:nvPr>
        </p:nvSpPr>
        <p:spPr bwMode="auto">
          <a:xfrm>
            <a:off x="1747357" y="421442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(n=478)</a:t>
            </a:r>
          </a:p>
        </p:txBody>
      </p:sp>
      <p:sp>
        <p:nvSpPr>
          <p:cNvPr id="19484" name="Text Box 23"/>
          <p:cNvSpPr txBox="1">
            <a:spLocks noChangeArrowheads="1"/>
          </p:cNvSpPr>
          <p:nvPr>
            <p:custDataLst>
              <p:tags r:id="rId25"/>
            </p:custDataLst>
          </p:nvPr>
        </p:nvSpPr>
        <p:spPr bwMode="auto">
          <a:xfrm>
            <a:off x="2656262" y="3343630"/>
            <a:ext cx="695325"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88 %</a:t>
            </a:r>
            <a:endParaRPr lang="en-CA" sz="1600" dirty="0"/>
          </a:p>
          <a:p>
            <a:endParaRPr lang="en-CA" sz="100" dirty="0"/>
          </a:p>
          <a:p>
            <a:endParaRPr lang="en-CA" sz="100" dirty="0"/>
          </a:p>
        </p:txBody>
      </p:sp>
      <p:sp>
        <p:nvSpPr>
          <p:cNvPr id="19485" name="Text Box 25"/>
          <p:cNvSpPr txBox="1">
            <a:spLocks noChangeArrowheads="1"/>
          </p:cNvSpPr>
          <p:nvPr>
            <p:custDataLst>
              <p:tags r:id="rId26"/>
            </p:custDataLst>
          </p:nvPr>
        </p:nvSpPr>
        <p:spPr bwMode="auto">
          <a:xfrm>
            <a:off x="2575300" y="3581400"/>
            <a:ext cx="661063" cy="184666"/>
          </a:xfrm>
          <a:prstGeom prst="rect">
            <a:avLst/>
          </a:prstGeom>
          <a:noFill/>
          <a:ln w="25400" algn="ctr">
            <a:noFill/>
            <a:miter lim="800000"/>
            <a:headEnd/>
            <a:tailEnd/>
          </a:ln>
        </p:spPr>
        <p:txBody>
          <a:bodyPr wrap="square">
            <a:spAutoFit/>
          </a:bodyPr>
          <a:lstStyle/>
          <a:p>
            <a:r>
              <a:rPr lang="en-CA" dirty="0"/>
              <a:t> (n=847)</a:t>
            </a:r>
          </a:p>
        </p:txBody>
      </p:sp>
      <p:sp>
        <p:nvSpPr>
          <p:cNvPr id="19486" name="Text Box 23"/>
          <p:cNvSpPr txBox="1">
            <a:spLocks noChangeArrowheads="1"/>
          </p:cNvSpPr>
          <p:nvPr>
            <p:custDataLst>
              <p:tags r:id="rId27"/>
            </p:custDataLst>
          </p:nvPr>
        </p:nvSpPr>
        <p:spPr bwMode="auto">
          <a:xfrm>
            <a:off x="7003730" y="3999190"/>
            <a:ext cx="653244"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11 %</a:t>
            </a:r>
            <a:endParaRPr lang="en-CA" sz="1600" dirty="0"/>
          </a:p>
          <a:p>
            <a:endParaRPr lang="en-CA" sz="100" dirty="0"/>
          </a:p>
          <a:p>
            <a:endParaRPr lang="en-CA" sz="100" dirty="0"/>
          </a:p>
        </p:txBody>
      </p:sp>
      <p:sp>
        <p:nvSpPr>
          <p:cNvPr id="19487" name="Text Box 25"/>
          <p:cNvSpPr txBox="1">
            <a:spLocks noChangeArrowheads="1"/>
          </p:cNvSpPr>
          <p:nvPr>
            <p:custDataLst>
              <p:tags r:id="rId28"/>
            </p:custDataLst>
          </p:nvPr>
        </p:nvSpPr>
        <p:spPr bwMode="auto">
          <a:xfrm>
            <a:off x="7021771" y="4213491"/>
            <a:ext cx="670127" cy="184666"/>
          </a:xfrm>
          <a:prstGeom prst="rect">
            <a:avLst/>
          </a:prstGeom>
          <a:noFill/>
          <a:ln w="25400" algn="ctr">
            <a:noFill/>
            <a:miter lim="800000"/>
            <a:headEnd/>
            <a:tailEnd/>
          </a:ln>
        </p:spPr>
        <p:txBody>
          <a:bodyPr wrap="square">
            <a:spAutoFit/>
          </a:bodyPr>
          <a:lstStyle/>
          <a:p>
            <a:r>
              <a:rPr lang="en-CA" dirty="0"/>
              <a:t> (n=108)</a:t>
            </a:r>
          </a:p>
        </p:txBody>
      </p:sp>
      <p:sp>
        <p:nvSpPr>
          <p:cNvPr id="19488" name="Text Box 5"/>
          <p:cNvSpPr txBox="1">
            <a:spLocks noChangeArrowheads="1"/>
          </p:cNvSpPr>
          <p:nvPr>
            <p:custDataLst>
              <p:tags r:id="rId29"/>
            </p:custDataLst>
          </p:nvPr>
        </p:nvSpPr>
        <p:spPr bwMode="auto">
          <a:xfrm>
            <a:off x="7811574" y="5310906"/>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(n=40)</a:t>
            </a:r>
          </a:p>
        </p:txBody>
      </p:sp>
      <p:sp>
        <p:nvSpPr>
          <p:cNvPr id="19489" name="Text Box 5"/>
          <p:cNvSpPr txBox="1">
            <a:spLocks noChangeArrowheads="1"/>
          </p:cNvSpPr>
          <p:nvPr>
            <p:custDataLst>
              <p:tags r:id="rId30"/>
            </p:custDataLst>
          </p:nvPr>
        </p:nvSpPr>
        <p:spPr bwMode="auto">
          <a:xfrm>
            <a:off x="5709666" y="5258519"/>
            <a:ext cx="552450" cy="184150"/>
          </a:xfrm>
          <a:prstGeom prst="rect">
            <a:avLst/>
          </a:prstGeom>
          <a:noFill/>
          <a:ln w="25400" algn="ctr">
            <a:noFill/>
            <a:miter lim="800000"/>
            <a:headEnd/>
            <a:tailEnd/>
          </a:ln>
        </p:spPr>
        <p:txBody>
          <a:bodyPr>
            <a:spAutoFit/>
          </a:bodyPr>
          <a:lstStyle/>
          <a:p>
            <a:pPr algn="l"/>
            <a:r>
              <a:rPr lang="en-CA" b="0" dirty="0">
                <a:latin typeface="Arial Narrow" pitchFamily="34" charset="0"/>
              </a:rPr>
              <a:t>(n=68)</a:t>
            </a:r>
          </a:p>
        </p:txBody>
      </p:sp>
      <p:sp>
        <p:nvSpPr>
          <p:cNvPr id="19490" name="Text Box 20"/>
          <p:cNvSpPr txBox="1">
            <a:spLocks noChangeArrowheads="1"/>
          </p:cNvSpPr>
          <p:nvPr>
            <p:custDataLst>
              <p:tags r:id="rId31"/>
            </p:custDataLst>
          </p:nvPr>
        </p:nvSpPr>
        <p:spPr bwMode="auto">
          <a:xfrm>
            <a:off x="3555552" y="4694631"/>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(n=309)</a:t>
            </a:r>
          </a:p>
        </p:txBody>
      </p:sp>
      <p:sp>
        <p:nvSpPr>
          <p:cNvPr id="19491" name="Text Box 20"/>
          <p:cNvSpPr txBox="1">
            <a:spLocks noChangeArrowheads="1"/>
          </p:cNvSpPr>
          <p:nvPr>
            <p:custDataLst>
              <p:tags r:id="rId32"/>
            </p:custDataLst>
          </p:nvPr>
        </p:nvSpPr>
        <p:spPr bwMode="auto">
          <a:xfrm>
            <a:off x="1423390" y="4167924"/>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(n=538)</a:t>
            </a:r>
          </a:p>
        </p:txBody>
      </p:sp>
      <p:sp>
        <p:nvSpPr>
          <p:cNvPr id="39" name="Content Placeholder 33"/>
          <p:cNvSpPr txBox="1">
            <a:spLocks/>
          </p:cNvSpPr>
          <p:nvPr>
            <p:custDataLst>
              <p:tags r:id="rId33"/>
            </p:custDataLst>
          </p:nvPr>
        </p:nvSpPr>
        <p:spPr>
          <a:xfrm>
            <a:off x="390837" y="740097"/>
            <a:ext cx="8434736"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Neuf finissants sur dix ont un niveau de connaissance moyen (37 %) ou élevé (52 %) des rôles pour lesquels il est nécessaire de détenir un permis pour pouvoir exécuter légalement des fonctions ou des actes au sein de la profession, ce qui représente un pourcentage beaucoup plus élevé que l’année dernière en raison d’une augmentation du nombre d’étudiants qui ont un niveau de connaissance très élevé (tous exacts aux trois questions de la Q8).</a:t>
            </a:r>
            <a:endParaRPr lang="fr-CA" sz="1300" b="0" dirty="0">
              <a:solidFill>
                <a:schemeClr val="tx1"/>
              </a:solidFill>
              <a:latin typeface="+mj-lt"/>
            </a:endParaRPr>
          </a:p>
        </p:txBody>
      </p:sp>
      <p:sp>
        <p:nvSpPr>
          <p:cNvPr id="41" name="Text Box 23"/>
          <p:cNvSpPr txBox="1">
            <a:spLocks noChangeArrowheads="1"/>
          </p:cNvSpPr>
          <p:nvPr>
            <p:custDataLst>
              <p:tags r:id="rId34"/>
            </p:custDataLst>
          </p:nvPr>
        </p:nvSpPr>
        <p:spPr bwMode="auto">
          <a:xfrm>
            <a:off x="1953270" y="3334105"/>
            <a:ext cx="713730"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86 %</a:t>
            </a:r>
            <a:endParaRPr lang="en-CA" sz="1600" dirty="0"/>
          </a:p>
          <a:p>
            <a:endParaRPr lang="en-CA" sz="100" dirty="0"/>
          </a:p>
          <a:p>
            <a:endParaRPr lang="en-CA" sz="100" dirty="0"/>
          </a:p>
        </p:txBody>
      </p:sp>
      <p:sp>
        <p:nvSpPr>
          <p:cNvPr id="42" name="Text Box 23"/>
          <p:cNvSpPr txBox="1">
            <a:spLocks noChangeArrowheads="1"/>
          </p:cNvSpPr>
          <p:nvPr>
            <p:custDataLst>
              <p:tags r:id="rId35"/>
            </p:custDataLst>
          </p:nvPr>
        </p:nvSpPr>
        <p:spPr bwMode="auto">
          <a:xfrm>
            <a:off x="6304019" y="3999190"/>
            <a:ext cx="653244"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14 %</a:t>
            </a:r>
            <a:endParaRPr lang="en-CA" sz="1600" dirty="0"/>
          </a:p>
          <a:p>
            <a:endParaRPr lang="en-CA" sz="100" dirty="0"/>
          </a:p>
          <a:p>
            <a:endParaRPr lang="en-CA" sz="100" dirty="0"/>
          </a:p>
        </p:txBody>
      </p:sp>
      <p:sp>
        <p:nvSpPr>
          <p:cNvPr id="43" name="AutoShape 10"/>
          <p:cNvSpPr>
            <a:spLocks/>
          </p:cNvSpPr>
          <p:nvPr>
            <p:custDataLst>
              <p:tags r:id="rId36"/>
            </p:custDataLst>
          </p:nvPr>
        </p:nvSpPr>
        <p:spPr bwMode="auto">
          <a:xfrm rot="5400000">
            <a:off x="2420645" y="196412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custDataLst>
              <p:tags r:id="rId37"/>
            </p:custDataLst>
          </p:nvPr>
        </p:nvSpPr>
        <p:spPr bwMode="auto">
          <a:xfrm rot="5400000">
            <a:off x="6791924" y="2599744"/>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Text Box 25"/>
          <p:cNvSpPr txBox="1">
            <a:spLocks noChangeArrowheads="1"/>
          </p:cNvSpPr>
          <p:nvPr>
            <p:custDataLst>
              <p:tags r:id="rId38"/>
            </p:custDataLst>
          </p:nvPr>
        </p:nvSpPr>
        <p:spPr bwMode="auto">
          <a:xfrm>
            <a:off x="1931063" y="3581400"/>
            <a:ext cx="661063" cy="184666"/>
          </a:xfrm>
          <a:prstGeom prst="rect">
            <a:avLst/>
          </a:prstGeom>
          <a:noFill/>
          <a:ln w="25400" algn="ctr">
            <a:noFill/>
            <a:miter lim="800000"/>
            <a:headEnd/>
            <a:tailEnd/>
          </a:ln>
        </p:spPr>
        <p:txBody>
          <a:bodyPr wrap="square">
            <a:spAutoFit/>
          </a:bodyPr>
          <a:lstStyle/>
          <a:p>
            <a:r>
              <a:rPr lang="en-CA" dirty="0" smtClean="0"/>
              <a:t>(n=1074)</a:t>
            </a:r>
            <a:endParaRPr lang="en-CA" dirty="0"/>
          </a:p>
        </p:txBody>
      </p:sp>
      <p:sp>
        <p:nvSpPr>
          <p:cNvPr id="46" name="Text Box 25"/>
          <p:cNvSpPr txBox="1">
            <a:spLocks noChangeArrowheads="1"/>
          </p:cNvSpPr>
          <p:nvPr>
            <p:custDataLst>
              <p:tags r:id="rId39"/>
            </p:custDataLst>
          </p:nvPr>
        </p:nvSpPr>
        <p:spPr bwMode="auto">
          <a:xfrm>
            <a:off x="6275538" y="4219574"/>
            <a:ext cx="670127" cy="184666"/>
          </a:xfrm>
          <a:prstGeom prst="rect">
            <a:avLst/>
          </a:prstGeom>
          <a:noFill/>
          <a:ln w="25400" algn="ctr">
            <a:noFill/>
            <a:miter lim="800000"/>
            <a:headEnd/>
            <a:tailEnd/>
          </a:ln>
        </p:spPr>
        <p:txBody>
          <a:bodyPr wrap="square">
            <a:spAutoFit/>
          </a:bodyPr>
          <a:lstStyle/>
          <a:p>
            <a:r>
              <a:rPr lang="en-CA" dirty="0" smtClean="0"/>
              <a:t>(n=176)</a:t>
            </a:r>
            <a:endParaRPr lang="en-CA" dirty="0"/>
          </a:p>
        </p:txBody>
      </p:sp>
      <p:sp>
        <p:nvSpPr>
          <p:cNvPr id="47" name="Text Box 25"/>
          <p:cNvSpPr txBox="1">
            <a:spLocks noChangeArrowheads="1"/>
          </p:cNvSpPr>
          <p:nvPr>
            <p:custDataLst>
              <p:tags r:id="rId40"/>
            </p:custDataLst>
          </p:nvPr>
        </p:nvSpPr>
        <p:spPr bwMode="auto">
          <a:xfrm>
            <a:off x="912542" y="4369747"/>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(n=589)</a:t>
            </a:r>
            <a:endParaRPr lang="en-CA" b="0" dirty="0">
              <a:latin typeface="Arial Narrow" panose="020B0606020202030204" pitchFamily="34" charset="0"/>
            </a:endParaRPr>
          </a:p>
        </p:txBody>
      </p:sp>
      <p:sp>
        <p:nvSpPr>
          <p:cNvPr id="48" name="Text Box 25"/>
          <p:cNvSpPr txBox="1">
            <a:spLocks noChangeArrowheads="1"/>
          </p:cNvSpPr>
          <p:nvPr>
            <p:custDataLst>
              <p:tags r:id="rId41"/>
            </p:custDataLst>
          </p:nvPr>
        </p:nvSpPr>
        <p:spPr bwMode="auto">
          <a:xfrm>
            <a:off x="3035514" y="4549857"/>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(n=485)</a:t>
            </a:r>
            <a:endParaRPr lang="en-CA" dirty="0">
              <a:latin typeface="Arial Narrow" panose="020B0606020202030204" pitchFamily="34" charset="0"/>
            </a:endParaRPr>
          </a:p>
        </p:txBody>
      </p:sp>
      <p:sp>
        <p:nvSpPr>
          <p:cNvPr id="49" name="Text Box 25"/>
          <p:cNvSpPr txBox="1">
            <a:spLocks noChangeArrowheads="1"/>
          </p:cNvSpPr>
          <p:nvPr>
            <p:custDataLst>
              <p:tags r:id="rId42"/>
            </p:custDataLst>
          </p:nvPr>
        </p:nvSpPr>
        <p:spPr bwMode="auto">
          <a:xfrm>
            <a:off x="5155775" y="5211653"/>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(n=117)</a:t>
            </a:r>
            <a:endParaRPr lang="en-CA" dirty="0">
              <a:latin typeface="Arial Narrow" panose="020B0606020202030204" pitchFamily="34" charset="0"/>
            </a:endParaRPr>
          </a:p>
        </p:txBody>
      </p:sp>
      <p:sp>
        <p:nvSpPr>
          <p:cNvPr id="50" name="Text Box 25"/>
          <p:cNvSpPr txBox="1">
            <a:spLocks noChangeArrowheads="1"/>
          </p:cNvSpPr>
          <p:nvPr>
            <p:custDataLst>
              <p:tags r:id="rId43"/>
            </p:custDataLst>
          </p:nvPr>
        </p:nvSpPr>
        <p:spPr bwMode="auto">
          <a:xfrm>
            <a:off x="7313574" y="5293056"/>
            <a:ext cx="819150" cy="184666"/>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(n=59)</a:t>
            </a:r>
            <a:endParaRPr lang="en-CA" dirty="0">
              <a:latin typeface="Arial Narrow" panose="020B0606020202030204" pitchFamily="34" charset="0"/>
            </a:endParaRPr>
          </a:p>
        </p:txBody>
      </p:sp>
      <p:sp>
        <p:nvSpPr>
          <p:cNvPr id="53" name="Rectangle 52"/>
          <p:cNvSpPr/>
          <p:nvPr>
            <p:custDataLst>
              <p:tags r:id="rId44"/>
            </p:custDataLst>
          </p:nvPr>
        </p:nvSpPr>
        <p:spPr>
          <a:xfrm>
            <a:off x="381000" y="6528971"/>
            <a:ext cx="4572000" cy="338554"/>
          </a:xfrm>
          <a:prstGeom prst="rect">
            <a:avLst/>
          </a:prstGeom>
        </p:spPr>
        <p:txBody>
          <a:bodyPr>
            <a:spAutoFit/>
          </a:bodyPr>
          <a:lstStyle/>
          <a:p>
            <a:pPr algn="l"/>
            <a:r>
              <a:rPr lang="fr-CA" sz="800" b="0" i="1" dirty="0" smtClean="0">
                <a:solidFill>
                  <a:schemeClr val="bg1">
                    <a:lumMod val="50000"/>
                  </a:schemeClr>
                </a:solidFill>
              </a:rPr>
              <a:t>Note : En 2012­­­-2010, la question comptait un choix de moins en ce qui a trait aux niveaux de connaissance – comparer 2009 avec réserve*.</a:t>
            </a:r>
            <a:endParaRPr lang="fr-CA" i="1" dirty="0">
              <a:solidFill>
                <a:schemeClr val="bg1">
                  <a:lumMod val="50000"/>
                </a:schemeClr>
              </a:solidFill>
            </a:endParaRPr>
          </a:p>
        </p:txBody>
      </p:sp>
      <p:sp>
        <p:nvSpPr>
          <p:cNvPr id="54" name="Text Box 23"/>
          <p:cNvSpPr txBox="1">
            <a:spLocks noChangeArrowheads="1"/>
          </p:cNvSpPr>
          <p:nvPr>
            <p:custDataLst>
              <p:tags r:id="rId45"/>
            </p:custDataLst>
          </p:nvPr>
        </p:nvSpPr>
        <p:spPr bwMode="auto">
          <a:xfrm>
            <a:off x="5596554" y="3999091"/>
            <a:ext cx="653244" cy="384721"/>
          </a:xfrm>
          <a:prstGeom prst="rect">
            <a:avLst/>
          </a:prstGeom>
          <a:noFill/>
          <a:ln w="6350" algn="ctr">
            <a:solidFill>
              <a:schemeClr val="tx1"/>
            </a:solidFill>
            <a:miter lim="800000"/>
            <a:headEnd/>
            <a:tailEnd/>
          </a:ln>
        </p:spPr>
        <p:txBody>
          <a:bodyPr wrap="square">
            <a:spAutoFit/>
          </a:bodyPr>
          <a:lstStyle/>
          <a:p>
            <a:r>
              <a:rPr lang="en-CA" sz="1600" dirty="0" smtClean="0"/>
              <a:t>14 %</a:t>
            </a:r>
            <a:endParaRPr lang="en-CA" sz="1600" dirty="0"/>
          </a:p>
          <a:p>
            <a:endParaRPr lang="en-CA" sz="100" dirty="0"/>
          </a:p>
          <a:p>
            <a:endParaRPr lang="en-CA" sz="100" dirty="0"/>
          </a:p>
        </p:txBody>
      </p:sp>
      <p:sp>
        <p:nvSpPr>
          <p:cNvPr id="55" name="Text Box 25"/>
          <p:cNvSpPr txBox="1">
            <a:spLocks noChangeArrowheads="1"/>
          </p:cNvSpPr>
          <p:nvPr>
            <p:custDataLst>
              <p:tags r:id="rId46"/>
            </p:custDataLst>
          </p:nvPr>
        </p:nvSpPr>
        <p:spPr bwMode="auto">
          <a:xfrm>
            <a:off x="5556472" y="4198455"/>
            <a:ext cx="670127" cy="184666"/>
          </a:xfrm>
          <a:prstGeom prst="rect">
            <a:avLst/>
          </a:prstGeom>
          <a:noFill/>
          <a:ln w="25400" algn="ctr">
            <a:noFill/>
            <a:miter lim="800000"/>
            <a:headEnd/>
            <a:tailEnd/>
          </a:ln>
        </p:spPr>
        <p:txBody>
          <a:bodyPr wrap="square">
            <a:spAutoFit/>
          </a:bodyPr>
          <a:lstStyle/>
          <a:p>
            <a:r>
              <a:rPr lang="en-CA" dirty="0" smtClean="0"/>
              <a:t>(n=168)</a:t>
            </a:r>
            <a:endParaRPr lang="en-CA" dirty="0"/>
          </a:p>
        </p:txBody>
      </p:sp>
      <p:sp>
        <p:nvSpPr>
          <p:cNvPr id="56" name="Text Box 23"/>
          <p:cNvSpPr txBox="1">
            <a:spLocks noChangeArrowheads="1"/>
          </p:cNvSpPr>
          <p:nvPr>
            <p:custDataLst>
              <p:tags r:id="rId47"/>
            </p:custDataLst>
          </p:nvPr>
        </p:nvSpPr>
        <p:spPr bwMode="auto">
          <a:xfrm>
            <a:off x="1250795" y="3331982"/>
            <a:ext cx="653244" cy="384721"/>
          </a:xfrm>
          <a:prstGeom prst="rect">
            <a:avLst/>
          </a:prstGeom>
          <a:noFill/>
          <a:ln w="6350" algn="ctr">
            <a:solidFill>
              <a:schemeClr val="tx1"/>
            </a:solidFill>
            <a:miter lim="800000"/>
            <a:headEnd/>
            <a:tailEnd/>
          </a:ln>
        </p:spPr>
        <p:txBody>
          <a:bodyPr wrap="square">
            <a:spAutoFit/>
          </a:bodyPr>
          <a:lstStyle/>
          <a:p>
            <a:r>
              <a:rPr lang="en-CA" sz="1600" dirty="0" smtClean="0"/>
              <a:t>85 %</a:t>
            </a:r>
            <a:endParaRPr lang="en-CA" sz="1600" dirty="0"/>
          </a:p>
          <a:p>
            <a:endParaRPr lang="en-CA" sz="100" dirty="0"/>
          </a:p>
          <a:p>
            <a:endParaRPr lang="en-CA" sz="100" dirty="0"/>
          </a:p>
        </p:txBody>
      </p:sp>
      <p:sp>
        <p:nvSpPr>
          <p:cNvPr id="57" name="Text Box 25"/>
          <p:cNvSpPr txBox="1">
            <a:spLocks noChangeArrowheads="1"/>
          </p:cNvSpPr>
          <p:nvPr>
            <p:custDataLst>
              <p:tags r:id="rId48"/>
            </p:custDataLst>
          </p:nvPr>
        </p:nvSpPr>
        <p:spPr bwMode="auto">
          <a:xfrm>
            <a:off x="1201188" y="3540871"/>
            <a:ext cx="670127" cy="184666"/>
          </a:xfrm>
          <a:prstGeom prst="rect">
            <a:avLst/>
          </a:prstGeom>
          <a:noFill/>
          <a:ln w="25400" algn="ctr">
            <a:noFill/>
            <a:miter lim="800000"/>
            <a:headEnd/>
            <a:tailEnd/>
          </a:ln>
        </p:spPr>
        <p:txBody>
          <a:bodyPr wrap="square">
            <a:spAutoFit/>
          </a:bodyPr>
          <a:lstStyle/>
          <a:p>
            <a:r>
              <a:rPr lang="en-CA" dirty="0" smtClean="0"/>
              <a:t>(n=1000)</a:t>
            </a:r>
            <a:endParaRPr lang="en-CA" dirty="0"/>
          </a:p>
        </p:txBody>
      </p:sp>
      <p:sp>
        <p:nvSpPr>
          <p:cNvPr id="59" name="Text Box 25"/>
          <p:cNvSpPr txBox="1">
            <a:spLocks noChangeArrowheads="1"/>
          </p:cNvSpPr>
          <p:nvPr>
            <p:custDataLst>
              <p:tags r:id="rId49"/>
            </p:custDataLst>
          </p:nvPr>
        </p:nvSpPr>
        <p:spPr bwMode="auto">
          <a:xfrm>
            <a:off x="586634" y="4392658"/>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(n=539)</a:t>
            </a:r>
            <a:endParaRPr lang="en-CA" b="0" dirty="0">
              <a:latin typeface="Arial Narrow" panose="020B0606020202030204" pitchFamily="34" charset="0"/>
            </a:endParaRPr>
          </a:p>
        </p:txBody>
      </p:sp>
      <p:sp>
        <p:nvSpPr>
          <p:cNvPr id="60" name="Text Box 25"/>
          <p:cNvSpPr txBox="1">
            <a:spLocks noChangeArrowheads="1"/>
          </p:cNvSpPr>
          <p:nvPr>
            <p:custDataLst>
              <p:tags r:id="rId50"/>
            </p:custDataLst>
          </p:nvPr>
        </p:nvSpPr>
        <p:spPr bwMode="auto">
          <a:xfrm>
            <a:off x="2724095" y="4547890"/>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(n=461)</a:t>
            </a:r>
            <a:endParaRPr lang="en-CA" dirty="0">
              <a:latin typeface="Arial Narrow" panose="020B0606020202030204" pitchFamily="34" charset="0"/>
            </a:endParaRPr>
          </a:p>
        </p:txBody>
      </p:sp>
      <p:sp>
        <p:nvSpPr>
          <p:cNvPr id="61" name="Text Box 25"/>
          <p:cNvSpPr txBox="1">
            <a:spLocks noChangeArrowheads="1"/>
          </p:cNvSpPr>
          <p:nvPr>
            <p:custDataLst>
              <p:tags r:id="rId51"/>
            </p:custDataLst>
          </p:nvPr>
        </p:nvSpPr>
        <p:spPr bwMode="auto">
          <a:xfrm>
            <a:off x="4831952" y="5186065"/>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(n=120)</a:t>
            </a:r>
            <a:endParaRPr lang="en-CA" dirty="0">
              <a:latin typeface="Arial Narrow" panose="020B0606020202030204" pitchFamily="34" charset="0"/>
            </a:endParaRPr>
          </a:p>
        </p:txBody>
      </p:sp>
      <p:sp>
        <p:nvSpPr>
          <p:cNvPr id="62" name="Text Box 25"/>
          <p:cNvSpPr txBox="1">
            <a:spLocks noChangeArrowheads="1"/>
          </p:cNvSpPr>
          <p:nvPr>
            <p:custDataLst>
              <p:tags r:id="rId52"/>
            </p:custDataLst>
          </p:nvPr>
        </p:nvSpPr>
        <p:spPr bwMode="auto">
          <a:xfrm>
            <a:off x="6978938" y="5319415"/>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(n=48)</a:t>
            </a:r>
            <a:endParaRPr lang="en-CA" dirty="0">
              <a:latin typeface="Arial Narrow" panose="020B0606020202030204" pitchFamily="34" charset="0"/>
            </a:endParaRPr>
          </a:p>
        </p:txBody>
      </p:sp>
      <p:sp>
        <p:nvSpPr>
          <p:cNvPr id="58" name="Text Box 23"/>
          <p:cNvSpPr txBox="1">
            <a:spLocks noChangeArrowheads="1"/>
          </p:cNvSpPr>
          <p:nvPr>
            <p:custDataLst>
              <p:tags r:id="rId53"/>
            </p:custDataLst>
          </p:nvPr>
        </p:nvSpPr>
        <p:spPr bwMode="auto">
          <a:xfrm>
            <a:off x="4831952" y="4003207"/>
            <a:ext cx="729970"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11 %</a:t>
            </a:r>
            <a:endParaRPr lang="en-CA" sz="1600" dirty="0"/>
          </a:p>
          <a:p>
            <a:endParaRPr lang="en-CA" sz="100" dirty="0"/>
          </a:p>
          <a:p>
            <a:endParaRPr lang="en-CA" sz="100" dirty="0"/>
          </a:p>
        </p:txBody>
      </p:sp>
      <p:sp>
        <p:nvSpPr>
          <p:cNvPr id="63" name="Text Box 23"/>
          <p:cNvSpPr txBox="1">
            <a:spLocks noChangeArrowheads="1"/>
          </p:cNvSpPr>
          <p:nvPr>
            <p:custDataLst>
              <p:tags r:id="rId54"/>
            </p:custDataLst>
          </p:nvPr>
        </p:nvSpPr>
        <p:spPr bwMode="auto">
          <a:xfrm>
            <a:off x="418623" y="3336098"/>
            <a:ext cx="797540"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89 %</a:t>
            </a:r>
            <a:endParaRPr lang="en-CA" sz="1600" dirty="0"/>
          </a:p>
          <a:p>
            <a:endParaRPr lang="en-CA" sz="100" dirty="0"/>
          </a:p>
          <a:p>
            <a:endParaRPr lang="en-CA" sz="100" dirty="0"/>
          </a:p>
        </p:txBody>
      </p:sp>
      <p:sp>
        <p:nvSpPr>
          <p:cNvPr id="65" name="Text Box 25"/>
          <p:cNvSpPr txBox="1">
            <a:spLocks noChangeArrowheads="1"/>
          </p:cNvSpPr>
          <p:nvPr>
            <p:custDataLst>
              <p:tags r:id="rId55"/>
            </p:custDataLst>
          </p:nvPr>
        </p:nvSpPr>
        <p:spPr bwMode="auto">
          <a:xfrm>
            <a:off x="531061" y="3549800"/>
            <a:ext cx="670127" cy="184666"/>
          </a:xfrm>
          <a:prstGeom prst="rect">
            <a:avLst/>
          </a:prstGeom>
          <a:noFill/>
          <a:ln w="25400" algn="ctr">
            <a:noFill/>
            <a:miter lim="800000"/>
            <a:headEnd/>
            <a:tailEnd/>
          </a:ln>
        </p:spPr>
        <p:txBody>
          <a:bodyPr wrap="square">
            <a:spAutoFit/>
          </a:bodyPr>
          <a:lstStyle/>
          <a:p>
            <a:r>
              <a:rPr lang="en-CA" dirty="0" smtClean="0"/>
              <a:t>(n=851)</a:t>
            </a:r>
            <a:endParaRPr lang="en-CA" dirty="0"/>
          </a:p>
        </p:txBody>
      </p:sp>
      <p:sp>
        <p:nvSpPr>
          <p:cNvPr id="66" name="Text Box 25"/>
          <p:cNvSpPr txBox="1">
            <a:spLocks noChangeArrowheads="1"/>
          </p:cNvSpPr>
          <p:nvPr>
            <p:custDataLst>
              <p:tags r:id="rId56"/>
            </p:custDataLst>
          </p:nvPr>
        </p:nvSpPr>
        <p:spPr bwMode="auto">
          <a:xfrm>
            <a:off x="4906463" y="4222285"/>
            <a:ext cx="670127" cy="184666"/>
          </a:xfrm>
          <a:prstGeom prst="rect">
            <a:avLst/>
          </a:prstGeom>
          <a:noFill/>
          <a:ln w="25400" algn="ctr">
            <a:noFill/>
            <a:miter lim="800000"/>
            <a:headEnd/>
            <a:tailEnd/>
          </a:ln>
        </p:spPr>
        <p:txBody>
          <a:bodyPr wrap="square">
            <a:spAutoFit/>
          </a:bodyPr>
          <a:lstStyle/>
          <a:p>
            <a:r>
              <a:rPr lang="en-CA" dirty="0" smtClean="0"/>
              <a:t>(n=107)</a:t>
            </a:r>
            <a:endParaRPr lang="en-CA" dirty="0"/>
          </a:p>
        </p:txBody>
      </p:sp>
      <p:sp>
        <p:nvSpPr>
          <p:cNvPr id="67" name="Text Box 25"/>
          <p:cNvSpPr txBox="1">
            <a:spLocks noChangeArrowheads="1"/>
          </p:cNvSpPr>
          <p:nvPr>
            <p:custDataLst>
              <p:tags r:id="rId57"/>
            </p:custDataLst>
          </p:nvPr>
        </p:nvSpPr>
        <p:spPr bwMode="auto">
          <a:xfrm>
            <a:off x="236244" y="4259999"/>
            <a:ext cx="819150" cy="184150"/>
          </a:xfrm>
          <a:prstGeom prst="rect">
            <a:avLst/>
          </a:prstGeom>
          <a:noFill/>
          <a:ln w="25400" algn="ctr">
            <a:noFill/>
            <a:miter lim="800000"/>
            <a:headEnd/>
            <a:tailEnd/>
          </a:ln>
        </p:spPr>
        <p:txBody>
          <a:bodyPr>
            <a:spAutoFit/>
          </a:bodyPr>
          <a:lstStyle/>
          <a:p>
            <a:r>
              <a:rPr lang="en-CA" b="0" dirty="0" smtClean="0">
                <a:latin typeface="Arial Narrow" panose="020B0606020202030204" pitchFamily="34" charset="0"/>
              </a:rPr>
              <a:t>(n=496)</a:t>
            </a:r>
            <a:endParaRPr lang="en-CA" b="0" dirty="0">
              <a:latin typeface="Arial Narrow" panose="020B0606020202030204" pitchFamily="34" charset="0"/>
            </a:endParaRPr>
          </a:p>
        </p:txBody>
      </p:sp>
      <p:sp>
        <p:nvSpPr>
          <p:cNvPr id="68" name="Text Box 25"/>
          <p:cNvSpPr txBox="1">
            <a:spLocks noChangeArrowheads="1"/>
          </p:cNvSpPr>
          <p:nvPr>
            <p:custDataLst>
              <p:tags r:id="rId58"/>
            </p:custDataLst>
          </p:nvPr>
        </p:nvSpPr>
        <p:spPr bwMode="auto">
          <a:xfrm>
            <a:off x="2354459" y="4583012"/>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(n=355)</a:t>
            </a:r>
            <a:endParaRPr lang="en-CA" dirty="0">
              <a:latin typeface="Arial Narrow" panose="020B0606020202030204" pitchFamily="34" charset="0"/>
            </a:endParaRPr>
          </a:p>
        </p:txBody>
      </p:sp>
      <p:sp>
        <p:nvSpPr>
          <p:cNvPr id="69" name="Text Box 25"/>
          <p:cNvSpPr txBox="1">
            <a:spLocks noChangeArrowheads="1"/>
          </p:cNvSpPr>
          <p:nvPr>
            <p:custDataLst>
              <p:tags r:id="rId59"/>
            </p:custDataLst>
          </p:nvPr>
        </p:nvSpPr>
        <p:spPr bwMode="auto">
          <a:xfrm>
            <a:off x="4507829" y="5241250"/>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(n=80)</a:t>
            </a:r>
            <a:endParaRPr lang="en-CA" dirty="0">
              <a:latin typeface="Arial Narrow" panose="020B0606020202030204" pitchFamily="34" charset="0"/>
            </a:endParaRPr>
          </a:p>
        </p:txBody>
      </p:sp>
      <p:sp>
        <p:nvSpPr>
          <p:cNvPr id="70" name="Text Box 25"/>
          <p:cNvSpPr txBox="1">
            <a:spLocks noChangeArrowheads="1"/>
          </p:cNvSpPr>
          <p:nvPr>
            <p:custDataLst>
              <p:tags r:id="rId60"/>
            </p:custDataLst>
          </p:nvPr>
        </p:nvSpPr>
        <p:spPr bwMode="auto">
          <a:xfrm>
            <a:off x="6636412" y="5334587"/>
            <a:ext cx="819150" cy="184150"/>
          </a:xfrm>
          <a:prstGeom prst="rect">
            <a:avLst/>
          </a:prstGeom>
          <a:noFill/>
          <a:ln w="25400" algn="ctr">
            <a:noFill/>
            <a:miter lim="800000"/>
            <a:headEnd/>
            <a:tailEnd/>
          </a:ln>
        </p:spPr>
        <p:txBody>
          <a:bodyPr>
            <a:spAutoFit/>
          </a:bodyPr>
          <a:lstStyle/>
          <a:p>
            <a:r>
              <a:rPr lang="en-CA" dirty="0" smtClean="0">
                <a:latin typeface="Arial Narrow" panose="020B0606020202030204" pitchFamily="34" charset="0"/>
              </a:rPr>
              <a:t>(n=27)</a:t>
            </a:r>
            <a:endParaRPr lang="en-CA" dirty="0">
              <a:latin typeface="Arial Narrow" panose="020B0606020202030204" pitchFamily="34" charset="0"/>
            </a:endParaRPr>
          </a:p>
        </p:txBody>
      </p:sp>
      <p:sp>
        <p:nvSpPr>
          <p:cNvPr id="64" name="TextBox 63"/>
          <p:cNvSpPr txBox="1"/>
          <p:nvPr>
            <p:custDataLst>
              <p:tags r:id="rId61"/>
            </p:custDataLst>
          </p:nvPr>
        </p:nvSpPr>
        <p:spPr>
          <a:xfrm>
            <a:off x="314357" y="4115754"/>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72" name="TextBox 71"/>
          <p:cNvSpPr txBox="1"/>
          <p:nvPr>
            <p:custDataLst>
              <p:tags r:id="rId62"/>
            </p:custDataLst>
          </p:nvPr>
        </p:nvSpPr>
        <p:spPr>
          <a:xfrm>
            <a:off x="397303" y="3359049"/>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73" name="TextBox 72"/>
          <p:cNvSpPr txBox="1"/>
          <p:nvPr>
            <p:custDataLst>
              <p:tags r:id="rId63"/>
            </p:custDataLst>
          </p:nvPr>
        </p:nvSpPr>
        <p:spPr>
          <a:xfrm>
            <a:off x="4725622" y="4082578"/>
            <a:ext cx="393107"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- 2014</a:t>
            </a:r>
          </a:p>
        </p:txBody>
      </p:sp>
      <p:sp>
        <p:nvSpPr>
          <p:cNvPr id="20484" name="Content Placeholder 40"/>
          <p:cNvSpPr>
            <a:spLocks noGrp="1"/>
          </p:cNvSpPr>
          <p:nvPr>
            <p:ph idx="1"/>
            <p:custDataLst>
              <p:tags r:id="rId2"/>
            </p:custDataLst>
          </p:nvPr>
        </p:nvSpPr>
        <p:spPr bwMode="auto">
          <a:xfrm>
            <a:off x="360356" y="573311"/>
            <a:ext cx="8457038" cy="147732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spcAft>
                <a:spcPts val="600"/>
              </a:spcAft>
            </a:pPr>
            <a:r>
              <a:rPr lang="fr-CA" sz="1300" dirty="0" smtClean="0"/>
              <a:t>La vaste majorité des étudiants savent </a:t>
            </a:r>
            <a:r>
              <a:rPr lang="fr-CA" sz="1300" dirty="0"/>
              <a:t>que c’est PEO qui est responsable de délivrer les permis d’exercice (</a:t>
            </a:r>
            <a:r>
              <a:rPr lang="fr-CA" sz="1300" dirty="0" smtClean="0"/>
              <a:t>91 %) </a:t>
            </a:r>
            <a:r>
              <a:rPr lang="fr-CA" sz="1300" dirty="0"/>
              <a:t>et de réglementer l’exercice du génie (</a:t>
            </a:r>
            <a:r>
              <a:rPr lang="fr-CA" sz="1300" dirty="0" smtClean="0"/>
              <a:t>80 %). Par ailleurs, les trois quarts des étudiants savent que le Bureau d’agrément est l’organisation qui agrée les programmes universitaires en génie (74 %).  </a:t>
            </a:r>
          </a:p>
          <a:p>
            <a:pPr>
              <a:lnSpc>
                <a:spcPct val="100000"/>
              </a:lnSpc>
              <a:spcBef>
                <a:spcPts val="0"/>
              </a:spcBef>
              <a:spcAft>
                <a:spcPts val="600"/>
              </a:spcAft>
            </a:pPr>
            <a:r>
              <a:rPr lang="fr-CA" sz="1300" dirty="0"/>
              <a:t>Par rapport à 2013, les étudiants sont plus susceptibles de savoir que le </a:t>
            </a:r>
            <a:r>
              <a:rPr lang="fr-CA" sz="1300" dirty="0" smtClean="0"/>
              <a:t>Bureau d’agrément </a:t>
            </a:r>
            <a:r>
              <a:rPr lang="fr-CA" sz="1300" dirty="0"/>
              <a:t>est l’organisation qui agrée les programmes universitaires </a:t>
            </a:r>
            <a:r>
              <a:rPr lang="fr-CA" sz="1300" dirty="0" smtClean="0"/>
              <a:t>de </a:t>
            </a:r>
            <a:r>
              <a:rPr lang="fr-CA" sz="1300" dirty="0"/>
              <a:t>génie et que c’est PEO qui est responsable de délivrer les permis d’exercice aux entreprises qui offrent des services d’ingénierie au public, mais ils sont moins susceptibles de penser que c’est le </a:t>
            </a:r>
            <a:r>
              <a:rPr lang="fr-CA" sz="1300" dirty="0" smtClean="0"/>
              <a:t>Bureau d’agrément qui </a:t>
            </a:r>
            <a:r>
              <a:rPr lang="fr-CA" sz="1300" dirty="0"/>
              <a:t>est responsable de cette fonction.</a:t>
            </a:r>
          </a:p>
        </p:txBody>
      </p:sp>
      <p:sp>
        <p:nvSpPr>
          <p:cNvPr id="2048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36</a:t>
            </a:fld>
            <a:endParaRPr lang="en-US" dirty="0"/>
          </a:p>
        </p:txBody>
      </p:sp>
      <p:grpSp>
        <p:nvGrpSpPr>
          <p:cNvPr id="3" name="Group 52"/>
          <p:cNvGrpSpPr>
            <a:grpSpLocks/>
          </p:cNvGrpSpPr>
          <p:nvPr>
            <p:custDataLst>
              <p:tags r:id="rId4"/>
            </p:custDataLst>
          </p:nvPr>
        </p:nvGrpSpPr>
        <p:grpSpPr bwMode="auto">
          <a:xfrm>
            <a:off x="319203" y="2050639"/>
            <a:ext cx="8521700" cy="4438440"/>
            <a:chOff x="180" y="1132"/>
            <a:chExt cx="5368" cy="2940"/>
          </a:xfrm>
        </p:grpSpPr>
        <p:graphicFrame>
          <p:nvGraphicFramePr>
            <p:cNvPr id="41" name="Object 4"/>
            <p:cNvGraphicFramePr>
              <a:graphicFrameLocks noChangeAspect="1"/>
            </p:cNvGraphicFramePr>
            <p:nvPr>
              <p:extLst>
                <p:ext uri="{D42A27DB-BD31-4B8C-83A1-F6EECF244321}">
                  <p14:modId xmlns:p14="http://schemas.microsoft.com/office/powerpoint/2010/main" val="2552500964"/>
                </p:ext>
              </p:extLst>
            </p:nvPr>
          </p:nvGraphicFramePr>
          <p:xfrm>
            <a:off x="180" y="1206"/>
            <a:ext cx="5368" cy="2866"/>
          </p:xfrm>
          <a:graphic>
            <a:graphicData uri="http://schemas.openxmlformats.org/drawingml/2006/chart">
              <c:chart xmlns:c="http://schemas.openxmlformats.org/drawingml/2006/chart" xmlns:r="http://schemas.openxmlformats.org/officeDocument/2006/relationships" r:id="rId26"/>
            </a:graphicData>
          </a:graphic>
        </p:graphicFrame>
        <p:sp>
          <p:nvSpPr>
            <p:cNvPr id="20514" name="Text Box 45"/>
            <p:cNvSpPr txBox="1">
              <a:spLocks noChangeArrowheads="1"/>
            </p:cNvSpPr>
            <p:nvPr/>
          </p:nvSpPr>
          <p:spPr bwMode="auto">
            <a:xfrm>
              <a:off x="736" y="1132"/>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2014 – Quelles organisations sont responsables des activités ou procédures suivantes?</a:t>
              </a:r>
              <a:endParaRPr lang="fr-CA" sz="1400" dirty="0">
                <a:solidFill>
                  <a:srgbClr val="003399"/>
                </a:solidFill>
                <a:latin typeface="+mj-lt"/>
              </a:endParaRPr>
            </a:p>
          </p:txBody>
        </p:sp>
      </p:grpSp>
      <p:sp>
        <p:nvSpPr>
          <p:cNvPr id="33" name="Text Box 3"/>
          <p:cNvSpPr txBox="1">
            <a:spLocks noChangeArrowheads="1"/>
          </p:cNvSpPr>
          <p:nvPr>
            <p:custDataLst>
              <p:tags r:id="rId5"/>
            </p:custDataLst>
          </p:nvPr>
        </p:nvSpPr>
        <p:spPr bwMode="auto">
          <a:xfrm>
            <a:off x="312234" y="6362778"/>
            <a:ext cx="8572500" cy="21544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Q9. Veuillez choisir l’organisation ou les organisations qui sont responsables des différentes activités ou procédures énumérées ci-dessous. Base : Tous les répondants, 2014 n=958</a:t>
            </a:r>
            <a:endParaRPr lang="fr-CA" sz="800" dirty="0">
              <a:solidFill>
                <a:schemeClr val="tx1"/>
              </a:solidFill>
              <a:latin typeface="+mn-lt"/>
            </a:endParaRPr>
          </a:p>
        </p:txBody>
      </p:sp>
      <p:pic>
        <p:nvPicPr>
          <p:cNvPr id="31" name="Picture 4" descr="Professional Engineers Ontario &#10;25 Sheppard Ave. West, Suite 1000 &#10;Toronto, ON, M2N 6S9 &#10;(416) 224-1100; Toll Free : 1-800- 339-3716&#10;"/>
          <p:cNvPicPr>
            <a:picLocks noChangeAspect="1" noChangeArrowheads="1"/>
          </p:cNvPicPr>
          <p:nvPr>
            <p:custDataLst>
              <p:tags r:id="rId6"/>
            </p:custDataLst>
          </p:nvPr>
        </p:nvPicPr>
        <p:blipFill>
          <a:blip r:embed="rId27" cstate="print"/>
          <a:srcRect l="8970" t="21463"/>
          <a:stretch>
            <a:fillRect/>
          </a:stretch>
        </p:blipFill>
        <p:spPr bwMode="auto">
          <a:xfrm>
            <a:off x="2620623" y="2650104"/>
            <a:ext cx="1035998" cy="313253"/>
          </a:xfrm>
          <a:prstGeom prst="rect">
            <a:avLst/>
          </a:prstGeom>
          <a:noFill/>
        </p:spPr>
      </p:pic>
      <p:pic>
        <p:nvPicPr>
          <p:cNvPr id="32" name="Picture 4" descr="Professional Engineers Ontario &#10;25 Sheppard Ave. West, Suite 1000 &#10;Toronto, ON, M2N 6S9 &#10;(416) 224-1100; Toll Free : 1-800- 339-3716&#10;"/>
          <p:cNvPicPr>
            <a:picLocks noChangeAspect="1" noChangeArrowheads="1"/>
          </p:cNvPicPr>
          <p:nvPr>
            <p:custDataLst>
              <p:tags r:id="rId7"/>
            </p:custDataLst>
          </p:nvPr>
        </p:nvPicPr>
        <p:blipFill>
          <a:blip r:embed="rId27" cstate="print"/>
          <a:srcRect l="8970" t="21463"/>
          <a:stretch>
            <a:fillRect/>
          </a:stretch>
        </p:blipFill>
        <p:spPr bwMode="auto">
          <a:xfrm>
            <a:off x="4263075" y="3399809"/>
            <a:ext cx="1146945" cy="346800"/>
          </a:xfrm>
          <a:prstGeom prst="rect">
            <a:avLst/>
          </a:prstGeom>
          <a:noFill/>
        </p:spPr>
      </p:pic>
      <p:pic>
        <p:nvPicPr>
          <p:cNvPr id="35" name="Picture 4" descr="Professional Engineers Ontario &#10;25 Sheppard Ave. West, Suite 1000 &#10;Toronto, ON, M2N 6S9 &#10;(416) 224-1100; Toll Free : 1-800- 339-3716&#10;"/>
          <p:cNvPicPr>
            <a:picLocks noChangeAspect="1" noChangeArrowheads="1"/>
          </p:cNvPicPr>
          <p:nvPr>
            <p:custDataLst>
              <p:tags r:id="rId8"/>
            </p:custDataLst>
          </p:nvPr>
        </p:nvPicPr>
        <p:blipFill>
          <a:blip r:embed="rId27" cstate="print"/>
          <a:srcRect l="8970" t="21463"/>
          <a:stretch>
            <a:fillRect/>
          </a:stretch>
        </p:blipFill>
        <p:spPr bwMode="auto">
          <a:xfrm>
            <a:off x="5917836" y="3010581"/>
            <a:ext cx="1287265" cy="389228"/>
          </a:xfrm>
          <a:prstGeom prst="rect">
            <a:avLst/>
          </a:prstGeom>
          <a:noFill/>
        </p:spPr>
      </p:pic>
      <p:sp>
        <p:nvSpPr>
          <p:cNvPr id="17" name="TextBox 16"/>
          <p:cNvSpPr txBox="1"/>
          <p:nvPr>
            <p:custDataLst>
              <p:tags r:id="rId9"/>
            </p:custDataLst>
          </p:nvPr>
        </p:nvSpPr>
        <p:spPr>
          <a:xfrm>
            <a:off x="7283024" y="2932790"/>
            <a:ext cx="911852" cy="369332"/>
          </a:xfrm>
          <a:prstGeom prst="rect">
            <a:avLst/>
          </a:prstGeom>
          <a:noFill/>
        </p:spPr>
        <p:txBody>
          <a:bodyPr wrap="square" rtlCol="0">
            <a:spAutoFit/>
          </a:bodyPr>
          <a:lstStyle/>
          <a:p>
            <a:r>
              <a:rPr lang="en-US" sz="1800" dirty="0" smtClean="0">
                <a:latin typeface="+mj-lt"/>
              </a:rPr>
              <a:t>BCAPG</a:t>
            </a:r>
            <a:endParaRPr lang="en-US" sz="1800" dirty="0">
              <a:latin typeface="+mj-lt"/>
            </a:endParaRPr>
          </a:p>
        </p:txBody>
      </p:sp>
      <p:sp>
        <p:nvSpPr>
          <p:cNvPr id="19" name="Text Box 10"/>
          <p:cNvSpPr txBox="1">
            <a:spLocks noChangeArrowheads="1"/>
          </p:cNvSpPr>
          <p:nvPr>
            <p:custDataLst>
              <p:tags r:id="rId10"/>
            </p:custDataLst>
          </p:nvPr>
        </p:nvSpPr>
        <p:spPr bwMode="auto">
          <a:xfrm>
            <a:off x="619240" y="53141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(n=60)</a:t>
            </a:r>
            <a:endParaRPr lang="en-CA" sz="700" b="0" dirty="0">
              <a:latin typeface="Arial Narrow" pitchFamily="34" charset="0"/>
            </a:endParaRPr>
          </a:p>
        </p:txBody>
      </p:sp>
      <p:sp>
        <p:nvSpPr>
          <p:cNvPr id="20" name="Text Box 10"/>
          <p:cNvSpPr txBox="1">
            <a:spLocks noChangeArrowheads="1"/>
          </p:cNvSpPr>
          <p:nvPr>
            <p:custDataLst>
              <p:tags r:id="rId11"/>
            </p:custDataLst>
          </p:nvPr>
        </p:nvSpPr>
        <p:spPr bwMode="auto">
          <a:xfrm>
            <a:off x="2329316" y="483952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(n=227)</a:t>
            </a:r>
            <a:endParaRPr lang="en-CA" sz="700" b="0" dirty="0">
              <a:latin typeface="Arial Narrow" pitchFamily="34" charset="0"/>
            </a:endParaRPr>
          </a:p>
        </p:txBody>
      </p:sp>
      <p:sp>
        <p:nvSpPr>
          <p:cNvPr id="21" name="Text Box 10"/>
          <p:cNvSpPr txBox="1">
            <a:spLocks noChangeArrowheads="1"/>
          </p:cNvSpPr>
          <p:nvPr>
            <p:custDataLst>
              <p:tags r:id="rId12"/>
            </p:custDataLst>
          </p:nvPr>
        </p:nvSpPr>
        <p:spPr bwMode="auto">
          <a:xfrm>
            <a:off x="2911929" y="3205195"/>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(n=762)</a:t>
            </a:r>
            <a:endParaRPr lang="en-CA" sz="700" b="0" dirty="0">
              <a:latin typeface="Arial Narrow" pitchFamily="34" charset="0"/>
            </a:endParaRPr>
          </a:p>
        </p:txBody>
      </p:sp>
      <p:sp>
        <p:nvSpPr>
          <p:cNvPr id="22" name="Text Box 10"/>
          <p:cNvSpPr txBox="1">
            <a:spLocks noChangeArrowheads="1"/>
          </p:cNvSpPr>
          <p:nvPr>
            <p:custDataLst>
              <p:tags r:id="rId13"/>
            </p:custDataLst>
          </p:nvPr>
        </p:nvSpPr>
        <p:spPr bwMode="auto">
          <a:xfrm>
            <a:off x="1201853" y="2932204"/>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(n=868)</a:t>
            </a:r>
            <a:endParaRPr lang="en-CA" sz="700" b="0" dirty="0">
              <a:latin typeface="Arial Narrow" pitchFamily="34" charset="0"/>
            </a:endParaRPr>
          </a:p>
        </p:txBody>
      </p:sp>
      <p:sp>
        <p:nvSpPr>
          <p:cNvPr id="23" name="Text Box 10"/>
          <p:cNvSpPr txBox="1">
            <a:spLocks noChangeArrowheads="1"/>
          </p:cNvSpPr>
          <p:nvPr>
            <p:custDataLst>
              <p:tags r:id="rId14"/>
            </p:custDataLst>
          </p:nvPr>
        </p:nvSpPr>
        <p:spPr bwMode="auto">
          <a:xfrm>
            <a:off x="4035682" y="4707761"/>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(n=269)</a:t>
            </a:r>
            <a:endParaRPr lang="en-CA" sz="700" b="0" dirty="0">
              <a:latin typeface="Arial Narrow" pitchFamily="34" charset="0"/>
            </a:endParaRPr>
          </a:p>
        </p:txBody>
      </p:sp>
      <p:sp>
        <p:nvSpPr>
          <p:cNvPr id="24" name="Text Box 10"/>
          <p:cNvSpPr txBox="1">
            <a:spLocks noChangeArrowheads="1"/>
          </p:cNvSpPr>
          <p:nvPr>
            <p:custDataLst>
              <p:tags r:id="rId15"/>
            </p:custDataLst>
          </p:nvPr>
        </p:nvSpPr>
        <p:spPr bwMode="auto">
          <a:xfrm>
            <a:off x="4618295" y="398276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(n=504)</a:t>
            </a:r>
            <a:endParaRPr lang="en-CA" sz="700" b="0" dirty="0">
              <a:latin typeface="Arial Narrow" pitchFamily="34" charset="0"/>
            </a:endParaRPr>
          </a:p>
        </p:txBody>
      </p:sp>
      <p:sp>
        <p:nvSpPr>
          <p:cNvPr id="25" name="Text Box 10"/>
          <p:cNvSpPr txBox="1">
            <a:spLocks noChangeArrowheads="1"/>
          </p:cNvSpPr>
          <p:nvPr>
            <p:custDataLst>
              <p:tags r:id="rId16"/>
            </p:custDataLst>
          </p:nvPr>
        </p:nvSpPr>
        <p:spPr bwMode="auto">
          <a:xfrm>
            <a:off x="5740467" y="4200144"/>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(n=442)</a:t>
            </a:r>
            <a:endParaRPr lang="en-CA" sz="700" b="0" dirty="0">
              <a:latin typeface="Arial Narrow" pitchFamily="34" charset="0"/>
            </a:endParaRPr>
          </a:p>
        </p:txBody>
      </p:sp>
      <p:sp>
        <p:nvSpPr>
          <p:cNvPr id="26" name="Text Box 10"/>
          <p:cNvSpPr txBox="1">
            <a:spLocks noChangeArrowheads="1"/>
          </p:cNvSpPr>
          <p:nvPr>
            <p:custDataLst>
              <p:tags r:id="rId17"/>
            </p:custDataLst>
          </p:nvPr>
        </p:nvSpPr>
        <p:spPr bwMode="auto">
          <a:xfrm>
            <a:off x="6323080" y="373122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(n=596)</a:t>
            </a:r>
            <a:endParaRPr lang="en-CA" sz="700" b="0" dirty="0">
              <a:latin typeface="Arial Narrow" pitchFamily="34" charset="0"/>
            </a:endParaRPr>
          </a:p>
        </p:txBody>
      </p:sp>
      <p:sp>
        <p:nvSpPr>
          <p:cNvPr id="27" name="Text Box 10"/>
          <p:cNvSpPr txBox="1">
            <a:spLocks noChangeArrowheads="1"/>
          </p:cNvSpPr>
          <p:nvPr>
            <p:custDataLst>
              <p:tags r:id="rId18"/>
            </p:custDataLst>
          </p:nvPr>
        </p:nvSpPr>
        <p:spPr bwMode="auto">
          <a:xfrm>
            <a:off x="7458417" y="3405250"/>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(n=705)</a:t>
            </a:r>
            <a:endParaRPr lang="en-CA" sz="700" b="0" dirty="0">
              <a:latin typeface="Arial Narrow" pitchFamily="34" charset="0"/>
            </a:endParaRPr>
          </a:p>
        </p:txBody>
      </p:sp>
      <p:sp>
        <p:nvSpPr>
          <p:cNvPr id="28" name="Text Box 10"/>
          <p:cNvSpPr txBox="1">
            <a:spLocks noChangeArrowheads="1"/>
          </p:cNvSpPr>
          <p:nvPr>
            <p:custDataLst>
              <p:tags r:id="rId19"/>
            </p:custDataLst>
          </p:nvPr>
        </p:nvSpPr>
        <p:spPr bwMode="auto">
          <a:xfrm>
            <a:off x="8052838" y="4939547"/>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(n=182)</a:t>
            </a:r>
            <a:endParaRPr lang="en-CA" sz="700" b="0" dirty="0">
              <a:latin typeface="Arial Narrow" pitchFamily="34" charset="0"/>
            </a:endParaRPr>
          </a:p>
        </p:txBody>
      </p:sp>
      <p:sp>
        <p:nvSpPr>
          <p:cNvPr id="29" name="TextBox 28"/>
          <p:cNvSpPr txBox="1"/>
          <p:nvPr>
            <p:custDataLst>
              <p:tags r:id="rId20"/>
            </p:custDataLst>
          </p:nvPr>
        </p:nvSpPr>
        <p:spPr>
          <a:xfrm>
            <a:off x="3883214" y="4572848"/>
            <a:ext cx="272892"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30" name="TextBox 29"/>
          <p:cNvSpPr txBox="1"/>
          <p:nvPr>
            <p:custDataLst>
              <p:tags r:id="rId21"/>
            </p:custDataLst>
          </p:nvPr>
        </p:nvSpPr>
        <p:spPr>
          <a:xfrm>
            <a:off x="7342399" y="3182111"/>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6" name="TextBox 35"/>
          <p:cNvSpPr txBox="1"/>
          <p:nvPr>
            <p:custDataLst>
              <p:tags r:id="rId22"/>
            </p:custDataLst>
          </p:nvPr>
        </p:nvSpPr>
        <p:spPr>
          <a:xfrm>
            <a:off x="5644286" y="403528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8" name="TextBox 37"/>
          <p:cNvSpPr txBox="1"/>
          <p:nvPr>
            <p:custDataLst>
              <p:tags r:id="rId23"/>
            </p:custDataLst>
          </p:nvPr>
        </p:nvSpPr>
        <p:spPr>
          <a:xfrm>
            <a:off x="4492695" y="3789066"/>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4" name="TextBox 33"/>
          <p:cNvSpPr txBox="1"/>
          <p:nvPr>
            <p:custDataLst>
              <p:tags r:id="rId24"/>
            </p:custDataLst>
          </p:nvPr>
        </p:nvSpPr>
        <p:spPr>
          <a:xfrm>
            <a:off x="6005631" y="3486120"/>
            <a:ext cx="643466"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Tree>
    <p:extLst>
      <p:ext uri="{BB962C8B-B14F-4D97-AF65-F5344CB8AC3E}">
        <p14:creationId xmlns:p14="http://schemas.microsoft.com/office/powerpoint/2010/main" val="35701475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- 2013</a:t>
            </a:r>
          </a:p>
        </p:txBody>
      </p:sp>
      <p:sp>
        <p:nvSpPr>
          <p:cNvPr id="20484" name="Content Placeholder 40"/>
          <p:cNvSpPr>
            <a:spLocks noGrp="1"/>
          </p:cNvSpPr>
          <p:nvPr>
            <p:ph idx="1"/>
            <p:custDataLst>
              <p:tags r:id="rId2"/>
            </p:custDataLst>
          </p:nvPr>
        </p:nvSpPr>
        <p:spPr bwMode="auto">
          <a:xfrm>
            <a:off x="352425" y="894307"/>
            <a:ext cx="8457038"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La majorité des étudiants savent que c’est PEO qui est responsable de délivrer les permis d’exercice (90 %) et de réglementer l’exercice du génie (80 %). Par ailleurs, sept étudiants sur dix savent qu’Ingénieurs Canada est l’organisation qui agrée les programmes universitaires de génie (70 %).  </a:t>
            </a:r>
          </a:p>
        </p:txBody>
      </p:sp>
      <p:sp>
        <p:nvSpPr>
          <p:cNvPr id="2048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37</a:t>
            </a:fld>
            <a:endParaRPr lang="en-US" dirty="0"/>
          </a:p>
        </p:txBody>
      </p:sp>
      <p:grpSp>
        <p:nvGrpSpPr>
          <p:cNvPr id="3" name="Group 52"/>
          <p:cNvGrpSpPr>
            <a:grpSpLocks/>
          </p:cNvGrpSpPr>
          <p:nvPr>
            <p:custDataLst>
              <p:tags r:id="rId4"/>
            </p:custDataLst>
          </p:nvPr>
        </p:nvGrpSpPr>
        <p:grpSpPr bwMode="auto">
          <a:xfrm>
            <a:off x="319203" y="1955527"/>
            <a:ext cx="8521700" cy="4533552"/>
            <a:chOff x="180" y="1069"/>
            <a:chExt cx="5368" cy="3003"/>
          </a:xfrm>
        </p:grpSpPr>
        <p:graphicFrame>
          <p:nvGraphicFramePr>
            <p:cNvPr id="41" name="Object 4"/>
            <p:cNvGraphicFramePr>
              <a:graphicFrameLocks noChangeAspect="1"/>
            </p:cNvGraphicFramePr>
            <p:nvPr>
              <p:extLst>
                <p:ext uri="{D42A27DB-BD31-4B8C-83A1-F6EECF244321}">
                  <p14:modId xmlns:p14="http://schemas.microsoft.com/office/powerpoint/2010/main" val="3047427355"/>
                </p:ext>
              </p:extLst>
            </p:nvPr>
          </p:nvGraphicFramePr>
          <p:xfrm>
            <a:off x="180" y="1206"/>
            <a:ext cx="5368" cy="2866"/>
          </p:xfrm>
          <a:graphic>
            <a:graphicData uri="http://schemas.openxmlformats.org/drawingml/2006/chart">
              <c:chart xmlns:c="http://schemas.openxmlformats.org/drawingml/2006/chart" xmlns:r="http://schemas.openxmlformats.org/officeDocument/2006/relationships" r:id="rId28"/>
            </a:graphicData>
          </a:graphic>
        </p:graphicFrame>
        <p:sp>
          <p:nvSpPr>
            <p:cNvPr id="20514" name="Text Box 45"/>
            <p:cNvSpPr txBox="1">
              <a:spLocks noChangeArrowheads="1"/>
            </p:cNvSpPr>
            <p:nvPr/>
          </p:nvSpPr>
          <p:spPr bwMode="auto">
            <a:xfrm>
              <a:off x="736" y="1069"/>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2013 – Quelles organisations sont responsables des activités ou </a:t>
              </a:r>
              <a:r>
                <a:rPr lang="fr-CA" sz="1400" smtClean="0">
                  <a:solidFill>
                    <a:srgbClr val="003399"/>
                  </a:solidFill>
                  <a:latin typeface="+mj-lt"/>
                </a:rPr>
                <a:t>procédures suivantes?</a:t>
              </a:r>
              <a:endParaRPr lang="fr-CA" sz="1400" dirty="0">
                <a:solidFill>
                  <a:srgbClr val="003399"/>
                </a:solidFill>
                <a:latin typeface="+mj-lt"/>
              </a:endParaRPr>
            </a:p>
          </p:txBody>
        </p:sp>
      </p:grpSp>
      <p:pic>
        <p:nvPicPr>
          <p:cNvPr id="2" name="Picture 4" descr="Professional Engineers Ontario &#10;25 Sheppard Ave. West, Suite 1000 &#10;Toronto, ON, M2N 6S9 &#10;(416) 224-1100; Toll Free : 1-800- 339-3716&#10;"/>
          <p:cNvPicPr>
            <a:picLocks noChangeAspect="1" noChangeArrowheads="1"/>
          </p:cNvPicPr>
          <p:nvPr>
            <p:custDataLst>
              <p:tags r:id="rId5"/>
            </p:custDataLst>
          </p:nvPr>
        </p:nvPicPr>
        <p:blipFill>
          <a:blip r:embed="rId29" cstate="print"/>
          <a:srcRect l="8970" t="21463"/>
          <a:stretch>
            <a:fillRect/>
          </a:stretch>
        </p:blipFill>
        <p:spPr bwMode="auto">
          <a:xfrm>
            <a:off x="867286" y="2455948"/>
            <a:ext cx="1327666" cy="401444"/>
          </a:xfrm>
          <a:prstGeom prst="rect">
            <a:avLst/>
          </a:prstGeom>
          <a:noFill/>
        </p:spPr>
      </p:pic>
      <p:sp>
        <p:nvSpPr>
          <p:cNvPr id="33" name="Text Box 3"/>
          <p:cNvSpPr txBox="1">
            <a:spLocks noChangeArrowheads="1"/>
          </p:cNvSpPr>
          <p:nvPr>
            <p:custDataLst>
              <p:tags r:id="rId6"/>
            </p:custDataLst>
          </p:nvPr>
        </p:nvSpPr>
        <p:spPr bwMode="auto">
          <a:xfrm>
            <a:off x="312234" y="6362778"/>
            <a:ext cx="8572500" cy="21544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Q9. Veuillez choisir l’organisation ou les organisations qui sont responsables des différentes activités ou procédures énumérées ci-dessous. Base : Tous les répondants, 2013 n=1168</a:t>
            </a:r>
            <a:endParaRPr lang="fr-CA" sz="800" dirty="0">
              <a:solidFill>
                <a:schemeClr val="tx1"/>
              </a:solidFill>
              <a:latin typeface="+mn-lt"/>
            </a:endParaRPr>
          </a:p>
        </p:txBody>
      </p:sp>
      <p:pic>
        <p:nvPicPr>
          <p:cNvPr id="31" name="Picture 4" descr="Professional Engineers Ontario &#10;25 Sheppard Ave. West, Suite 1000 &#10;Toronto, ON, M2N 6S9 &#10;(416) 224-1100; Toll Free : 1-800- 339-3716&#10;"/>
          <p:cNvPicPr>
            <a:picLocks noChangeAspect="1" noChangeArrowheads="1"/>
          </p:cNvPicPr>
          <p:nvPr>
            <p:custDataLst>
              <p:tags r:id="rId7"/>
            </p:custDataLst>
          </p:nvPr>
        </p:nvPicPr>
        <p:blipFill>
          <a:blip r:embed="rId29" cstate="print"/>
          <a:srcRect l="8970" t="21463"/>
          <a:stretch>
            <a:fillRect/>
          </a:stretch>
        </p:blipFill>
        <p:spPr bwMode="auto">
          <a:xfrm>
            <a:off x="2515111" y="2751223"/>
            <a:ext cx="1327666" cy="401444"/>
          </a:xfrm>
          <a:prstGeom prst="rect">
            <a:avLst/>
          </a:prstGeom>
          <a:noFill/>
        </p:spPr>
      </p:pic>
      <p:pic>
        <p:nvPicPr>
          <p:cNvPr id="32" name="Picture 4" descr="Professional Engineers Ontario &#10;25 Sheppard Ave. West, Suite 1000 &#10;Toronto, ON, M2N 6S9 &#10;(416) 224-1100; Toll Free : 1-800- 339-3716&#10;"/>
          <p:cNvPicPr>
            <a:picLocks noChangeAspect="1" noChangeArrowheads="1"/>
          </p:cNvPicPr>
          <p:nvPr>
            <p:custDataLst>
              <p:tags r:id="rId8"/>
            </p:custDataLst>
          </p:nvPr>
        </p:nvPicPr>
        <p:blipFill>
          <a:blip r:embed="rId29" cstate="print"/>
          <a:srcRect l="8970" t="21463"/>
          <a:stretch>
            <a:fillRect/>
          </a:stretch>
        </p:blipFill>
        <p:spPr bwMode="auto">
          <a:xfrm>
            <a:off x="4267711" y="3598948"/>
            <a:ext cx="1327666" cy="401444"/>
          </a:xfrm>
          <a:prstGeom prst="rect">
            <a:avLst/>
          </a:prstGeom>
          <a:noFill/>
        </p:spPr>
      </p:pic>
      <p:pic>
        <p:nvPicPr>
          <p:cNvPr id="35" name="Picture 4" descr="Professional Engineers Ontario &#10;25 Sheppard Ave. West, Suite 1000 &#10;Toronto, ON, M2N 6S9 &#10;(416) 224-1100; Toll Free : 1-800- 339-3716&#10;"/>
          <p:cNvPicPr>
            <a:picLocks noChangeAspect="1" noChangeArrowheads="1"/>
          </p:cNvPicPr>
          <p:nvPr>
            <p:custDataLst>
              <p:tags r:id="rId9"/>
            </p:custDataLst>
          </p:nvPr>
        </p:nvPicPr>
        <p:blipFill>
          <a:blip r:embed="rId29" cstate="print"/>
          <a:srcRect l="8970" t="21463"/>
          <a:stretch>
            <a:fillRect/>
          </a:stretch>
        </p:blipFill>
        <p:spPr bwMode="auto">
          <a:xfrm>
            <a:off x="5877436" y="3103648"/>
            <a:ext cx="1327666" cy="401444"/>
          </a:xfrm>
          <a:prstGeom prst="rect">
            <a:avLst/>
          </a:prstGeom>
          <a:noFill/>
        </p:spPr>
      </p:pic>
      <p:sp>
        <p:nvSpPr>
          <p:cNvPr id="40" name="TextBox 39"/>
          <p:cNvSpPr txBox="1"/>
          <p:nvPr>
            <p:custDataLst>
              <p:tags r:id="rId10"/>
            </p:custDataLst>
          </p:nvPr>
        </p:nvSpPr>
        <p:spPr>
          <a:xfrm>
            <a:off x="7217628" y="3134523"/>
            <a:ext cx="869795" cy="369332"/>
          </a:xfrm>
          <a:prstGeom prst="rect">
            <a:avLst/>
          </a:prstGeom>
          <a:noFill/>
        </p:spPr>
        <p:txBody>
          <a:bodyPr wrap="square" rtlCol="0">
            <a:spAutoFit/>
          </a:bodyPr>
          <a:lstStyle/>
          <a:p>
            <a:r>
              <a:rPr lang="en-US" sz="1800" dirty="0" smtClean="0">
                <a:latin typeface="+mj-lt"/>
              </a:rPr>
              <a:t>BCAPG</a:t>
            </a:r>
            <a:endParaRPr lang="en-US" sz="1800" dirty="0">
              <a:latin typeface="+mj-lt"/>
            </a:endParaRPr>
          </a:p>
        </p:txBody>
      </p:sp>
      <p:sp>
        <p:nvSpPr>
          <p:cNvPr id="42" name="Text Box 10"/>
          <p:cNvSpPr txBox="1">
            <a:spLocks noChangeArrowheads="1"/>
          </p:cNvSpPr>
          <p:nvPr>
            <p:custDataLst>
              <p:tags r:id="rId11"/>
            </p:custDataLst>
          </p:nvPr>
        </p:nvSpPr>
        <p:spPr bwMode="auto">
          <a:xfrm>
            <a:off x="670874" y="53141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(n=87)</a:t>
            </a:r>
            <a:endParaRPr lang="en-CA" sz="700" b="0" dirty="0">
              <a:latin typeface="Arial Narrow" pitchFamily="34" charset="0"/>
            </a:endParaRPr>
          </a:p>
        </p:txBody>
      </p:sp>
      <p:sp>
        <p:nvSpPr>
          <p:cNvPr id="43" name="Text Box 10"/>
          <p:cNvSpPr txBox="1">
            <a:spLocks noChangeArrowheads="1"/>
          </p:cNvSpPr>
          <p:nvPr>
            <p:custDataLst>
              <p:tags r:id="rId12"/>
            </p:custDataLst>
          </p:nvPr>
        </p:nvSpPr>
        <p:spPr bwMode="auto">
          <a:xfrm>
            <a:off x="2325803" y="484741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(n=277)</a:t>
            </a:r>
            <a:endParaRPr lang="en-CA" sz="700" b="0" dirty="0">
              <a:latin typeface="Arial Narrow" pitchFamily="34" charset="0"/>
            </a:endParaRPr>
          </a:p>
        </p:txBody>
      </p:sp>
      <p:sp>
        <p:nvSpPr>
          <p:cNvPr id="45" name="Text Box 10"/>
          <p:cNvSpPr txBox="1">
            <a:spLocks noChangeArrowheads="1"/>
          </p:cNvSpPr>
          <p:nvPr>
            <p:custDataLst>
              <p:tags r:id="rId13"/>
            </p:custDataLst>
          </p:nvPr>
        </p:nvSpPr>
        <p:spPr bwMode="auto">
          <a:xfrm>
            <a:off x="4068878" y="456166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(n=396)</a:t>
            </a:r>
            <a:endParaRPr lang="en-CA" sz="700" b="0" dirty="0">
              <a:latin typeface="Arial Narrow" pitchFamily="34" charset="0"/>
            </a:endParaRPr>
          </a:p>
        </p:txBody>
      </p:sp>
      <p:sp>
        <p:nvSpPr>
          <p:cNvPr id="46" name="Text Box 10"/>
          <p:cNvSpPr txBox="1">
            <a:spLocks noChangeArrowheads="1"/>
          </p:cNvSpPr>
          <p:nvPr>
            <p:custDataLst>
              <p:tags r:id="rId14"/>
            </p:custDataLst>
          </p:nvPr>
        </p:nvSpPr>
        <p:spPr bwMode="auto">
          <a:xfrm>
            <a:off x="5743664" y="4396186"/>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(n=467)</a:t>
            </a:r>
            <a:endParaRPr lang="en-CA" sz="700" b="0" dirty="0">
              <a:latin typeface="Arial Narrow" pitchFamily="34" charset="0"/>
            </a:endParaRPr>
          </a:p>
        </p:txBody>
      </p:sp>
      <p:sp>
        <p:nvSpPr>
          <p:cNvPr id="48" name="Text Box 10"/>
          <p:cNvSpPr txBox="1">
            <a:spLocks noChangeArrowheads="1"/>
          </p:cNvSpPr>
          <p:nvPr>
            <p:custDataLst>
              <p:tags r:id="rId15"/>
            </p:custDataLst>
          </p:nvPr>
        </p:nvSpPr>
        <p:spPr bwMode="auto">
          <a:xfrm>
            <a:off x="7459778" y="356153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(n=814)</a:t>
            </a:r>
            <a:endParaRPr lang="en-CA" sz="700" b="0" dirty="0">
              <a:latin typeface="Arial Narrow" pitchFamily="34" charset="0"/>
            </a:endParaRPr>
          </a:p>
        </p:txBody>
      </p:sp>
      <p:sp>
        <p:nvSpPr>
          <p:cNvPr id="50" name="Text Box 10"/>
          <p:cNvSpPr txBox="1">
            <a:spLocks noChangeArrowheads="1"/>
          </p:cNvSpPr>
          <p:nvPr>
            <p:custDataLst>
              <p:tags r:id="rId16"/>
            </p:custDataLst>
          </p:nvPr>
        </p:nvSpPr>
        <p:spPr bwMode="auto">
          <a:xfrm>
            <a:off x="1249478" y="2980513"/>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(n=1050)</a:t>
            </a:r>
            <a:endParaRPr lang="en-CA" sz="700" b="0" dirty="0">
              <a:latin typeface="Arial Narrow" pitchFamily="34" charset="0"/>
            </a:endParaRPr>
          </a:p>
        </p:txBody>
      </p:sp>
      <p:sp>
        <p:nvSpPr>
          <p:cNvPr id="52" name="Text Box 10"/>
          <p:cNvSpPr txBox="1">
            <a:spLocks noChangeArrowheads="1"/>
          </p:cNvSpPr>
          <p:nvPr>
            <p:custDataLst>
              <p:tags r:id="rId17"/>
            </p:custDataLst>
          </p:nvPr>
        </p:nvSpPr>
        <p:spPr bwMode="auto">
          <a:xfrm>
            <a:off x="2931851" y="3262711"/>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(n=932)</a:t>
            </a:r>
            <a:endParaRPr lang="en-CA" sz="700" b="0" dirty="0">
              <a:latin typeface="Arial Narrow" pitchFamily="34" charset="0"/>
            </a:endParaRPr>
          </a:p>
        </p:txBody>
      </p:sp>
      <p:sp>
        <p:nvSpPr>
          <p:cNvPr id="53" name="Text Box 10"/>
          <p:cNvSpPr txBox="1">
            <a:spLocks noChangeArrowheads="1"/>
          </p:cNvSpPr>
          <p:nvPr>
            <p:custDataLst>
              <p:tags r:id="rId18"/>
            </p:custDataLst>
          </p:nvPr>
        </p:nvSpPr>
        <p:spPr bwMode="auto">
          <a:xfrm>
            <a:off x="4645544" y="4220377"/>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(n=532)</a:t>
            </a:r>
            <a:endParaRPr lang="en-CA" sz="700" b="0" dirty="0">
              <a:latin typeface="Arial Narrow" pitchFamily="34" charset="0"/>
            </a:endParaRPr>
          </a:p>
        </p:txBody>
      </p:sp>
      <p:sp>
        <p:nvSpPr>
          <p:cNvPr id="54" name="Text Box 10"/>
          <p:cNvSpPr txBox="1">
            <a:spLocks noChangeArrowheads="1"/>
          </p:cNvSpPr>
          <p:nvPr>
            <p:custDataLst>
              <p:tags r:id="rId19"/>
            </p:custDataLst>
          </p:nvPr>
        </p:nvSpPr>
        <p:spPr bwMode="auto">
          <a:xfrm>
            <a:off x="6345353" y="3694888"/>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(n=758)</a:t>
            </a:r>
            <a:endParaRPr lang="en-CA" sz="700" b="0" dirty="0">
              <a:latin typeface="Arial Narrow" pitchFamily="34" charset="0"/>
            </a:endParaRPr>
          </a:p>
        </p:txBody>
      </p:sp>
      <p:sp>
        <p:nvSpPr>
          <p:cNvPr id="55" name="Text Box 10"/>
          <p:cNvSpPr txBox="1">
            <a:spLocks noChangeArrowheads="1"/>
          </p:cNvSpPr>
          <p:nvPr>
            <p:custDataLst>
              <p:tags r:id="rId20"/>
            </p:custDataLst>
          </p:nvPr>
        </p:nvSpPr>
        <p:spPr bwMode="auto">
          <a:xfrm>
            <a:off x="8039189" y="4896652"/>
            <a:ext cx="5826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(n=261)</a:t>
            </a:r>
            <a:endParaRPr lang="en-CA" sz="700" b="0" dirty="0">
              <a:latin typeface="Arial Narrow" pitchFamily="34" charset="0"/>
            </a:endParaRPr>
          </a:p>
        </p:txBody>
      </p:sp>
      <p:sp>
        <p:nvSpPr>
          <p:cNvPr id="57" name="Rectangle 56"/>
          <p:cNvSpPr/>
          <p:nvPr>
            <p:custDataLst>
              <p:tags r:id="rId21"/>
            </p:custDataLst>
          </p:nvPr>
        </p:nvSpPr>
        <p:spPr>
          <a:xfrm>
            <a:off x="237056" y="6557546"/>
            <a:ext cx="4991101" cy="307777"/>
          </a:xfrm>
          <a:prstGeom prst="rect">
            <a:avLst/>
          </a:prstGeom>
        </p:spPr>
        <p:txBody>
          <a:bodyPr wrap="square">
            <a:spAutoFit/>
          </a:bodyPr>
          <a:lstStyle/>
          <a:p>
            <a:pPr algn="l"/>
            <a:r>
              <a:rPr lang="fr-CA" sz="700" b="0" i="1" dirty="0" smtClean="0">
                <a:solidFill>
                  <a:schemeClr val="bg1">
                    <a:lumMod val="50000"/>
                  </a:schemeClr>
                </a:solidFill>
              </a:rPr>
              <a:t>Note  : En 2013, l’Ontario Society of Professional Engineers  ne faisait pas partie des choix de réponse et deux des choix de réponse ont été modifiés. Les comparaisons avec les années précédentes devraient être faites avec réserve.</a:t>
            </a:r>
            <a:endParaRPr lang="fr-CA" sz="500" i="1" dirty="0">
              <a:solidFill>
                <a:schemeClr val="bg1">
                  <a:lumMod val="50000"/>
                </a:schemeClr>
              </a:solidFill>
            </a:endParaRPr>
          </a:p>
        </p:txBody>
      </p:sp>
      <p:sp>
        <p:nvSpPr>
          <p:cNvPr id="27" name="TextBox 26"/>
          <p:cNvSpPr txBox="1"/>
          <p:nvPr>
            <p:custDataLst>
              <p:tags r:id="rId22"/>
            </p:custDataLst>
          </p:nvPr>
        </p:nvSpPr>
        <p:spPr>
          <a:xfrm>
            <a:off x="1105672" y="2862974"/>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29" name="TextBox 28"/>
          <p:cNvSpPr txBox="1"/>
          <p:nvPr>
            <p:custDataLst>
              <p:tags r:id="rId23"/>
            </p:custDataLst>
          </p:nvPr>
        </p:nvSpPr>
        <p:spPr>
          <a:xfrm>
            <a:off x="2812235" y="315266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4" name="TextBox 33"/>
          <p:cNvSpPr txBox="1"/>
          <p:nvPr>
            <p:custDataLst>
              <p:tags r:id="rId24"/>
            </p:custDataLst>
          </p:nvPr>
        </p:nvSpPr>
        <p:spPr>
          <a:xfrm>
            <a:off x="4466027" y="4097266"/>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7" name="TextBox 36"/>
          <p:cNvSpPr txBox="1"/>
          <p:nvPr>
            <p:custDataLst>
              <p:tags r:id="rId25"/>
            </p:custDataLst>
          </p:nvPr>
        </p:nvSpPr>
        <p:spPr>
          <a:xfrm>
            <a:off x="3963745" y="4420432"/>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39" name="TextBox 38"/>
          <p:cNvSpPr txBox="1"/>
          <p:nvPr>
            <p:custDataLst>
              <p:tags r:id="rId26"/>
            </p:custDataLst>
          </p:nvPr>
        </p:nvSpPr>
        <p:spPr>
          <a:xfrm>
            <a:off x="7363597" y="3425977"/>
            <a:ext cx="192361"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Tree>
    <p:extLst>
      <p:ext uri="{BB962C8B-B14F-4D97-AF65-F5344CB8AC3E}">
        <p14:creationId xmlns:p14="http://schemas.microsoft.com/office/powerpoint/2010/main" val="37918303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- 2012</a:t>
            </a:r>
          </a:p>
        </p:txBody>
      </p:sp>
      <p:sp>
        <p:nvSpPr>
          <p:cNvPr id="20484" name="Content Placeholder 40"/>
          <p:cNvSpPr>
            <a:spLocks noGrp="1"/>
          </p:cNvSpPr>
          <p:nvPr>
            <p:ph idx="1"/>
            <p:custDataLst>
              <p:tags r:id="rId2"/>
            </p:custDataLst>
          </p:nvPr>
        </p:nvSpPr>
        <p:spPr bwMode="auto">
          <a:xfrm>
            <a:off x="352425" y="678407"/>
            <a:ext cx="8457038" cy="120032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dirty="0" smtClean="0"/>
              <a:t>Comme </a:t>
            </a:r>
            <a:r>
              <a:rPr lang="fr-CA" sz="1300" dirty="0"/>
              <a:t>en 2011, la majorité des </a:t>
            </a:r>
            <a:r>
              <a:rPr lang="fr-CA" sz="1300" dirty="0" smtClean="0"/>
              <a:t>étudiants savent </a:t>
            </a:r>
            <a:r>
              <a:rPr lang="fr-CA" sz="1300" dirty="0"/>
              <a:t>que c’est PEO qui est responsable de délivrer les permis d’exercice (</a:t>
            </a:r>
            <a:r>
              <a:rPr lang="fr-CA" sz="1300" dirty="0" smtClean="0"/>
              <a:t>85 %) </a:t>
            </a:r>
            <a:r>
              <a:rPr lang="fr-CA" sz="1300" dirty="0"/>
              <a:t>et de réglementer l’exercice du génie (</a:t>
            </a:r>
            <a:r>
              <a:rPr lang="fr-CA" sz="1300" dirty="0" smtClean="0"/>
              <a:t>70 %). </a:t>
            </a:r>
            <a:r>
              <a:rPr lang="fr-CA" sz="1300" dirty="0"/>
              <a:t>Par ailleurs, quatre </a:t>
            </a:r>
            <a:r>
              <a:rPr lang="fr-CA" sz="1300" dirty="0" smtClean="0"/>
              <a:t>étudiants </a:t>
            </a:r>
            <a:r>
              <a:rPr lang="fr-CA" sz="1300" dirty="0"/>
              <a:t>sur dix savent que PEO délivre des certificats d’autorisation aux entreprises offrant des services d’ingénierie (</a:t>
            </a:r>
            <a:r>
              <a:rPr lang="fr-CA" sz="1300" dirty="0" smtClean="0"/>
              <a:t>40 %), </a:t>
            </a:r>
            <a:r>
              <a:rPr lang="fr-CA" sz="1300" dirty="0"/>
              <a:t>soit la même proportion que les années précédentes</a:t>
            </a:r>
            <a:r>
              <a:rPr lang="fr-CA" sz="1300" dirty="0" smtClean="0"/>
              <a:t>. </a:t>
            </a:r>
            <a:r>
              <a:rPr lang="fr-CA" sz="1300" dirty="0"/>
              <a:t>Près de six </a:t>
            </a:r>
            <a:r>
              <a:rPr lang="fr-CA" sz="1300" dirty="0" smtClean="0"/>
              <a:t>étudiants </a:t>
            </a:r>
            <a:r>
              <a:rPr lang="fr-CA" sz="1300" dirty="0"/>
              <a:t>sur dix savent que l’OSPE défend les intérêts de la profession d’ingénieur (</a:t>
            </a:r>
            <a:r>
              <a:rPr lang="fr-CA" sz="1300" dirty="0" smtClean="0"/>
              <a:t>62 %) </a:t>
            </a:r>
            <a:r>
              <a:rPr lang="fr-CA" sz="1300" dirty="0"/>
              <a:t>et qu’Ingénieurs Canada est l’organisation qui agrée les programmes universitaires de génie (</a:t>
            </a:r>
            <a:r>
              <a:rPr lang="fr-CA" sz="1300" dirty="0" smtClean="0"/>
              <a:t>60 %), </a:t>
            </a:r>
            <a:r>
              <a:rPr lang="fr-CA" sz="1300" dirty="0"/>
              <a:t>ce dernier pourcentage étant plus élevé qu’en 2011. </a:t>
            </a:r>
            <a:endParaRPr lang="en-US" sz="1300" dirty="0" smtClean="0"/>
          </a:p>
        </p:txBody>
      </p:sp>
      <p:sp>
        <p:nvSpPr>
          <p:cNvPr id="2048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38</a:t>
            </a:fld>
            <a:endParaRPr lang="en-US" dirty="0"/>
          </a:p>
        </p:txBody>
      </p:sp>
      <p:grpSp>
        <p:nvGrpSpPr>
          <p:cNvPr id="3" name="Group 52"/>
          <p:cNvGrpSpPr>
            <a:grpSpLocks/>
          </p:cNvGrpSpPr>
          <p:nvPr>
            <p:custDataLst>
              <p:tags r:id="rId4"/>
            </p:custDataLst>
          </p:nvPr>
        </p:nvGrpSpPr>
        <p:grpSpPr bwMode="auto">
          <a:xfrm>
            <a:off x="319203" y="1979686"/>
            <a:ext cx="8521700" cy="4509401"/>
            <a:chOff x="180" y="1085"/>
            <a:chExt cx="5368" cy="2987"/>
          </a:xfrm>
        </p:grpSpPr>
        <p:graphicFrame>
          <p:nvGraphicFramePr>
            <p:cNvPr id="41" name="Object 4"/>
            <p:cNvGraphicFramePr>
              <a:graphicFrameLocks noChangeAspect="1"/>
            </p:cNvGraphicFramePr>
            <p:nvPr>
              <p:extLst>
                <p:ext uri="{D42A27DB-BD31-4B8C-83A1-F6EECF244321}">
                  <p14:modId xmlns:p14="http://schemas.microsoft.com/office/powerpoint/2010/main" val="3531226226"/>
                </p:ext>
              </p:extLst>
            </p:nvPr>
          </p:nvGraphicFramePr>
          <p:xfrm>
            <a:off x="180" y="1461"/>
            <a:ext cx="5368" cy="2611"/>
          </p:xfrm>
          <a:graphic>
            <a:graphicData uri="http://schemas.openxmlformats.org/drawingml/2006/chart">
              <c:chart xmlns:c="http://schemas.openxmlformats.org/drawingml/2006/chart" xmlns:r="http://schemas.openxmlformats.org/officeDocument/2006/relationships" r:id="rId12"/>
            </a:graphicData>
          </a:graphic>
        </p:graphicFrame>
        <p:sp>
          <p:nvSpPr>
            <p:cNvPr id="20492" name="Text Box 7"/>
            <p:cNvSpPr txBox="1">
              <a:spLocks noChangeArrowheads="1"/>
            </p:cNvSpPr>
            <p:nvPr/>
          </p:nvSpPr>
          <p:spPr bwMode="auto">
            <a:xfrm>
              <a:off x="281" y="1698"/>
              <a:ext cx="561"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(n=1060)</a:t>
              </a:r>
              <a:endParaRPr lang="en-CA" b="0" dirty="0">
                <a:latin typeface="Arial Narrow" pitchFamily="34" charset="0"/>
              </a:endParaRPr>
            </a:p>
          </p:txBody>
        </p:sp>
        <p:sp>
          <p:nvSpPr>
            <p:cNvPr id="20493" name="Text Box 8"/>
            <p:cNvSpPr txBox="1">
              <a:spLocks noChangeArrowheads="1"/>
            </p:cNvSpPr>
            <p:nvPr/>
          </p:nvSpPr>
          <p:spPr bwMode="auto">
            <a:xfrm>
              <a:off x="590" y="3455"/>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a:t>
              </a:r>
              <a:endParaRPr lang="en-CA" b="0" dirty="0">
                <a:latin typeface="Arial Narrow" pitchFamily="34" charset="0"/>
              </a:endParaRPr>
            </a:p>
          </p:txBody>
        </p:sp>
        <p:sp>
          <p:nvSpPr>
            <p:cNvPr id="20494" name="Text Box 10"/>
            <p:cNvSpPr txBox="1">
              <a:spLocks noChangeArrowheads="1"/>
            </p:cNvSpPr>
            <p:nvPr/>
          </p:nvSpPr>
          <p:spPr bwMode="auto">
            <a:xfrm>
              <a:off x="874" y="3483"/>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(n=67)</a:t>
              </a:r>
              <a:endParaRPr lang="en-CA" b="0" dirty="0">
                <a:latin typeface="Arial Narrow" pitchFamily="34" charset="0"/>
              </a:endParaRPr>
            </a:p>
          </p:txBody>
        </p:sp>
        <p:sp>
          <p:nvSpPr>
            <p:cNvPr id="20495" name="Text Box 12"/>
            <p:cNvSpPr txBox="1">
              <a:spLocks noChangeArrowheads="1"/>
            </p:cNvSpPr>
            <p:nvPr/>
          </p:nvSpPr>
          <p:spPr bwMode="auto">
            <a:xfrm>
              <a:off x="1941" y="3230"/>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(n=208)</a:t>
              </a:r>
              <a:endParaRPr lang="en-CA" b="0" dirty="0">
                <a:latin typeface="Arial Narrow" pitchFamily="34" charset="0"/>
              </a:endParaRPr>
            </a:p>
          </p:txBody>
        </p:sp>
        <p:sp>
          <p:nvSpPr>
            <p:cNvPr id="20496" name="Text Box 13"/>
            <p:cNvSpPr txBox="1">
              <a:spLocks noChangeArrowheads="1"/>
            </p:cNvSpPr>
            <p:nvPr/>
          </p:nvSpPr>
          <p:spPr bwMode="auto">
            <a:xfrm>
              <a:off x="1351" y="2028"/>
              <a:ext cx="367"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(n=871)</a:t>
              </a:r>
              <a:endParaRPr lang="en-CA" b="0" dirty="0">
                <a:latin typeface="Arial Narrow" pitchFamily="34" charset="0"/>
              </a:endParaRPr>
            </a:p>
          </p:txBody>
        </p:sp>
        <p:sp>
          <p:nvSpPr>
            <p:cNvPr id="20497" name="Text Box 14"/>
            <p:cNvSpPr txBox="1">
              <a:spLocks noChangeArrowheads="1"/>
            </p:cNvSpPr>
            <p:nvPr/>
          </p:nvSpPr>
          <p:spPr bwMode="auto">
            <a:xfrm>
              <a:off x="1653" y="3278"/>
              <a:ext cx="351" cy="122"/>
            </a:xfrm>
            <a:prstGeom prst="rect">
              <a:avLst/>
            </a:prstGeom>
            <a:noFill/>
            <a:ln w="25400" algn="ctr">
              <a:noFill/>
              <a:miter lim="800000"/>
              <a:headEnd/>
              <a:tailEnd/>
            </a:ln>
          </p:spPr>
          <p:txBody>
            <a:bodyPr wrap="square">
              <a:spAutoFit/>
            </a:bodyPr>
            <a:lstStyle/>
            <a:p>
              <a:pPr algn="l"/>
              <a:r>
                <a:rPr lang="en-CA" b="0" dirty="0" smtClean="0">
                  <a:latin typeface="Arial Narrow" pitchFamily="34" charset="0"/>
                </a:rPr>
                <a:t>(n=174)</a:t>
              </a:r>
              <a:endParaRPr lang="en-CA" b="0" dirty="0">
                <a:latin typeface="Arial Narrow" pitchFamily="34" charset="0"/>
              </a:endParaRPr>
            </a:p>
          </p:txBody>
        </p:sp>
        <p:sp>
          <p:nvSpPr>
            <p:cNvPr id="20498" name="Text Box 17"/>
            <p:cNvSpPr txBox="1">
              <a:spLocks noChangeArrowheads="1"/>
            </p:cNvSpPr>
            <p:nvPr/>
          </p:nvSpPr>
          <p:spPr bwMode="auto">
            <a:xfrm>
              <a:off x="2707" y="3270"/>
              <a:ext cx="33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(n=177)</a:t>
              </a:r>
              <a:endParaRPr lang="en-CA" b="0" dirty="0">
                <a:latin typeface="Arial Narrow" pitchFamily="34" charset="0"/>
              </a:endParaRPr>
            </a:p>
          </p:txBody>
        </p:sp>
        <p:sp>
          <p:nvSpPr>
            <p:cNvPr id="20499" name="Text Box 18"/>
            <p:cNvSpPr txBox="1">
              <a:spLocks noChangeArrowheads="1"/>
            </p:cNvSpPr>
            <p:nvPr/>
          </p:nvSpPr>
          <p:spPr bwMode="auto">
            <a:xfrm>
              <a:off x="2443" y="2681"/>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(n=497)</a:t>
              </a:r>
              <a:endParaRPr lang="en-CA" b="0" dirty="0">
                <a:latin typeface="Arial Narrow" pitchFamily="34" charset="0"/>
              </a:endParaRPr>
            </a:p>
          </p:txBody>
        </p:sp>
        <p:sp>
          <p:nvSpPr>
            <p:cNvPr id="20500" name="Text Box 20"/>
            <p:cNvSpPr txBox="1">
              <a:spLocks noChangeArrowheads="1"/>
            </p:cNvSpPr>
            <p:nvPr/>
          </p:nvSpPr>
          <p:spPr bwMode="auto">
            <a:xfrm>
              <a:off x="3004" y="3199"/>
              <a:ext cx="370"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(n=212)</a:t>
              </a:r>
              <a:endParaRPr lang="en-CA" b="0" dirty="0">
                <a:latin typeface="Arial Narrow" pitchFamily="34" charset="0"/>
              </a:endParaRPr>
            </a:p>
          </p:txBody>
        </p:sp>
        <p:sp>
          <p:nvSpPr>
            <p:cNvPr id="20501" name="Text Box 22"/>
            <p:cNvSpPr txBox="1">
              <a:spLocks noChangeArrowheads="1"/>
            </p:cNvSpPr>
            <p:nvPr/>
          </p:nvSpPr>
          <p:spPr bwMode="auto">
            <a:xfrm>
              <a:off x="4565" y="3137"/>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(n=242)</a:t>
              </a:r>
              <a:endParaRPr lang="en-CA" b="0" dirty="0">
                <a:latin typeface="Arial Narrow" pitchFamily="34" charset="0"/>
              </a:endParaRPr>
            </a:p>
          </p:txBody>
        </p:sp>
        <p:sp>
          <p:nvSpPr>
            <p:cNvPr id="20502" name="Text Box 23"/>
            <p:cNvSpPr txBox="1">
              <a:spLocks noChangeArrowheads="1"/>
            </p:cNvSpPr>
            <p:nvPr/>
          </p:nvSpPr>
          <p:spPr bwMode="auto">
            <a:xfrm>
              <a:off x="4871" y="3377"/>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(n=112)</a:t>
              </a:r>
              <a:endParaRPr lang="en-CA" b="0" dirty="0">
                <a:latin typeface="Arial Narrow" pitchFamily="34" charset="0"/>
              </a:endParaRPr>
            </a:p>
          </p:txBody>
        </p:sp>
        <p:sp>
          <p:nvSpPr>
            <p:cNvPr id="20503" name="Text Box 25"/>
            <p:cNvSpPr txBox="1">
              <a:spLocks noChangeArrowheads="1"/>
            </p:cNvSpPr>
            <p:nvPr/>
          </p:nvSpPr>
          <p:spPr bwMode="auto">
            <a:xfrm>
              <a:off x="5158" y="2261"/>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(n=754)</a:t>
              </a:r>
              <a:endParaRPr lang="en-CA" b="0" dirty="0">
                <a:latin typeface="Arial Narrow" pitchFamily="34" charset="0"/>
              </a:endParaRPr>
            </a:p>
          </p:txBody>
        </p:sp>
        <p:sp>
          <p:nvSpPr>
            <p:cNvPr id="20504" name="Text Box 27"/>
            <p:cNvSpPr txBox="1">
              <a:spLocks noChangeArrowheads="1"/>
            </p:cNvSpPr>
            <p:nvPr/>
          </p:nvSpPr>
          <p:spPr bwMode="auto">
            <a:xfrm>
              <a:off x="3497" y="2786"/>
              <a:ext cx="369"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(n=444)</a:t>
              </a:r>
              <a:endParaRPr lang="en-CA" b="0" dirty="0">
                <a:latin typeface="Arial Narrow" pitchFamily="34" charset="0"/>
              </a:endParaRPr>
            </a:p>
          </p:txBody>
        </p:sp>
        <p:sp>
          <p:nvSpPr>
            <p:cNvPr id="20505" name="Text Box 28"/>
            <p:cNvSpPr txBox="1">
              <a:spLocks noChangeArrowheads="1"/>
            </p:cNvSpPr>
            <p:nvPr/>
          </p:nvSpPr>
          <p:spPr bwMode="auto">
            <a:xfrm>
              <a:off x="3789" y="2210"/>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(n=773)</a:t>
              </a:r>
              <a:endParaRPr lang="en-CA" b="0" dirty="0">
                <a:latin typeface="Arial Narrow" pitchFamily="34" charset="0"/>
              </a:endParaRPr>
            </a:p>
          </p:txBody>
        </p:sp>
        <p:sp>
          <p:nvSpPr>
            <p:cNvPr id="20506" name="Text Box 30"/>
            <p:cNvSpPr txBox="1">
              <a:spLocks noChangeArrowheads="1"/>
            </p:cNvSpPr>
            <p:nvPr/>
          </p:nvSpPr>
          <p:spPr bwMode="auto">
            <a:xfrm>
              <a:off x="4084" y="3110"/>
              <a:ext cx="368" cy="122"/>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(n=280)</a:t>
              </a:r>
              <a:endParaRPr lang="en-CA" b="0" dirty="0">
                <a:latin typeface="Arial Narrow" pitchFamily="34" charset="0"/>
              </a:endParaRPr>
            </a:p>
          </p:txBody>
        </p:sp>
        <p:sp>
          <p:nvSpPr>
            <p:cNvPr id="20514" name="Text Box 45"/>
            <p:cNvSpPr txBox="1">
              <a:spLocks noChangeArrowheads="1"/>
            </p:cNvSpPr>
            <p:nvPr/>
          </p:nvSpPr>
          <p:spPr bwMode="auto">
            <a:xfrm>
              <a:off x="749" y="1085"/>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2012 – Quelles organisations sont responsables des activités ou procédures suivantes?</a:t>
              </a:r>
              <a:endParaRPr lang="fr-CA" sz="1400" dirty="0">
                <a:solidFill>
                  <a:srgbClr val="003399"/>
                </a:solidFill>
                <a:latin typeface="+mj-lt"/>
              </a:endParaRPr>
            </a:p>
          </p:txBody>
        </p:sp>
      </p:grpSp>
      <p:pic>
        <p:nvPicPr>
          <p:cNvPr id="2" name="Picture 4" descr="Professional Engineers Ontario &#10;25 Sheppard Ave. West, Suite 1000 &#10;Toronto, ON, M2N 6S9 &#10;(416) 224-1100; Toll Free : 1-800- 339-3716&#10;"/>
          <p:cNvPicPr>
            <a:picLocks noChangeAspect="1" noChangeArrowheads="1"/>
          </p:cNvPicPr>
          <p:nvPr>
            <p:custDataLst>
              <p:tags r:id="rId5"/>
            </p:custDataLst>
          </p:nvPr>
        </p:nvPicPr>
        <p:blipFill>
          <a:blip r:embed="rId13" cstate="print"/>
          <a:srcRect l="8970" t="21463"/>
          <a:stretch>
            <a:fillRect/>
          </a:stretch>
        </p:blipFill>
        <p:spPr bwMode="auto">
          <a:xfrm>
            <a:off x="352936" y="2255923"/>
            <a:ext cx="1327666" cy="401444"/>
          </a:xfrm>
          <a:prstGeom prst="rect">
            <a:avLst/>
          </a:prstGeom>
          <a:noFill/>
        </p:spPr>
      </p:pic>
      <p:pic>
        <p:nvPicPr>
          <p:cNvPr id="44" name="Picture 4" descr="Professional Engineers Ontario &#10;25 Sheppard Ave. West, Suite 1000 &#10;Toronto, ON, M2N 6S9 &#10;(416) 224-1100; Toll Free : 1-800- 339-3716&#10;"/>
          <p:cNvPicPr>
            <a:picLocks noChangeAspect="1" noChangeArrowheads="1"/>
          </p:cNvPicPr>
          <p:nvPr>
            <p:custDataLst>
              <p:tags r:id="rId6"/>
            </p:custDataLst>
          </p:nvPr>
        </p:nvPicPr>
        <p:blipFill>
          <a:blip r:embed="rId13" cstate="print"/>
          <a:srcRect l="8970" t="21463"/>
          <a:stretch>
            <a:fillRect/>
          </a:stretch>
        </p:blipFill>
        <p:spPr bwMode="auto">
          <a:xfrm>
            <a:off x="2261491" y="2771580"/>
            <a:ext cx="1327666" cy="401444"/>
          </a:xfrm>
          <a:prstGeom prst="rect">
            <a:avLst/>
          </a:prstGeom>
          <a:noFill/>
        </p:spPr>
      </p:pic>
      <p:pic>
        <p:nvPicPr>
          <p:cNvPr id="47" name="Picture 42" descr="http://ebmedia.eventbrite.com/s3-s3/eventlogos/3536632/1357296711-1.gif"/>
          <p:cNvPicPr>
            <a:picLocks noChangeAspect="1" noChangeArrowheads="1"/>
          </p:cNvPicPr>
          <p:nvPr>
            <p:custDataLst>
              <p:tags r:id="rId7"/>
            </p:custDataLst>
          </p:nvPr>
        </p:nvPicPr>
        <p:blipFill>
          <a:blip r:embed="rId14" cstate="print"/>
          <a:srcRect/>
          <a:stretch>
            <a:fillRect/>
          </a:stretch>
        </p:blipFill>
        <p:spPr bwMode="auto">
          <a:xfrm>
            <a:off x="5620487" y="3010824"/>
            <a:ext cx="1126219" cy="479155"/>
          </a:xfrm>
          <a:prstGeom prst="rect">
            <a:avLst/>
          </a:prstGeom>
          <a:noFill/>
        </p:spPr>
      </p:pic>
      <p:pic>
        <p:nvPicPr>
          <p:cNvPr id="49" name="Picture 4" descr="Professional Engineers Ontario &#10;25 Sheppard Ave. West, Suite 1000 &#10;Toronto, ON, M2N 6S9 &#10;(416) 224-1100; Toll Free : 1-800- 339-3716&#10;"/>
          <p:cNvPicPr>
            <a:picLocks noChangeAspect="1" noChangeArrowheads="1"/>
          </p:cNvPicPr>
          <p:nvPr>
            <p:custDataLst>
              <p:tags r:id="rId8"/>
            </p:custDataLst>
          </p:nvPr>
        </p:nvPicPr>
        <p:blipFill>
          <a:blip r:embed="rId13" cstate="print"/>
          <a:srcRect l="8970" t="21463"/>
          <a:stretch>
            <a:fillRect/>
          </a:stretch>
        </p:blipFill>
        <p:spPr bwMode="auto">
          <a:xfrm>
            <a:off x="3911870" y="3769110"/>
            <a:ext cx="1327666" cy="401444"/>
          </a:xfrm>
          <a:prstGeom prst="rect">
            <a:avLst/>
          </a:prstGeom>
          <a:noFill/>
        </p:spPr>
      </p:pic>
      <p:sp>
        <p:nvSpPr>
          <p:cNvPr id="51" name="TextBox 50"/>
          <p:cNvSpPr txBox="1"/>
          <p:nvPr>
            <p:custDataLst>
              <p:tags r:id="rId9"/>
            </p:custDataLst>
          </p:nvPr>
        </p:nvSpPr>
        <p:spPr>
          <a:xfrm>
            <a:off x="8017728" y="3334548"/>
            <a:ext cx="869795" cy="369332"/>
          </a:xfrm>
          <a:prstGeom prst="rect">
            <a:avLst/>
          </a:prstGeom>
          <a:noFill/>
        </p:spPr>
        <p:txBody>
          <a:bodyPr wrap="square" rtlCol="0">
            <a:spAutoFit/>
          </a:bodyPr>
          <a:lstStyle/>
          <a:p>
            <a:r>
              <a:rPr lang="en-US" sz="1800" dirty="0" smtClean="0">
                <a:latin typeface="+mj-lt"/>
              </a:rPr>
              <a:t>BCAPG</a:t>
            </a:r>
            <a:endParaRPr lang="en-US" sz="1800" dirty="0">
              <a:latin typeface="+mj-lt"/>
            </a:endParaRPr>
          </a:p>
        </p:txBody>
      </p:sp>
      <p:sp>
        <p:nvSpPr>
          <p:cNvPr id="33" name="Text Box 3"/>
          <p:cNvSpPr txBox="1">
            <a:spLocks noChangeArrowheads="1"/>
          </p:cNvSpPr>
          <p:nvPr>
            <p:custDataLst>
              <p:tags r:id="rId10"/>
            </p:custDataLst>
          </p:nvPr>
        </p:nvSpPr>
        <p:spPr bwMode="auto">
          <a:xfrm>
            <a:off x="312234" y="6343728"/>
            <a:ext cx="8572500" cy="21544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Q9. Veuillez choisir l’organisation ou les organisations qui sont responsables des différentes activités ou procédures énumérées ci-dessous. Base : Tous les répondants, 2012 n=1250</a:t>
            </a:r>
            <a:endParaRPr lang="fr-CA" sz="8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7" name="Group 52"/>
          <p:cNvGrpSpPr>
            <a:grpSpLocks/>
          </p:cNvGrpSpPr>
          <p:nvPr>
            <p:custDataLst>
              <p:tags r:id="rId1"/>
            </p:custDataLst>
          </p:nvPr>
        </p:nvGrpSpPr>
        <p:grpSpPr bwMode="auto">
          <a:xfrm>
            <a:off x="319203" y="2120086"/>
            <a:ext cx="8521700" cy="4369001"/>
            <a:chOff x="180" y="1178"/>
            <a:chExt cx="5368" cy="2894"/>
          </a:xfrm>
        </p:grpSpPr>
        <p:graphicFrame>
          <p:nvGraphicFramePr>
            <p:cNvPr id="41" name="Object 4"/>
            <p:cNvGraphicFramePr>
              <a:graphicFrameLocks noChangeAspect="1"/>
            </p:cNvGraphicFramePr>
            <p:nvPr>
              <p:extLst>
                <p:ext uri="{D42A27DB-BD31-4B8C-83A1-F6EECF244321}">
                  <p14:modId xmlns:p14="http://schemas.microsoft.com/office/powerpoint/2010/main" val="2650168356"/>
                </p:ext>
              </p:extLst>
            </p:nvPr>
          </p:nvGraphicFramePr>
          <p:xfrm>
            <a:off x="180" y="1461"/>
            <a:ext cx="5368" cy="2611"/>
          </p:xfrm>
          <a:graphic>
            <a:graphicData uri="http://schemas.openxmlformats.org/drawingml/2006/chart">
              <c:chart xmlns:c="http://schemas.openxmlformats.org/drawingml/2006/chart" xmlns:r="http://schemas.openxmlformats.org/officeDocument/2006/relationships" r:id="rId16"/>
            </a:graphicData>
          </a:graphic>
        </p:graphicFrame>
        <p:sp>
          <p:nvSpPr>
            <p:cNvPr id="20492" name="Text Box 7"/>
            <p:cNvSpPr txBox="1">
              <a:spLocks noChangeArrowheads="1"/>
            </p:cNvSpPr>
            <p:nvPr/>
          </p:nvSpPr>
          <p:spPr bwMode="auto">
            <a:xfrm>
              <a:off x="281" y="1726"/>
              <a:ext cx="561" cy="122"/>
            </a:xfrm>
            <a:prstGeom prst="rect">
              <a:avLst/>
            </a:prstGeom>
            <a:noFill/>
            <a:ln w="25400" algn="ctr">
              <a:noFill/>
              <a:miter lim="800000"/>
              <a:headEnd/>
              <a:tailEnd/>
            </a:ln>
          </p:spPr>
          <p:txBody>
            <a:bodyPr>
              <a:spAutoFit/>
            </a:bodyPr>
            <a:lstStyle/>
            <a:p>
              <a:pPr algn="l"/>
              <a:r>
                <a:rPr lang="en-CA" b="0" dirty="0">
                  <a:latin typeface="Arial Narrow" pitchFamily="34" charset="0"/>
                </a:rPr>
                <a:t>(n=793)</a:t>
              </a:r>
            </a:p>
          </p:txBody>
        </p:sp>
        <p:sp>
          <p:nvSpPr>
            <p:cNvPr id="20493" name="Text Box 8"/>
            <p:cNvSpPr txBox="1">
              <a:spLocks noChangeArrowheads="1"/>
            </p:cNvSpPr>
            <p:nvPr/>
          </p:nvSpPr>
          <p:spPr bwMode="auto">
            <a:xfrm>
              <a:off x="590" y="3427"/>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(n=71)</a:t>
              </a:r>
            </a:p>
          </p:txBody>
        </p:sp>
        <p:sp>
          <p:nvSpPr>
            <p:cNvPr id="20494" name="Text Box 10"/>
            <p:cNvSpPr txBox="1">
              <a:spLocks noChangeArrowheads="1"/>
            </p:cNvSpPr>
            <p:nvPr/>
          </p:nvSpPr>
          <p:spPr bwMode="auto">
            <a:xfrm>
              <a:off x="874" y="3483"/>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(n=45)</a:t>
              </a:r>
            </a:p>
          </p:txBody>
        </p:sp>
        <p:sp>
          <p:nvSpPr>
            <p:cNvPr id="20495" name="Text Box 12"/>
            <p:cNvSpPr txBox="1">
              <a:spLocks noChangeArrowheads="1"/>
            </p:cNvSpPr>
            <p:nvPr/>
          </p:nvSpPr>
          <p:spPr bwMode="auto">
            <a:xfrm>
              <a:off x="1941" y="3230"/>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(n=153)</a:t>
              </a:r>
            </a:p>
          </p:txBody>
        </p:sp>
        <p:sp>
          <p:nvSpPr>
            <p:cNvPr id="20496" name="Text Box 13"/>
            <p:cNvSpPr txBox="1">
              <a:spLocks noChangeArrowheads="1"/>
            </p:cNvSpPr>
            <p:nvPr/>
          </p:nvSpPr>
          <p:spPr bwMode="auto">
            <a:xfrm>
              <a:off x="1351" y="2065"/>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(n=652)</a:t>
              </a:r>
            </a:p>
          </p:txBody>
        </p:sp>
        <p:sp>
          <p:nvSpPr>
            <p:cNvPr id="20497" name="Text Box 14"/>
            <p:cNvSpPr txBox="1">
              <a:spLocks noChangeArrowheads="1"/>
            </p:cNvSpPr>
            <p:nvPr/>
          </p:nvSpPr>
          <p:spPr bwMode="auto">
            <a:xfrm>
              <a:off x="1653" y="3232"/>
              <a:ext cx="351" cy="122"/>
            </a:xfrm>
            <a:prstGeom prst="rect">
              <a:avLst/>
            </a:prstGeom>
            <a:noFill/>
            <a:ln w="25400" algn="ctr">
              <a:noFill/>
              <a:miter lim="800000"/>
              <a:headEnd/>
              <a:tailEnd/>
            </a:ln>
          </p:spPr>
          <p:txBody>
            <a:bodyPr wrap="square">
              <a:spAutoFit/>
            </a:bodyPr>
            <a:lstStyle/>
            <a:p>
              <a:pPr algn="l"/>
              <a:r>
                <a:rPr lang="en-CA" b="0" dirty="0">
                  <a:latin typeface="Arial Narrow" pitchFamily="34" charset="0"/>
                </a:rPr>
                <a:t>(n=155)</a:t>
              </a:r>
            </a:p>
          </p:txBody>
        </p:sp>
        <p:sp>
          <p:nvSpPr>
            <p:cNvPr id="20498" name="Text Box 17"/>
            <p:cNvSpPr txBox="1">
              <a:spLocks noChangeArrowheads="1"/>
            </p:cNvSpPr>
            <p:nvPr/>
          </p:nvSpPr>
          <p:spPr bwMode="auto">
            <a:xfrm>
              <a:off x="2707" y="3261"/>
              <a:ext cx="339" cy="122"/>
            </a:xfrm>
            <a:prstGeom prst="rect">
              <a:avLst/>
            </a:prstGeom>
            <a:noFill/>
            <a:ln w="25400" algn="ctr">
              <a:noFill/>
              <a:miter lim="800000"/>
              <a:headEnd/>
              <a:tailEnd/>
            </a:ln>
          </p:spPr>
          <p:txBody>
            <a:bodyPr>
              <a:spAutoFit/>
            </a:bodyPr>
            <a:lstStyle/>
            <a:p>
              <a:pPr algn="l"/>
              <a:r>
                <a:rPr lang="en-CA" b="0" dirty="0">
                  <a:latin typeface="Arial Narrow" pitchFamily="34" charset="0"/>
                </a:rPr>
                <a:t>(n=145)</a:t>
              </a:r>
            </a:p>
          </p:txBody>
        </p:sp>
        <p:sp>
          <p:nvSpPr>
            <p:cNvPr id="20499" name="Text Box 18"/>
            <p:cNvSpPr txBox="1">
              <a:spLocks noChangeArrowheads="1"/>
            </p:cNvSpPr>
            <p:nvPr/>
          </p:nvSpPr>
          <p:spPr bwMode="auto">
            <a:xfrm>
              <a:off x="2443" y="2644"/>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(n=397)</a:t>
              </a:r>
            </a:p>
          </p:txBody>
        </p:sp>
        <p:sp>
          <p:nvSpPr>
            <p:cNvPr id="20500" name="Text Box 20"/>
            <p:cNvSpPr txBox="1">
              <a:spLocks noChangeArrowheads="1"/>
            </p:cNvSpPr>
            <p:nvPr/>
          </p:nvSpPr>
          <p:spPr bwMode="auto">
            <a:xfrm>
              <a:off x="3004" y="3199"/>
              <a:ext cx="370" cy="122"/>
            </a:xfrm>
            <a:prstGeom prst="rect">
              <a:avLst/>
            </a:prstGeom>
            <a:noFill/>
            <a:ln w="25400" algn="ctr">
              <a:noFill/>
              <a:miter lim="800000"/>
              <a:headEnd/>
              <a:tailEnd/>
            </a:ln>
          </p:spPr>
          <p:txBody>
            <a:bodyPr>
              <a:spAutoFit/>
            </a:bodyPr>
            <a:lstStyle/>
            <a:p>
              <a:pPr algn="l"/>
              <a:r>
                <a:rPr lang="en-CA" b="0" dirty="0">
                  <a:latin typeface="Arial Narrow" pitchFamily="34" charset="0"/>
                </a:rPr>
                <a:t>(n=171)</a:t>
              </a:r>
            </a:p>
          </p:txBody>
        </p:sp>
        <p:sp>
          <p:nvSpPr>
            <p:cNvPr id="20501" name="Text Box 22"/>
            <p:cNvSpPr txBox="1">
              <a:spLocks noChangeArrowheads="1"/>
            </p:cNvSpPr>
            <p:nvPr/>
          </p:nvSpPr>
          <p:spPr bwMode="auto">
            <a:xfrm>
              <a:off x="4565" y="3109"/>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(n=202)</a:t>
              </a:r>
            </a:p>
          </p:txBody>
        </p:sp>
        <p:sp>
          <p:nvSpPr>
            <p:cNvPr id="20502" name="Text Box 23"/>
            <p:cNvSpPr txBox="1">
              <a:spLocks noChangeArrowheads="1"/>
            </p:cNvSpPr>
            <p:nvPr/>
          </p:nvSpPr>
          <p:spPr bwMode="auto">
            <a:xfrm>
              <a:off x="4871" y="3359"/>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(n=93)</a:t>
              </a:r>
            </a:p>
          </p:txBody>
        </p:sp>
        <p:sp>
          <p:nvSpPr>
            <p:cNvPr id="20503" name="Text Box 25"/>
            <p:cNvSpPr txBox="1">
              <a:spLocks noChangeArrowheads="1"/>
            </p:cNvSpPr>
            <p:nvPr/>
          </p:nvSpPr>
          <p:spPr bwMode="auto">
            <a:xfrm>
              <a:off x="5158" y="2316"/>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(n=549)</a:t>
              </a:r>
            </a:p>
          </p:txBody>
        </p:sp>
        <p:sp>
          <p:nvSpPr>
            <p:cNvPr id="20504" name="Text Box 27"/>
            <p:cNvSpPr txBox="1">
              <a:spLocks noChangeArrowheads="1"/>
            </p:cNvSpPr>
            <p:nvPr/>
          </p:nvSpPr>
          <p:spPr bwMode="auto">
            <a:xfrm>
              <a:off x="3497" y="2786"/>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(n=330)</a:t>
              </a:r>
            </a:p>
          </p:txBody>
        </p:sp>
        <p:sp>
          <p:nvSpPr>
            <p:cNvPr id="20505" name="Text Box 28"/>
            <p:cNvSpPr txBox="1">
              <a:spLocks noChangeArrowheads="1"/>
            </p:cNvSpPr>
            <p:nvPr/>
          </p:nvSpPr>
          <p:spPr bwMode="auto">
            <a:xfrm>
              <a:off x="3789" y="2192"/>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(n=599)</a:t>
              </a:r>
            </a:p>
          </p:txBody>
        </p:sp>
        <p:sp>
          <p:nvSpPr>
            <p:cNvPr id="20506" name="Text Box 30"/>
            <p:cNvSpPr txBox="1">
              <a:spLocks noChangeArrowheads="1"/>
            </p:cNvSpPr>
            <p:nvPr/>
          </p:nvSpPr>
          <p:spPr bwMode="auto">
            <a:xfrm>
              <a:off x="4084" y="3119"/>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(n=205)</a:t>
              </a:r>
            </a:p>
          </p:txBody>
        </p:sp>
        <p:sp>
          <p:nvSpPr>
            <p:cNvPr id="20514" name="Text Box 45"/>
            <p:cNvSpPr txBox="1">
              <a:spLocks noChangeArrowheads="1"/>
            </p:cNvSpPr>
            <p:nvPr/>
          </p:nvSpPr>
          <p:spPr bwMode="auto">
            <a:xfrm>
              <a:off x="736" y="1178"/>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2011 – Quelles organisations sont responsables des activités ou procédures suivantes?</a:t>
              </a:r>
              <a:endParaRPr lang="fr-CA" sz="1400" dirty="0">
                <a:solidFill>
                  <a:srgbClr val="003399"/>
                </a:solidFill>
                <a:latin typeface="+mj-lt"/>
              </a:endParaRPr>
            </a:p>
          </p:txBody>
        </p:sp>
      </p:grpSp>
      <p:sp>
        <p:nvSpPr>
          <p:cNvPr id="2048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- 2011</a:t>
            </a:r>
          </a:p>
        </p:txBody>
      </p:sp>
      <p:sp>
        <p:nvSpPr>
          <p:cNvPr id="20484" name="Content Placeholder 40"/>
          <p:cNvSpPr>
            <a:spLocks noGrp="1"/>
          </p:cNvSpPr>
          <p:nvPr>
            <p:ph idx="1"/>
            <p:custDataLst>
              <p:tags r:id="rId3"/>
            </p:custDataLst>
          </p:nvPr>
        </p:nvSpPr>
        <p:spPr bwMode="auto">
          <a:xfrm>
            <a:off x="352425" y="678407"/>
            <a:ext cx="8457038"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Même si en 2011, la majorité des </a:t>
            </a:r>
            <a:r>
              <a:rPr lang="fr-CA" sz="1400" dirty="0" smtClean="0"/>
              <a:t>étudiants savent </a:t>
            </a:r>
            <a:r>
              <a:rPr lang="fr-CA" sz="1400" dirty="0"/>
              <a:t>que c’est PEO qui est responsable de délivrer les permis d’exercice (</a:t>
            </a:r>
            <a:r>
              <a:rPr lang="fr-CA" sz="1400" dirty="0" smtClean="0"/>
              <a:t>83 %) </a:t>
            </a:r>
            <a:r>
              <a:rPr lang="fr-CA" sz="1400" dirty="0"/>
              <a:t>et de réglementer l’exercice du génie (</a:t>
            </a:r>
            <a:r>
              <a:rPr lang="fr-CA" sz="1400" dirty="0" smtClean="0"/>
              <a:t>68 %), </a:t>
            </a:r>
            <a:r>
              <a:rPr lang="fr-CA" sz="1400" dirty="0"/>
              <a:t>ces pourcentages sont moins élevés qu’en </a:t>
            </a:r>
            <a:r>
              <a:rPr lang="fr-CA" sz="1400" dirty="0" smtClean="0"/>
              <a:t>2010.</a:t>
            </a:r>
            <a:r>
              <a:rPr lang="en-US" sz="1400" dirty="0"/>
              <a:t> </a:t>
            </a:r>
            <a:r>
              <a:rPr lang="fr-CA" sz="1400" dirty="0" smtClean="0"/>
              <a:t>Comme </a:t>
            </a:r>
            <a:r>
              <a:rPr lang="fr-CA" sz="1400" dirty="0"/>
              <a:t>l’année précédente, seulement </a:t>
            </a:r>
            <a:r>
              <a:rPr lang="fr-CA" sz="1400" dirty="0" smtClean="0"/>
              <a:t>un étudiant </a:t>
            </a:r>
            <a:r>
              <a:rPr lang="fr-CA" sz="1400" dirty="0"/>
              <a:t>sur quatre sait que PEO délivre les certificats d’autorisation aux entreprises offrant des services d’ingénierie (</a:t>
            </a:r>
            <a:r>
              <a:rPr lang="fr-CA" sz="1400" dirty="0" smtClean="0"/>
              <a:t>42 %). Un </a:t>
            </a:r>
            <a:r>
              <a:rPr lang="fr-CA" sz="1400" dirty="0"/>
              <a:t>pourcentage un peu moins élevé </a:t>
            </a:r>
            <a:r>
              <a:rPr lang="fr-CA" sz="1400" dirty="0" smtClean="0"/>
              <a:t>d’étudiants </a:t>
            </a:r>
            <a:r>
              <a:rPr lang="fr-CA" sz="1400" dirty="0"/>
              <a:t>qu’en 2010 sait que l’OSPE défend les intérêts de la profession d’ingénieur (</a:t>
            </a:r>
            <a:r>
              <a:rPr lang="fr-CA" sz="1400" dirty="0" smtClean="0"/>
              <a:t>63 %) </a:t>
            </a:r>
            <a:r>
              <a:rPr lang="fr-CA" sz="1400" dirty="0"/>
              <a:t>et </a:t>
            </a:r>
            <a:r>
              <a:rPr lang="fr-CA" sz="1400" dirty="0" smtClean="0"/>
              <a:t>qu’Ingénieurs Canada </a:t>
            </a:r>
            <a:r>
              <a:rPr lang="fr-CA" sz="1400" dirty="0"/>
              <a:t>est l’organisation qui agrée les programmes universitaires de génie (</a:t>
            </a:r>
            <a:r>
              <a:rPr lang="fr-CA" sz="1400" dirty="0" smtClean="0"/>
              <a:t>57 %).</a:t>
            </a:r>
            <a:endParaRPr lang="en-US" sz="1400" dirty="0" smtClean="0"/>
          </a:p>
        </p:txBody>
      </p:sp>
      <p:sp>
        <p:nvSpPr>
          <p:cNvPr id="20485"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39</a:t>
            </a:fld>
            <a:endParaRPr lang="en-US" dirty="0"/>
          </a:p>
        </p:txBody>
      </p:sp>
      <p:sp>
        <p:nvSpPr>
          <p:cNvPr id="20486" name="Text Box 3"/>
          <p:cNvSpPr txBox="1">
            <a:spLocks noChangeArrowheads="1"/>
          </p:cNvSpPr>
          <p:nvPr>
            <p:custDataLst>
              <p:tags r:id="rId5"/>
            </p:custDataLst>
          </p:nvPr>
        </p:nvSpPr>
        <p:spPr bwMode="auto">
          <a:xfrm>
            <a:off x="312234" y="6343728"/>
            <a:ext cx="8572500" cy="21544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Q9. Veuillez choisir l’organisation ou les organisations qui sont responsables des différentes activités ou procédures énumérées ci-dessous. Base : Tous les répondants, 2011 n=955</a:t>
            </a:r>
            <a:endParaRPr lang="fr-CA" sz="800" dirty="0">
              <a:solidFill>
                <a:schemeClr val="tx1"/>
              </a:solidFill>
              <a:latin typeface="+mn-lt"/>
            </a:endParaRPr>
          </a:p>
        </p:txBody>
      </p:sp>
      <p:pic>
        <p:nvPicPr>
          <p:cNvPr id="2" name="Picture 4" descr="Professional Engineers Ontario &#10;25 Sheppard Ave. West, Suite 1000 &#10;Toronto, ON, M2N 6S9 &#10;(416) 224-1100; Toll Free : 1-800- 339-3716&#10;"/>
          <p:cNvPicPr>
            <a:picLocks noChangeAspect="1" noChangeArrowheads="1"/>
          </p:cNvPicPr>
          <p:nvPr>
            <p:custDataLst>
              <p:tags r:id="rId6"/>
            </p:custDataLst>
          </p:nvPr>
        </p:nvPicPr>
        <p:blipFill>
          <a:blip r:embed="rId17" cstate="print"/>
          <a:srcRect l="8970" t="21463"/>
          <a:stretch>
            <a:fillRect/>
          </a:stretch>
        </p:blipFill>
        <p:spPr bwMode="auto">
          <a:xfrm>
            <a:off x="533051" y="2352905"/>
            <a:ext cx="1327666" cy="401444"/>
          </a:xfrm>
          <a:prstGeom prst="rect">
            <a:avLst/>
          </a:prstGeom>
          <a:noFill/>
        </p:spPr>
      </p:pic>
      <p:sp>
        <p:nvSpPr>
          <p:cNvPr id="43" name="TextBox 42"/>
          <p:cNvSpPr txBox="1"/>
          <p:nvPr>
            <p:custDataLst>
              <p:tags r:id="rId7"/>
            </p:custDataLst>
          </p:nvPr>
        </p:nvSpPr>
        <p:spPr>
          <a:xfrm>
            <a:off x="136542" y="2697599"/>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4" name="Picture 4" descr="Professional Engineers Ontario &#10;25 Sheppard Ave. West, Suite 1000 &#10;Toronto, ON, M2N 6S9 &#10;(416) 224-1100; Toll Free : 1-800- 339-3716&#10;"/>
          <p:cNvPicPr>
            <a:picLocks noChangeAspect="1" noChangeArrowheads="1"/>
          </p:cNvPicPr>
          <p:nvPr>
            <p:custDataLst>
              <p:tags r:id="rId8"/>
            </p:custDataLst>
          </p:nvPr>
        </p:nvPicPr>
        <p:blipFill>
          <a:blip r:embed="rId17" cstate="print"/>
          <a:srcRect l="8970" t="21463"/>
          <a:stretch>
            <a:fillRect/>
          </a:stretch>
        </p:blipFill>
        <p:spPr bwMode="auto">
          <a:xfrm>
            <a:off x="2261491" y="2854710"/>
            <a:ext cx="1327666" cy="401444"/>
          </a:xfrm>
          <a:prstGeom prst="rect">
            <a:avLst/>
          </a:prstGeom>
          <a:noFill/>
        </p:spPr>
      </p:pic>
      <p:sp>
        <p:nvSpPr>
          <p:cNvPr id="45" name="TextBox 44"/>
          <p:cNvSpPr txBox="1"/>
          <p:nvPr>
            <p:custDataLst>
              <p:tags r:id="rId9"/>
            </p:custDataLst>
          </p:nvPr>
        </p:nvSpPr>
        <p:spPr>
          <a:xfrm>
            <a:off x="1832589" y="3213371"/>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7" name="Picture 42" descr="http://ebmedia.eventbrite.com/s3-s3/eventlogos/3536632/1357296711-1.gif"/>
          <p:cNvPicPr>
            <a:picLocks noChangeAspect="1" noChangeArrowheads="1"/>
          </p:cNvPicPr>
          <p:nvPr>
            <p:custDataLst>
              <p:tags r:id="rId10"/>
            </p:custDataLst>
          </p:nvPr>
        </p:nvPicPr>
        <p:blipFill>
          <a:blip r:embed="rId18" cstate="print"/>
          <a:srcRect/>
          <a:stretch>
            <a:fillRect/>
          </a:stretch>
        </p:blipFill>
        <p:spPr bwMode="auto">
          <a:xfrm>
            <a:off x="5620487" y="3010824"/>
            <a:ext cx="1126219" cy="479155"/>
          </a:xfrm>
          <a:prstGeom prst="rect">
            <a:avLst/>
          </a:prstGeom>
          <a:noFill/>
        </p:spPr>
      </p:pic>
      <p:sp>
        <p:nvSpPr>
          <p:cNvPr id="48" name="TextBox 47"/>
          <p:cNvSpPr txBox="1"/>
          <p:nvPr>
            <p:custDataLst>
              <p:tags r:id="rId11"/>
            </p:custDataLst>
          </p:nvPr>
        </p:nvSpPr>
        <p:spPr>
          <a:xfrm>
            <a:off x="5663440" y="3480790"/>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pic>
        <p:nvPicPr>
          <p:cNvPr id="49" name="Picture 4" descr="Professional Engineers Ontario &#10;25 Sheppard Ave. West, Suite 1000 &#10;Toronto, ON, M2N 6S9 &#10;(416) 224-1100; Toll Free : 1-800- 339-3716&#10;"/>
          <p:cNvPicPr>
            <a:picLocks noChangeAspect="1" noChangeArrowheads="1"/>
          </p:cNvPicPr>
          <p:nvPr>
            <p:custDataLst>
              <p:tags r:id="rId12"/>
            </p:custDataLst>
          </p:nvPr>
        </p:nvPicPr>
        <p:blipFill>
          <a:blip r:embed="rId17" cstate="print"/>
          <a:srcRect l="8970" t="21463"/>
          <a:stretch>
            <a:fillRect/>
          </a:stretch>
        </p:blipFill>
        <p:spPr bwMode="auto">
          <a:xfrm>
            <a:off x="3911870" y="3769110"/>
            <a:ext cx="1327666" cy="401444"/>
          </a:xfrm>
          <a:prstGeom prst="rect">
            <a:avLst/>
          </a:prstGeom>
          <a:noFill/>
        </p:spPr>
      </p:pic>
      <p:sp>
        <p:nvSpPr>
          <p:cNvPr id="51" name="TextBox 50"/>
          <p:cNvSpPr txBox="1"/>
          <p:nvPr>
            <p:custDataLst>
              <p:tags r:id="rId13"/>
            </p:custDataLst>
          </p:nvPr>
        </p:nvSpPr>
        <p:spPr>
          <a:xfrm>
            <a:off x="8017728" y="3389968"/>
            <a:ext cx="869795" cy="369332"/>
          </a:xfrm>
          <a:prstGeom prst="rect">
            <a:avLst/>
          </a:prstGeom>
          <a:noFill/>
        </p:spPr>
        <p:txBody>
          <a:bodyPr wrap="square" rtlCol="0">
            <a:spAutoFit/>
          </a:bodyPr>
          <a:lstStyle/>
          <a:p>
            <a:r>
              <a:rPr lang="en-US" sz="1800" dirty="0" smtClean="0">
                <a:latin typeface="+mj-lt"/>
              </a:rPr>
              <a:t>BCAPG</a:t>
            </a:r>
            <a:endParaRPr lang="en-US" sz="1800" dirty="0">
              <a:latin typeface="+mj-lt"/>
            </a:endParaRPr>
          </a:p>
        </p:txBody>
      </p:sp>
      <p:sp>
        <p:nvSpPr>
          <p:cNvPr id="52" name="TextBox 51"/>
          <p:cNvSpPr txBox="1"/>
          <p:nvPr>
            <p:custDataLst>
              <p:tags r:id="rId14"/>
            </p:custDataLst>
          </p:nvPr>
        </p:nvSpPr>
        <p:spPr>
          <a:xfrm>
            <a:off x="7838513" y="3690475"/>
            <a:ext cx="643466"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Méthodologie</a:t>
            </a:r>
          </a:p>
        </p:txBody>
      </p:sp>
      <p:sp>
        <p:nvSpPr>
          <p:cNvPr id="78851" name="Rectangle 3"/>
          <p:cNvSpPr>
            <a:spLocks noGrp="1" noChangeArrowheads="1"/>
          </p:cNvSpPr>
          <p:nvPr>
            <p:ph idx="1"/>
            <p:custDataLst>
              <p:tags r:id="rId2"/>
            </p:custDataLst>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dirty="0" smtClean="0"/>
              <a:t>Le sondage a été réalisé en ligne auprès</a:t>
            </a:r>
            <a:r>
              <a:rPr lang="fr-CA" baseline="0" dirty="0" smtClean="0"/>
              <a:t> de finissants en génie entre le 27 janvier et le 14 mars 2014</a:t>
            </a:r>
            <a:r>
              <a:rPr lang="fr-CA" dirty="0" smtClean="0"/>
              <a:t>. </a:t>
            </a:r>
          </a:p>
          <a:p>
            <a:pPr>
              <a:lnSpc>
                <a:spcPct val="100000"/>
              </a:lnSpc>
              <a:spcBef>
                <a:spcPts val="600"/>
              </a:spcBef>
              <a:spcAft>
                <a:spcPts val="600"/>
              </a:spcAft>
            </a:pPr>
            <a:r>
              <a:rPr lang="en-CA" dirty="0" smtClean="0"/>
              <a:t> </a:t>
            </a:r>
            <a:r>
              <a:rPr lang="fr-CA" sz="1800" kern="1200" dirty="0" smtClean="0">
                <a:solidFill>
                  <a:schemeClr val="tx1"/>
                </a:solidFill>
                <a:effectLst/>
                <a:latin typeface="+mn-lt"/>
                <a:ea typeface="+mn-ea"/>
                <a:cs typeface="+mn-cs"/>
              </a:rPr>
              <a:t>On a demandé à toutes les facultés de génie des universités qui offrent des programmes agréés par le Bureau d’agrément de participer à l’étude et d’envoyer le sondage en ligne à tous les finissants inscrits à leur programme de génie</a:t>
            </a:r>
            <a:r>
              <a:rPr lang="en-CA" dirty="0" smtClean="0"/>
              <a:t>. </a:t>
            </a:r>
          </a:p>
          <a:p>
            <a:pPr>
              <a:lnSpc>
                <a:spcPct val="100000"/>
              </a:lnSpc>
              <a:spcBef>
                <a:spcPts val="600"/>
              </a:spcBef>
              <a:spcAft>
                <a:spcPts val="600"/>
              </a:spcAft>
            </a:pPr>
            <a:r>
              <a:rPr lang="fr-CA" dirty="0" smtClean="0"/>
              <a:t>Le</a:t>
            </a:r>
            <a:r>
              <a:rPr lang="fr-CA" baseline="0" dirty="0" smtClean="0"/>
              <a:t> lien vers le sondage en ligne a été envoyé aux universités et on a demandé à chacune d’elles d’envoyer le lien vers le sondage à tous les étudiants admissibles le 27 janvier 2014. </a:t>
            </a:r>
            <a:r>
              <a:rPr lang="fr-CA" dirty="0" smtClean="0"/>
              <a:t>  </a:t>
            </a:r>
          </a:p>
          <a:p>
            <a:pPr>
              <a:lnSpc>
                <a:spcPct val="100000"/>
              </a:lnSpc>
              <a:spcBef>
                <a:spcPts val="600"/>
              </a:spcBef>
              <a:spcAft>
                <a:spcPts val="600"/>
              </a:spcAft>
            </a:pPr>
            <a:r>
              <a:rPr lang="fr-CA" dirty="0" smtClean="0"/>
              <a:t>Le</a:t>
            </a:r>
            <a:r>
              <a:rPr lang="fr-CA" baseline="0" dirty="0" smtClean="0"/>
              <a:t> sondage a été offert en français et en anglais. </a:t>
            </a:r>
            <a:endParaRPr lang="fr-CA" dirty="0" smtClean="0"/>
          </a:p>
          <a:p>
            <a:pPr>
              <a:lnSpc>
                <a:spcPct val="100000"/>
              </a:lnSpc>
              <a:spcBef>
                <a:spcPts val="600"/>
              </a:spcBef>
              <a:spcAft>
                <a:spcPts val="600"/>
              </a:spcAft>
            </a:pPr>
            <a:r>
              <a:rPr lang="fr-CA" dirty="0" smtClean="0"/>
              <a:t>Au total, 39 universités ont participé à la recherche et 2 046 étudiants ont répondu au sondage. En ce qui concerne l’Ontario, 15 universités ont participé</a:t>
            </a:r>
            <a:r>
              <a:rPr lang="fr-CA" baseline="0" dirty="0" smtClean="0"/>
              <a:t> à la recherche</a:t>
            </a:r>
            <a:r>
              <a:rPr lang="fr-CA" dirty="0" smtClean="0"/>
              <a:t> </a:t>
            </a:r>
            <a:r>
              <a:rPr lang="fr-CA" baseline="0" dirty="0" smtClean="0"/>
              <a:t>et un total de n=958 étudiants a répondu au sondage. </a:t>
            </a:r>
            <a:endParaRPr lang="fr-CA" dirty="0" smtClean="0"/>
          </a:p>
          <a:p>
            <a:pPr>
              <a:lnSpc>
                <a:spcPct val="100000"/>
              </a:lnSpc>
              <a:spcBef>
                <a:spcPts val="600"/>
              </a:spcBef>
              <a:spcAft>
                <a:spcPts val="600"/>
              </a:spcAft>
            </a:pPr>
            <a:r>
              <a:rPr lang="fr-CA" dirty="0" smtClean="0"/>
              <a:t>La</a:t>
            </a:r>
            <a:r>
              <a:rPr lang="fr-CA" baseline="0" dirty="0" smtClean="0"/>
              <a:t> marge d’erreur de cette étude (</a:t>
            </a:r>
            <a:r>
              <a:rPr lang="fr-CA" dirty="0" smtClean="0"/>
              <a:t>n=958) est de ± 3,2 %, 19 fois sur 20.</a:t>
            </a:r>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solidFill>
                  <a:srgbClr val="58595B"/>
                </a:solidFill>
              </a:rPr>
              <a:pPr/>
              <a:t>4</a:t>
            </a:fld>
            <a:endParaRPr lang="en-US" dirty="0">
              <a:solidFill>
                <a:srgbClr val="58595B"/>
              </a:solidFill>
            </a:endParaRPr>
          </a:p>
        </p:txBody>
      </p:sp>
    </p:spTree>
    <p:extLst>
      <p:ext uri="{BB962C8B-B14F-4D97-AF65-F5344CB8AC3E}">
        <p14:creationId xmlns:p14="http://schemas.microsoft.com/office/powerpoint/2010/main" val="272487065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- 2010</a:t>
            </a:r>
          </a:p>
        </p:txBody>
      </p:sp>
      <p:sp>
        <p:nvSpPr>
          <p:cNvPr id="21508" name="Content Placeholder 44"/>
          <p:cNvSpPr>
            <a:spLocks noGrp="1"/>
          </p:cNvSpPr>
          <p:nvPr>
            <p:ph idx="1"/>
            <p:custDataLst>
              <p:tags r:id="rId2"/>
            </p:custDataLst>
          </p:nvPr>
        </p:nvSpPr>
        <p:spPr bwMode="auto">
          <a:xfrm>
            <a:off x="345170" y="664290"/>
            <a:ext cx="8468190" cy="10002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dirty="0"/>
              <a:t>En 2010, près de neuf </a:t>
            </a:r>
            <a:r>
              <a:rPr lang="fr-CA" sz="1300" dirty="0" smtClean="0"/>
              <a:t>étudiants </a:t>
            </a:r>
            <a:r>
              <a:rPr lang="fr-CA" sz="1300" dirty="0"/>
              <a:t>sur dix (</a:t>
            </a:r>
            <a:r>
              <a:rPr lang="fr-CA" sz="1300" dirty="0" smtClean="0"/>
              <a:t>87 %) </a:t>
            </a:r>
            <a:r>
              <a:rPr lang="fr-CA" sz="1300" dirty="0"/>
              <a:t>savent que PEO est l’organisation responsable de délivrer les permis </a:t>
            </a:r>
            <a:r>
              <a:rPr lang="fr-CA" sz="1300" dirty="0" smtClean="0"/>
              <a:t>d’exercice, </a:t>
            </a:r>
            <a:r>
              <a:rPr lang="fr-CA" sz="1300" dirty="0"/>
              <a:t>tandis qu’une large majorité </a:t>
            </a:r>
            <a:r>
              <a:rPr lang="fr-CA" sz="1300" dirty="0" smtClean="0"/>
              <a:t>(76 %) sait </a:t>
            </a:r>
            <a:r>
              <a:rPr lang="fr-CA" sz="1300" dirty="0"/>
              <a:t>que c’est l’organisation qui réglemente l’exercice du génie.</a:t>
            </a:r>
            <a:r>
              <a:rPr lang="fr-CA" sz="1300" dirty="0" smtClean="0"/>
              <a:t> </a:t>
            </a:r>
            <a:r>
              <a:rPr lang="fr-CA" sz="1300" dirty="0"/>
              <a:t>Seulement </a:t>
            </a:r>
            <a:r>
              <a:rPr lang="fr-CA" sz="1300" dirty="0" smtClean="0"/>
              <a:t>un étudiant </a:t>
            </a:r>
            <a:r>
              <a:rPr lang="fr-CA" sz="1300" dirty="0"/>
              <a:t>sur quatre sait que PEO délivre les certificats d’autorisation aux entreprises offrant des services d’ingénierie (</a:t>
            </a:r>
            <a:r>
              <a:rPr lang="fr-CA" sz="1300" dirty="0" smtClean="0"/>
              <a:t>44 %).</a:t>
            </a:r>
            <a:r>
              <a:rPr lang="fr-CA" sz="1300" dirty="0"/>
              <a:t> </a:t>
            </a:r>
            <a:r>
              <a:rPr lang="fr-CA" sz="1300" dirty="0" smtClean="0"/>
              <a:t>Les </a:t>
            </a:r>
            <a:r>
              <a:rPr lang="fr-CA" sz="1300" dirty="0"/>
              <a:t>deux tiers savent que l’OSPE défend les intérêts de la profession d’ingénieur (</a:t>
            </a:r>
            <a:r>
              <a:rPr lang="fr-CA" sz="1300" dirty="0" smtClean="0"/>
              <a:t>66 %) </a:t>
            </a:r>
            <a:r>
              <a:rPr lang="fr-CA" sz="1300" dirty="0"/>
              <a:t>et </a:t>
            </a:r>
            <a:r>
              <a:rPr lang="fr-CA" sz="1300" dirty="0" smtClean="0"/>
              <a:t>qu’Ingénieurs Canada </a:t>
            </a:r>
            <a:r>
              <a:rPr lang="fr-CA" sz="1300" dirty="0"/>
              <a:t>est l’organisation qui agrée les programmes universitaires de génie (</a:t>
            </a:r>
            <a:r>
              <a:rPr lang="fr-CA" sz="1300" dirty="0" smtClean="0"/>
              <a:t>63 %).</a:t>
            </a:r>
            <a:r>
              <a:rPr lang="fr-CA" sz="1300" dirty="0"/>
              <a:t> </a:t>
            </a:r>
            <a:endParaRPr lang="fr-CA" sz="1300" dirty="0" smtClean="0"/>
          </a:p>
        </p:txBody>
      </p:sp>
      <p:sp>
        <p:nvSpPr>
          <p:cNvPr id="2150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51562CA-925B-4DE6-BE5F-09C2573DC0EC}" type="slidenum">
              <a:rPr lang="en-US"/>
              <a:pPr/>
              <a:t>40</a:t>
            </a:fld>
            <a:endParaRPr lang="en-US" dirty="0"/>
          </a:p>
        </p:txBody>
      </p:sp>
      <p:sp>
        <p:nvSpPr>
          <p:cNvPr id="2" name="Text Box 3"/>
          <p:cNvSpPr txBox="1">
            <a:spLocks noChangeArrowheads="1"/>
          </p:cNvSpPr>
          <p:nvPr>
            <p:custDataLst>
              <p:tags r:id="rId4"/>
            </p:custDataLst>
          </p:nvPr>
        </p:nvSpPr>
        <p:spPr bwMode="auto">
          <a:xfrm>
            <a:off x="334537" y="6329168"/>
            <a:ext cx="8572500" cy="21544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 Veuillez choisir l’organisation ou les organisations qui sont responsables des différentes activités ou procédures énumérées ci-dessous. Base : Tous les répondants, 2010 n=883</a:t>
            </a:r>
            <a:endParaRPr lang="fr-CA" sz="800" dirty="0">
              <a:solidFill>
                <a:schemeClr val="tx1"/>
              </a:solidFill>
              <a:latin typeface="+mj-lt"/>
            </a:endParaRPr>
          </a:p>
        </p:txBody>
      </p:sp>
      <p:grpSp>
        <p:nvGrpSpPr>
          <p:cNvPr id="21511" name="Group 52"/>
          <p:cNvGrpSpPr>
            <a:grpSpLocks/>
          </p:cNvGrpSpPr>
          <p:nvPr>
            <p:custDataLst>
              <p:tags r:id="rId5"/>
            </p:custDataLst>
          </p:nvPr>
        </p:nvGrpSpPr>
        <p:grpSpPr bwMode="auto">
          <a:xfrm>
            <a:off x="275117" y="1670755"/>
            <a:ext cx="8534400" cy="4684524"/>
            <a:chOff x="180" y="969"/>
            <a:chExt cx="5376" cy="3103"/>
          </a:xfrm>
        </p:grpSpPr>
        <p:graphicFrame>
          <p:nvGraphicFramePr>
            <p:cNvPr id="45" name="Object 4"/>
            <p:cNvGraphicFramePr>
              <a:graphicFrameLocks noChangeAspect="1"/>
            </p:cNvGraphicFramePr>
            <p:nvPr>
              <p:extLst>
                <p:ext uri="{D42A27DB-BD31-4B8C-83A1-F6EECF244321}">
                  <p14:modId xmlns:p14="http://schemas.microsoft.com/office/powerpoint/2010/main" val="2106421777"/>
                </p:ext>
              </p:extLst>
            </p:nvPr>
          </p:nvGraphicFramePr>
          <p:xfrm>
            <a:off x="180" y="1295"/>
            <a:ext cx="5368" cy="2777"/>
          </p:xfrm>
          <a:graphic>
            <a:graphicData uri="http://schemas.openxmlformats.org/drawingml/2006/chart">
              <c:chart xmlns:c="http://schemas.openxmlformats.org/drawingml/2006/chart" xmlns:r="http://schemas.openxmlformats.org/officeDocument/2006/relationships" r:id="rId32"/>
            </a:graphicData>
          </a:graphic>
        </p:graphicFrame>
        <p:sp>
          <p:nvSpPr>
            <p:cNvPr id="21512" name="Text Box 7"/>
            <p:cNvSpPr txBox="1">
              <a:spLocks noChangeArrowheads="1"/>
            </p:cNvSpPr>
            <p:nvPr/>
          </p:nvSpPr>
          <p:spPr bwMode="auto">
            <a:xfrm>
              <a:off x="239" y="1512"/>
              <a:ext cx="561" cy="122"/>
            </a:xfrm>
            <a:prstGeom prst="rect">
              <a:avLst/>
            </a:prstGeom>
            <a:noFill/>
            <a:ln w="25400" algn="ctr">
              <a:noFill/>
              <a:miter lim="800000"/>
              <a:headEnd/>
              <a:tailEnd/>
            </a:ln>
          </p:spPr>
          <p:txBody>
            <a:bodyPr>
              <a:spAutoFit/>
            </a:bodyPr>
            <a:lstStyle/>
            <a:p>
              <a:pPr algn="l"/>
              <a:r>
                <a:rPr lang="en-CA" b="0" dirty="0">
                  <a:latin typeface="Arial Narrow" pitchFamily="34" charset="0"/>
                </a:rPr>
                <a:t>(n=768)</a:t>
              </a:r>
            </a:p>
          </p:txBody>
        </p:sp>
        <p:sp>
          <p:nvSpPr>
            <p:cNvPr id="21513" name="Text Box 8"/>
            <p:cNvSpPr txBox="1">
              <a:spLocks noChangeArrowheads="1"/>
            </p:cNvSpPr>
            <p:nvPr/>
          </p:nvSpPr>
          <p:spPr bwMode="auto">
            <a:xfrm>
              <a:off x="473" y="3398"/>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(n=60)</a:t>
              </a:r>
            </a:p>
          </p:txBody>
        </p:sp>
        <p:sp>
          <p:nvSpPr>
            <p:cNvPr id="21514" name="Text Box 9"/>
            <p:cNvSpPr txBox="1">
              <a:spLocks noChangeArrowheads="1"/>
            </p:cNvSpPr>
            <p:nvPr/>
          </p:nvSpPr>
          <p:spPr bwMode="auto">
            <a:xfrm>
              <a:off x="694" y="3478"/>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(n=38) </a:t>
              </a:r>
            </a:p>
          </p:txBody>
        </p:sp>
        <p:sp>
          <p:nvSpPr>
            <p:cNvPr id="21515" name="Text Box 10"/>
            <p:cNvSpPr txBox="1">
              <a:spLocks noChangeArrowheads="1"/>
            </p:cNvSpPr>
            <p:nvPr/>
          </p:nvSpPr>
          <p:spPr bwMode="auto">
            <a:xfrm>
              <a:off x="904" y="3382"/>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(n=108)</a:t>
              </a:r>
            </a:p>
          </p:txBody>
        </p:sp>
        <p:sp>
          <p:nvSpPr>
            <p:cNvPr id="21516" name="Text Box 12"/>
            <p:cNvSpPr txBox="1">
              <a:spLocks noChangeArrowheads="1"/>
            </p:cNvSpPr>
            <p:nvPr/>
          </p:nvSpPr>
          <p:spPr bwMode="auto">
            <a:xfrm>
              <a:off x="1971" y="3284"/>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(n=159)</a:t>
              </a:r>
            </a:p>
          </p:txBody>
        </p:sp>
        <p:sp>
          <p:nvSpPr>
            <p:cNvPr id="21517" name="Text Box 13"/>
            <p:cNvSpPr txBox="1">
              <a:spLocks noChangeArrowheads="1"/>
            </p:cNvSpPr>
            <p:nvPr/>
          </p:nvSpPr>
          <p:spPr bwMode="auto">
            <a:xfrm>
              <a:off x="1324" y="1765"/>
              <a:ext cx="367" cy="122"/>
            </a:xfrm>
            <a:prstGeom prst="rect">
              <a:avLst/>
            </a:prstGeom>
            <a:noFill/>
            <a:ln w="25400" algn="ctr">
              <a:noFill/>
              <a:miter lim="800000"/>
              <a:headEnd/>
              <a:tailEnd/>
            </a:ln>
          </p:spPr>
          <p:txBody>
            <a:bodyPr>
              <a:spAutoFit/>
            </a:bodyPr>
            <a:lstStyle/>
            <a:p>
              <a:pPr algn="l"/>
              <a:r>
                <a:rPr lang="en-CA" b="0" dirty="0">
                  <a:latin typeface="Arial Narrow" pitchFamily="34" charset="0"/>
                </a:rPr>
                <a:t>(n=670)</a:t>
              </a:r>
            </a:p>
          </p:txBody>
        </p:sp>
        <p:sp>
          <p:nvSpPr>
            <p:cNvPr id="21518" name="Text Box 14"/>
            <p:cNvSpPr txBox="1">
              <a:spLocks noChangeArrowheads="1"/>
            </p:cNvSpPr>
            <p:nvPr/>
          </p:nvSpPr>
          <p:spPr bwMode="auto">
            <a:xfrm>
              <a:off x="1545" y="3241"/>
              <a:ext cx="351" cy="122"/>
            </a:xfrm>
            <a:prstGeom prst="rect">
              <a:avLst/>
            </a:prstGeom>
            <a:noFill/>
            <a:ln w="25400" algn="ctr">
              <a:noFill/>
              <a:miter lim="800000"/>
              <a:headEnd/>
              <a:tailEnd/>
            </a:ln>
          </p:spPr>
          <p:txBody>
            <a:bodyPr>
              <a:spAutoFit/>
            </a:bodyPr>
            <a:lstStyle/>
            <a:p>
              <a:pPr algn="l"/>
              <a:r>
                <a:rPr lang="en-CA" b="0" dirty="0">
                  <a:latin typeface="Arial Narrow" pitchFamily="34" charset="0"/>
                </a:rPr>
                <a:t>(n=122)</a:t>
              </a:r>
            </a:p>
          </p:txBody>
        </p:sp>
        <p:sp>
          <p:nvSpPr>
            <p:cNvPr id="21519" name="Text Box 15"/>
            <p:cNvSpPr txBox="1">
              <a:spLocks noChangeArrowheads="1"/>
            </p:cNvSpPr>
            <p:nvPr/>
          </p:nvSpPr>
          <p:spPr bwMode="auto">
            <a:xfrm>
              <a:off x="1758" y="3189"/>
              <a:ext cx="352" cy="122"/>
            </a:xfrm>
            <a:prstGeom prst="rect">
              <a:avLst/>
            </a:prstGeom>
            <a:noFill/>
            <a:ln w="25400" algn="ctr">
              <a:noFill/>
              <a:miter lim="800000"/>
              <a:headEnd/>
              <a:tailEnd/>
            </a:ln>
          </p:spPr>
          <p:txBody>
            <a:bodyPr>
              <a:spAutoFit/>
            </a:bodyPr>
            <a:lstStyle/>
            <a:p>
              <a:pPr algn="l"/>
              <a:r>
                <a:rPr lang="en-CA" b="0" dirty="0">
                  <a:latin typeface="Arial Narrow" pitchFamily="34" charset="0"/>
                </a:rPr>
                <a:t>(n=140)</a:t>
              </a:r>
            </a:p>
          </p:txBody>
        </p:sp>
        <p:sp>
          <p:nvSpPr>
            <p:cNvPr id="21520" name="Text Box 17"/>
            <p:cNvSpPr txBox="1">
              <a:spLocks noChangeArrowheads="1"/>
            </p:cNvSpPr>
            <p:nvPr/>
          </p:nvSpPr>
          <p:spPr bwMode="auto">
            <a:xfrm>
              <a:off x="2608" y="3194"/>
              <a:ext cx="339" cy="122"/>
            </a:xfrm>
            <a:prstGeom prst="rect">
              <a:avLst/>
            </a:prstGeom>
            <a:noFill/>
            <a:ln w="25400" algn="ctr">
              <a:noFill/>
              <a:miter lim="800000"/>
              <a:headEnd/>
              <a:tailEnd/>
            </a:ln>
          </p:spPr>
          <p:txBody>
            <a:bodyPr>
              <a:spAutoFit/>
            </a:bodyPr>
            <a:lstStyle/>
            <a:p>
              <a:pPr algn="l"/>
              <a:r>
                <a:rPr lang="en-CA" b="0" dirty="0">
                  <a:latin typeface="Arial Narrow" pitchFamily="34" charset="0"/>
                </a:rPr>
                <a:t>(n=127)</a:t>
              </a:r>
            </a:p>
          </p:txBody>
        </p:sp>
        <p:sp>
          <p:nvSpPr>
            <p:cNvPr id="21521" name="Text Box 18"/>
            <p:cNvSpPr txBox="1">
              <a:spLocks noChangeArrowheads="1"/>
            </p:cNvSpPr>
            <p:nvPr/>
          </p:nvSpPr>
          <p:spPr bwMode="auto">
            <a:xfrm>
              <a:off x="2380" y="2521"/>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(n=392)</a:t>
              </a:r>
            </a:p>
          </p:txBody>
        </p:sp>
        <p:sp>
          <p:nvSpPr>
            <p:cNvPr id="21522" name="Text Box 19"/>
            <p:cNvSpPr txBox="1">
              <a:spLocks noChangeArrowheads="1"/>
            </p:cNvSpPr>
            <p:nvPr/>
          </p:nvSpPr>
          <p:spPr bwMode="auto">
            <a:xfrm>
              <a:off x="2823" y="3166"/>
              <a:ext cx="308" cy="122"/>
            </a:xfrm>
            <a:prstGeom prst="rect">
              <a:avLst/>
            </a:prstGeom>
            <a:noFill/>
            <a:ln w="25400" algn="ctr">
              <a:noFill/>
              <a:miter lim="800000"/>
              <a:headEnd/>
              <a:tailEnd/>
            </a:ln>
          </p:spPr>
          <p:txBody>
            <a:bodyPr>
              <a:spAutoFit/>
            </a:bodyPr>
            <a:lstStyle/>
            <a:p>
              <a:pPr algn="l"/>
              <a:r>
                <a:rPr lang="en-CA" b="0" dirty="0">
                  <a:latin typeface="Arial Narrow" pitchFamily="34" charset="0"/>
                </a:rPr>
                <a:t>(n=154)</a:t>
              </a:r>
            </a:p>
          </p:txBody>
        </p:sp>
        <p:sp>
          <p:nvSpPr>
            <p:cNvPr id="21523" name="Text Box 20"/>
            <p:cNvSpPr txBox="1">
              <a:spLocks noChangeArrowheads="1"/>
            </p:cNvSpPr>
            <p:nvPr/>
          </p:nvSpPr>
          <p:spPr bwMode="auto">
            <a:xfrm>
              <a:off x="3049" y="2811"/>
              <a:ext cx="370" cy="122"/>
            </a:xfrm>
            <a:prstGeom prst="rect">
              <a:avLst/>
            </a:prstGeom>
            <a:noFill/>
            <a:ln w="25400" algn="ctr">
              <a:noFill/>
              <a:miter lim="800000"/>
              <a:headEnd/>
              <a:tailEnd/>
            </a:ln>
          </p:spPr>
          <p:txBody>
            <a:bodyPr>
              <a:spAutoFit/>
            </a:bodyPr>
            <a:lstStyle/>
            <a:p>
              <a:pPr algn="l"/>
              <a:r>
                <a:rPr lang="en-CA" b="0" dirty="0">
                  <a:latin typeface="Arial Narrow" pitchFamily="34" charset="0"/>
                </a:rPr>
                <a:t>(n=352)</a:t>
              </a:r>
            </a:p>
          </p:txBody>
        </p:sp>
        <p:sp>
          <p:nvSpPr>
            <p:cNvPr id="21524" name="Text Box 22"/>
            <p:cNvSpPr txBox="1">
              <a:spLocks noChangeArrowheads="1"/>
            </p:cNvSpPr>
            <p:nvPr/>
          </p:nvSpPr>
          <p:spPr bwMode="auto">
            <a:xfrm>
              <a:off x="4532" y="3141"/>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(n=158)</a:t>
              </a:r>
            </a:p>
          </p:txBody>
        </p:sp>
        <p:sp>
          <p:nvSpPr>
            <p:cNvPr id="21525" name="Text Box 23"/>
            <p:cNvSpPr txBox="1">
              <a:spLocks noChangeArrowheads="1"/>
            </p:cNvSpPr>
            <p:nvPr/>
          </p:nvSpPr>
          <p:spPr bwMode="auto">
            <a:xfrm>
              <a:off x="4766" y="3327"/>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(n=87)</a:t>
              </a:r>
            </a:p>
          </p:txBody>
        </p:sp>
        <p:sp>
          <p:nvSpPr>
            <p:cNvPr id="21526" name="Text Box 24"/>
            <p:cNvSpPr txBox="1">
              <a:spLocks noChangeArrowheads="1"/>
            </p:cNvSpPr>
            <p:nvPr/>
          </p:nvSpPr>
          <p:spPr bwMode="auto">
            <a:xfrm>
              <a:off x="4973" y="2080"/>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(n=559)</a:t>
              </a:r>
            </a:p>
          </p:txBody>
        </p:sp>
        <p:sp>
          <p:nvSpPr>
            <p:cNvPr id="21527" name="Text Box 25"/>
            <p:cNvSpPr txBox="1">
              <a:spLocks noChangeArrowheads="1"/>
            </p:cNvSpPr>
            <p:nvPr/>
          </p:nvSpPr>
          <p:spPr bwMode="auto">
            <a:xfrm>
              <a:off x="5188" y="3216"/>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(n=142)</a:t>
              </a:r>
            </a:p>
          </p:txBody>
        </p:sp>
        <p:sp>
          <p:nvSpPr>
            <p:cNvPr id="21528" name="Text Box 27"/>
            <p:cNvSpPr txBox="1">
              <a:spLocks noChangeArrowheads="1"/>
            </p:cNvSpPr>
            <p:nvPr/>
          </p:nvSpPr>
          <p:spPr bwMode="auto">
            <a:xfrm>
              <a:off x="3464" y="2713"/>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(n=321)</a:t>
              </a:r>
            </a:p>
          </p:txBody>
        </p:sp>
        <p:sp>
          <p:nvSpPr>
            <p:cNvPr id="21530" name="Text Box 29"/>
            <p:cNvSpPr txBox="1">
              <a:spLocks noChangeArrowheads="1"/>
            </p:cNvSpPr>
            <p:nvPr/>
          </p:nvSpPr>
          <p:spPr bwMode="auto">
            <a:xfrm>
              <a:off x="3901" y="3006"/>
              <a:ext cx="369" cy="122"/>
            </a:xfrm>
            <a:prstGeom prst="rect">
              <a:avLst/>
            </a:prstGeom>
            <a:noFill/>
            <a:ln w="25400" algn="ctr">
              <a:noFill/>
              <a:miter lim="800000"/>
              <a:headEnd/>
              <a:tailEnd/>
            </a:ln>
          </p:spPr>
          <p:txBody>
            <a:bodyPr>
              <a:spAutoFit/>
            </a:bodyPr>
            <a:lstStyle/>
            <a:p>
              <a:pPr algn="l"/>
              <a:r>
                <a:rPr lang="en-CA" b="0" dirty="0">
                  <a:latin typeface="Arial Narrow" pitchFamily="34" charset="0"/>
                </a:rPr>
                <a:t>(n=83)</a:t>
              </a:r>
            </a:p>
          </p:txBody>
        </p:sp>
        <p:sp>
          <p:nvSpPr>
            <p:cNvPr id="21531" name="Text Box 30"/>
            <p:cNvSpPr txBox="1">
              <a:spLocks noChangeArrowheads="1"/>
            </p:cNvSpPr>
            <p:nvPr/>
          </p:nvSpPr>
          <p:spPr bwMode="auto">
            <a:xfrm>
              <a:off x="4117" y="3217"/>
              <a:ext cx="368" cy="122"/>
            </a:xfrm>
            <a:prstGeom prst="rect">
              <a:avLst/>
            </a:prstGeom>
            <a:noFill/>
            <a:ln w="25400" algn="ctr">
              <a:noFill/>
              <a:miter lim="800000"/>
              <a:headEnd/>
              <a:tailEnd/>
            </a:ln>
          </p:spPr>
          <p:txBody>
            <a:bodyPr>
              <a:spAutoFit/>
            </a:bodyPr>
            <a:lstStyle/>
            <a:p>
              <a:pPr algn="l"/>
              <a:r>
                <a:rPr lang="en-CA" b="0" dirty="0">
                  <a:latin typeface="Arial Narrow" pitchFamily="34" charset="0"/>
                </a:rPr>
                <a:t>(n=269)</a:t>
              </a:r>
            </a:p>
          </p:txBody>
        </p:sp>
        <p:sp>
          <p:nvSpPr>
            <p:cNvPr id="21539" name="Text Box 45"/>
            <p:cNvSpPr txBox="1">
              <a:spLocks noChangeArrowheads="1"/>
            </p:cNvSpPr>
            <p:nvPr/>
          </p:nvSpPr>
          <p:spPr bwMode="auto">
            <a:xfrm>
              <a:off x="792" y="969"/>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2010 – Quelles organisations sont responsables des activités ou procédures suivantes?</a:t>
              </a:r>
              <a:endParaRPr lang="fr-CA" sz="1400" dirty="0">
                <a:solidFill>
                  <a:srgbClr val="003399"/>
                </a:solidFill>
                <a:latin typeface="+mj-lt"/>
              </a:endParaRPr>
            </a:p>
          </p:txBody>
        </p:sp>
      </p:grpSp>
      <p:sp>
        <p:nvSpPr>
          <p:cNvPr id="46" name="Text Box 28"/>
          <p:cNvSpPr txBox="1">
            <a:spLocks noChangeArrowheads="1"/>
          </p:cNvSpPr>
          <p:nvPr>
            <p:custDataLst>
              <p:tags r:id="rId6"/>
            </p:custDataLst>
          </p:nvPr>
        </p:nvSpPr>
        <p:spPr bwMode="auto">
          <a:xfrm>
            <a:off x="5838825" y="3237616"/>
            <a:ext cx="584200" cy="184180"/>
          </a:xfrm>
          <a:prstGeom prst="rect">
            <a:avLst/>
          </a:prstGeom>
          <a:noFill/>
          <a:ln w="25400" algn="ctr">
            <a:noFill/>
            <a:miter lim="800000"/>
            <a:headEnd/>
            <a:tailEnd/>
          </a:ln>
        </p:spPr>
        <p:txBody>
          <a:bodyPr>
            <a:spAutoFit/>
          </a:bodyPr>
          <a:lstStyle/>
          <a:p>
            <a:pPr algn="l"/>
            <a:r>
              <a:rPr lang="en-CA" b="0" dirty="0">
                <a:latin typeface="Arial Narrow" pitchFamily="34" charset="0"/>
              </a:rPr>
              <a:t>(n=582)</a:t>
            </a:r>
          </a:p>
        </p:txBody>
      </p:sp>
      <p:pic>
        <p:nvPicPr>
          <p:cNvPr id="47" name="Picture 4" descr="Professional Engineers Ontario &#10;25 Sheppard Ave. West, Suite 1000 &#10;Toronto, ON, M2N 6S9 &#10;(416) 224-1100; Toll Free : 1-800- 339-3716&#10;"/>
          <p:cNvPicPr>
            <a:picLocks noChangeAspect="1" noChangeArrowheads="1"/>
          </p:cNvPicPr>
          <p:nvPr>
            <p:custDataLst>
              <p:tags r:id="rId7"/>
            </p:custDataLst>
          </p:nvPr>
        </p:nvPicPr>
        <p:blipFill>
          <a:blip r:embed="rId33" cstate="print"/>
          <a:srcRect l="8970" t="21463"/>
          <a:stretch>
            <a:fillRect/>
          </a:stretch>
        </p:blipFill>
        <p:spPr bwMode="auto">
          <a:xfrm>
            <a:off x="421540" y="1951461"/>
            <a:ext cx="1327666" cy="401444"/>
          </a:xfrm>
          <a:prstGeom prst="rect">
            <a:avLst/>
          </a:prstGeom>
          <a:noFill/>
        </p:spPr>
      </p:pic>
      <p:pic>
        <p:nvPicPr>
          <p:cNvPr id="48" name="Picture 4" descr="Professional Engineers Ontario &#10;25 Sheppard Ave. West, Suite 1000 &#10;Toronto, ON, M2N 6S9 &#10;(416) 224-1100; Toll Free : 1-800- 339-3716&#10;"/>
          <p:cNvPicPr>
            <a:picLocks noChangeAspect="1" noChangeArrowheads="1"/>
          </p:cNvPicPr>
          <p:nvPr>
            <p:custDataLst>
              <p:tags r:id="rId8"/>
            </p:custDataLst>
          </p:nvPr>
        </p:nvPicPr>
        <p:blipFill>
          <a:blip r:embed="rId33" cstate="print"/>
          <a:srcRect l="8970" t="21463"/>
          <a:stretch>
            <a:fillRect/>
          </a:stretch>
        </p:blipFill>
        <p:spPr bwMode="auto">
          <a:xfrm>
            <a:off x="2116525" y="2386359"/>
            <a:ext cx="1327666" cy="401444"/>
          </a:xfrm>
          <a:prstGeom prst="rect">
            <a:avLst/>
          </a:prstGeom>
          <a:noFill/>
        </p:spPr>
      </p:pic>
      <p:sp>
        <p:nvSpPr>
          <p:cNvPr id="49" name="TextBox 48"/>
          <p:cNvSpPr txBox="1"/>
          <p:nvPr>
            <p:custDataLst>
              <p:tags r:id="rId9"/>
            </p:custDataLst>
          </p:nvPr>
        </p:nvSpPr>
        <p:spPr>
          <a:xfrm>
            <a:off x="7718323" y="3141918"/>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pic>
        <p:nvPicPr>
          <p:cNvPr id="50" name="Picture 4" descr="Professional Engineers Ontario &#10;25 Sheppard Ave. West, Suite 1000 &#10;Toronto, ON, M2N 6S9 &#10;(416) 224-1100; Toll Free : 1-800- 339-3716&#10;"/>
          <p:cNvPicPr>
            <a:picLocks noChangeAspect="1" noChangeArrowheads="1"/>
          </p:cNvPicPr>
          <p:nvPr>
            <p:custDataLst>
              <p:tags r:id="rId10"/>
            </p:custDataLst>
          </p:nvPr>
        </p:nvPicPr>
        <p:blipFill>
          <a:blip r:embed="rId33" cstate="print"/>
          <a:srcRect l="8970" t="21463"/>
          <a:stretch>
            <a:fillRect/>
          </a:stretch>
        </p:blipFill>
        <p:spPr bwMode="auto">
          <a:xfrm>
            <a:off x="3822662" y="3490326"/>
            <a:ext cx="1327666" cy="401444"/>
          </a:xfrm>
          <a:prstGeom prst="rect">
            <a:avLst/>
          </a:prstGeom>
          <a:noFill/>
        </p:spPr>
      </p:pic>
      <p:pic>
        <p:nvPicPr>
          <p:cNvPr id="51" name="Picture 42" descr="http://ebmedia.eventbrite.com/s3-s3/eventlogos/3536632/1357296711-1.gif"/>
          <p:cNvPicPr>
            <a:picLocks noChangeAspect="1" noChangeArrowheads="1"/>
          </p:cNvPicPr>
          <p:nvPr>
            <p:custDataLst>
              <p:tags r:id="rId11"/>
            </p:custDataLst>
          </p:nvPr>
        </p:nvPicPr>
        <p:blipFill>
          <a:blip r:embed="rId34" cstate="print"/>
          <a:srcRect/>
          <a:stretch>
            <a:fillRect/>
          </a:stretch>
        </p:blipFill>
        <p:spPr bwMode="auto">
          <a:xfrm>
            <a:off x="5531277" y="2564775"/>
            <a:ext cx="1126219" cy="479155"/>
          </a:xfrm>
          <a:prstGeom prst="rect">
            <a:avLst/>
          </a:prstGeom>
          <a:noFill/>
        </p:spPr>
      </p:pic>
      <p:pic>
        <p:nvPicPr>
          <p:cNvPr id="59" name="Picture 58" descr="195747_103079503097981_1802938_n.jpg"/>
          <p:cNvPicPr>
            <a:picLocks noChangeAspect="1"/>
          </p:cNvPicPr>
          <p:nvPr>
            <p:custDataLst>
              <p:tags r:id="rId12"/>
            </p:custDataLst>
          </p:nvPr>
        </p:nvPicPr>
        <p:blipFill>
          <a:blip r:embed="rId35" cstate="print"/>
          <a:stretch>
            <a:fillRect/>
          </a:stretch>
        </p:blipFill>
        <p:spPr>
          <a:xfrm>
            <a:off x="7357159" y="2698595"/>
            <a:ext cx="1496910" cy="490654"/>
          </a:xfrm>
          <a:prstGeom prst="rect">
            <a:avLst/>
          </a:prstGeom>
        </p:spPr>
      </p:pic>
      <p:sp>
        <p:nvSpPr>
          <p:cNvPr id="38" name="TextBox 37"/>
          <p:cNvSpPr txBox="1"/>
          <p:nvPr>
            <p:custDataLst>
              <p:tags r:id="rId13"/>
            </p:custDataLst>
          </p:nvPr>
        </p:nvSpPr>
        <p:spPr>
          <a:xfrm>
            <a:off x="5675265" y="3024685"/>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39" name="TextBox 38"/>
          <p:cNvSpPr txBox="1"/>
          <p:nvPr>
            <p:custDataLst>
              <p:tags r:id="rId14"/>
            </p:custDataLst>
          </p:nvPr>
        </p:nvSpPr>
        <p:spPr>
          <a:xfrm>
            <a:off x="3590422" y="3822107"/>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0" name="TextBox 39"/>
          <p:cNvSpPr txBox="1"/>
          <p:nvPr>
            <p:custDataLst>
              <p:tags r:id="rId15"/>
            </p:custDataLst>
          </p:nvPr>
        </p:nvSpPr>
        <p:spPr>
          <a:xfrm>
            <a:off x="1897212" y="2678054"/>
            <a:ext cx="304800"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1" name="TextBox 40"/>
          <p:cNvSpPr txBox="1"/>
          <p:nvPr>
            <p:custDataLst>
              <p:tags r:id="rId16"/>
            </p:custDataLst>
          </p:nvPr>
        </p:nvSpPr>
        <p:spPr>
          <a:xfrm>
            <a:off x="1010133" y="5303822"/>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42" name="TextBox 41"/>
          <p:cNvSpPr txBox="1"/>
          <p:nvPr>
            <p:custDataLst>
              <p:tags r:id="rId17"/>
            </p:custDataLst>
          </p:nvPr>
        </p:nvSpPr>
        <p:spPr>
          <a:xfrm>
            <a:off x="682164" y="5195156"/>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43" name="TextBox 42"/>
          <p:cNvSpPr txBox="1"/>
          <p:nvPr>
            <p:custDataLst>
              <p:tags r:id="rId18"/>
            </p:custDataLst>
          </p:nvPr>
        </p:nvSpPr>
        <p:spPr>
          <a:xfrm>
            <a:off x="208724" y="2289107"/>
            <a:ext cx="272892"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44" name="TextBox 43"/>
          <p:cNvSpPr txBox="1"/>
          <p:nvPr>
            <p:custDataLst>
              <p:tags r:id="rId19"/>
            </p:custDataLst>
          </p:nvPr>
        </p:nvSpPr>
        <p:spPr>
          <a:xfrm>
            <a:off x="2701927" y="4890832"/>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3" name="TextBox 52"/>
          <p:cNvSpPr txBox="1"/>
          <p:nvPr>
            <p:custDataLst>
              <p:tags r:id="rId20"/>
            </p:custDataLst>
          </p:nvPr>
        </p:nvSpPr>
        <p:spPr>
          <a:xfrm>
            <a:off x="2370642" y="4931768"/>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5" name="TextBox 54"/>
          <p:cNvSpPr txBox="1"/>
          <p:nvPr>
            <p:custDataLst>
              <p:tags r:id="rId21"/>
            </p:custDataLst>
          </p:nvPr>
        </p:nvSpPr>
        <p:spPr>
          <a:xfrm>
            <a:off x="5391740" y="4176585"/>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6" name="TextBox 55"/>
          <p:cNvSpPr txBox="1"/>
          <p:nvPr>
            <p:custDataLst>
              <p:tags r:id="rId22"/>
            </p:custDataLst>
          </p:nvPr>
        </p:nvSpPr>
        <p:spPr>
          <a:xfrm>
            <a:off x="4396326" y="4833252"/>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7" name="TextBox 56"/>
          <p:cNvSpPr txBox="1"/>
          <p:nvPr>
            <p:custDataLst>
              <p:tags r:id="rId23"/>
            </p:custDataLst>
          </p:nvPr>
        </p:nvSpPr>
        <p:spPr>
          <a:xfrm>
            <a:off x="6130289" y="4526677"/>
            <a:ext cx="272892"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58" name="TextBox 57"/>
          <p:cNvSpPr txBox="1"/>
          <p:nvPr>
            <p:custDataLst>
              <p:tags r:id="rId24"/>
            </p:custDataLst>
          </p:nvPr>
        </p:nvSpPr>
        <p:spPr>
          <a:xfrm>
            <a:off x="2879122" y="5041426"/>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1" name="TextBox 60"/>
          <p:cNvSpPr txBox="1"/>
          <p:nvPr>
            <p:custDataLst>
              <p:tags r:id="rId25"/>
            </p:custDataLst>
          </p:nvPr>
        </p:nvSpPr>
        <p:spPr>
          <a:xfrm>
            <a:off x="1176087" y="5195156"/>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2" name="TextBox 61"/>
          <p:cNvSpPr txBox="1"/>
          <p:nvPr>
            <p:custDataLst>
              <p:tags r:id="rId26"/>
            </p:custDataLst>
          </p:nvPr>
        </p:nvSpPr>
        <p:spPr>
          <a:xfrm>
            <a:off x="6904716" y="4843885"/>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3" name="TextBox 62"/>
          <p:cNvSpPr txBox="1"/>
          <p:nvPr>
            <p:custDataLst>
              <p:tags r:id="rId27"/>
            </p:custDataLst>
          </p:nvPr>
        </p:nvSpPr>
        <p:spPr>
          <a:xfrm>
            <a:off x="6265523" y="4937385"/>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4" name="TextBox 63"/>
          <p:cNvSpPr txBox="1"/>
          <p:nvPr>
            <p:custDataLst>
              <p:tags r:id="rId28"/>
            </p:custDataLst>
          </p:nvPr>
        </p:nvSpPr>
        <p:spPr>
          <a:xfrm>
            <a:off x="4547872" y="4334344"/>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5" name="TextBox 64"/>
          <p:cNvSpPr txBox="1"/>
          <p:nvPr>
            <p:custDataLst>
              <p:tags r:id="rId29"/>
            </p:custDataLst>
          </p:nvPr>
        </p:nvSpPr>
        <p:spPr>
          <a:xfrm>
            <a:off x="7280409" y="5155780"/>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
        <p:nvSpPr>
          <p:cNvPr id="66" name="TextBox 65"/>
          <p:cNvSpPr txBox="1"/>
          <p:nvPr>
            <p:custDataLst>
              <p:tags r:id="rId30"/>
            </p:custDataLst>
          </p:nvPr>
        </p:nvSpPr>
        <p:spPr>
          <a:xfrm>
            <a:off x="7964459" y="4957291"/>
            <a:ext cx="643466" cy="246221"/>
          </a:xfrm>
          <a:prstGeom prst="rect">
            <a:avLst/>
          </a:prstGeom>
          <a:noFill/>
        </p:spPr>
        <p:txBody>
          <a:bodyPr wrap="square" rtlCol="0">
            <a:spAutoFit/>
          </a:bodyPr>
          <a:lstStyle/>
          <a:p>
            <a:r>
              <a:rPr lang="en-US" sz="1000" dirty="0" smtClean="0">
                <a:solidFill>
                  <a:srgbClr val="C00000"/>
                </a:solidFill>
                <a:sym typeface="Wingdings 3"/>
              </a:rPr>
              <a:t></a:t>
            </a:r>
            <a:endParaRPr lang="en-US" sz="1000" dirty="0">
              <a:solidFill>
                <a:srgbClr val="C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 - 2009</a:t>
            </a:r>
          </a:p>
        </p:txBody>
      </p:sp>
      <p:graphicFrame>
        <p:nvGraphicFramePr>
          <p:cNvPr id="48" name="Object 6"/>
          <p:cNvGraphicFramePr>
            <a:graphicFrameLocks noGrp="1" noChangeAspect="1"/>
          </p:cNvGraphicFramePr>
          <p:nvPr>
            <p:ph idx="1"/>
            <p:custDataLst>
              <p:tags r:id="rId2"/>
            </p:custDataLst>
            <p:extLst>
              <p:ext uri="{D42A27DB-BD31-4B8C-83A1-F6EECF244321}">
                <p14:modId xmlns:p14="http://schemas.microsoft.com/office/powerpoint/2010/main" val="922835411"/>
              </p:ext>
            </p:extLst>
          </p:nvPr>
        </p:nvGraphicFramePr>
        <p:xfrm>
          <a:off x="414375" y="2175099"/>
          <a:ext cx="8377741" cy="4146550"/>
        </p:xfrm>
        <a:graphic>
          <a:graphicData uri="http://schemas.openxmlformats.org/drawingml/2006/chart">
            <c:chart xmlns:c="http://schemas.openxmlformats.org/drawingml/2006/chart" xmlns:r="http://schemas.openxmlformats.org/officeDocument/2006/relationships" r:id="rId33"/>
          </a:graphicData>
        </a:graphic>
      </p:graphicFrame>
      <p:sp>
        <p:nvSpPr>
          <p:cNvPr id="2253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733FE4E-32E5-47E8-AE4A-BA5800FF4F08}" type="slidenum">
              <a:rPr lang="en-US"/>
              <a:pPr/>
              <a:t>41</a:t>
            </a:fld>
            <a:endParaRPr lang="en-US" dirty="0"/>
          </a:p>
        </p:txBody>
      </p:sp>
      <p:sp>
        <p:nvSpPr>
          <p:cNvPr id="22533" name="Text Box 4"/>
          <p:cNvSpPr txBox="1">
            <a:spLocks noChangeArrowheads="1"/>
          </p:cNvSpPr>
          <p:nvPr>
            <p:custDataLst>
              <p:tags r:id="rId4"/>
            </p:custDataLst>
          </p:nvPr>
        </p:nvSpPr>
        <p:spPr bwMode="auto">
          <a:xfrm>
            <a:off x="334537" y="6262572"/>
            <a:ext cx="8572500"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 Veuillez choisir l’organisation ou les organisations qui sont responsables des différentes activités ou procédures énumérées ci-dessous. Base : Tous les répondants, 2009 n=907. La question n’a pas été posée en 2008.</a:t>
            </a:r>
            <a:endParaRPr lang="fr-CA" sz="800" dirty="0">
              <a:solidFill>
                <a:schemeClr val="tx1"/>
              </a:solidFill>
              <a:latin typeface="+mj-lt"/>
            </a:endParaRPr>
          </a:p>
        </p:txBody>
      </p:sp>
      <p:sp>
        <p:nvSpPr>
          <p:cNvPr id="22542" name="Text Box 65"/>
          <p:cNvSpPr txBox="1">
            <a:spLocks noChangeArrowheads="1"/>
          </p:cNvSpPr>
          <p:nvPr>
            <p:custDataLst>
              <p:tags r:id="rId5"/>
            </p:custDataLst>
          </p:nvPr>
        </p:nvSpPr>
        <p:spPr bwMode="auto">
          <a:xfrm>
            <a:off x="1168711" y="1917114"/>
            <a:ext cx="6843713"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2009 – Quelles organisations sont responsables des activités ou procédures suivantes?</a:t>
            </a:r>
            <a:endParaRPr lang="fr-CA" sz="1400" dirty="0">
              <a:solidFill>
                <a:srgbClr val="003399"/>
              </a:solidFill>
              <a:latin typeface="+mj-lt"/>
            </a:endParaRPr>
          </a:p>
        </p:txBody>
      </p:sp>
      <p:sp>
        <p:nvSpPr>
          <p:cNvPr id="47" name="Content Placeholder 33"/>
          <p:cNvSpPr txBox="1">
            <a:spLocks/>
          </p:cNvSpPr>
          <p:nvPr>
            <p:custDataLst>
              <p:tags r:id="rId6"/>
            </p:custDataLst>
          </p:nvPr>
        </p:nvSpPr>
        <p:spPr>
          <a:xfrm>
            <a:off x="318971" y="723009"/>
            <a:ext cx="8557400"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Une </a:t>
            </a:r>
            <a:r>
              <a:rPr lang="fr-CA" sz="1400" b="0" dirty="0">
                <a:solidFill>
                  <a:schemeClr val="tx1"/>
                </a:solidFill>
                <a:latin typeface="+mj-lt"/>
              </a:rPr>
              <a:t>large majorité (</a:t>
            </a:r>
            <a:r>
              <a:rPr lang="fr-CA" sz="1400" b="0" dirty="0" smtClean="0">
                <a:solidFill>
                  <a:schemeClr val="tx1"/>
                </a:solidFill>
                <a:latin typeface="+mj-lt"/>
              </a:rPr>
              <a:t>82 %) </a:t>
            </a:r>
            <a:r>
              <a:rPr lang="fr-CA" sz="1400" b="0" dirty="0">
                <a:solidFill>
                  <a:schemeClr val="tx1"/>
                </a:solidFill>
                <a:latin typeface="+mj-lt"/>
              </a:rPr>
              <a:t>d’étudiants </a:t>
            </a:r>
            <a:r>
              <a:rPr lang="fr-CA" sz="1400" b="0" dirty="0" smtClean="0">
                <a:solidFill>
                  <a:schemeClr val="tx1"/>
                </a:solidFill>
                <a:latin typeface="+mj-lt"/>
              </a:rPr>
              <a:t>savent </a:t>
            </a:r>
            <a:r>
              <a:rPr lang="fr-CA" sz="1400" b="0" dirty="0">
                <a:solidFill>
                  <a:schemeClr val="tx1"/>
                </a:solidFill>
                <a:latin typeface="+mj-lt"/>
              </a:rPr>
              <a:t>que PEO est l’organisation responsable de délivrer les permis d’exercice, tandis que les deux tiers (</a:t>
            </a:r>
            <a:r>
              <a:rPr lang="fr-CA" sz="1400" b="0" dirty="0" smtClean="0">
                <a:solidFill>
                  <a:schemeClr val="tx1"/>
                </a:solidFill>
                <a:latin typeface="+mj-lt"/>
              </a:rPr>
              <a:t>65 %) </a:t>
            </a:r>
            <a:r>
              <a:rPr lang="fr-CA" sz="1400" b="0" dirty="0">
                <a:solidFill>
                  <a:schemeClr val="tx1"/>
                </a:solidFill>
                <a:latin typeface="+mj-lt"/>
              </a:rPr>
              <a:t>savent que c’est l’organisation qui </a:t>
            </a:r>
            <a:r>
              <a:rPr lang="fr-CA" sz="1400" b="0" dirty="0" smtClean="0">
                <a:solidFill>
                  <a:schemeClr val="tx1"/>
                </a:solidFill>
                <a:latin typeface="+mj-lt"/>
              </a:rPr>
              <a:t>réglemente </a:t>
            </a:r>
            <a:r>
              <a:rPr lang="fr-CA" sz="1400" b="0" dirty="0">
                <a:solidFill>
                  <a:schemeClr val="tx1"/>
                </a:solidFill>
                <a:latin typeface="+mj-lt"/>
              </a:rPr>
              <a:t>l’exercice du génie. Seulement </a:t>
            </a:r>
            <a:r>
              <a:rPr lang="fr-CA" sz="1400" b="0" dirty="0" smtClean="0">
                <a:solidFill>
                  <a:schemeClr val="tx1"/>
                </a:solidFill>
                <a:latin typeface="+mj-lt"/>
              </a:rPr>
              <a:t>un étudiant </a:t>
            </a:r>
            <a:r>
              <a:rPr lang="fr-CA" sz="1400" b="0" dirty="0">
                <a:solidFill>
                  <a:schemeClr val="tx1"/>
                </a:solidFill>
                <a:latin typeface="+mj-lt"/>
              </a:rPr>
              <a:t>sur quatre sait que PEO délivre les certificats d’autorisation aux entreprises offrant des services d’ingénierie (</a:t>
            </a:r>
            <a:r>
              <a:rPr lang="fr-CA" sz="1400" b="0" dirty="0" smtClean="0">
                <a:solidFill>
                  <a:schemeClr val="tx1"/>
                </a:solidFill>
                <a:latin typeface="+mj-lt"/>
              </a:rPr>
              <a:t>39 %) </a:t>
            </a:r>
            <a:r>
              <a:rPr lang="fr-CA" sz="1400" b="0" dirty="0">
                <a:solidFill>
                  <a:schemeClr val="tx1"/>
                </a:solidFill>
                <a:latin typeface="+mj-lt"/>
              </a:rPr>
              <a:t>et que l’OSPE défend les intérêts de la profession d’ingénieur (</a:t>
            </a:r>
            <a:r>
              <a:rPr lang="fr-CA" sz="1400" b="0" dirty="0" smtClean="0">
                <a:solidFill>
                  <a:schemeClr val="tx1"/>
                </a:solidFill>
                <a:latin typeface="+mj-lt"/>
              </a:rPr>
              <a:t>37 %).</a:t>
            </a:r>
            <a:r>
              <a:rPr lang="fr-CA" sz="1400" b="0" dirty="0">
                <a:solidFill>
                  <a:schemeClr val="tx1"/>
                </a:solidFill>
                <a:latin typeface="+mj-lt"/>
              </a:rPr>
              <a:t> Trois </a:t>
            </a:r>
            <a:r>
              <a:rPr lang="fr-CA" sz="1400" b="0" dirty="0" smtClean="0">
                <a:solidFill>
                  <a:schemeClr val="tx1"/>
                </a:solidFill>
                <a:latin typeface="+mj-lt"/>
              </a:rPr>
              <a:t>finissants </a:t>
            </a:r>
            <a:r>
              <a:rPr lang="fr-CA" sz="1400" b="0" dirty="0">
                <a:solidFill>
                  <a:schemeClr val="tx1"/>
                </a:solidFill>
                <a:latin typeface="+mj-lt"/>
              </a:rPr>
              <a:t>sur dix (</a:t>
            </a:r>
            <a:r>
              <a:rPr lang="fr-CA" sz="1400" b="0" dirty="0" smtClean="0">
                <a:solidFill>
                  <a:schemeClr val="tx1"/>
                </a:solidFill>
                <a:latin typeface="+mj-lt"/>
              </a:rPr>
              <a:t>27 %) </a:t>
            </a:r>
            <a:r>
              <a:rPr lang="fr-CA" sz="1400" b="0" dirty="0">
                <a:solidFill>
                  <a:schemeClr val="tx1"/>
                </a:solidFill>
                <a:latin typeface="+mj-lt"/>
              </a:rPr>
              <a:t>savent </a:t>
            </a:r>
            <a:r>
              <a:rPr lang="fr-CA" sz="1400" b="0" dirty="0" smtClean="0">
                <a:solidFill>
                  <a:schemeClr val="tx1"/>
                </a:solidFill>
                <a:latin typeface="+mj-lt"/>
              </a:rPr>
              <a:t>qu’Ingénieurs Canada </a:t>
            </a:r>
            <a:r>
              <a:rPr lang="fr-CA" sz="1400" b="0" dirty="0">
                <a:solidFill>
                  <a:schemeClr val="tx1"/>
                </a:solidFill>
                <a:latin typeface="+mj-lt"/>
              </a:rPr>
              <a:t>est l’organisation qui agrée les programmes universitaires de génie. </a:t>
            </a:r>
          </a:p>
        </p:txBody>
      </p:sp>
      <p:sp>
        <p:nvSpPr>
          <p:cNvPr id="49" name="TextBox 48"/>
          <p:cNvSpPr txBox="1"/>
          <p:nvPr>
            <p:custDataLst>
              <p:tags r:id="rId7"/>
            </p:custDataLst>
          </p:nvPr>
        </p:nvSpPr>
        <p:spPr>
          <a:xfrm>
            <a:off x="408876" y="2671528"/>
            <a:ext cx="613317" cy="184666"/>
          </a:xfrm>
          <a:prstGeom prst="rect">
            <a:avLst/>
          </a:prstGeom>
          <a:noFill/>
        </p:spPr>
        <p:txBody>
          <a:bodyPr wrap="square" rtlCol="0">
            <a:spAutoFit/>
          </a:bodyPr>
          <a:lstStyle/>
          <a:p>
            <a:r>
              <a:rPr lang="en-US" b="0" dirty="0" smtClean="0">
                <a:latin typeface="Arial Narrow" pitchFamily="34" charset="0"/>
              </a:rPr>
              <a:t>(n=740)</a:t>
            </a:r>
            <a:endParaRPr lang="en-US" b="0" dirty="0">
              <a:latin typeface="Arial Narrow" pitchFamily="34" charset="0"/>
            </a:endParaRPr>
          </a:p>
        </p:txBody>
      </p:sp>
      <p:sp>
        <p:nvSpPr>
          <p:cNvPr id="50" name="TextBox 49"/>
          <p:cNvSpPr txBox="1"/>
          <p:nvPr>
            <p:custDataLst>
              <p:tags r:id="rId8"/>
            </p:custDataLst>
          </p:nvPr>
        </p:nvSpPr>
        <p:spPr>
          <a:xfrm>
            <a:off x="761301" y="5424253"/>
            <a:ext cx="613317" cy="184666"/>
          </a:xfrm>
          <a:prstGeom prst="rect">
            <a:avLst/>
          </a:prstGeom>
          <a:noFill/>
        </p:spPr>
        <p:txBody>
          <a:bodyPr wrap="square" rtlCol="0">
            <a:spAutoFit/>
          </a:bodyPr>
          <a:lstStyle/>
          <a:p>
            <a:r>
              <a:rPr lang="en-US" b="0" dirty="0" smtClean="0">
                <a:latin typeface="Arial Narrow" pitchFamily="34" charset="0"/>
              </a:rPr>
              <a:t>(n=38)</a:t>
            </a:r>
            <a:endParaRPr lang="en-US" b="0" dirty="0">
              <a:latin typeface="Arial Narrow" pitchFamily="34" charset="0"/>
            </a:endParaRPr>
          </a:p>
        </p:txBody>
      </p:sp>
      <p:sp>
        <p:nvSpPr>
          <p:cNvPr id="51" name="TextBox 50"/>
          <p:cNvSpPr txBox="1"/>
          <p:nvPr>
            <p:custDataLst>
              <p:tags r:id="rId9"/>
            </p:custDataLst>
          </p:nvPr>
        </p:nvSpPr>
        <p:spPr>
          <a:xfrm>
            <a:off x="1085152" y="5495690"/>
            <a:ext cx="613317" cy="184666"/>
          </a:xfrm>
          <a:prstGeom prst="rect">
            <a:avLst/>
          </a:prstGeom>
          <a:noFill/>
        </p:spPr>
        <p:txBody>
          <a:bodyPr wrap="square" rtlCol="0">
            <a:spAutoFit/>
          </a:bodyPr>
          <a:lstStyle/>
          <a:p>
            <a:r>
              <a:rPr lang="en-US" b="0" dirty="0" smtClean="0">
                <a:latin typeface="Arial Narrow" pitchFamily="34" charset="0"/>
              </a:rPr>
              <a:t>(n=21)</a:t>
            </a:r>
            <a:endParaRPr lang="en-US" b="0" dirty="0">
              <a:latin typeface="Arial Narrow" pitchFamily="34" charset="0"/>
            </a:endParaRPr>
          </a:p>
        </p:txBody>
      </p:sp>
      <p:sp>
        <p:nvSpPr>
          <p:cNvPr id="52" name="TextBox 51"/>
          <p:cNvSpPr txBox="1"/>
          <p:nvPr>
            <p:custDataLst>
              <p:tags r:id="rId10"/>
            </p:custDataLst>
          </p:nvPr>
        </p:nvSpPr>
        <p:spPr>
          <a:xfrm>
            <a:off x="1461389" y="5157553"/>
            <a:ext cx="613317" cy="184666"/>
          </a:xfrm>
          <a:prstGeom prst="rect">
            <a:avLst/>
          </a:prstGeom>
          <a:noFill/>
        </p:spPr>
        <p:txBody>
          <a:bodyPr wrap="square" rtlCol="0">
            <a:spAutoFit/>
          </a:bodyPr>
          <a:lstStyle/>
          <a:p>
            <a:r>
              <a:rPr lang="en-US" b="0" dirty="0" smtClean="0">
                <a:latin typeface="Arial Narrow" pitchFamily="34" charset="0"/>
              </a:rPr>
              <a:t>(n=108)</a:t>
            </a:r>
            <a:endParaRPr lang="en-US" b="0" dirty="0">
              <a:latin typeface="Arial Narrow" pitchFamily="34" charset="0"/>
            </a:endParaRPr>
          </a:p>
        </p:txBody>
      </p:sp>
      <p:sp>
        <p:nvSpPr>
          <p:cNvPr id="53" name="TextBox 52"/>
          <p:cNvSpPr txBox="1"/>
          <p:nvPr>
            <p:custDataLst>
              <p:tags r:id="rId11"/>
            </p:custDataLst>
          </p:nvPr>
        </p:nvSpPr>
        <p:spPr>
          <a:xfrm>
            <a:off x="2094801" y="3266836"/>
            <a:ext cx="613317" cy="184666"/>
          </a:xfrm>
          <a:prstGeom prst="rect">
            <a:avLst/>
          </a:prstGeom>
          <a:noFill/>
        </p:spPr>
        <p:txBody>
          <a:bodyPr wrap="square" rtlCol="0">
            <a:spAutoFit/>
          </a:bodyPr>
          <a:lstStyle/>
          <a:p>
            <a:r>
              <a:rPr lang="en-US" b="0" dirty="0" smtClean="0">
                <a:latin typeface="Arial Narrow" pitchFamily="34" charset="0"/>
              </a:rPr>
              <a:t>(n=592)</a:t>
            </a:r>
            <a:endParaRPr lang="en-US" b="0" dirty="0">
              <a:latin typeface="Arial Narrow" pitchFamily="34" charset="0"/>
            </a:endParaRPr>
          </a:p>
        </p:txBody>
      </p:sp>
      <p:sp>
        <p:nvSpPr>
          <p:cNvPr id="54" name="TextBox 53"/>
          <p:cNvSpPr txBox="1"/>
          <p:nvPr>
            <p:custDataLst>
              <p:tags r:id="rId12"/>
            </p:custDataLst>
          </p:nvPr>
        </p:nvSpPr>
        <p:spPr>
          <a:xfrm>
            <a:off x="2447225" y="5248037"/>
            <a:ext cx="613317" cy="184666"/>
          </a:xfrm>
          <a:prstGeom prst="rect">
            <a:avLst/>
          </a:prstGeom>
          <a:noFill/>
        </p:spPr>
        <p:txBody>
          <a:bodyPr wrap="square" rtlCol="0">
            <a:spAutoFit/>
          </a:bodyPr>
          <a:lstStyle/>
          <a:p>
            <a:r>
              <a:rPr lang="en-US" b="0" dirty="0" smtClean="0">
                <a:latin typeface="Arial Narrow" pitchFamily="34" charset="0"/>
              </a:rPr>
              <a:t>(n=85)</a:t>
            </a:r>
            <a:endParaRPr lang="en-US" b="0" dirty="0">
              <a:latin typeface="Arial Narrow" pitchFamily="34" charset="0"/>
            </a:endParaRPr>
          </a:p>
        </p:txBody>
      </p:sp>
      <p:sp>
        <p:nvSpPr>
          <p:cNvPr id="55" name="TextBox 54"/>
          <p:cNvSpPr txBox="1"/>
          <p:nvPr>
            <p:custDataLst>
              <p:tags r:id="rId13"/>
            </p:custDataLst>
          </p:nvPr>
        </p:nvSpPr>
        <p:spPr>
          <a:xfrm>
            <a:off x="2790126" y="5286139"/>
            <a:ext cx="613317" cy="184666"/>
          </a:xfrm>
          <a:prstGeom prst="rect">
            <a:avLst/>
          </a:prstGeom>
          <a:noFill/>
        </p:spPr>
        <p:txBody>
          <a:bodyPr wrap="square" rtlCol="0">
            <a:spAutoFit/>
          </a:bodyPr>
          <a:lstStyle/>
          <a:p>
            <a:r>
              <a:rPr lang="en-US" b="0" dirty="0" smtClean="0">
                <a:latin typeface="Arial Narrow" pitchFamily="34" charset="0"/>
              </a:rPr>
              <a:t>(n=71)</a:t>
            </a:r>
            <a:endParaRPr lang="en-US" b="0" dirty="0">
              <a:latin typeface="Arial Narrow" pitchFamily="34" charset="0"/>
            </a:endParaRPr>
          </a:p>
        </p:txBody>
      </p:sp>
      <p:sp>
        <p:nvSpPr>
          <p:cNvPr id="56" name="TextBox 55"/>
          <p:cNvSpPr txBox="1"/>
          <p:nvPr>
            <p:custDataLst>
              <p:tags r:id="rId14"/>
            </p:custDataLst>
          </p:nvPr>
        </p:nvSpPr>
        <p:spPr>
          <a:xfrm>
            <a:off x="3133023" y="4933712"/>
            <a:ext cx="613317" cy="184666"/>
          </a:xfrm>
          <a:prstGeom prst="rect">
            <a:avLst/>
          </a:prstGeom>
          <a:noFill/>
        </p:spPr>
        <p:txBody>
          <a:bodyPr wrap="square" rtlCol="0">
            <a:spAutoFit/>
          </a:bodyPr>
          <a:lstStyle/>
          <a:p>
            <a:r>
              <a:rPr lang="en-US" b="0" dirty="0" smtClean="0">
                <a:latin typeface="Arial Narrow" pitchFamily="34" charset="0"/>
              </a:rPr>
              <a:t>(n=159)</a:t>
            </a:r>
            <a:endParaRPr lang="en-US" b="0" dirty="0">
              <a:latin typeface="Arial Narrow" pitchFamily="34" charset="0"/>
            </a:endParaRPr>
          </a:p>
        </p:txBody>
      </p:sp>
      <p:sp>
        <p:nvSpPr>
          <p:cNvPr id="57" name="TextBox 56"/>
          <p:cNvSpPr txBox="1"/>
          <p:nvPr>
            <p:custDataLst>
              <p:tags r:id="rId15"/>
            </p:custDataLst>
          </p:nvPr>
        </p:nvSpPr>
        <p:spPr>
          <a:xfrm>
            <a:off x="3766432" y="4190764"/>
            <a:ext cx="613317" cy="184666"/>
          </a:xfrm>
          <a:prstGeom prst="rect">
            <a:avLst/>
          </a:prstGeom>
          <a:noFill/>
        </p:spPr>
        <p:txBody>
          <a:bodyPr wrap="square" rtlCol="0">
            <a:spAutoFit/>
          </a:bodyPr>
          <a:lstStyle/>
          <a:p>
            <a:r>
              <a:rPr lang="en-US" b="0" dirty="0" smtClean="0">
                <a:latin typeface="Arial Narrow" pitchFamily="34" charset="0"/>
              </a:rPr>
              <a:t>(n=352)</a:t>
            </a:r>
            <a:endParaRPr lang="en-US" b="0" dirty="0">
              <a:latin typeface="Arial Narrow" pitchFamily="34" charset="0"/>
            </a:endParaRPr>
          </a:p>
        </p:txBody>
      </p:sp>
      <p:sp>
        <p:nvSpPr>
          <p:cNvPr id="58" name="TextBox 57"/>
          <p:cNvSpPr txBox="1"/>
          <p:nvPr>
            <p:custDataLst>
              <p:tags r:id="rId16"/>
            </p:custDataLst>
          </p:nvPr>
        </p:nvSpPr>
        <p:spPr>
          <a:xfrm>
            <a:off x="4109325" y="5071827"/>
            <a:ext cx="613317" cy="184666"/>
          </a:xfrm>
          <a:prstGeom prst="rect">
            <a:avLst/>
          </a:prstGeom>
          <a:noFill/>
        </p:spPr>
        <p:txBody>
          <a:bodyPr wrap="square" rtlCol="0">
            <a:spAutoFit/>
          </a:bodyPr>
          <a:lstStyle/>
          <a:p>
            <a:r>
              <a:rPr lang="en-US" b="0" dirty="0" smtClean="0">
                <a:latin typeface="Arial Narrow" pitchFamily="34" charset="0"/>
              </a:rPr>
              <a:t>(n=127)</a:t>
            </a:r>
            <a:endParaRPr lang="en-US" b="0" dirty="0">
              <a:latin typeface="Arial Narrow" pitchFamily="34" charset="0"/>
            </a:endParaRPr>
          </a:p>
        </p:txBody>
      </p:sp>
      <p:sp>
        <p:nvSpPr>
          <p:cNvPr id="59" name="TextBox 58"/>
          <p:cNvSpPr txBox="1"/>
          <p:nvPr>
            <p:custDataLst>
              <p:tags r:id="rId17"/>
            </p:custDataLst>
          </p:nvPr>
        </p:nvSpPr>
        <p:spPr>
          <a:xfrm>
            <a:off x="4452225" y="5295664"/>
            <a:ext cx="613317" cy="184666"/>
          </a:xfrm>
          <a:prstGeom prst="rect">
            <a:avLst/>
          </a:prstGeom>
          <a:noFill/>
        </p:spPr>
        <p:txBody>
          <a:bodyPr wrap="square" rtlCol="0">
            <a:spAutoFit/>
          </a:bodyPr>
          <a:lstStyle/>
          <a:p>
            <a:r>
              <a:rPr lang="en-US" b="0" dirty="0" smtClean="0">
                <a:latin typeface="Arial Narrow" pitchFamily="34" charset="0"/>
              </a:rPr>
              <a:t>(n=76)</a:t>
            </a:r>
            <a:endParaRPr lang="en-US" b="0" dirty="0">
              <a:latin typeface="Arial Narrow" pitchFamily="34" charset="0"/>
            </a:endParaRPr>
          </a:p>
        </p:txBody>
      </p:sp>
      <p:sp>
        <p:nvSpPr>
          <p:cNvPr id="60" name="TextBox 59"/>
          <p:cNvSpPr txBox="1"/>
          <p:nvPr>
            <p:custDataLst>
              <p:tags r:id="rId18"/>
            </p:custDataLst>
          </p:nvPr>
        </p:nvSpPr>
        <p:spPr>
          <a:xfrm>
            <a:off x="4795125" y="4186002"/>
            <a:ext cx="613317" cy="184666"/>
          </a:xfrm>
          <a:prstGeom prst="rect">
            <a:avLst/>
          </a:prstGeom>
          <a:noFill/>
        </p:spPr>
        <p:txBody>
          <a:bodyPr wrap="square" rtlCol="0">
            <a:spAutoFit/>
          </a:bodyPr>
          <a:lstStyle/>
          <a:p>
            <a:r>
              <a:rPr lang="en-US" b="0" dirty="0" smtClean="0">
                <a:latin typeface="Arial Narrow" pitchFamily="34" charset="0"/>
              </a:rPr>
              <a:t>(n=352)</a:t>
            </a:r>
            <a:endParaRPr lang="en-US" b="0" dirty="0">
              <a:latin typeface="Arial Narrow" pitchFamily="34" charset="0"/>
            </a:endParaRPr>
          </a:p>
        </p:txBody>
      </p:sp>
      <p:sp>
        <p:nvSpPr>
          <p:cNvPr id="61" name="TextBox 60"/>
          <p:cNvSpPr txBox="1"/>
          <p:nvPr>
            <p:custDataLst>
              <p:tags r:id="rId19"/>
            </p:custDataLst>
          </p:nvPr>
        </p:nvSpPr>
        <p:spPr>
          <a:xfrm>
            <a:off x="5433301" y="4724163"/>
            <a:ext cx="613317" cy="184666"/>
          </a:xfrm>
          <a:prstGeom prst="rect">
            <a:avLst/>
          </a:prstGeom>
          <a:noFill/>
        </p:spPr>
        <p:txBody>
          <a:bodyPr wrap="square" rtlCol="0">
            <a:spAutoFit/>
          </a:bodyPr>
          <a:lstStyle/>
          <a:p>
            <a:r>
              <a:rPr lang="en-US" b="0" dirty="0" smtClean="0">
                <a:latin typeface="Arial Narrow" pitchFamily="34" charset="0"/>
              </a:rPr>
              <a:t>(n=216)</a:t>
            </a:r>
            <a:endParaRPr lang="en-US" b="0" dirty="0">
              <a:latin typeface="Arial Narrow" pitchFamily="34" charset="0"/>
            </a:endParaRPr>
          </a:p>
        </p:txBody>
      </p:sp>
      <p:sp>
        <p:nvSpPr>
          <p:cNvPr id="62" name="TextBox 61"/>
          <p:cNvSpPr txBox="1"/>
          <p:nvPr>
            <p:custDataLst>
              <p:tags r:id="rId20"/>
            </p:custDataLst>
          </p:nvPr>
        </p:nvSpPr>
        <p:spPr>
          <a:xfrm>
            <a:off x="5780954" y="4257438"/>
            <a:ext cx="613317" cy="184666"/>
          </a:xfrm>
          <a:prstGeom prst="rect">
            <a:avLst/>
          </a:prstGeom>
          <a:noFill/>
        </p:spPr>
        <p:txBody>
          <a:bodyPr wrap="square" rtlCol="0">
            <a:spAutoFit/>
          </a:bodyPr>
          <a:lstStyle/>
          <a:p>
            <a:r>
              <a:rPr lang="en-US" b="0" dirty="0" smtClean="0">
                <a:latin typeface="Arial Narrow" pitchFamily="34" charset="0"/>
              </a:rPr>
              <a:t>(n=338)</a:t>
            </a:r>
            <a:endParaRPr lang="en-US" b="0" dirty="0">
              <a:latin typeface="Arial Narrow" pitchFamily="34" charset="0"/>
            </a:endParaRPr>
          </a:p>
        </p:txBody>
      </p:sp>
      <p:sp>
        <p:nvSpPr>
          <p:cNvPr id="63" name="TextBox 62"/>
          <p:cNvSpPr txBox="1"/>
          <p:nvPr>
            <p:custDataLst>
              <p:tags r:id="rId21"/>
            </p:custDataLst>
          </p:nvPr>
        </p:nvSpPr>
        <p:spPr>
          <a:xfrm>
            <a:off x="6133375" y="5252799"/>
            <a:ext cx="613317" cy="184666"/>
          </a:xfrm>
          <a:prstGeom prst="rect">
            <a:avLst/>
          </a:prstGeom>
          <a:noFill/>
        </p:spPr>
        <p:txBody>
          <a:bodyPr wrap="square" rtlCol="0">
            <a:spAutoFit/>
          </a:bodyPr>
          <a:lstStyle/>
          <a:p>
            <a:r>
              <a:rPr lang="en-US" b="0" dirty="0" smtClean="0">
                <a:latin typeface="Arial Narrow" pitchFamily="34" charset="0"/>
              </a:rPr>
              <a:t>(n=83)</a:t>
            </a:r>
            <a:endParaRPr lang="en-US" b="0" dirty="0">
              <a:latin typeface="Arial Narrow" pitchFamily="34" charset="0"/>
            </a:endParaRPr>
          </a:p>
        </p:txBody>
      </p:sp>
      <p:sp>
        <p:nvSpPr>
          <p:cNvPr id="64" name="TextBox 63"/>
          <p:cNvSpPr txBox="1"/>
          <p:nvPr>
            <p:custDataLst>
              <p:tags r:id="rId22"/>
            </p:custDataLst>
          </p:nvPr>
        </p:nvSpPr>
        <p:spPr>
          <a:xfrm>
            <a:off x="6471505" y="4500322"/>
            <a:ext cx="613317" cy="184666"/>
          </a:xfrm>
          <a:prstGeom prst="rect">
            <a:avLst/>
          </a:prstGeom>
          <a:noFill/>
        </p:spPr>
        <p:txBody>
          <a:bodyPr wrap="square" rtlCol="0">
            <a:spAutoFit/>
          </a:bodyPr>
          <a:lstStyle/>
          <a:p>
            <a:r>
              <a:rPr lang="en-US" b="0" dirty="0" smtClean="0">
                <a:latin typeface="Arial Narrow" pitchFamily="34" charset="0"/>
              </a:rPr>
              <a:t>(n=269)</a:t>
            </a:r>
            <a:endParaRPr lang="en-US" b="0" dirty="0">
              <a:latin typeface="Arial Narrow" pitchFamily="34" charset="0"/>
            </a:endParaRPr>
          </a:p>
        </p:txBody>
      </p:sp>
      <p:sp>
        <p:nvSpPr>
          <p:cNvPr id="65" name="TextBox 64"/>
          <p:cNvSpPr txBox="1"/>
          <p:nvPr>
            <p:custDataLst>
              <p:tags r:id="rId23"/>
            </p:custDataLst>
          </p:nvPr>
        </p:nvSpPr>
        <p:spPr>
          <a:xfrm>
            <a:off x="7109683" y="4543186"/>
            <a:ext cx="613317" cy="184666"/>
          </a:xfrm>
          <a:prstGeom prst="rect">
            <a:avLst/>
          </a:prstGeom>
          <a:noFill/>
        </p:spPr>
        <p:txBody>
          <a:bodyPr wrap="square" rtlCol="0">
            <a:spAutoFit/>
          </a:bodyPr>
          <a:lstStyle/>
          <a:p>
            <a:r>
              <a:rPr lang="en-US" b="0" dirty="0" smtClean="0">
                <a:latin typeface="Arial Narrow" pitchFamily="34" charset="0"/>
              </a:rPr>
              <a:t>(n=260)</a:t>
            </a:r>
            <a:endParaRPr lang="en-US" b="0" dirty="0">
              <a:latin typeface="Arial Narrow" pitchFamily="34" charset="0"/>
            </a:endParaRPr>
          </a:p>
        </p:txBody>
      </p:sp>
      <p:sp>
        <p:nvSpPr>
          <p:cNvPr id="66" name="TextBox 65"/>
          <p:cNvSpPr txBox="1"/>
          <p:nvPr>
            <p:custDataLst>
              <p:tags r:id="rId24"/>
            </p:custDataLst>
          </p:nvPr>
        </p:nvSpPr>
        <p:spPr>
          <a:xfrm>
            <a:off x="7471633" y="5005148"/>
            <a:ext cx="613317" cy="184666"/>
          </a:xfrm>
          <a:prstGeom prst="rect">
            <a:avLst/>
          </a:prstGeom>
          <a:noFill/>
        </p:spPr>
        <p:txBody>
          <a:bodyPr wrap="square" rtlCol="0">
            <a:spAutoFit/>
          </a:bodyPr>
          <a:lstStyle/>
          <a:p>
            <a:r>
              <a:rPr lang="en-US" b="0" dirty="0" smtClean="0">
                <a:latin typeface="Arial Narrow" pitchFamily="34" charset="0"/>
              </a:rPr>
              <a:t>(n=144)</a:t>
            </a:r>
            <a:endParaRPr lang="en-US" b="0" dirty="0">
              <a:latin typeface="Arial Narrow" pitchFamily="34" charset="0"/>
            </a:endParaRPr>
          </a:p>
        </p:txBody>
      </p:sp>
      <p:sp>
        <p:nvSpPr>
          <p:cNvPr id="67" name="TextBox 66"/>
          <p:cNvSpPr txBox="1"/>
          <p:nvPr>
            <p:custDataLst>
              <p:tags r:id="rId25"/>
            </p:custDataLst>
          </p:nvPr>
        </p:nvSpPr>
        <p:spPr>
          <a:xfrm>
            <a:off x="7785958" y="4609861"/>
            <a:ext cx="613317" cy="184666"/>
          </a:xfrm>
          <a:prstGeom prst="rect">
            <a:avLst/>
          </a:prstGeom>
          <a:noFill/>
        </p:spPr>
        <p:txBody>
          <a:bodyPr wrap="square" rtlCol="0">
            <a:spAutoFit/>
          </a:bodyPr>
          <a:lstStyle/>
          <a:p>
            <a:r>
              <a:rPr lang="en-US" b="0" dirty="0" smtClean="0">
                <a:latin typeface="Arial Narrow" pitchFamily="34" charset="0"/>
              </a:rPr>
              <a:t>(n=254)</a:t>
            </a:r>
            <a:endParaRPr lang="en-US" b="0" dirty="0">
              <a:latin typeface="Arial Narrow" pitchFamily="34" charset="0"/>
            </a:endParaRPr>
          </a:p>
        </p:txBody>
      </p:sp>
      <p:sp>
        <p:nvSpPr>
          <p:cNvPr id="68" name="TextBox 67"/>
          <p:cNvSpPr txBox="1"/>
          <p:nvPr>
            <p:custDataLst>
              <p:tags r:id="rId26"/>
            </p:custDataLst>
          </p:nvPr>
        </p:nvSpPr>
        <p:spPr>
          <a:xfrm>
            <a:off x="8124096" y="4576524"/>
            <a:ext cx="613317" cy="184666"/>
          </a:xfrm>
          <a:prstGeom prst="rect">
            <a:avLst/>
          </a:prstGeom>
          <a:noFill/>
        </p:spPr>
        <p:txBody>
          <a:bodyPr wrap="square" rtlCol="0">
            <a:spAutoFit/>
          </a:bodyPr>
          <a:lstStyle/>
          <a:p>
            <a:r>
              <a:rPr lang="en-US" b="0" dirty="0" smtClean="0">
                <a:latin typeface="Arial Narrow" pitchFamily="34" charset="0"/>
              </a:rPr>
              <a:t>(n=142)</a:t>
            </a:r>
            <a:endParaRPr lang="en-US" b="0" dirty="0">
              <a:latin typeface="Arial Narrow" pitchFamily="34" charset="0"/>
            </a:endParaRPr>
          </a:p>
        </p:txBody>
      </p:sp>
      <p:pic>
        <p:nvPicPr>
          <p:cNvPr id="69" name="Picture 4" descr="Professional Engineers Ontario &#10;25 Sheppard Ave. West, Suite 1000 &#10;Toronto, ON, M2N 6S9 &#10;(416) 224-1100; Toll Free : 1-800- 339-3716&#10;"/>
          <p:cNvPicPr>
            <a:picLocks noChangeAspect="1" noChangeArrowheads="1"/>
          </p:cNvPicPr>
          <p:nvPr>
            <p:custDataLst>
              <p:tags r:id="rId27"/>
            </p:custDataLst>
          </p:nvPr>
        </p:nvPicPr>
        <p:blipFill>
          <a:blip r:embed="rId34" cstate="print"/>
          <a:srcRect l="8970" t="21463"/>
          <a:stretch>
            <a:fillRect/>
          </a:stretch>
        </p:blipFill>
        <p:spPr bwMode="auto">
          <a:xfrm>
            <a:off x="566506" y="2141028"/>
            <a:ext cx="1327666" cy="401444"/>
          </a:xfrm>
          <a:prstGeom prst="rect">
            <a:avLst/>
          </a:prstGeom>
          <a:noFill/>
        </p:spPr>
      </p:pic>
      <p:pic>
        <p:nvPicPr>
          <p:cNvPr id="70" name="Picture 4" descr="Professional Engineers Ontario &#10;25 Sheppard Ave. West, Suite 1000 &#10;Toronto, ON, M2N 6S9 &#10;(416) 224-1100; Toll Free : 1-800- 339-3716&#10;"/>
          <p:cNvPicPr>
            <a:picLocks noChangeAspect="1" noChangeArrowheads="1"/>
          </p:cNvPicPr>
          <p:nvPr>
            <p:custDataLst>
              <p:tags r:id="rId28"/>
            </p:custDataLst>
          </p:nvPr>
        </p:nvPicPr>
        <p:blipFill>
          <a:blip r:embed="rId34" cstate="print"/>
          <a:srcRect l="8970" t="21463"/>
          <a:stretch>
            <a:fillRect/>
          </a:stretch>
        </p:blipFill>
        <p:spPr bwMode="auto">
          <a:xfrm>
            <a:off x="2228036" y="2743195"/>
            <a:ext cx="1327666" cy="401444"/>
          </a:xfrm>
          <a:prstGeom prst="rect">
            <a:avLst/>
          </a:prstGeom>
          <a:noFill/>
        </p:spPr>
      </p:pic>
      <p:pic>
        <p:nvPicPr>
          <p:cNvPr id="71" name="Picture 4" descr="Professional Engineers Ontario &#10;25 Sheppard Ave. West, Suite 1000 &#10;Toronto, ON, M2N 6S9 &#10;(416) 224-1100; Toll Free : 1-800- 339-3716&#10;"/>
          <p:cNvPicPr>
            <a:picLocks noChangeAspect="1" noChangeArrowheads="1"/>
          </p:cNvPicPr>
          <p:nvPr>
            <p:custDataLst>
              <p:tags r:id="rId29"/>
            </p:custDataLst>
          </p:nvPr>
        </p:nvPicPr>
        <p:blipFill>
          <a:blip r:embed="rId34" cstate="print"/>
          <a:srcRect l="8970" t="21463"/>
          <a:stretch>
            <a:fillRect/>
          </a:stretch>
        </p:blipFill>
        <p:spPr bwMode="auto">
          <a:xfrm>
            <a:off x="3867265" y="3691048"/>
            <a:ext cx="1327666" cy="401444"/>
          </a:xfrm>
          <a:prstGeom prst="rect">
            <a:avLst/>
          </a:prstGeom>
          <a:noFill/>
        </p:spPr>
      </p:pic>
      <p:pic>
        <p:nvPicPr>
          <p:cNvPr id="72" name="Picture 42" descr="http://ebmedia.eventbrite.com/s3-s3/eventlogos/3536632/1357296711-1.gif"/>
          <p:cNvPicPr>
            <a:picLocks noChangeAspect="1" noChangeArrowheads="1"/>
          </p:cNvPicPr>
          <p:nvPr>
            <p:custDataLst>
              <p:tags r:id="rId30"/>
            </p:custDataLst>
          </p:nvPr>
        </p:nvPicPr>
        <p:blipFill>
          <a:blip r:embed="rId35" cstate="print"/>
          <a:srcRect/>
          <a:stretch>
            <a:fillRect/>
          </a:stretch>
        </p:blipFill>
        <p:spPr bwMode="auto">
          <a:xfrm>
            <a:off x="5486672" y="3579533"/>
            <a:ext cx="1126219" cy="479155"/>
          </a:xfrm>
          <a:prstGeom prst="rect">
            <a:avLst/>
          </a:prstGeom>
          <a:noFill/>
        </p:spPr>
      </p:pic>
      <p:pic>
        <p:nvPicPr>
          <p:cNvPr id="73" name="Picture 72" descr="195747_103079503097981_1802938_n.jpg"/>
          <p:cNvPicPr>
            <a:picLocks noChangeAspect="1"/>
          </p:cNvPicPr>
          <p:nvPr>
            <p:custDataLst>
              <p:tags r:id="rId31"/>
            </p:custDataLst>
          </p:nvPr>
        </p:nvPicPr>
        <p:blipFill>
          <a:blip r:embed="rId36" cstate="print"/>
          <a:stretch>
            <a:fillRect/>
          </a:stretch>
        </p:blipFill>
        <p:spPr>
          <a:xfrm>
            <a:off x="7401764" y="3869470"/>
            <a:ext cx="1496910" cy="490654"/>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754704" y="250657"/>
            <a:ext cx="8246421" cy="290849"/>
          </a:xfrm>
          <a:noFill/>
          <a:ln>
            <a:miter lim="800000"/>
            <a:headEnd/>
            <a:tailEnd/>
          </a:ln>
        </p:spPr>
        <p:txBody>
          <a:bodyPr vert="horz" numCol="1" compatLnSpc="1">
            <a:prstTxWarp prst="textNoShape">
              <a:avLst/>
            </a:prstTxWarp>
          </a:bodyPr>
          <a:lstStyle/>
          <a:p>
            <a:r>
              <a:rPr lang="fr-CA" sz="2100" dirty="0" smtClean="0"/>
              <a:t>Connaissance des responsabilités des organisations – 2014-2013</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310442572"/>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32"/>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42</a:t>
            </a:fld>
            <a:endParaRPr lang="en-US" dirty="0"/>
          </a:p>
        </p:txBody>
      </p:sp>
      <p:sp>
        <p:nvSpPr>
          <p:cNvPr id="23561" name="Text Box 10"/>
          <p:cNvSpPr txBox="1">
            <a:spLocks noChangeArrowheads="1"/>
          </p:cNvSpPr>
          <p:nvPr>
            <p:custDataLst>
              <p:tags r:id="rId4"/>
            </p:custDataLst>
          </p:nvPr>
        </p:nvSpPr>
        <p:spPr bwMode="auto">
          <a:xfrm>
            <a:off x="6445924" y="2287183"/>
            <a:ext cx="2006600" cy="1092607"/>
          </a:xfrm>
          <a:prstGeom prst="rect">
            <a:avLst/>
          </a:prstGeom>
          <a:noFill/>
          <a:ln w="3175" algn="ctr">
            <a:solidFill>
              <a:schemeClr val="bg1">
                <a:lumMod val="65000"/>
              </a:schemeClr>
            </a:solidFill>
            <a:prstDash val="dash"/>
            <a:miter lim="800000"/>
            <a:headEnd/>
            <a:tailEnd/>
          </a:ln>
        </p:spPr>
        <p:txBody>
          <a:bodyPr>
            <a:spAutoFit/>
          </a:bodyPr>
          <a:lstStyle/>
          <a:p>
            <a:pPr algn="l"/>
            <a:r>
              <a:rPr lang="fr-CA" sz="1000" u="sng" dirty="0" smtClean="0">
                <a:latin typeface="+mj-lt"/>
              </a:rPr>
              <a:t>Définition des niveaux de connaissance – 2013</a:t>
            </a:r>
          </a:p>
          <a:p>
            <a:pPr algn="l"/>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à la Q9</a:t>
            </a:r>
          </a:p>
        </p:txBody>
      </p:sp>
      <p:sp>
        <p:nvSpPr>
          <p:cNvPr id="23562" name="Rectangle 11"/>
          <p:cNvSpPr>
            <a:spLocks noChangeArrowheads="1"/>
          </p:cNvSpPr>
          <p:nvPr>
            <p:custDataLst>
              <p:tags r:id="rId5"/>
            </p:custDataLst>
          </p:nvPr>
        </p:nvSpPr>
        <p:spPr bwMode="auto">
          <a:xfrm>
            <a:off x="0" y="1710251"/>
            <a:ext cx="914400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Niveau de connaissance des responsabilités des organisations au sein de la profession d’ingénieur</a:t>
            </a:r>
            <a:endParaRPr lang="fr-CA" sz="1400" dirty="0">
              <a:solidFill>
                <a:srgbClr val="003399"/>
              </a:solidFill>
              <a:latin typeface="+mj-lt"/>
            </a:endParaRPr>
          </a:p>
        </p:txBody>
      </p:sp>
      <p:sp>
        <p:nvSpPr>
          <p:cNvPr id="23563" name="Text Box 12"/>
          <p:cNvSpPr txBox="1">
            <a:spLocks noChangeArrowheads="1"/>
          </p:cNvSpPr>
          <p:nvPr>
            <p:custDataLst>
              <p:tags r:id="rId6"/>
            </p:custDataLst>
          </p:nvPr>
        </p:nvSpPr>
        <p:spPr bwMode="auto">
          <a:xfrm>
            <a:off x="334536" y="6231286"/>
            <a:ext cx="8572500"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 Veuillez choisir l’organisation ou les organisations qui sont responsables des différentes activités ou procédures énumérées ci-dessous.  </a:t>
            </a:r>
            <a:br>
              <a:rPr lang="fr-CA" sz="800" dirty="0" smtClean="0">
                <a:solidFill>
                  <a:schemeClr val="tx1"/>
                </a:solidFill>
                <a:latin typeface="+mj-lt"/>
              </a:rPr>
            </a:br>
            <a:r>
              <a:rPr lang="fr-CA" sz="800" dirty="0" smtClean="0">
                <a:solidFill>
                  <a:schemeClr val="tx1"/>
                </a:solidFill>
                <a:latin typeface="+mj-lt"/>
              </a:rPr>
              <a:t>Base : Tous les répondants, 2014 n=958; 2013 n=1168; 2012 n=1250; 2011 n=955; 2010 n=883; 2009 n=907; la question n’a pas été posée en 2008.</a:t>
            </a:r>
            <a:endParaRPr lang="fr-CA" sz="800" dirty="0">
              <a:solidFill>
                <a:schemeClr val="tx1"/>
              </a:solidFill>
              <a:latin typeface="+mj-lt"/>
            </a:endParaRPr>
          </a:p>
        </p:txBody>
      </p:sp>
      <p:sp>
        <p:nvSpPr>
          <p:cNvPr id="23565" name="Text Box 17"/>
          <p:cNvSpPr txBox="1">
            <a:spLocks noChangeArrowheads="1"/>
          </p:cNvSpPr>
          <p:nvPr>
            <p:custDataLst>
              <p:tags r:id="rId7"/>
            </p:custDataLst>
          </p:nvPr>
        </p:nvSpPr>
        <p:spPr bwMode="auto">
          <a:xfrm>
            <a:off x="1725530" y="2363229"/>
            <a:ext cx="1668462" cy="415498"/>
          </a:xfrm>
          <a:prstGeom prst="rect">
            <a:avLst/>
          </a:prstGeom>
          <a:noFill/>
          <a:ln w="25400" algn="ctr">
            <a:noFill/>
            <a:miter lim="800000"/>
            <a:headEnd/>
            <a:tailEnd/>
          </a:ln>
        </p:spPr>
        <p:txBody>
          <a:bodyPr>
            <a:spAutoFit/>
          </a:bodyPr>
          <a:lstStyle/>
          <a:p>
            <a:r>
              <a:rPr lang="fr-CA" sz="1400" dirty="0" smtClean="0"/>
              <a:t>Élevé / moyen</a:t>
            </a:r>
            <a:br>
              <a:rPr lang="fr-CA" sz="1400" dirty="0" smtClean="0"/>
            </a:br>
            <a:r>
              <a:rPr lang="fr-CA" sz="700" dirty="0" smtClean="0"/>
              <a:t>(2 cotes supérieures)</a:t>
            </a:r>
            <a:endParaRPr lang="fr-CA" sz="700" dirty="0"/>
          </a:p>
        </p:txBody>
      </p:sp>
      <p:sp>
        <p:nvSpPr>
          <p:cNvPr id="23567" name="Text Box 22"/>
          <p:cNvSpPr txBox="1">
            <a:spLocks noChangeArrowheads="1"/>
          </p:cNvSpPr>
          <p:nvPr>
            <p:custDataLst>
              <p:tags r:id="rId8"/>
            </p:custDataLst>
          </p:nvPr>
        </p:nvSpPr>
        <p:spPr bwMode="auto">
          <a:xfrm>
            <a:off x="6064037" y="4044786"/>
            <a:ext cx="1668462" cy="415498"/>
          </a:xfrm>
          <a:prstGeom prst="rect">
            <a:avLst/>
          </a:prstGeom>
          <a:noFill/>
          <a:ln w="25400" algn="ctr">
            <a:noFill/>
            <a:miter lim="800000"/>
            <a:headEnd/>
            <a:tailEnd/>
          </a:ln>
        </p:spPr>
        <p:txBody>
          <a:bodyPr>
            <a:spAutoFit/>
          </a:bodyPr>
          <a:lstStyle/>
          <a:p>
            <a:r>
              <a:rPr lang="fr-CA" sz="1400" dirty="0" smtClean="0"/>
              <a:t>Limité / nul</a:t>
            </a:r>
            <a:br>
              <a:rPr lang="fr-CA" sz="1400" dirty="0" smtClean="0"/>
            </a:br>
            <a:r>
              <a:rPr lang="fr-CA" sz="700" dirty="0" smtClean="0"/>
              <a:t>(2 cotes inférieures)</a:t>
            </a:r>
            <a:endParaRPr lang="fr-CA" sz="700" dirty="0"/>
          </a:p>
        </p:txBody>
      </p:sp>
      <p:sp>
        <p:nvSpPr>
          <p:cNvPr id="40" name="Content Placeholder 33"/>
          <p:cNvSpPr txBox="1">
            <a:spLocks/>
          </p:cNvSpPr>
          <p:nvPr>
            <p:custDataLst>
              <p:tags r:id="rId9"/>
            </p:custDataLst>
          </p:nvPr>
        </p:nvSpPr>
        <p:spPr>
          <a:xfrm>
            <a:off x="240913" y="709977"/>
            <a:ext cx="8691214"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finissants en génie ont un niveau de connaissance élevé des responsabilités des organisations. Neuf sur dix ont un niveau de connaissance élevé (37 %) ou moyen (54 %) des responsabilités des organisations en matière d’activités ou de procédures liées à la profession d’ingénieur. Par rapport à 2013, les étudiants sont plus susceptibles de démontrer un niveau de connaissance élevé des responsabilités des organisations (tous exacts aux quatre questions de la Q9).    </a:t>
            </a:r>
            <a:endParaRPr lang="fr-CA" sz="1400" b="0" dirty="0">
              <a:solidFill>
                <a:schemeClr val="tx1"/>
              </a:solidFill>
              <a:latin typeface="+mj-lt"/>
            </a:endParaRPr>
          </a:p>
        </p:txBody>
      </p:sp>
      <p:sp>
        <p:nvSpPr>
          <p:cNvPr id="44" name="AutoShape 10"/>
          <p:cNvSpPr>
            <a:spLocks/>
          </p:cNvSpPr>
          <p:nvPr>
            <p:custDataLst>
              <p:tags r:id="rId10"/>
            </p:custDataLst>
          </p:nvPr>
        </p:nvSpPr>
        <p:spPr bwMode="auto">
          <a:xfrm rot="5400000">
            <a:off x="2442947" y="132605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custDataLst>
              <p:tags r:id="rId11"/>
            </p:custDataLst>
          </p:nvPr>
        </p:nvSpPr>
        <p:spPr bwMode="auto">
          <a:xfrm rot="5400000">
            <a:off x="6767054" y="314099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7" name="Rectangle 46"/>
          <p:cNvSpPr/>
          <p:nvPr>
            <p:custDataLst>
              <p:tags r:id="rId12"/>
            </p:custDataLst>
          </p:nvPr>
        </p:nvSpPr>
        <p:spPr>
          <a:xfrm>
            <a:off x="3807965" y="3414318"/>
            <a:ext cx="442750" cy="200055"/>
          </a:xfrm>
          <a:prstGeom prst="rect">
            <a:avLst/>
          </a:prstGeom>
        </p:spPr>
        <p:txBody>
          <a:bodyPr wrap="none">
            <a:spAutoFit/>
          </a:bodyPr>
          <a:lstStyle/>
          <a:p>
            <a:pPr algn="l"/>
            <a:r>
              <a:rPr lang="en-CA" sz="700" b="0" dirty="0" smtClean="0">
                <a:latin typeface="Arial Narrow" pitchFamily="34" charset="0"/>
              </a:rPr>
              <a:t>(n=700)</a:t>
            </a:r>
            <a:endParaRPr lang="en-CA" sz="700" b="0" dirty="0">
              <a:latin typeface="Arial Narrow" pitchFamily="34" charset="0"/>
            </a:endParaRPr>
          </a:p>
        </p:txBody>
      </p:sp>
      <p:sp>
        <p:nvSpPr>
          <p:cNvPr id="48" name="Rectangle 47"/>
          <p:cNvSpPr/>
          <p:nvPr>
            <p:custDataLst>
              <p:tags r:id="rId13"/>
            </p:custDataLst>
          </p:nvPr>
        </p:nvSpPr>
        <p:spPr>
          <a:xfrm>
            <a:off x="5945252" y="5387294"/>
            <a:ext cx="401072" cy="200055"/>
          </a:xfrm>
          <a:prstGeom prst="rect">
            <a:avLst/>
          </a:prstGeom>
        </p:spPr>
        <p:txBody>
          <a:bodyPr wrap="none">
            <a:spAutoFit/>
          </a:bodyPr>
          <a:lstStyle/>
          <a:p>
            <a:pPr algn="l"/>
            <a:r>
              <a:rPr lang="en-CA" sz="700" b="0" dirty="0" smtClean="0">
                <a:latin typeface="Arial Narrow" pitchFamily="34" charset="0"/>
              </a:rPr>
              <a:t>(n=55)</a:t>
            </a:r>
            <a:endParaRPr lang="en-CA" sz="700" b="0" dirty="0">
              <a:latin typeface="Arial Narrow" pitchFamily="34" charset="0"/>
            </a:endParaRPr>
          </a:p>
        </p:txBody>
      </p:sp>
      <p:sp>
        <p:nvSpPr>
          <p:cNvPr id="55" name="Rectangle 54"/>
          <p:cNvSpPr/>
          <p:nvPr>
            <p:custDataLst>
              <p:tags r:id="rId14"/>
            </p:custDataLst>
          </p:nvPr>
        </p:nvSpPr>
        <p:spPr>
          <a:xfrm>
            <a:off x="8042068" y="5342186"/>
            <a:ext cx="401072" cy="200055"/>
          </a:xfrm>
          <a:prstGeom prst="rect">
            <a:avLst/>
          </a:prstGeom>
        </p:spPr>
        <p:txBody>
          <a:bodyPr wrap="none">
            <a:spAutoFit/>
          </a:bodyPr>
          <a:lstStyle/>
          <a:p>
            <a:pPr algn="l"/>
            <a:r>
              <a:rPr lang="en-CA" sz="700" b="0" dirty="0" smtClean="0">
                <a:latin typeface="Arial Narrow" pitchFamily="34" charset="0"/>
              </a:rPr>
              <a:t>(n=65)</a:t>
            </a:r>
            <a:endParaRPr lang="en-CA" sz="700" b="0" dirty="0">
              <a:latin typeface="Arial Narrow" pitchFamily="34" charset="0"/>
            </a:endParaRPr>
          </a:p>
        </p:txBody>
      </p:sp>
      <p:sp>
        <p:nvSpPr>
          <p:cNvPr id="56" name="Rectangle 55"/>
          <p:cNvSpPr/>
          <p:nvPr>
            <p:custDataLst>
              <p:tags r:id="rId15"/>
            </p:custDataLst>
          </p:nvPr>
        </p:nvSpPr>
        <p:spPr>
          <a:xfrm>
            <a:off x="1705026" y="4478665"/>
            <a:ext cx="442750" cy="200055"/>
          </a:xfrm>
          <a:prstGeom prst="rect">
            <a:avLst/>
          </a:prstGeom>
        </p:spPr>
        <p:txBody>
          <a:bodyPr wrap="none">
            <a:spAutoFit/>
          </a:bodyPr>
          <a:lstStyle/>
          <a:p>
            <a:pPr algn="l"/>
            <a:r>
              <a:rPr lang="en-CA" sz="700" b="0" dirty="0" smtClean="0">
                <a:latin typeface="Arial Narrow" pitchFamily="34" charset="0"/>
              </a:rPr>
              <a:t>(n=348)</a:t>
            </a:r>
            <a:endParaRPr lang="en-CA" sz="700" b="0" dirty="0">
              <a:latin typeface="Arial Narrow" pitchFamily="34" charset="0"/>
            </a:endParaRPr>
          </a:p>
        </p:txBody>
      </p:sp>
      <p:sp>
        <p:nvSpPr>
          <p:cNvPr id="57" name="Text Box 33"/>
          <p:cNvSpPr txBox="1">
            <a:spLocks noChangeArrowheads="1"/>
          </p:cNvSpPr>
          <p:nvPr>
            <p:custDataLst>
              <p:tags r:id="rId16"/>
            </p:custDataLst>
          </p:nvPr>
        </p:nvSpPr>
        <p:spPr bwMode="auto">
          <a:xfrm>
            <a:off x="6859180" y="4531546"/>
            <a:ext cx="659075" cy="384721"/>
          </a:xfrm>
          <a:prstGeom prst="rect">
            <a:avLst/>
          </a:prstGeom>
          <a:noFill/>
          <a:ln w="6350" algn="ctr">
            <a:solidFill>
              <a:schemeClr val="tx1"/>
            </a:solidFill>
            <a:miter lim="800000"/>
            <a:headEnd/>
            <a:tailEnd/>
          </a:ln>
        </p:spPr>
        <p:txBody>
          <a:bodyPr wrap="square">
            <a:spAutoFit/>
          </a:bodyPr>
          <a:lstStyle/>
          <a:p>
            <a:r>
              <a:rPr lang="en-CA" sz="1600" dirty="0" smtClean="0"/>
              <a:t>10 %</a:t>
            </a:r>
            <a:endParaRPr lang="en-CA" sz="1600" dirty="0"/>
          </a:p>
          <a:p>
            <a:endParaRPr lang="en-CA" sz="100" dirty="0"/>
          </a:p>
          <a:p>
            <a:endParaRPr lang="en-CA" sz="100" dirty="0"/>
          </a:p>
        </p:txBody>
      </p:sp>
      <p:sp>
        <p:nvSpPr>
          <p:cNvPr id="58" name="Text Box 34"/>
          <p:cNvSpPr txBox="1">
            <a:spLocks noChangeArrowheads="1"/>
          </p:cNvSpPr>
          <p:nvPr>
            <p:custDataLst>
              <p:tags r:id="rId17"/>
            </p:custDataLst>
          </p:nvPr>
        </p:nvSpPr>
        <p:spPr bwMode="auto">
          <a:xfrm>
            <a:off x="6823311" y="4746267"/>
            <a:ext cx="676108" cy="184666"/>
          </a:xfrm>
          <a:prstGeom prst="rect">
            <a:avLst/>
          </a:prstGeom>
          <a:noFill/>
          <a:ln w="25400" algn="ctr">
            <a:noFill/>
            <a:miter lim="800000"/>
            <a:headEnd/>
            <a:tailEnd/>
          </a:ln>
        </p:spPr>
        <p:txBody>
          <a:bodyPr wrap="square">
            <a:spAutoFit/>
          </a:bodyPr>
          <a:lstStyle/>
          <a:p>
            <a:r>
              <a:rPr lang="en-CA" dirty="0" smtClean="0"/>
              <a:t>(n=120)</a:t>
            </a:r>
            <a:endParaRPr lang="en-CA" dirty="0"/>
          </a:p>
        </p:txBody>
      </p:sp>
      <p:sp>
        <p:nvSpPr>
          <p:cNvPr id="59" name="Text Box 33"/>
          <p:cNvSpPr txBox="1">
            <a:spLocks noChangeArrowheads="1"/>
          </p:cNvSpPr>
          <p:nvPr>
            <p:custDataLst>
              <p:tags r:id="rId18"/>
            </p:custDataLst>
          </p:nvPr>
        </p:nvSpPr>
        <p:spPr bwMode="auto">
          <a:xfrm>
            <a:off x="2519971" y="2769841"/>
            <a:ext cx="652596" cy="384721"/>
          </a:xfrm>
          <a:prstGeom prst="rect">
            <a:avLst/>
          </a:prstGeom>
          <a:noFill/>
          <a:ln w="6350" algn="ctr">
            <a:solidFill>
              <a:schemeClr val="tx1"/>
            </a:solidFill>
            <a:miter lim="800000"/>
            <a:headEnd/>
            <a:tailEnd/>
          </a:ln>
        </p:spPr>
        <p:txBody>
          <a:bodyPr wrap="square">
            <a:spAutoFit/>
          </a:bodyPr>
          <a:lstStyle/>
          <a:p>
            <a:r>
              <a:rPr lang="en-CA" sz="1600" dirty="0" smtClean="0"/>
              <a:t>90 %</a:t>
            </a:r>
            <a:endParaRPr lang="en-CA" sz="1600" dirty="0"/>
          </a:p>
          <a:p>
            <a:endParaRPr lang="en-CA" sz="100" dirty="0"/>
          </a:p>
          <a:p>
            <a:endParaRPr lang="en-CA" sz="100" dirty="0"/>
          </a:p>
        </p:txBody>
      </p:sp>
      <p:sp>
        <p:nvSpPr>
          <p:cNvPr id="60" name="Text Box 34"/>
          <p:cNvSpPr txBox="1">
            <a:spLocks noChangeArrowheads="1"/>
          </p:cNvSpPr>
          <p:nvPr>
            <p:custDataLst>
              <p:tags r:id="rId19"/>
            </p:custDataLst>
          </p:nvPr>
        </p:nvSpPr>
        <p:spPr bwMode="auto">
          <a:xfrm>
            <a:off x="2496458" y="2984562"/>
            <a:ext cx="676108" cy="184666"/>
          </a:xfrm>
          <a:prstGeom prst="rect">
            <a:avLst/>
          </a:prstGeom>
          <a:noFill/>
          <a:ln w="25400" algn="ctr">
            <a:noFill/>
            <a:miter lim="800000"/>
            <a:headEnd/>
            <a:tailEnd/>
          </a:ln>
        </p:spPr>
        <p:txBody>
          <a:bodyPr wrap="square">
            <a:spAutoFit/>
          </a:bodyPr>
          <a:lstStyle/>
          <a:p>
            <a:r>
              <a:rPr lang="en-CA" dirty="0" smtClean="0"/>
              <a:t>(n=1048)</a:t>
            </a:r>
            <a:endParaRPr lang="en-CA" dirty="0"/>
          </a:p>
        </p:txBody>
      </p:sp>
      <p:sp>
        <p:nvSpPr>
          <p:cNvPr id="63" name="Rectangle 62"/>
          <p:cNvSpPr/>
          <p:nvPr>
            <p:custDataLst>
              <p:tags r:id="rId20"/>
            </p:custDataLst>
          </p:nvPr>
        </p:nvSpPr>
        <p:spPr>
          <a:xfrm>
            <a:off x="381000" y="6528970"/>
            <a:ext cx="4572000" cy="492443"/>
          </a:xfrm>
          <a:prstGeom prst="rect">
            <a:avLst/>
          </a:prstGeom>
        </p:spPr>
        <p:txBody>
          <a:bodyPr>
            <a:spAutoFit/>
          </a:bodyPr>
          <a:lstStyle/>
          <a:p>
            <a:pPr algn="l"/>
            <a:r>
              <a:rPr lang="fr-CA" sz="700" b="0" i="1" dirty="0" smtClean="0">
                <a:solidFill>
                  <a:schemeClr val="bg1">
                    <a:lumMod val="50000"/>
                  </a:schemeClr>
                </a:solidFill>
              </a:rPr>
              <a:t>Note : De 2009 à 2012, la définition des niveaux de connaissance était la suivante : Élevé : Tous exacts à la Q9 (5); Moyen : 3 ou 4 exacts à la Q9; Limité : 1 ou 2 exacts à la Q9; Nul : Tous inexacts (0) à la Q9.</a:t>
            </a:r>
          </a:p>
          <a:p>
            <a:pPr algn="l"/>
            <a:r>
              <a:rPr lang="en-US" sz="800" b="0" i="1" dirty="0" smtClean="0">
                <a:solidFill>
                  <a:schemeClr val="bg1">
                    <a:lumMod val="50000"/>
                  </a:schemeClr>
                </a:solidFill>
              </a:rPr>
              <a:t> </a:t>
            </a:r>
            <a:endParaRPr lang="en-US" i="1" dirty="0">
              <a:solidFill>
                <a:schemeClr val="bg1">
                  <a:lumMod val="50000"/>
                </a:schemeClr>
              </a:solidFill>
            </a:endParaRPr>
          </a:p>
        </p:txBody>
      </p:sp>
      <p:sp>
        <p:nvSpPr>
          <p:cNvPr id="22" name="Text Box 33"/>
          <p:cNvSpPr txBox="1">
            <a:spLocks noChangeArrowheads="1"/>
          </p:cNvSpPr>
          <p:nvPr>
            <p:custDataLst>
              <p:tags r:id="rId21"/>
            </p:custDataLst>
          </p:nvPr>
        </p:nvSpPr>
        <p:spPr bwMode="auto">
          <a:xfrm>
            <a:off x="6171304" y="4535662"/>
            <a:ext cx="659075"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9 %</a:t>
            </a:r>
            <a:endParaRPr lang="en-CA" sz="1600" dirty="0"/>
          </a:p>
          <a:p>
            <a:endParaRPr lang="en-CA" sz="100" dirty="0"/>
          </a:p>
          <a:p>
            <a:endParaRPr lang="en-CA" sz="100" dirty="0"/>
          </a:p>
        </p:txBody>
      </p:sp>
      <p:sp>
        <p:nvSpPr>
          <p:cNvPr id="23" name="Text Box 33"/>
          <p:cNvSpPr txBox="1">
            <a:spLocks noChangeArrowheads="1"/>
          </p:cNvSpPr>
          <p:nvPr>
            <p:custDataLst>
              <p:tags r:id="rId22"/>
            </p:custDataLst>
          </p:nvPr>
        </p:nvSpPr>
        <p:spPr bwMode="auto">
          <a:xfrm>
            <a:off x="1844452" y="2773957"/>
            <a:ext cx="652596" cy="384721"/>
          </a:xfrm>
          <a:prstGeom prst="rect">
            <a:avLst/>
          </a:prstGeom>
          <a:noFill/>
          <a:ln w="6350" algn="ctr">
            <a:solidFill>
              <a:schemeClr val="tx1">
                <a:lumMod val="50000"/>
              </a:schemeClr>
            </a:solidFill>
            <a:miter lim="800000"/>
            <a:headEnd/>
            <a:tailEnd/>
          </a:ln>
        </p:spPr>
        <p:txBody>
          <a:bodyPr wrap="square">
            <a:spAutoFit/>
          </a:bodyPr>
          <a:lstStyle/>
          <a:p>
            <a:r>
              <a:rPr lang="en-CA" sz="1600" dirty="0" smtClean="0"/>
              <a:t>91 %</a:t>
            </a:r>
            <a:endParaRPr lang="en-CA" sz="1600" dirty="0"/>
          </a:p>
          <a:p>
            <a:endParaRPr lang="en-CA" sz="100" dirty="0"/>
          </a:p>
          <a:p>
            <a:endParaRPr lang="en-CA" sz="100" dirty="0"/>
          </a:p>
        </p:txBody>
      </p:sp>
      <p:sp>
        <p:nvSpPr>
          <p:cNvPr id="25" name="Rectangle 24"/>
          <p:cNvSpPr/>
          <p:nvPr>
            <p:custDataLst>
              <p:tags r:id="rId23"/>
            </p:custDataLst>
          </p:nvPr>
        </p:nvSpPr>
        <p:spPr>
          <a:xfrm>
            <a:off x="879415" y="4252535"/>
            <a:ext cx="442750" cy="200055"/>
          </a:xfrm>
          <a:prstGeom prst="rect">
            <a:avLst/>
          </a:prstGeom>
        </p:spPr>
        <p:txBody>
          <a:bodyPr wrap="none">
            <a:spAutoFit/>
          </a:bodyPr>
          <a:lstStyle/>
          <a:p>
            <a:pPr algn="l"/>
            <a:r>
              <a:rPr lang="en-CA" sz="700" b="0" dirty="0" smtClean="0">
                <a:latin typeface="Arial Narrow" pitchFamily="34" charset="0"/>
              </a:rPr>
              <a:t>(n=355)</a:t>
            </a:r>
            <a:endParaRPr lang="en-CA" sz="700" b="0" dirty="0">
              <a:latin typeface="Arial Narrow" pitchFamily="34" charset="0"/>
            </a:endParaRPr>
          </a:p>
        </p:txBody>
      </p:sp>
      <p:sp>
        <p:nvSpPr>
          <p:cNvPr id="26" name="Rectangle 25"/>
          <p:cNvSpPr/>
          <p:nvPr>
            <p:custDataLst>
              <p:tags r:id="rId24"/>
            </p:custDataLst>
          </p:nvPr>
        </p:nvSpPr>
        <p:spPr>
          <a:xfrm>
            <a:off x="3022111" y="3620179"/>
            <a:ext cx="442750" cy="200055"/>
          </a:xfrm>
          <a:prstGeom prst="rect">
            <a:avLst/>
          </a:prstGeom>
        </p:spPr>
        <p:txBody>
          <a:bodyPr wrap="none">
            <a:spAutoFit/>
          </a:bodyPr>
          <a:lstStyle/>
          <a:p>
            <a:pPr algn="l"/>
            <a:r>
              <a:rPr lang="en-CA" sz="700" b="0" dirty="0" smtClean="0">
                <a:latin typeface="Arial Narrow" pitchFamily="34" charset="0"/>
              </a:rPr>
              <a:t>(n=515)</a:t>
            </a:r>
            <a:endParaRPr lang="en-CA" sz="700" b="0" dirty="0">
              <a:latin typeface="Arial Narrow" pitchFamily="34" charset="0"/>
            </a:endParaRPr>
          </a:p>
        </p:txBody>
      </p:sp>
      <p:sp>
        <p:nvSpPr>
          <p:cNvPr id="27" name="Rectangle 26"/>
          <p:cNvSpPr/>
          <p:nvPr>
            <p:custDataLst>
              <p:tags r:id="rId25"/>
            </p:custDataLst>
          </p:nvPr>
        </p:nvSpPr>
        <p:spPr>
          <a:xfrm>
            <a:off x="5123019" y="5387293"/>
            <a:ext cx="401072" cy="200055"/>
          </a:xfrm>
          <a:prstGeom prst="rect">
            <a:avLst/>
          </a:prstGeom>
        </p:spPr>
        <p:txBody>
          <a:bodyPr wrap="none">
            <a:spAutoFit/>
          </a:bodyPr>
          <a:lstStyle/>
          <a:p>
            <a:pPr algn="l"/>
            <a:r>
              <a:rPr lang="en-CA" sz="700" b="0" dirty="0" smtClean="0">
                <a:latin typeface="Arial Narrow" pitchFamily="34" charset="0"/>
              </a:rPr>
              <a:t>(n=52)</a:t>
            </a:r>
            <a:endParaRPr lang="en-CA" sz="700" b="0" dirty="0">
              <a:latin typeface="Arial Narrow" pitchFamily="34" charset="0"/>
            </a:endParaRPr>
          </a:p>
        </p:txBody>
      </p:sp>
      <p:sp>
        <p:nvSpPr>
          <p:cNvPr id="28" name="Rectangle 27"/>
          <p:cNvSpPr/>
          <p:nvPr>
            <p:custDataLst>
              <p:tags r:id="rId26"/>
            </p:custDataLst>
          </p:nvPr>
        </p:nvSpPr>
        <p:spPr>
          <a:xfrm>
            <a:off x="7227849" y="5435534"/>
            <a:ext cx="401072" cy="200055"/>
          </a:xfrm>
          <a:prstGeom prst="rect">
            <a:avLst/>
          </a:prstGeom>
        </p:spPr>
        <p:txBody>
          <a:bodyPr wrap="none">
            <a:spAutoFit/>
          </a:bodyPr>
          <a:lstStyle/>
          <a:p>
            <a:pPr algn="l"/>
            <a:r>
              <a:rPr lang="en-CA" sz="700" b="0" dirty="0" smtClean="0">
                <a:latin typeface="Arial Narrow" pitchFamily="34" charset="0"/>
              </a:rPr>
              <a:t>(n=36)</a:t>
            </a:r>
            <a:endParaRPr lang="en-CA" sz="700" b="0" dirty="0">
              <a:latin typeface="Arial Narrow" pitchFamily="34" charset="0"/>
            </a:endParaRPr>
          </a:p>
        </p:txBody>
      </p:sp>
      <p:sp>
        <p:nvSpPr>
          <p:cNvPr id="29" name="Text Box 34"/>
          <p:cNvSpPr txBox="1">
            <a:spLocks noChangeArrowheads="1"/>
          </p:cNvSpPr>
          <p:nvPr>
            <p:custDataLst>
              <p:tags r:id="rId27"/>
            </p:custDataLst>
          </p:nvPr>
        </p:nvSpPr>
        <p:spPr bwMode="auto">
          <a:xfrm>
            <a:off x="1820940" y="2969896"/>
            <a:ext cx="676108" cy="184666"/>
          </a:xfrm>
          <a:prstGeom prst="rect">
            <a:avLst/>
          </a:prstGeom>
          <a:noFill/>
          <a:ln w="25400" algn="ctr">
            <a:noFill/>
            <a:miter lim="800000"/>
            <a:headEnd/>
            <a:tailEnd/>
          </a:ln>
        </p:spPr>
        <p:txBody>
          <a:bodyPr wrap="square">
            <a:spAutoFit/>
          </a:bodyPr>
          <a:lstStyle/>
          <a:p>
            <a:r>
              <a:rPr lang="en-CA" dirty="0" smtClean="0"/>
              <a:t>(n=870)</a:t>
            </a:r>
            <a:endParaRPr lang="en-CA" dirty="0"/>
          </a:p>
        </p:txBody>
      </p:sp>
      <p:sp>
        <p:nvSpPr>
          <p:cNvPr id="30" name="Text Box 34"/>
          <p:cNvSpPr txBox="1">
            <a:spLocks noChangeArrowheads="1"/>
          </p:cNvSpPr>
          <p:nvPr>
            <p:custDataLst>
              <p:tags r:id="rId28"/>
            </p:custDataLst>
          </p:nvPr>
        </p:nvSpPr>
        <p:spPr bwMode="auto">
          <a:xfrm>
            <a:off x="6181609" y="4747638"/>
            <a:ext cx="676108" cy="184666"/>
          </a:xfrm>
          <a:prstGeom prst="rect">
            <a:avLst/>
          </a:prstGeom>
          <a:noFill/>
          <a:ln w="25400" algn="ctr">
            <a:noFill/>
            <a:miter lim="800000"/>
            <a:headEnd/>
            <a:tailEnd/>
          </a:ln>
        </p:spPr>
        <p:txBody>
          <a:bodyPr wrap="square">
            <a:spAutoFit/>
          </a:bodyPr>
          <a:lstStyle/>
          <a:p>
            <a:r>
              <a:rPr lang="en-CA" dirty="0" smtClean="0"/>
              <a:t>(n=88)</a:t>
            </a:r>
            <a:endParaRPr lang="en-CA" dirty="0"/>
          </a:p>
        </p:txBody>
      </p:sp>
      <p:sp>
        <p:nvSpPr>
          <p:cNvPr id="31" name="TextBox 30"/>
          <p:cNvSpPr txBox="1"/>
          <p:nvPr>
            <p:custDataLst>
              <p:tags r:id="rId29"/>
            </p:custDataLst>
          </p:nvPr>
        </p:nvSpPr>
        <p:spPr>
          <a:xfrm>
            <a:off x="754704" y="4080411"/>
            <a:ext cx="256033" cy="261610"/>
          </a:xfrm>
          <a:prstGeom prst="rect">
            <a:avLst/>
          </a:prstGeom>
          <a:noFill/>
        </p:spPr>
        <p:txBody>
          <a:bodyPr wrap="square" rtlCol="0">
            <a:spAutoFit/>
          </a:bodyPr>
          <a:lstStyle/>
          <a:p>
            <a:r>
              <a:rPr lang="en-US" sz="1100" dirty="0" smtClean="0">
                <a:solidFill>
                  <a:srgbClr val="006600"/>
                </a:solidFill>
                <a:sym typeface="Wingdings 3"/>
              </a:rPr>
              <a:t></a:t>
            </a:r>
            <a:endParaRPr lang="en-US" sz="1100" dirty="0">
              <a:solidFill>
                <a:srgbClr val="006600"/>
              </a:solidFill>
            </a:endParaRPr>
          </a:p>
        </p:txBody>
      </p:sp>
      <p:sp>
        <p:nvSpPr>
          <p:cNvPr id="32" name="TextBox 31"/>
          <p:cNvSpPr txBox="1"/>
          <p:nvPr>
            <p:custDataLst>
              <p:tags r:id="rId30"/>
            </p:custDataLst>
          </p:nvPr>
        </p:nvSpPr>
        <p:spPr>
          <a:xfrm>
            <a:off x="2823971" y="3530481"/>
            <a:ext cx="272892" cy="261610"/>
          </a:xfrm>
          <a:prstGeom prst="rect">
            <a:avLst/>
          </a:prstGeom>
          <a:noFill/>
        </p:spPr>
        <p:txBody>
          <a:bodyPr wrap="square" rtlCol="0">
            <a:spAutoFit/>
          </a:bodyPr>
          <a:lstStyle/>
          <a:p>
            <a:r>
              <a:rPr lang="en-US" sz="1100" dirty="0" smtClean="0">
                <a:solidFill>
                  <a:srgbClr val="C00000"/>
                </a:solidFill>
                <a:sym typeface="Wingdings 3"/>
              </a:rPr>
              <a:t></a:t>
            </a:r>
            <a:endParaRPr lang="en-US" sz="1100" dirty="0">
              <a:solidFill>
                <a:srgbClr val="C0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775504" y="250657"/>
            <a:ext cx="8225621" cy="290849"/>
          </a:xfrm>
          <a:noFill/>
          <a:ln>
            <a:miter lim="800000"/>
            <a:headEnd/>
            <a:tailEnd/>
          </a:ln>
        </p:spPr>
        <p:txBody>
          <a:bodyPr vert="horz" numCol="1" compatLnSpc="1">
            <a:prstTxWarp prst="textNoShape">
              <a:avLst/>
            </a:prstTxWarp>
          </a:bodyPr>
          <a:lstStyle/>
          <a:p>
            <a:r>
              <a:rPr lang="fr-CA" sz="2100" dirty="0" smtClean="0"/>
              <a:t>Connaissance des responsabilités des organisations – 2012-2009</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2926954837"/>
              </p:ext>
            </p:extLst>
          </p:nvPr>
        </p:nvGraphicFramePr>
        <p:xfrm>
          <a:off x="474758" y="1569582"/>
          <a:ext cx="8444648" cy="4352925"/>
        </p:xfrm>
        <a:graphic>
          <a:graphicData uri="http://schemas.openxmlformats.org/drawingml/2006/chart">
            <c:chart xmlns:c="http://schemas.openxmlformats.org/drawingml/2006/chart" xmlns:r="http://schemas.openxmlformats.org/officeDocument/2006/relationships" r:id="rId45"/>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43</a:t>
            </a:fld>
            <a:endParaRPr lang="en-US" dirty="0"/>
          </a:p>
        </p:txBody>
      </p:sp>
      <p:sp>
        <p:nvSpPr>
          <p:cNvPr id="23557" name="Text Box 6"/>
          <p:cNvSpPr txBox="1">
            <a:spLocks noChangeArrowheads="1"/>
          </p:cNvSpPr>
          <p:nvPr>
            <p:custDataLst>
              <p:tags r:id="rId4"/>
            </p:custDataLst>
          </p:nvPr>
        </p:nvSpPr>
        <p:spPr bwMode="auto">
          <a:xfrm>
            <a:off x="8340411" y="4828840"/>
            <a:ext cx="552450"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(n=106)</a:t>
            </a:r>
          </a:p>
        </p:txBody>
      </p:sp>
      <p:sp>
        <p:nvSpPr>
          <p:cNvPr id="23558" name="Text Box 7"/>
          <p:cNvSpPr txBox="1">
            <a:spLocks noChangeArrowheads="1"/>
          </p:cNvSpPr>
          <p:nvPr>
            <p:custDataLst>
              <p:tags r:id="rId5"/>
            </p:custDataLst>
          </p:nvPr>
        </p:nvSpPr>
        <p:spPr bwMode="auto">
          <a:xfrm>
            <a:off x="6194358" y="4015444"/>
            <a:ext cx="552450" cy="200055"/>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sz="700" b="0" dirty="0">
                <a:latin typeface="Arial Narrow" pitchFamily="34" charset="0"/>
              </a:rPr>
              <a:t>n=320</a:t>
            </a:r>
            <a:r>
              <a:rPr lang="en-CA" b="0" dirty="0">
                <a:latin typeface="Arial Narrow" pitchFamily="34" charset="0"/>
              </a:rPr>
              <a:t>)</a:t>
            </a:r>
          </a:p>
        </p:txBody>
      </p:sp>
      <p:sp>
        <p:nvSpPr>
          <p:cNvPr id="23559" name="Text Box 8"/>
          <p:cNvSpPr txBox="1">
            <a:spLocks noChangeArrowheads="1"/>
          </p:cNvSpPr>
          <p:nvPr>
            <p:custDataLst>
              <p:tags r:id="rId6"/>
            </p:custDataLst>
          </p:nvPr>
        </p:nvSpPr>
        <p:spPr bwMode="auto">
          <a:xfrm>
            <a:off x="4114048" y="3640711"/>
            <a:ext cx="552450" cy="200055"/>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sz="700" b="0" dirty="0">
                <a:latin typeface="Arial Narrow" pitchFamily="34" charset="0"/>
              </a:rPr>
              <a:t>n=411</a:t>
            </a:r>
            <a:r>
              <a:rPr lang="en-CA" b="0" dirty="0">
                <a:latin typeface="Arial Narrow" pitchFamily="34" charset="0"/>
              </a:rPr>
              <a:t>)</a:t>
            </a:r>
          </a:p>
        </p:txBody>
      </p:sp>
      <p:sp>
        <p:nvSpPr>
          <p:cNvPr id="23560" name="Text Box 9"/>
          <p:cNvSpPr txBox="1">
            <a:spLocks noChangeArrowheads="1"/>
          </p:cNvSpPr>
          <p:nvPr>
            <p:custDataLst>
              <p:tags r:id="rId7"/>
            </p:custDataLst>
          </p:nvPr>
        </p:nvSpPr>
        <p:spPr bwMode="auto">
          <a:xfrm>
            <a:off x="2003107" y="4966882"/>
            <a:ext cx="552450"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(n=70)</a:t>
            </a:r>
          </a:p>
        </p:txBody>
      </p:sp>
      <p:sp>
        <p:nvSpPr>
          <p:cNvPr id="23562" name="Rectangle 11"/>
          <p:cNvSpPr>
            <a:spLocks noChangeArrowheads="1"/>
          </p:cNvSpPr>
          <p:nvPr>
            <p:custDataLst>
              <p:tags r:id="rId8"/>
            </p:custDataLst>
          </p:nvPr>
        </p:nvSpPr>
        <p:spPr bwMode="auto">
          <a:xfrm>
            <a:off x="0" y="1144130"/>
            <a:ext cx="914400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Niveau de connaissance des responsabilités des organisations au sein de la profession d’ingénieur</a:t>
            </a:r>
            <a:endParaRPr lang="fr-CA" sz="1400" dirty="0">
              <a:solidFill>
                <a:srgbClr val="003399"/>
              </a:solidFill>
              <a:latin typeface="+mj-lt"/>
            </a:endParaRPr>
          </a:p>
        </p:txBody>
      </p:sp>
      <p:sp>
        <p:nvSpPr>
          <p:cNvPr id="23563" name="Text Box 12"/>
          <p:cNvSpPr txBox="1">
            <a:spLocks noChangeArrowheads="1"/>
          </p:cNvSpPr>
          <p:nvPr>
            <p:custDataLst>
              <p:tags r:id="rId9"/>
            </p:custDataLst>
          </p:nvPr>
        </p:nvSpPr>
        <p:spPr bwMode="auto">
          <a:xfrm>
            <a:off x="334536" y="6231286"/>
            <a:ext cx="8572500"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 Veuillez choisir l’organisation ou les organisations qui sont responsables des différentes activités ou procédures énumérées ci-dessous. </a:t>
            </a:r>
            <a:br>
              <a:rPr lang="fr-CA" sz="800" dirty="0" smtClean="0">
                <a:solidFill>
                  <a:schemeClr val="tx1"/>
                </a:solidFill>
                <a:latin typeface="+mj-lt"/>
              </a:rPr>
            </a:br>
            <a:r>
              <a:rPr lang="fr-CA" sz="800" dirty="0" smtClean="0">
                <a:solidFill>
                  <a:schemeClr val="tx1"/>
                </a:solidFill>
                <a:latin typeface="+mj-lt"/>
              </a:rPr>
              <a:t>Base : Tous les répondants, 2012 n=1250; 2011 n=955; 2010 n=883; 2009 n=907; la question n’a pas été posée en 2008.</a:t>
            </a:r>
            <a:endParaRPr lang="fr-CA" sz="800" dirty="0">
              <a:solidFill>
                <a:schemeClr val="tx1"/>
              </a:solidFill>
              <a:latin typeface="+mj-lt"/>
            </a:endParaRPr>
          </a:p>
        </p:txBody>
      </p:sp>
      <p:sp>
        <p:nvSpPr>
          <p:cNvPr id="23565" name="Text Box 17"/>
          <p:cNvSpPr txBox="1">
            <a:spLocks noChangeArrowheads="1"/>
          </p:cNvSpPr>
          <p:nvPr>
            <p:custDataLst>
              <p:tags r:id="rId10"/>
            </p:custDataLst>
          </p:nvPr>
        </p:nvSpPr>
        <p:spPr bwMode="auto">
          <a:xfrm>
            <a:off x="1725530" y="2072763"/>
            <a:ext cx="1668462" cy="415498"/>
          </a:xfrm>
          <a:prstGeom prst="rect">
            <a:avLst/>
          </a:prstGeom>
          <a:noFill/>
          <a:ln w="25400" algn="ctr">
            <a:noFill/>
            <a:miter lim="800000"/>
            <a:headEnd/>
            <a:tailEnd/>
          </a:ln>
        </p:spPr>
        <p:txBody>
          <a:bodyPr>
            <a:spAutoFit/>
          </a:bodyPr>
          <a:lstStyle/>
          <a:p>
            <a:r>
              <a:rPr lang="fr-CA" sz="1400" dirty="0" smtClean="0"/>
              <a:t>Élevé / moyen</a:t>
            </a:r>
            <a:br>
              <a:rPr lang="fr-CA" sz="1400" dirty="0" smtClean="0"/>
            </a:br>
            <a:r>
              <a:rPr lang="fr-CA" sz="700" dirty="0" smtClean="0"/>
              <a:t>(2 cotes supérieures)</a:t>
            </a:r>
            <a:endParaRPr lang="fr-CA" sz="700" dirty="0"/>
          </a:p>
        </p:txBody>
      </p:sp>
      <p:sp>
        <p:nvSpPr>
          <p:cNvPr id="23567" name="Text Box 22"/>
          <p:cNvSpPr txBox="1">
            <a:spLocks noChangeArrowheads="1"/>
          </p:cNvSpPr>
          <p:nvPr>
            <p:custDataLst>
              <p:tags r:id="rId11"/>
            </p:custDataLst>
          </p:nvPr>
        </p:nvSpPr>
        <p:spPr bwMode="auto">
          <a:xfrm>
            <a:off x="6021997" y="2755870"/>
            <a:ext cx="1668462" cy="415498"/>
          </a:xfrm>
          <a:prstGeom prst="rect">
            <a:avLst/>
          </a:prstGeom>
          <a:noFill/>
          <a:ln w="25400" algn="ctr">
            <a:noFill/>
            <a:miter lim="800000"/>
            <a:headEnd/>
            <a:tailEnd/>
          </a:ln>
        </p:spPr>
        <p:txBody>
          <a:bodyPr>
            <a:spAutoFit/>
          </a:bodyPr>
          <a:lstStyle/>
          <a:p>
            <a:r>
              <a:rPr lang="fr-CA" sz="1400" dirty="0" smtClean="0"/>
              <a:t>Limité / nul</a:t>
            </a:r>
            <a:br>
              <a:rPr lang="fr-CA" sz="1400" dirty="0" smtClean="0"/>
            </a:br>
            <a:r>
              <a:rPr lang="fr-CA" sz="700" dirty="0" smtClean="0"/>
              <a:t>(2 cotes inférieures)</a:t>
            </a:r>
            <a:endParaRPr lang="fr-CA" sz="700" dirty="0"/>
          </a:p>
        </p:txBody>
      </p:sp>
      <p:sp>
        <p:nvSpPr>
          <p:cNvPr id="23568" name="Text Box 24"/>
          <p:cNvSpPr txBox="1">
            <a:spLocks noChangeArrowheads="1"/>
          </p:cNvSpPr>
          <p:nvPr>
            <p:custDataLst>
              <p:tags r:id="rId12"/>
            </p:custDataLst>
          </p:nvPr>
        </p:nvSpPr>
        <p:spPr bwMode="auto">
          <a:xfrm>
            <a:off x="7511712" y="3466898"/>
            <a:ext cx="676108" cy="184666"/>
          </a:xfrm>
          <a:prstGeom prst="rect">
            <a:avLst/>
          </a:prstGeom>
          <a:noFill/>
          <a:ln w="25400" algn="ctr">
            <a:noFill/>
            <a:miter lim="800000"/>
            <a:headEnd/>
            <a:tailEnd/>
          </a:ln>
        </p:spPr>
        <p:txBody>
          <a:bodyPr wrap="square">
            <a:spAutoFit/>
          </a:bodyPr>
          <a:lstStyle/>
          <a:p>
            <a:r>
              <a:rPr lang="en-CA" dirty="0"/>
              <a:t> (n=481)</a:t>
            </a:r>
          </a:p>
        </p:txBody>
      </p:sp>
      <p:sp>
        <p:nvSpPr>
          <p:cNvPr id="23569" name="Text Box 25"/>
          <p:cNvSpPr txBox="1">
            <a:spLocks noChangeArrowheads="1"/>
          </p:cNvSpPr>
          <p:nvPr>
            <p:custDataLst>
              <p:tags r:id="rId13"/>
            </p:custDataLst>
          </p:nvPr>
        </p:nvSpPr>
        <p:spPr bwMode="auto">
          <a:xfrm>
            <a:off x="1529102" y="4277128"/>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(n=237)</a:t>
            </a:r>
          </a:p>
        </p:txBody>
      </p:sp>
      <p:sp>
        <p:nvSpPr>
          <p:cNvPr id="23570" name="Text Box 26"/>
          <p:cNvSpPr txBox="1">
            <a:spLocks noChangeArrowheads="1"/>
          </p:cNvSpPr>
          <p:nvPr>
            <p:custDataLst>
              <p:tags r:id="rId14"/>
            </p:custDataLst>
          </p:nvPr>
        </p:nvSpPr>
        <p:spPr bwMode="auto">
          <a:xfrm>
            <a:off x="3624056" y="3570178"/>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(n=416)</a:t>
            </a:r>
          </a:p>
        </p:txBody>
      </p:sp>
      <p:sp>
        <p:nvSpPr>
          <p:cNvPr id="23571" name="Text Box 27"/>
          <p:cNvSpPr txBox="1">
            <a:spLocks noChangeArrowheads="1"/>
          </p:cNvSpPr>
          <p:nvPr>
            <p:custDataLst>
              <p:tags r:id="rId15"/>
            </p:custDataLst>
          </p:nvPr>
        </p:nvSpPr>
        <p:spPr bwMode="auto">
          <a:xfrm>
            <a:off x="5756017" y="4549641"/>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(n=177)</a:t>
            </a:r>
          </a:p>
        </p:txBody>
      </p:sp>
      <p:sp>
        <p:nvSpPr>
          <p:cNvPr id="23572" name="Text Box 28"/>
          <p:cNvSpPr txBox="1">
            <a:spLocks noChangeArrowheads="1"/>
          </p:cNvSpPr>
          <p:nvPr>
            <p:custDataLst>
              <p:tags r:id="rId16"/>
            </p:custDataLst>
          </p:nvPr>
        </p:nvSpPr>
        <p:spPr bwMode="auto">
          <a:xfrm>
            <a:off x="7874152" y="5055249"/>
            <a:ext cx="522287"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(n=53)</a:t>
            </a:r>
          </a:p>
        </p:txBody>
      </p:sp>
      <p:sp>
        <p:nvSpPr>
          <p:cNvPr id="23573" name="Text Box 31"/>
          <p:cNvSpPr txBox="1">
            <a:spLocks noChangeArrowheads="1"/>
          </p:cNvSpPr>
          <p:nvPr>
            <p:custDataLst>
              <p:tags r:id="rId17"/>
            </p:custDataLst>
          </p:nvPr>
        </p:nvSpPr>
        <p:spPr bwMode="auto">
          <a:xfrm>
            <a:off x="3283274" y="2493713"/>
            <a:ext cx="656675" cy="384721"/>
          </a:xfrm>
          <a:prstGeom prst="rect">
            <a:avLst/>
          </a:prstGeom>
          <a:noFill/>
          <a:ln w="6350" algn="ctr">
            <a:solidFill>
              <a:schemeClr val="accent6"/>
            </a:solidFill>
            <a:miter lim="800000"/>
            <a:headEnd/>
            <a:tailEnd/>
          </a:ln>
        </p:spPr>
        <p:txBody>
          <a:bodyPr wrap="square">
            <a:spAutoFit/>
          </a:bodyPr>
          <a:lstStyle/>
          <a:p>
            <a:r>
              <a:rPr lang="en-CA" sz="1600" dirty="0" smtClean="0"/>
              <a:t>53 %</a:t>
            </a:r>
            <a:endParaRPr lang="en-CA" sz="1600" dirty="0"/>
          </a:p>
          <a:p>
            <a:endParaRPr lang="en-CA" sz="100" dirty="0"/>
          </a:p>
          <a:p>
            <a:endParaRPr lang="en-CA" sz="100" dirty="0"/>
          </a:p>
        </p:txBody>
      </p:sp>
      <p:sp>
        <p:nvSpPr>
          <p:cNvPr id="23574" name="Text Box 32"/>
          <p:cNvSpPr txBox="1">
            <a:spLocks noChangeArrowheads="1"/>
          </p:cNvSpPr>
          <p:nvPr>
            <p:custDataLst>
              <p:tags r:id="rId18"/>
            </p:custDataLst>
          </p:nvPr>
        </p:nvSpPr>
        <p:spPr bwMode="auto">
          <a:xfrm>
            <a:off x="3283765" y="2749931"/>
            <a:ext cx="673647" cy="184666"/>
          </a:xfrm>
          <a:prstGeom prst="rect">
            <a:avLst/>
          </a:prstGeom>
          <a:noFill/>
          <a:ln w="25400" algn="ctr">
            <a:noFill/>
            <a:miter lim="800000"/>
            <a:headEnd/>
            <a:tailEnd/>
          </a:ln>
        </p:spPr>
        <p:txBody>
          <a:bodyPr wrap="square">
            <a:spAutoFit/>
          </a:bodyPr>
          <a:lstStyle/>
          <a:p>
            <a:r>
              <a:rPr lang="en-CA" dirty="0"/>
              <a:t> (n=819)</a:t>
            </a:r>
          </a:p>
        </p:txBody>
      </p:sp>
      <p:sp>
        <p:nvSpPr>
          <p:cNvPr id="23575" name="Text Box 33"/>
          <p:cNvSpPr txBox="1">
            <a:spLocks noChangeArrowheads="1"/>
          </p:cNvSpPr>
          <p:nvPr>
            <p:custDataLst>
              <p:tags r:id="rId19"/>
            </p:custDataLst>
          </p:nvPr>
        </p:nvSpPr>
        <p:spPr bwMode="auto">
          <a:xfrm>
            <a:off x="2584200" y="2493713"/>
            <a:ext cx="656676"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smtClean="0"/>
              <a:t>74 %</a:t>
            </a:r>
            <a:endParaRPr lang="en-CA" sz="1600" dirty="0"/>
          </a:p>
          <a:p>
            <a:endParaRPr lang="en-CA" sz="100" dirty="0"/>
          </a:p>
          <a:p>
            <a:endParaRPr lang="en-CA" sz="100" dirty="0"/>
          </a:p>
        </p:txBody>
      </p:sp>
      <p:sp>
        <p:nvSpPr>
          <p:cNvPr id="23576" name="Text Box 34"/>
          <p:cNvSpPr txBox="1">
            <a:spLocks noChangeArrowheads="1"/>
          </p:cNvSpPr>
          <p:nvPr>
            <p:custDataLst>
              <p:tags r:id="rId20"/>
            </p:custDataLst>
          </p:nvPr>
        </p:nvSpPr>
        <p:spPr bwMode="auto">
          <a:xfrm>
            <a:off x="2541771" y="2732679"/>
            <a:ext cx="673647" cy="184666"/>
          </a:xfrm>
          <a:prstGeom prst="rect">
            <a:avLst/>
          </a:prstGeom>
          <a:noFill/>
          <a:ln w="25400" algn="ctr">
            <a:noFill/>
            <a:miter lim="800000"/>
            <a:headEnd/>
            <a:tailEnd/>
          </a:ln>
        </p:spPr>
        <p:txBody>
          <a:bodyPr wrap="square">
            <a:spAutoFit/>
          </a:bodyPr>
          <a:lstStyle/>
          <a:p>
            <a:r>
              <a:rPr lang="en-CA" dirty="0"/>
              <a:t> (n=653)</a:t>
            </a:r>
          </a:p>
        </p:txBody>
      </p:sp>
      <p:sp>
        <p:nvSpPr>
          <p:cNvPr id="23577" name="Text Box 35"/>
          <p:cNvSpPr txBox="1">
            <a:spLocks noChangeArrowheads="1"/>
          </p:cNvSpPr>
          <p:nvPr>
            <p:custDataLst>
              <p:tags r:id="rId21"/>
            </p:custDataLst>
          </p:nvPr>
        </p:nvSpPr>
        <p:spPr bwMode="auto">
          <a:xfrm>
            <a:off x="7530333" y="3255929"/>
            <a:ext cx="657487" cy="384721"/>
          </a:xfrm>
          <a:prstGeom prst="rect">
            <a:avLst/>
          </a:prstGeom>
          <a:noFill/>
          <a:ln w="6350" algn="ctr">
            <a:solidFill>
              <a:schemeClr val="accent6"/>
            </a:solidFill>
            <a:miter lim="800000"/>
            <a:headEnd/>
            <a:tailEnd/>
          </a:ln>
        </p:spPr>
        <p:txBody>
          <a:bodyPr wrap="square">
            <a:spAutoFit/>
          </a:bodyPr>
          <a:lstStyle/>
          <a:p>
            <a:r>
              <a:rPr lang="en-CA" sz="1600" dirty="0" smtClean="0"/>
              <a:t>47 %</a:t>
            </a:r>
            <a:endParaRPr lang="en-CA" sz="1600" dirty="0"/>
          </a:p>
          <a:p>
            <a:endParaRPr lang="en-CA" sz="100" dirty="0"/>
          </a:p>
          <a:p>
            <a:endParaRPr lang="en-CA" sz="100" dirty="0"/>
          </a:p>
        </p:txBody>
      </p:sp>
      <p:sp>
        <p:nvSpPr>
          <p:cNvPr id="23578" name="Text Box 37"/>
          <p:cNvSpPr txBox="1">
            <a:spLocks noChangeArrowheads="1"/>
          </p:cNvSpPr>
          <p:nvPr>
            <p:custDataLst>
              <p:tags r:id="rId22"/>
            </p:custDataLst>
          </p:nvPr>
        </p:nvSpPr>
        <p:spPr bwMode="auto">
          <a:xfrm>
            <a:off x="6839884" y="3247303"/>
            <a:ext cx="659075" cy="384721"/>
          </a:xfrm>
          <a:prstGeom prst="rect">
            <a:avLst/>
          </a:prstGeom>
          <a:noFill/>
          <a:ln w="6350" algn="ctr">
            <a:solidFill>
              <a:schemeClr val="tx1">
                <a:lumMod val="20000"/>
                <a:lumOff val="80000"/>
              </a:schemeClr>
            </a:solidFill>
            <a:miter lim="800000"/>
            <a:headEnd/>
            <a:tailEnd/>
          </a:ln>
        </p:spPr>
        <p:txBody>
          <a:bodyPr wrap="square">
            <a:spAutoFit/>
          </a:bodyPr>
          <a:lstStyle/>
          <a:p>
            <a:r>
              <a:rPr lang="en-CA" sz="1600" dirty="0" smtClean="0"/>
              <a:t>26 %</a:t>
            </a:r>
            <a:endParaRPr lang="en-CA" sz="1600" dirty="0"/>
          </a:p>
          <a:p>
            <a:endParaRPr lang="en-CA" sz="100" dirty="0"/>
          </a:p>
          <a:p>
            <a:endParaRPr lang="en-CA" sz="100" dirty="0"/>
          </a:p>
        </p:txBody>
      </p:sp>
      <p:sp>
        <p:nvSpPr>
          <p:cNvPr id="23579" name="Text Box 38"/>
          <p:cNvSpPr txBox="1">
            <a:spLocks noChangeArrowheads="1"/>
          </p:cNvSpPr>
          <p:nvPr>
            <p:custDataLst>
              <p:tags r:id="rId23"/>
            </p:custDataLst>
          </p:nvPr>
        </p:nvSpPr>
        <p:spPr bwMode="auto">
          <a:xfrm>
            <a:off x="6810151" y="3455097"/>
            <a:ext cx="676108" cy="184666"/>
          </a:xfrm>
          <a:prstGeom prst="rect">
            <a:avLst/>
          </a:prstGeom>
          <a:noFill/>
          <a:ln w="25400" algn="ctr">
            <a:noFill/>
            <a:miter lim="800000"/>
            <a:headEnd/>
            <a:tailEnd/>
          </a:ln>
        </p:spPr>
        <p:txBody>
          <a:bodyPr wrap="square">
            <a:spAutoFit/>
          </a:bodyPr>
          <a:lstStyle/>
          <a:p>
            <a:r>
              <a:rPr lang="en-CA" dirty="0"/>
              <a:t> (n=230)</a:t>
            </a:r>
          </a:p>
        </p:txBody>
      </p:sp>
      <p:sp>
        <p:nvSpPr>
          <p:cNvPr id="23582" name="Text Box 33"/>
          <p:cNvSpPr txBox="1">
            <a:spLocks noChangeArrowheads="1"/>
          </p:cNvSpPr>
          <p:nvPr>
            <p:custDataLst>
              <p:tags r:id="rId24"/>
            </p:custDataLst>
          </p:nvPr>
        </p:nvSpPr>
        <p:spPr bwMode="auto">
          <a:xfrm>
            <a:off x="1862633" y="2485087"/>
            <a:ext cx="656676"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70 %</a:t>
            </a:r>
            <a:endParaRPr lang="en-CA" sz="1600" dirty="0"/>
          </a:p>
          <a:p>
            <a:endParaRPr lang="en-CA" sz="100" dirty="0"/>
          </a:p>
          <a:p>
            <a:endParaRPr lang="en-CA" sz="100" dirty="0"/>
          </a:p>
        </p:txBody>
      </p:sp>
      <p:sp>
        <p:nvSpPr>
          <p:cNvPr id="23583" name="Text Box 34"/>
          <p:cNvSpPr txBox="1">
            <a:spLocks noChangeArrowheads="1"/>
          </p:cNvSpPr>
          <p:nvPr>
            <p:custDataLst>
              <p:tags r:id="rId25"/>
            </p:custDataLst>
          </p:nvPr>
        </p:nvSpPr>
        <p:spPr bwMode="auto">
          <a:xfrm>
            <a:off x="1794326" y="2716326"/>
            <a:ext cx="673647" cy="184666"/>
          </a:xfrm>
          <a:prstGeom prst="rect">
            <a:avLst/>
          </a:prstGeom>
          <a:noFill/>
          <a:ln w="25400" algn="ctr">
            <a:noFill/>
            <a:miter lim="800000"/>
            <a:headEnd/>
            <a:tailEnd/>
          </a:ln>
        </p:spPr>
        <p:txBody>
          <a:bodyPr wrap="square">
            <a:spAutoFit/>
          </a:bodyPr>
          <a:lstStyle/>
          <a:p>
            <a:r>
              <a:rPr lang="en-CA" dirty="0"/>
              <a:t> (n=665)</a:t>
            </a:r>
          </a:p>
        </p:txBody>
      </p:sp>
      <p:sp>
        <p:nvSpPr>
          <p:cNvPr id="23584" name="Text Box 33"/>
          <p:cNvSpPr txBox="1">
            <a:spLocks noChangeArrowheads="1"/>
          </p:cNvSpPr>
          <p:nvPr>
            <p:custDataLst>
              <p:tags r:id="rId26"/>
            </p:custDataLst>
          </p:nvPr>
        </p:nvSpPr>
        <p:spPr bwMode="auto">
          <a:xfrm>
            <a:off x="6151023" y="3255929"/>
            <a:ext cx="659075" cy="384721"/>
          </a:xfrm>
          <a:prstGeom prst="rect">
            <a:avLst/>
          </a:prstGeom>
          <a:noFill/>
          <a:ln w="6350" algn="ctr">
            <a:solidFill>
              <a:schemeClr val="tx1">
                <a:lumMod val="40000"/>
                <a:lumOff val="60000"/>
              </a:schemeClr>
            </a:solidFill>
            <a:miter lim="800000"/>
            <a:headEnd/>
            <a:tailEnd/>
          </a:ln>
        </p:spPr>
        <p:txBody>
          <a:bodyPr wrap="square">
            <a:spAutoFit/>
          </a:bodyPr>
          <a:lstStyle/>
          <a:p>
            <a:r>
              <a:rPr lang="en-CA" sz="1600" dirty="0" smtClean="0"/>
              <a:t>31 %</a:t>
            </a:r>
            <a:endParaRPr lang="en-CA" sz="1600" dirty="0"/>
          </a:p>
          <a:p>
            <a:endParaRPr lang="en-CA" sz="100" dirty="0"/>
          </a:p>
          <a:p>
            <a:endParaRPr lang="en-CA" sz="100" dirty="0"/>
          </a:p>
        </p:txBody>
      </p:sp>
      <p:sp>
        <p:nvSpPr>
          <p:cNvPr id="23585" name="Text Box 34"/>
          <p:cNvSpPr txBox="1">
            <a:spLocks noChangeArrowheads="1"/>
          </p:cNvSpPr>
          <p:nvPr>
            <p:custDataLst>
              <p:tags r:id="rId27"/>
            </p:custDataLst>
          </p:nvPr>
        </p:nvSpPr>
        <p:spPr bwMode="auto">
          <a:xfrm>
            <a:off x="6125785" y="3473248"/>
            <a:ext cx="676108" cy="184666"/>
          </a:xfrm>
          <a:prstGeom prst="rect">
            <a:avLst/>
          </a:prstGeom>
          <a:noFill/>
          <a:ln w="25400" algn="ctr">
            <a:noFill/>
            <a:miter lim="800000"/>
            <a:headEnd/>
            <a:tailEnd/>
          </a:ln>
        </p:spPr>
        <p:txBody>
          <a:bodyPr wrap="square">
            <a:spAutoFit/>
          </a:bodyPr>
          <a:lstStyle/>
          <a:p>
            <a:r>
              <a:rPr lang="en-CA" dirty="0"/>
              <a:t> (n=290)</a:t>
            </a:r>
          </a:p>
        </p:txBody>
      </p:sp>
      <p:sp>
        <p:nvSpPr>
          <p:cNvPr id="23586" name="Text Box 25"/>
          <p:cNvSpPr txBox="1">
            <a:spLocks noChangeArrowheads="1"/>
          </p:cNvSpPr>
          <p:nvPr>
            <p:custDataLst>
              <p:tags r:id="rId28"/>
            </p:custDataLst>
          </p:nvPr>
        </p:nvSpPr>
        <p:spPr bwMode="auto">
          <a:xfrm>
            <a:off x="1052086" y="4466134"/>
            <a:ext cx="522288" cy="200055"/>
          </a:xfrm>
          <a:prstGeom prst="rect">
            <a:avLst/>
          </a:prstGeom>
          <a:noFill/>
          <a:ln w="25400" algn="ctr">
            <a:noFill/>
            <a:miter lim="800000"/>
            <a:headEnd/>
            <a:tailEnd/>
          </a:ln>
        </p:spPr>
        <p:txBody>
          <a:bodyPr wrap="square">
            <a:spAutoFit/>
          </a:bodyPr>
          <a:lstStyle/>
          <a:p>
            <a:pPr algn="l"/>
            <a:r>
              <a:rPr lang="en-CA" sz="700" b="0" dirty="0">
                <a:latin typeface="Arial Narrow" pitchFamily="34" charset="0"/>
              </a:rPr>
              <a:t>(n=209)</a:t>
            </a:r>
          </a:p>
        </p:txBody>
      </p:sp>
      <p:sp>
        <p:nvSpPr>
          <p:cNvPr id="23587" name="Text Box 26"/>
          <p:cNvSpPr txBox="1">
            <a:spLocks noChangeArrowheads="1"/>
          </p:cNvSpPr>
          <p:nvPr>
            <p:custDataLst>
              <p:tags r:id="rId29"/>
            </p:custDataLst>
          </p:nvPr>
        </p:nvSpPr>
        <p:spPr bwMode="auto">
          <a:xfrm>
            <a:off x="3191244" y="3526212"/>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(n=456)</a:t>
            </a:r>
          </a:p>
        </p:txBody>
      </p:sp>
      <p:sp>
        <p:nvSpPr>
          <p:cNvPr id="23588" name="Text Box 27"/>
          <p:cNvSpPr txBox="1">
            <a:spLocks noChangeArrowheads="1"/>
          </p:cNvSpPr>
          <p:nvPr>
            <p:custDataLst>
              <p:tags r:id="rId30"/>
            </p:custDataLst>
          </p:nvPr>
        </p:nvSpPr>
        <p:spPr bwMode="auto">
          <a:xfrm>
            <a:off x="5288817" y="4473237"/>
            <a:ext cx="522288"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(n=208)</a:t>
            </a:r>
          </a:p>
        </p:txBody>
      </p:sp>
      <p:sp>
        <p:nvSpPr>
          <p:cNvPr id="23589" name="Text Box 28"/>
          <p:cNvSpPr txBox="1">
            <a:spLocks noChangeArrowheads="1"/>
          </p:cNvSpPr>
          <p:nvPr>
            <p:custDataLst>
              <p:tags r:id="rId31"/>
            </p:custDataLst>
          </p:nvPr>
        </p:nvSpPr>
        <p:spPr bwMode="auto">
          <a:xfrm>
            <a:off x="7407544" y="4950474"/>
            <a:ext cx="522287" cy="200055"/>
          </a:xfrm>
          <a:prstGeom prst="rect">
            <a:avLst/>
          </a:prstGeom>
          <a:noFill/>
          <a:ln w="25400" algn="ctr">
            <a:noFill/>
            <a:miter lim="800000"/>
            <a:headEnd/>
            <a:tailEnd/>
          </a:ln>
        </p:spPr>
        <p:txBody>
          <a:bodyPr>
            <a:spAutoFit/>
          </a:bodyPr>
          <a:lstStyle/>
          <a:p>
            <a:pPr algn="l"/>
            <a:r>
              <a:rPr lang="en-CA" sz="700" b="0" dirty="0">
                <a:latin typeface="Arial Narrow" pitchFamily="34" charset="0"/>
              </a:rPr>
              <a:t>(n=82)</a:t>
            </a:r>
          </a:p>
        </p:txBody>
      </p:sp>
      <p:sp>
        <p:nvSpPr>
          <p:cNvPr id="42" name="Text Box 33"/>
          <p:cNvSpPr txBox="1">
            <a:spLocks noChangeArrowheads="1"/>
          </p:cNvSpPr>
          <p:nvPr>
            <p:custDataLst>
              <p:tags r:id="rId32"/>
            </p:custDataLst>
          </p:nvPr>
        </p:nvSpPr>
        <p:spPr bwMode="auto">
          <a:xfrm>
            <a:off x="5449122" y="3255929"/>
            <a:ext cx="659075" cy="384721"/>
          </a:xfrm>
          <a:prstGeom prst="rect">
            <a:avLst/>
          </a:prstGeom>
          <a:noFill/>
          <a:ln w="6350" algn="ctr">
            <a:solidFill>
              <a:schemeClr val="tx1">
                <a:lumMod val="60000"/>
                <a:lumOff val="40000"/>
              </a:schemeClr>
            </a:solidFill>
            <a:miter lim="800000"/>
            <a:headEnd/>
            <a:tailEnd/>
          </a:ln>
        </p:spPr>
        <p:txBody>
          <a:bodyPr wrap="square">
            <a:spAutoFit/>
          </a:bodyPr>
          <a:lstStyle/>
          <a:p>
            <a:r>
              <a:rPr lang="en-CA" sz="1600" dirty="0" smtClean="0"/>
              <a:t>30 %</a:t>
            </a:r>
            <a:endParaRPr lang="en-CA" sz="1600" dirty="0"/>
          </a:p>
          <a:p>
            <a:endParaRPr lang="en-CA" sz="100" dirty="0"/>
          </a:p>
          <a:p>
            <a:endParaRPr lang="en-CA" sz="100" dirty="0"/>
          </a:p>
        </p:txBody>
      </p:sp>
      <p:sp>
        <p:nvSpPr>
          <p:cNvPr id="43" name="Text Box 33"/>
          <p:cNvSpPr txBox="1">
            <a:spLocks noChangeArrowheads="1"/>
          </p:cNvSpPr>
          <p:nvPr>
            <p:custDataLst>
              <p:tags r:id="rId33"/>
            </p:custDataLst>
          </p:nvPr>
        </p:nvSpPr>
        <p:spPr bwMode="auto">
          <a:xfrm>
            <a:off x="1158208" y="2476461"/>
            <a:ext cx="656676" cy="384721"/>
          </a:xfrm>
          <a:prstGeom prst="rect">
            <a:avLst/>
          </a:prstGeom>
          <a:noFill/>
          <a:ln w="6350" algn="ctr">
            <a:solidFill>
              <a:schemeClr val="tx1">
                <a:lumMod val="60000"/>
                <a:lumOff val="40000"/>
              </a:schemeClr>
            </a:solidFill>
            <a:miter lim="800000"/>
            <a:headEnd/>
            <a:tailEnd/>
          </a:ln>
        </p:spPr>
        <p:txBody>
          <a:bodyPr wrap="square">
            <a:spAutoFit/>
          </a:bodyPr>
          <a:lstStyle/>
          <a:p>
            <a:r>
              <a:rPr lang="en-CA" sz="1600" dirty="0" smtClean="0"/>
              <a:t>70 %</a:t>
            </a:r>
            <a:endParaRPr lang="en-CA" sz="1600" dirty="0"/>
          </a:p>
          <a:p>
            <a:endParaRPr lang="en-CA" sz="100" dirty="0"/>
          </a:p>
          <a:p>
            <a:endParaRPr lang="en-CA" sz="100" dirty="0"/>
          </a:p>
        </p:txBody>
      </p:sp>
      <p:sp>
        <p:nvSpPr>
          <p:cNvPr id="44" name="AutoShape 10"/>
          <p:cNvSpPr>
            <a:spLocks/>
          </p:cNvSpPr>
          <p:nvPr>
            <p:custDataLst>
              <p:tags r:id="rId34"/>
            </p:custDataLst>
          </p:nvPr>
        </p:nvSpPr>
        <p:spPr bwMode="auto">
          <a:xfrm rot="5400000">
            <a:off x="2442947" y="103559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custDataLst>
              <p:tags r:id="rId35"/>
            </p:custDataLst>
          </p:nvPr>
        </p:nvSpPr>
        <p:spPr bwMode="auto">
          <a:xfrm rot="5400000">
            <a:off x="6725014" y="1852082"/>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9" name="Text Box 34"/>
          <p:cNvSpPr txBox="1">
            <a:spLocks noChangeArrowheads="1"/>
          </p:cNvSpPr>
          <p:nvPr>
            <p:custDataLst>
              <p:tags r:id="rId36"/>
            </p:custDataLst>
          </p:nvPr>
        </p:nvSpPr>
        <p:spPr bwMode="auto">
          <a:xfrm>
            <a:off x="1156223" y="2697243"/>
            <a:ext cx="673647" cy="184666"/>
          </a:xfrm>
          <a:prstGeom prst="rect">
            <a:avLst/>
          </a:prstGeom>
          <a:noFill/>
          <a:ln w="25400" algn="ctr">
            <a:noFill/>
            <a:miter lim="800000"/>
            <a:headEnd/>
            <a:tailEnd/>
          </a:ln>
        </p:spPr>
        <p:txBody>
          <a:bodyPr wrap="square">
            <a:spAutoFit/>
          </a:bodyPr>
          <a:lstStyle/>
          <a:p>
            <a:r>
              <a:rPr lang="en-CA" dirty="0" smtClean="0"/>
              <a:t>(n=875)</a:t>
            </a:r>
            <a:endParaRPr lang="en-CA" dirty="0"/>
          </a:p>
        </p:txBody>
      </p:sp>
      <p:sp>
        <p:nvSpPr>
          <p:cNvPr id="50" name="Text Box 34"/>
          <p:cNvSpPr txBox="1">
            <a:spLocks noChangeArrowheads="1"/>
          </p:cNvSpPr>
          <p:nvPr>
            <p:custDataLst>
              <p:tags r:id="rId37"/>
            </p:custDataLst>
          </p:nvPr>
        </p:nvSpPr>
        <p:spPr bwMode="auto">
          <a:xfrm>
            <a:off x="5425610" y="3470650"/>
            <a:ext cx="676108" cy="184666"/>
          </a:xfrm>
          <a:prstGeom prst="rect">
            <a:avLst/>
          </a:prstGeom>
          <a:noFill/>
          <a:ln w="25400" algn="ctr">
            <a:noFill/>
            <a:miter lim="800000"/>
            <a:headEnd/>
            <a:tailEnd/>
          </a:ln>
        </p:spPr>
        <p:txBody>
          <a:bodyPr wrap="square">
            <a:spAutoFit/>
          </a:bodyPr>
          <a:lstStyle/>
          <a:p>
            <a:r>
              <a:rPr lang="en-CA" dirty="0" smtClean="0"/>
              <a:t>(n=375)</a:t>
            </a:r>
            <a:endParaRPr lang="en-CA" dirty="0"/>
          </a:p>
        </p:txBody>
      </p:sp>
      <p:sp>
        <p:nvSpPr>
          <p:cNvPr id="51" name="Text Box 25"/>
          <p:cNvSpPr txBox="1">
            <a:spLocks noChangeArrowheads="1"/>
          </p:cNvSpPr>
          <p:nvPr>
            <p:custDataLst>
              <p:tags r:id="rId38"/>
            </p:custDataLst>
          </p:nvPr>
        </p:nvSpPr>
        <p:spPr bwMode="auto">
          <a:xfrm>
            <a:off x="616872" y="4465938"/>
            <a:ext cx="522288"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(n=278)</a:t>
            </a:r>
            <a:endParaRPr lang="en-CA" sz="700" b="0" dirty="0">
              <a:latin typeface="Arial Narrow" pitchFamily="34" charset="0"/>
            </a:endParaRPr>
          </a:p>
        </p:txBody>
      </p:sp>
      <p:sp>
        <p:nvSpPr>
          <p:cNvPr id="52" name="Rectangle 51"/>
          <p:cNvSpPr/>
          <p:nvPr>
            <p:custDataLst>
              <p:tags r:id="rId39"/>
            </p:custDataLst>
          </p:nvPr>
        </p:nvSpPr>
        <p:spPr>
          <a:xfrm>
            <a:off x="2725305" y="3524519"/>
            <a:ext cx="442750" cy="200055"/>
          </a:xfrm>
          <a:prstGeom prst="rect">
            <a:avLst/>
          </a:prstGeom>
        </p:spPr>
        <p:txBody>
          <a:bodyPr wrap="none">
            <a:spAutoFit/>
          </a:bodyPr>
          <a:lstStyle/>
          <a:p>
            <a:pPr algn="l"/>
            <a:r>
              <a:rPr lang="en-CA" sz="700" b="0" dirty="0" smtClean="0">
                <a:latin typeface="Arial Narrow" pitchFamily="34" charset="0"/>
              </a:rPr>
              <a:t>(n=597)</a:t>
            </a:r>
            <a:endParaRPr lang="en-CA" sz="700" b="0" dirty="0">
              <a:latin typeface="Arial Narrow" pitchFamily="34" charset="0"/>
            </a:endParaRPr>
          </a:p>
        </p:txBody>
      </p:sp>
      <p:sp>
        <p:nvSpPr>
          <p:cNvPr id="53" name="Rectangle 52"/>
          <p:cNvSpPr/>
          <p:nvPr>
            <p:custDataLst>
              <p:tags r:id="rId40"/>
            </p:custDataLst>
          </p:nvPr>
        </p:nvSpPr>
        <p:spPr>
          <a:xfrm>
            <a:off x="4835485" y="4477138"/>
            <a:ext cx="442750" cy="200055"/>
          </a:xfrm>
          <a:prstGeom prst="rect">
            <a:avLst/>
          </a:prstGeom>
        </p:spPr>
        <p:txBody>
          <a:bodyPr wrap="none">
            <a:spAutoFit/>
          </a:bodyPr>
          <a:lstStyle/>
          <a:p>
            <a:pPr algn="l"/>
            <a:r>
              <a:rPr lang="en-CA" sz="700" b="0" dirty="0" smtClean="0">
                <a:latin typeface="Arial Narrow" pitchFamily="34" charset="0"/>
              </a:rPr>
              <a:t>(n=280)</a:t>
            </a:r>
            <a:endParaRPr lang="en-CA" sz="700" b="0" dirty="0">
              <a:latin typeface="Arial Narrow" pitchFamily="34" charset="0"/>
            </a:endParaRPr>
          </a:p>
        </p:txBody>
      </p:sp>
      <p:sp>
        <p:nvSpPr>
          <p:cNvPr id="54" name="Rectangle 53"/>
          <p:cNvSpPr/>
          <p:nvPr>
            <p:custDataLst>
              <p:tags r:id="rId41"/>
            </p:custDataLst>
          </p:nvPr>
        </p:nvSpPr>
        <p:spPr>
          <a:xfrm>
            <a:off x="6985347" y="4966331"/>
            <a:ext cx="401072" cy="200055"/>
          </a:xfrm>
          <a:prstGeom prst="rect">
            <a:avLst/>
          </a:prstGeom>
        </p:spPr>
        <p:txBody>
          <a:bodyPr wrap="none">
            <a:spAutoFit/>
          </a:bodyPr>
          <a:lstStyle/>
          <a:p>
            <a:pPr algn="l"/>
            <a:r>
              <a:rPr lang="en-CA" sz="700" b="0" dirty="0" smtClean="0">
                <a:latin typeface="Arial Narrow" pitchFamily="34" charset="0"/>
              </a:rPr>
              <a:t>(n=95)</a:t>
            </a:r>
            <a:endParaRPr lang="en-CA" sz="700" b="0" dirty="0">
              <a:latin typeface="Arial Narrow" pitchFamily="34" charset="0"/>
            </a:endParaRPr>
          </a:p>
        </p:txBody>
      </p:sp>
      <p:sp>
        <p:nvSpPr>
          <p:cNvPr id="63" name="Rectangle 62"/>
          <p:cNvSpPr/>
          <p:nvPr>
            <p:custDataLst>
              <p:tags r:id="rId42"/>
            </p:custDataLst>
          </p:nvPr>
        </p:nvSpPr>
        <p:spPr>
          <a:xfrm>
            <a:off x="381000" y="6528971"/>
            <a:ext cx="4572000" cy="492443"/>
          </a:xfrm>
          <a:prstGeom prst="rect">
            <a:avLst/>
          </a:prstGeom>
        </p:spPr>
        <p:txBody>
          <a:bodyPr>
            <a:spAutoFit/>
          </a:bodyPr>
          <a:lstStyle/>
          <a:p>
            <a:pPr algn="l"/>
            <a:r>
              <a:rPr lang="fr-CA" sz="700" b="0" i="1" dirty="0" smtClean="0">
                <a:solidFill>
                  <a:schemeClr val="bg1">
                    <a:lumMod val="50000"/>
                  </a:schemeClr>
                </a:solidFill>
              </a:rPr>
              <a:t>Note : De 2009 à 2012, la définition des niveaux de connaissance était la suivante : Élevé : Tous exacts à la Q9 (5); Moyen : 3 ou 4 exacts à la Q9; Limité : 1 ou 2 exacts à la Q9; Nul : Tous inexacts (0) à la Q9.</a:t>
            </a:r>
          </a:p>
          <a:p>
            <a:pPr algn="l"/>
            <a:r>
              <a:rPr lang="en-US" sz="800" b="0" i="1" dirty="0" smtClean="0">
                <a:solidFill>
                  <a:schemeClr val="bg1">
                    <a:lumMod val="50000"/>
                  </a:schemeClr>
                </a:solidFill>
              </a:rPr>
              <a:t> </a:t>
            </a:r>
            <a:endParaRPr lang="en-US" i="1" dirty="0">
              <a:solidFill>
                <a:schemeClr val="bg1">
                  <a:lumMod val="50000"/>
                </a:schemeClr>
              </a:solidFill>
            </a:endParaRPr>
          </a:p>
        </p:txBody>
      </p:sp>
      <p:sp>
        <p:nvSpPr>
          <p:cNvPr id="62" name="Text Box 10"/>
          <p:cNvSpPr txBox="1">
            <a:spLocks noChangeArrowheads="1"/>
          </p:cNvSpPr>
          <p:nvPr>
            <p:custDataLst>
              <p:tags r:id="rId43"/>
            </p:custDataLst>
          </p:nvPr>
        </p:nvSpPr>
        <p:spPr bwMode="auto">
          <a:xfrm>
            <a:off x="6627211" y="1715064"/>
            <a:ext cx="2006600" cy="1092607"/>
          </a:xfrm>
          <a:prstGeom prst="rect">
            <a:avLst/>
          </a:prstGeom>
          <a:noFill/>
          <a:ln w="3175" algn="ctr">
            <a:solidFill>
              <a:schemeClr val="bg1">
                <a:lumMod val="65000"/>
              </a:schemeClr>
            </a:solidFill>
            <a:prstDash val="dash"/>
            <a:miter lim="800000"/>
            <a:headEnd/>
            <a:tailEnd/>
          </a:ln>
        </p:spPr>
        <p:txBody>
          <a:bodyPr>
            <a:spAutoFit/>
          </a:bodyPr>
          <a:lstStyle/>
          <a:p>
            <a:pPr algn="l"/>
            <a:r>
              <a:rPr lang="fr-CA" sz="1000" u="sng" dirty="0" smtClean="0">
                <a:latin typeface="+mj-lt"/>
              </a:rPr>
              <a:t>Définition des niveaux de connaissance</a:t>
            </a:r>
          </a:p>
          <a:p>
            <a:pPr algn="l"/>
            <a:r>
              <a:rPr lang="fr-CA" sz="1000" i="1" dirty="0" smtClean="0">
                <a:latin typeface="+mj-lt"/>
              </a:rPr>
              <a:t>Élevé </a:t>
            </a:r>
            <a:r>
              <a:rPr lang="fr-CA" sz="1000" dirty="0" smtClean="0">
                <a:latin typeface="+mj-lt"/>
              </a:rPr>
              <a:t>: Tous exacts à la Q9 (5)</a:t>
            </a:r>
            <a:br>
              <a:rPr lang="fr-CA" sz="1000" dirty="0" smtClean="0">
                <a:latin typeface="+mj-lt"/>
              </a:rPr>
            </a:br>
            <a:r>
              <a:rPr lang="fr-CA" sz="1000" i="1" dirty="0" smtClean="0">
                <a:latin typeface="+mj-lt"/>
              </a:rPr>
              <a:t>Moyen </a:t>
            </a:r>
            <a:r>
              <a:rPr lang="fr-CA" sz="1000" dirty="0" smtClean="0">
                <a:latin typeface="+mj-lt"/>
              </a:rPr>
              <a:t>: 3 ou 4 exacts à la Q9</a:t>
            </a:r>
            <a:br>
              <a:rPr lang="fr-CA" sz="1000" dirty="0" smtClean="0">
                <a:latin typeface="+mj-lt"/>
              </a:rPr>
            </a:br>
            <a:r>
              <a:rPr lang="fr-CA" sz="1000" i="1" dirty="0" smtClean="0">
                <a:latin typeface="+mj-lt"/>
              </a:rPr>
              <a:t>Limité </a:t>
            </a:r>
            <a:r>
              <a:rPr lang="fr-CA" sz="1000" dirty="0" smtClean="0">
                <a:latin typeface="+mj-lt"/>
              </a:rPr>
              <a:t>: 1 ou 2 exacts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custDataLst>
              <p:tags r:id="rId1"/>
            </p:custDataLst>
          </p:nvPr>
        </p:nvSpPr>
        <p:spPr>
          <a:xfrm>
            <a:off x="0" y="2750209"/>
            <a:ext cx="4416425" cy="831850"/>
          </a:xfrm>
        </p:spPr>
        <p:txBody>
          <a:bodyPr/>
          <a:lstStyle/>
          <a:p>
            <a:pPr fontAlgn="auto">
              <a:spcAft>
                <a:spcPts val="0"/>
              </a:spcAft>
              <a:defRPr/>
            </a:pPr>
            <a:r>
              <a:rPr lang="en-US" sz="3000" dirty="0" smtClean="0">
                <a:solidFill>
                  <a:schemeClr val="accent6"/>
                </a:solidFill>
              </a:rPr>
              <a:t>Association of Professional Engineers of Ontario</a:t>
            </a:r>
          </a:p>
        </p:txBody>
      </p:sp>
      <p:sp>
        <p:nvSpPr>
          <p:cNvPr id="8909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CD5ABE8A-86A7-4A17-B610-4D42783C174A}" type="slidenum">
              <a:rPr lang="en-US"/>
              <a:pPr/>
              <a:t>44</a:t>
            </a:fld>
            <a:endParaRPr lang="en-US" dirty="0"/>
          </a:p>
        </p:txBody>
      </p:sp>
      <p:pic>
        <p:nvPicPr>
          <p:cNvPr id="119810" name="Picture 2" descr="http://macrologix.ca/2colorlogo.jpg"/>
          <p:cNvPicPr>
            <a:picLocks noChangeAspect="1" noChangeArrowheads="1"/>
          </p:cNvPicPr>
          <p:nvPr>
            <p:custDataLst>
              <p:tags r:id="rId3"/>
            </p:custDataLst>
          </p:nvPr>
        </p:nvPicPr>
        <p:blipFill>
          <a:blip r:embed="rId5" cstate="print"/>
          <a:srcRect/>
          <a:stretch>
            <a:fillRect/>
          </a:stretch>
        </p:blipFill>
        <p:spPr bwMode="auto">
          <a:xfrm>
            <a:off x="512417" y="3785042"/>
            <a:ext cx="3323602" cy="849643"/>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Participation à un atelier ou un séminaire de PEO</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4218860416"/>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31"/>
          </a:graphicData>
        </a:graphic>
      </p:graphicFrame>
      <p:sp>
        <p:nvSpPr>
          <p:cNvPr id="2458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5261C7B-B858-4ED0-9EB1-54B577B79F27}" type="slidenum">
              <a:rPr lang="en-US"/>
              <a:pPr/>
              <a:t>45</a:t>
            </a:fld>
            <a:endParaRPr lang="en-US" dirty="0"/>
          </a:p>
        </p:txBody>
      </p:sp>
      <p:sp>
        <p:nvSpPr>
          <p:cNvPr id="24581" name="Text Box 3"/>
          <p:cNvSpPr txBox="1">
            <a:spLocks noChangeArrowheads="1"/>
          </p:cNvSpPr>
          <p:nvPr>
            <p:custDataLst>
              <p:tags r:id="rId4"/>
            </p:custDataLst>
          </p:nvPr>
        </p:nvSpPr>
        <p:spPr bwMode="auto">
          <a:xfrm>
            <a:off x="401444" y="6202324"/>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Q11. Avez-vous déjà assisté à un atelier, un séminaire ou un exposé donné par un représentant de PEO? Base : Tous les répondants, 2014 n=958; 2013 n=1168; 2012 n=1250; 2011 n=955; 2010 n=883; 2009 n=907; 2008 n=513 (Q8) .</a:t>
            </a:r>
            <a:endParaRPr lang="fr-CA" sz="800" dirty="0">
              <a:solidFill>
                <a:schemeClr val="tx1"/>
              </a:solidFill>
              <a:latin typeface="+mj-lt"/>
            </a:endParaRPr>
          </a:p>
        </p:txBody>
      </p:sp>
      <p:sp>
        <p:nvSpPr>
          <p:cNvPr id="24582" name="Text Box 7"/>
          <p:cNvSpPr txBox="1">
            <a:spLocks noChangeArrowheads="1"/>
          </p:cNvSpPr>
          <p:nvPr>
            <p:custDataLst>
              <p:tags r:id="rId5"/>
            </p:custDataLst>
          </p:nvPr>
        </p:nvSpPr>
        <p:spPr bwMode="auto">
          <a:xfrm>
            <a:off x="2281619" y="4121092"/>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(n=283)</a:t>
            </a:r>
          </a:p>
        </p:txBody>
      </p:sp>
      <p:sp>
        <p:nvSpPr>
          <p:cNvPr id="24583" name="Text Box 8"/>
          <p:cNvSpPr txBox="1">
            <a:spLocks noChangeArrowheads="1"/>
          </p:cNvSpPr>
          <p:nvPr>
            <p:custDataLst>
              <p:tags r:id="rId6"/>
            </p:custDataLst>
          </p:nvPr>
        </p:nvSpPr>
        <p:spPr bwMode="auto">
          <a:xfrm>
            <a:off x="4992659" y="2910545"/>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(n=571)</a:t>
            </a:r>
          </a:p>
        </p:txBody>
      </p:sp>
      <p:sp>
        <p:nvSpPr>
          <p:cNvPr id="24584" name="Text Box 9"/>
          <p:cNvSpPr txBox="1">
            <a:spLocks noChangeArrowheads="1"/>
          </p:cNvSpPr>
          <p:nvPr>
            <p:custDataLst>
              <p:tags r:id="rId7"/>
            </p:custDataLst>
          </p:nvPr>
        </p:nvSpPr>
        <p:spPr bwMode="auto">
          <a:xfrm>
            <a:off x="7720246" y="5072004"/>
            <a:ext cx="814388"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4585" name="Text Box 10"/>
          <p:cNvSpPr txBox="1">
            <a:spLocks noChangeArrowheads="1"/>
          </p:cNvSpPr>
          <p:nvPr>
            <p:custDataLst>
              <p:tags r:id="rId8"/>
            </p:custDataLst>
          </p:nvPr>
        </p:nvSpPr>
        <p:spPr bwMode="auto">
          <a:xfrm>
            <a:off x="2632876" y="4230627"/>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(n=141)</a:t>
            </a:r>
          </a:p>
        </p:txBody>
      </p:sp>
      <p:sp>
        <p:nvSpPr>
          <p:cNvPr id="24586" name="Text Box 11"/>
          <p:cNvSpPr txBox="1">
            <a:spLocks noChangeArrowheads="1"/>
          </p:cNvSpPr>
          <p:nvPr>
            <p:custDataLst>
              <p:tags r:id="rId9"/>
            </p:custDataLst>
          </p:nvPr>
        </p:nvSpPr>
        <p:spPr bwMode="auto">
          <a:xfrm>
            <a:off x="5342056" y="2794654"/>
            <a:ext cx="803275" cy="184666"/>
          </a:xfrm>
          <a:prstGeom prst="rect">
            <a:avLst/>
          </a:prstGeom>
          <a:noFill/>
          <a:ln w="25400" algn="ctr">
            <a:noFill/>
            <a:miter lim="800000"/>
            <a:headEnd/>
            <a:tailEnd/>
          </a:ln>
        </p:spPr>
        <p:txBody>
          <a:bodyPr>
            <a:spAutoFit/>
          </a:bodyPr>
          <a:lstStyle/>
          <a:p>
            <a:pPr algn="l"/>
            <a:r>
              <a:rPr lang="en-CA" b="0" dirty="0">
                <a:latin typeface="Arial Narrow" pitchFamily="34" charset="0"/>
              </a:rPr>
              <a:t>(n=332)</a:t>
            </a:r>
          </a:p>
        </p:txBody>
      </p:sp>
      <p:sp>
        <p:nvSpPr>
          <p:cNvPr id="24587" name="Text Box 12"/>
          <p:cNvSpPr txBox="1">
            <a:spLocks noChangeArrowheads="1"/>
          </p:cNvSpPr>
          <p:nvPr>
            <p:custDataLst>
              <p:tags r:id="rId10"/>
            </p:custDataLst>
          </p:nvPr>
        </p:nvSpPr>
        <p:spPr bwMode="auto">
          <a:xfrm>
            <a:off x="8067422" y="5062479"/>
            <a:ext cx="8143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(n=30)</a:t>
            </a:r>
          </a:p>
        </p:txBody>
      </p:sp>
      <p:sp>
        <p:nvSpPr>
          <p:cNvPr id="24588" name="Text Box 14"/>
          <p:cNvSpPr txBox="1">
            <a:spLocks noChangeArrowheads="1"/>
          </p:cNvSpPr>
          <p:nvPr>
            <p:custDataLst>
              <p:tags r:id="rId11"/>
            </p:custDataLst>
          </p:nvPr>
        </p:nvSpPr>
        <p:spPr bwMode="auto">
          <a:xfrm>
            <a:off x="1060063" y="1511455"/>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Avez-vous déjà assisté à un atelier ou un séminaire donné par PEO?</a:t>
            </a:r>
            <a:endParaRPr lang="fr-CA" sz="1400" dirty="0">
              <a:solidFill>
                <a:srgbClr val="003399"/>
              </a:solidFill>
              <a:latin typeface="+mj-lt"/>
            </a:endParaRPr>
          </a:p>
        </p:txBody>
      </p:sp>
      <p:sp>
        <p:nvSpPr>
          <p:cNvPr id="24589" name="Text Box 15"/>
          <p:cNvSpPr txBox="1">
            <a:spLocks noChangeArrowheads="1"/>
          </p:cNvSpPr>
          <p:nvPr>
            <p:custDataLst>
              <p:tags r:id="rId12"/>
            </p:custDataLst>
          </p:nvPr>
        </p:nvSpPr>
        <p:spPr bwMode="auto">
          <a:xfrm>
            <a:off x="1912002" y="3885454"/>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(n=327)</a:t>
            </a:r>
          </a:p>
        </p:txBody>
      </p:sp>
      <p:sp>
        <p:nvSpPr>
          <p:cNvPr id="24590" name="Text Box 16"/>
          <p:cNvSpPr txBox="1">
            <a:spLocks noChangeArrowheads="1"/>
          </p:cNvSpPr>
          <p:nvPr>
            <p:custDataLst>
              <p:tags r:id="rId13"/>
            </p:custDataLst>
          </p:nvPr>
        </p:nvSpPr>
        <p:spPr bwMode="auto">
          <a:xfrm>
            <a:off x="4624773" y="3062275"/>
            <a:ext cx="522287" cy="184150"/>
          </a:xfrm>
          <a:prstGeom prst="rect">
            <a:avLst/>
          </a:prstGeom>
          <a:noFill/>
          <a:ln w="25400" algn="ctr">
            <a:noFill/>
            <a:miter lim="800000"/>
            <a:headEnd/>
            <a:tailEnd/>
          </a:ln>
        </p:spPr>
        <p:txBody>
          <a:bodyPr>
            <a:spAutoFit/>
          </a:bodyPr>
          <a:lstStyle/>
          <a:p>
            <a:pPr algn="l"/>
            <a:r>
              <a:rPr lang="en-CA" b="0" dirty="0">
                <a:latin typeface="Arial Narrow" pitchFamily="34" charset="0"/>
              </a:rPr>
              <a:t>(n=517)</a:t>
            </a:r>
          </a:p>
        </p:txBody>
      </p:sp>
      <p:sp>
        <p:nvSpPr>
          <p:cNvPr id="24591" name="Text Box 17"/>
          <p:cNvSpPr txBox="1">
            <a:spLocks noChangeArrowheads="1"/>
          </p:cNvSpPr>
          <p:nvPr>
            <p:custDataLst>
              <p:tags r:id="rId14"/>
            </p:custDataLst>
          </p:nvPr>
        </p:nvSpPr>
        <p:spPr bwMode="auto">
          <a:xfrm>
            <a:off x="7374066" y="5148205"/>
            <a:ext cx="522288" cy="184150"/>
          </a:xfrm>
          <a:prstGeom prst="rect">
            <a:avLst/>
          </a:prstGeom>
          <a:noFill/>
          <a:ln w="25400" algn="ctr">
            <a:noFill/>
            <a:miter lim="800000"/>
            <a:headEnd/>
            <a:tailEnd/>
          </a:ln>
        </p:spPr>
        <p:txBody>
          <a:bodyPr>
            <a:spAutoFit/>
          </a:bodyPr>
          <a:lstStyle/>
          <a:p>
            <a:pPr algn="l"/>
            <a:r>
              <a:rPr lang="en-CA" b="0" dirty="0">
                <a:latin typeface="Arial Narrow" pitchFamily="34" charset="0"/>
              </a:rPr>
              <a:t>(n=39)</a:t>
            </a:r>
          </a:p>
        </p:txBody>
      </p:sp>
      <p:sp>
        <p:nvSpPr>
          <p:cNvPr id="24592" name="Text Box 15"/>
          <p:cNvSpPr txBox="1">
            <a:spLocks noChangeArrowheads="1"/>
          </p:cNvSpPr>
          <p:nvPr>
            <p:custDataLst>
              <p:tags r:id="rId15"/>
            </p:custDataLst>
          </p:nvPr>
        </p:nvSpPr>
        <p:spPr bwMode="auto">
          <a:xfrm>
            <a:off x="1196632" y="4122617"/>
            <a:ext cx="5222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(n=392)</a:t>
            </a:r>
            <a:endParaRPr lang="en-CA" b="0" dirty="0">
              <a:latin typeface="Arial Narrow" pitchFamily="34" charset="0"/>
            </a:endParaRPr>
          </a:p>
        </p:txBody>
      </p:sp>
      <p:sp>
        <p:nvSpPr>
          <p:cNvPr id="24593" name="Text Box 8"/>
          <p:cNvSpPr txBox="1">
            <a:spLocks noChangeArrowheads="1"/>
          </p:cNvSpPr>
          <p:nvPr>
            <p:custDataLst>
              <p:tags r:id="rId16"/>
            </p:custDataLst>
          </p:nvPr>
        </p:nvSpPr>
        <p:spPr bwMode="auto">
          <a:xfrm>
            <a:off x="3919284" y="2869848"/>
            <a:ext cx="80327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(n=799)</a:t>
            </a:r>
            <a:endParaRPr lang="en-CA" b="0" dirty="0">
              <a:latin typeface="Arial Narrow" pitchFamily="34" charset="0"/>
            </a:endParaRPr>
          </a:p>
        </p:txBody>
      </p:sp>
      <p:sp>
        <p:nvSpPr>
          <p:cNvPr id="24594" name="Text Box 17"/>
          <p:cNvSpPr txBox="1">
            <a:spLocks noChangeArrowheads="1"/>
          </p:cNvSpPr>
          <p:nvPr>
            <p:custDataLst>
              <p:tags r:id="rId17"/>
            </p:custDataLst>
          </p:nvPr>
        </p:nvSpPr>
        <p:spPr bwMode="auto">
          <a:xfrm>
            <a:off x="6665306" y="5115732"/>
            <a:ext cx="5222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(n=59)</a:t>
            </a:r>
            <a:endParaRPr lang="en-CA" b="0" dirty="0">
              <a:latin typeface="Arial Narrow" pitchFamily="34" charset="0"/>
            </a:endParaRPr>
          </a:p>
        </p:txBody>
      </p:sp>
      <p:sp>
        <p:nvSpPr>
          <p:cNvPr id="21" name="Content Placeholder 33"/>
          <p:cNvSpPr txBox="1">
            <a:spLocks/>
          </p:cNvSpPr>
          <p:nvPr>
            <p:custDataLst>
              <p:tags r:id="rId18"/>
            </p:custDataLst>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Quatre étudiants sur dix (39 %) indiquent avoir assisté à un atelier ou un séminaire donné par un représentant de PEO, soit un pourcentage plus élevé qu’en 2013. </a:t>
            </a:r>
            <a:endParaRPr lang="fr-CA" sz="1800" b="0" dirty="0">
              <a:solidFill>
                <a:schemeClr val="tx1"/>
              </a:solidFill>
              <a:latin typeface="+mn-lt"/>
            </a:endParaRPr>
          </a:p>
        </p:txBody>
      </p:sp>
      <p:sp>
        <p:nvSpPr>
          <p:cNvPr id="26" name="Text Box 15"/>
          <p:cNvSpPr txBox="1">
            <a:spLocks noChangeArrowheads="1"/>
          </p:cNvSpPr>
          <p:nvPr>
            <p:custDataLst>
              <p:tags r:id="rId19"/>
            </p:custDataLst>
          </p:nvPr>
        </p:nvSpPr>
        <p:spPr bwMode="auto">
          <a:xfrm>
            <a:off x="1555928" y="3998685"/>
            <a:ext cx="522287"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(n=324)</a:t>
            </a:r>
            <a:endParaRPr lang="en-CA" b="0" dirty="0">
              <a:latin typeface="Arial Narrow" pitchFamily="34" charset="0"/>
            </a:endParaRPr>
          </a:p>
        </p:txBody>
      </p:sp>
      <p:sp>
        <p:nvSpPr>
          <p:cNvPr id="27" name="Text Box 8"/>
          <p:cNvSpPr txBox="1">
            <a:spLocks noChangeArrowheads="1"/>
          </p:cNvSpPr>
          <p:nvPr>
            <p:custDataLst>
              <p:tags r:id="rId20"/>
            </p:custDataLst>
          </p:nvPr>
        </p:nvSpPr>
        <p:spPr bwMode="auto">
          <a:xfrm>
            <a:off x="4268370" y="2957478"/>
            <a:ext cx="80327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(n=589)</a:t>
            </a:r>
            <a:endParaRPr lang="en-CA" b="0" dirty="0">
              <a:latin typeface="Arial Narrow" pitchFamily="34" charset="0"/>
            </a:endParaRPr>
          </a:p>
        </p:txBody>
      </p:sp>
      <p:sp>
        <p:nvSpPr>
          <p:cNvPr id="28" name="Text Box 17"/>
          <p:cNvSpPr txBox="1">
            <a:spLocks noChangeArrowheads="1"/>
          </p:cNvSpPr>
          <p:nvPr>
            <p:custDataLst>
              <p:tags r:id="rId21"/>
            </p:custDataLst>
          </p:nvPr>
        </p:nvSpPr>
        <p:spPr bwMode="auto">
          <a:xfrm>
            <a:off x="7002748" y="5148117"/>
            <a:ext cx="522288"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(n=42)</a:t>
            </a:r>
            <a:endParaRPr lang="en-CA" b="0" dirty="0">
              <a:latin typeface="Arial Narrow" pitchFamily="34" charset="0"/>
            </a:endParaRPr>
          </a:p>
        </p:txBody>
      </p:sp>
      <p:sp>
        <p:nvSpPr>
          <p:cNvPr id="24" name="Text Box 10"/>
          <p:cNvSpPr txBox="1">
            <a:spLocks noChangeArrowheads="1"/>
          </p:cNvSpPr>
          <p:nvPr>
            <p:custDataLst>
              <p:tags r:id="rId22"/>
            </p:custDataLst>
          </p:nvPr>
        </p:nvSpPr>
        <p:spPr bwMode="auto">
          <a:xfrm>
            <a:off x="844513" y="4081029"/>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n=378)</a:t>
            </a:r>
            <a:endParaRPr lang="en-CA" b="0" dirty="0">
              <a:latin typeface="Arial Narrow" pitchFamily="34" charset="0"/>
            </a:endParaRPr>
          </a:p>
        </p:txBody>
      </p:sp>
      <p:sp>
        <p:nvSpPr>
          <p:cNvPr id="25" name="Text Box 10"/>
          <p:cNvSpPr txBox="1">
            <a:spLocks noChangeArrowheads="1"/>
          </p:cNvSpPr>
          <p:nvPr>
            <p:custDataLst>
              <p:tags r:id="rId23"/>
            </p:custDataLst>
          </p:nvPr>
        </p:nvSpPr>
        <p:spPr bwMode="auto">
          <a:xfrm>
            <a:off x="3568477" y="291405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n=732)</a:t>
            </a:r>
            <a:endParaRPr lang="en-CA" b="0" dirty="0">
              <a:latin typeface="Arial Narrow" pitchFamily="34" charset="0"/>
            </a:endParaRPr>
          </a:p>
        </p:txBody>
      </p:sp>
      <p:sp>
        <p:nvSpPr>
          <p:cNvPr id="29" name="Text Box 10"/>
          <p:cNvSpPr txBox="1">
            <a:spLocks noChangeArrowheads="1"/>
          </p:cNvSpPr>
          <p:nvPr>
            <p:custDataLst>
              <p:tags r:id="rId24"/>
            </p:custDataLst>
          </p:nvPr>
        </p:nvSpPr>
        <p:spPr bwMode="auto">
          <a:xfrm>
            <a:off x="6300168" y="511803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n=58)</a:t>
            </a:r>
            <a:endParaRPr lang="en-CA" b="0" dirty="0">
              <a:latin typeface="Arial Narrow" pitchFamily="34" charset="0"/>
            </a:endParaRPr>
          </a:p>
        </p:txBody>
      </p:sp>
      <p:sp>
        <p:nvSpPr>
          <p:cNvPr id="31" name="Text Box 10"/>
          <p:cNvSpPr txBox="1">
            <a:spLocks noChangeArrowheads="1"/>
          </p:cNvSpPr>
          <p:nvPr>
            <p:custDataLst>
              <p:tags r:id="rId25"/>
            </p:custDataLst>
          </p:nvPr>
        </p:nvSpPr>
        <p:spPr bwMode="auto">
          <a:xfrm>
            <a:off x="496634" y="3814535"/>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n=369)</a:t>
            </a:r>
            <a:endParaRPr lang="en-CA" b="0" dirty="0">
              <a:latin typeface="Arial Narrow" pitchFamily="34" charset="0"/>
            </a:endParaRPr>
          </a:p>
        </p:txBody>
      </p:sp>
      <p:sp>
        <p:nvSpPr>
          <p:cNvPr id="32" name="Text Box 10"/>
          <p:cNvSpPr txBox="1">
            <a:spLocks noChangeArrowheads="1"/>
          </p:cNvSpPr>
          <p:nvPr>
            <p:custDataLst>
              <p:tags r:id="rId26"/>
            </p:custDataLst>
          </p:nvPr>
        </p:nvSpPr>
        <p:spPr bwMode="auto">
          <a:xfrm>
            <a:off x="3162077" y="3141628"/>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n=543)</a:t>
            </a:r>
            <a:endParaRPr lang="en-CA" b="0" dirty="0">
              <a:latin typeface="Arial Narrow" pitchFamily="34" charset="0"/>
            </a:endParaRPr>
          </a:p>
        </p:txBody>
      </p:sp>
      <p:sp>
        <p:nvSpPr>
          <p:cNvPr id="33" name="Text Box 10"/>
          <p:cNvSpPr txBox="1">
            <a:spLocks noChangeArrowheads="1"/>
          </p:cNvSpPr>
          <p:nvPr>
            <p:custDataLst>
              <p:tags r:id="rId27"/>
            </p:custDataLst>
          </p:nvPr>
        </p:nvSpPr>
        <p:spPr bwMode="auto">
          <a:xfrm>
            <a:off x="5944974" y="5115732"/>
            <a:ext cx="812800"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n=46)</a:t>
            </a:r>
            <a:endParaRPr lang="en-CA" b="0" dirty="0">
              <a:latin typeface="Arial Narrow" pitchFamily="34" charset="0"/>
            </a:endParaRPr>
          </a:p>
        </p:txBody>
      </p:sp>
      <p:sp>
        <p:nvSpPr>
          <p:cNvPr id="30" name="TextBox 29"/>
          <p:cNvSpPr txBox="1"/>
          <p:nvPr>
            <p:custDataLst>
              <p:tags r:id="rId28"/>
            </p:custDataLst>
          </p:nvPr>
        </p:nvSpPr>
        <p:spPr>
          <a:xfrm>
            <a:off x="331850" y="3660646"/>
            <a:ext cx="256033" cy="276999"/>
          </a:xfrm>
          <a:prstGeom prst="rect">
            <a:avLst/>
          </a:prstGeom>
          <a:noFill/>
        </p:spPr>
        <p:txBody>
          <a:bodyPr wrap="square" rtlCol="0">
            <a:spAutoFit/>
          </a:bodyPr>
          <a:lstStyle/>
          <a:p>
            <a:r>
              <a:rPr lang="en-US" sz="1200" dirty="0" smtClean="0">
                <a:solidFill>
                  <a:srgbClr val="006600"/>
                </a:solidFill>
                <a:sym typeface="Wingdings 3"/>
              </a:rPr>
              <a:t></a:t>
            </a:r>
            <a:endParaRPr lang="en-US" sz="1200" dirty="0">
              <a:solidFill>
                <a:srgbClr val="006600"/>
              </a:solidFill>
            </a:endParaRPr>
          </a:p>
        </p:txBody>
      </p:sp>
      <p:sp>
        <p:nvSpPr>
          <p:cNvPr id="34" name="TextBox 33"/>
          <p:cNvSpPr txBox="1"/>
          <p:nvPr>
            <p:custDataLst>
              <p:tags r:id="rId29"/>
            </p:custDataLst>
          </p:nvPr>
        </p:nvSpPr>
        <p:spPr>
          <a:xfrm>
            <a:off x="3060703" y="3016114"/>
            <a:ext cx="272892" cy="276999"/>
          </a:xfrm>
          <a:prstGeom prst="rect">
            <a:avLst/>
          </a:prstGeom>
          <a:noFill/>
        </p:spPr>
        <p:txBody>
          <a:bodyPr wrap="square" rtlCol="0">
            <a:spAutoFit/>
          </a:bodyPr>
          <a:lstStyle/>
          <a:p>
            <a:r>
              <a:rPr lang="en-US" sz="1200" dirty="0" smtClean="0">
                <a:solidFill>
                  <a:srgbClr val="C00000"/>
                </a:solidFill>
                <a:sym typeface="Wingdings 3"/>
              </a:rPr>
              <a:t></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du programme de membre étudiant de PEO</a:t>
            </a:r>
          </a:p>
        </p:txBody>
      </p:sp>
      <p:graphicFrame>
        <p:nvGraphicFramePr>
          <p:cNvPr id="32" name="Object 5"/>
          <p:cNvGraphicFramePr>
            <a:graphicFrameLocks noGrp="1" noChangeAspect="1"/>
          </p:cNvGraphicFramePr>
          <p:nvPr>
            <p:ph idx="1"/>
            <p:custDataLst>
              <p:tags r:id="rId2"/>
            </p:custDataLst>
            <p:extLst>
              <p:ext uri="{D42A27DB-BD31-4B8C-83A1-F6EECF244321}">
                <p14:modId xmlns:p14="http://schemas.microsoft.com/office/powerpoint/2010/main" val="3125895440"/>
              </p:ext>
            </p:extLst>
          </p:nvPr>
        </p:nvGraphicFramePr>
        <p:xfrm>
          <a:off x="782360" y="1775503"/>
          <a:ext cx="7639050" cy="4222750"/>
        </p:xfrm>
        <a:graphic>
          <a:graphicData uri="http://schemas.openxmlformats.org/drawingml/2006/chart">
            <c:chart xmlns:c="http://schemas.openxmlformats.org/drawingml/2006/chart" xmlns:r="http://schemas.openxmlformats.org/officeDocument/2006/relationships" r:id="rId45"/>
          </a:graphicData>
        </a:graphic>
      </p:graphicFrame>
      <p:sp>
        <p:nvSpPr>
          <p:cNvPr id="2560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40CEC21-44FD-4DA6-8E8B-2B7CEEE8419E}" type="slidenum">
              <a:rPr lang="en-US"/>
              <a:pPr/>
              <a:t>46</a:t>
            </a:fld>
            <a:endParaRPr lang="en-US" dirty="0"/>
          </a:p>
        </p:txBody>
      </p:sp>
      <p:sp>
        <p:nvSpPr>
          <p:cNvPr id="25605" name="Text Box 3"/>
          <p:cNvSpPr txBox="1">
            <a:spLocks noChangeArrowheads="1"/>
          </p:cNvSpPr>
          <p:nvPr>
            <p:custDataLst>
              <p:tags r:id="rId4"/>
            </p:custDataLst>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Q32. Lequel des énoncés suivants décrit le mieux votre intérêt pour le programme de membre étudiant (PME) offert par PEO? Base : Tous les répondants, 2014 n=958; 2013 n=1168; 2012 n=1250; 2011 n=955; 2010 n=883; 2009 n=907; 2008 n=513 (Q23).</a:t>
            </a:r>
            <a:endParaRPr lang="fr-CA" sz="800" dirty="0">
              <a:solidFill>
                <a:schemeClr val="tx1"/>
              </a:solidFill>
              <a:latin typeface="+mj-lt"/>
            </a:endParaRPr>
          </a:p>
        </p:txBody>
      </p:sp>
      <p:sp>
        <p:nvSpPr>
          <p:cNvPr id="25606" name="Text Box 7"/>
          <p:cNvSpPr txBox="1">
            <a:spLocks noChangeArrowheads="1"/>
          </p:cNvSpPr>
          <p:nvPr>
            <p:custDataLst>
              <p:tags r:id="rId5"/>
            </p:custDataLst>
          </p:nvPr>
        </p:nvSpPr>
        <p:spPr bwMode="auto">
          <a:xfrm>
            <a:off x="4435548" y="2514914"/>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(n=286)</a:t>
            </a:r>
          </a:p>
        </p:txBody>
      </p:sp>
      <p:sp>
        <p:nvSpPr>
          <p:cNvPr id="25607" name="Text Box 8"/>
          <p:cNvSpPr txBox="1">
            <a:spLocks noChangeArrowheads="1"/>
          </p:cNvSpPr>
          <p:nvPr>
            <p:custDataLst>
              <p:tags r:id="rId6"/>
            </p:custDataLst>
          </p:nvPr>
        </p:nvSpPr>
        <p:spPr bwMode="auto">
          <a:xfrm>
            <a:off x="4459093" y="2657943"/>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(n=160)</a:t>
            </a:r>
          </a:p>
        </p:txBody>
      </p:sp>
      <p:sp>
        <p:nvSpPr>
          <p:cNvPr id="25608" name="Text Box 9"/>
          <p:cNvSpPr txBox="1">
            <a:spLocks noChangeArrowheads="1"/>
          </p:cNvSpPr>
          <p:nvPr>
            <p:custDataLst>
              <p:tags r:id="rId7"/>
            </p:custDataLst>
          </p:nvPr>
        </p:nvSpPr>
        <p:spPr bwMode="auto">
          <a:xfrm>
            <a:off x="3933841" y="3551762"/>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(n=193)</a:t>
            </a:r>
          </a:p>
        </p:txBody>
      </p:sp>
      <p:sp>
        <p:nvSpPr>
          <p:cNvPr id="25609" name="Text Box 10"/>
          <p:cNvSpPr txBox="1">
            <a:spLocks noChangeArrowheads="1"/>
          </p:cNvSpPr>
          <p:nvPr>
            <p:custDataLst>
              <p:tags r:id="rId8"/>
            </p:custDataLst>
          </p:nvPr>
        </p:nvSpPr>
        <p:spPr bwMode="auto">
          <a:xfrm>
            <a:off x="3632961" y="4614067"/>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(n=133)</a:t>
            </a:r>
          </a:p>
        </p:txBody>
      </p:sp>
      <p:sp>
        <p:nvSpPr>
          <p:cNvPr id="25610" name="Text Box 11"/>
          <p:cNvSpPr txBox="1">
            <a:spLocks noChangeArrowheads="1"/>
          </p:cNvSpPr>
          <p:nvPr>
            <p:custDataLst>
              <p:tags r:id="rId9"/>
            </p:custDataLst>
          </p:nvPr>
        </p:nvSpPr>
        <p:spPr bwMode="auto">
          <a:xfrm>
            <a:off x="4672181" y="5638713"/>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(n=313)</a:t>
            </a:r>
          </a:p>
        </p:txBody>
      </p:sp>
      <p:sp>
        <p:nvSpPr>
          <p:cNvPr id="25611" name="Text Box 12"/>
          <p:cNvSpPr txBox="1">
            <a:spLocks noChangeArrowheads="1"/>
          </p:cNvSpPr>
          <p:nvPr>
            <p:custDataLst>
              <p:tags r:id="rId10"/>
            </p:custDataLst>
          </p:nvPr>
        </p:nvSpPr>
        <p:spPr bwMode="auto">
          <a:xfrm>
            <a:off x="3954057" y="5797119"/>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(n=110)</a:t>
            </a:r>
          </a:p>
        </p:txBody>
      </p:sp>
      <p:sp>
        <p:nvSpPr>
          <p:cNvPr id="25612" name="Text Box 13"/>
          <p:cNvSpPr txBox="1">
            <a:spLocks noChangeArrowheads="1"/>
          </p:cNvSpPr>
          <p:nvPr>
            <p:custDataLst>
              <p:tags r:id="rId11"/>
            </p:custDataLst>
          </p:nvPr>
        </p:nvSpPr>
        <p:spPr bwMode="auto">
          <a:xfrm>
            <a:off x="4384958" y="3704793"/>
            <a:ext cx="550862" cy="185738"/>
          </a:xfrm>
          <a:prstGeom prst="rect">
            <a:avLst/>
          </a:prstGeom>
          <a:noFill/>
          <a:ln w="25400" algn="ctr">
            <a:noFill/>
            <a:miter lim="800000"/>
            <a:headEnd/>
            <a:tailEnd/>
          </a:ln>
        </p:spPr>
        <p:txBody>
          <a:bodyPr>
            <a:spAutoFit/>
          </a:bodyPr>
          <a:lstStyle/>
          <a:p>
            <a:pPr algn="l"/>
            <a:r>
              <a:rPr lang="en-CA" b="0" dirty="0">
                <a:latin typeface="Arial Narrow" pitchFamily="34" charset="0"/>
              </a:rPr>
              <a:t>(n=154)</a:t>
            </a:r>
          </a:p>
        </p:txBody>
      </p:sp>
      <p:sp>
        <p:nvSpPr>
          <p:cNvPr id="25613" name="Text Box 14"/>
          <p:cNvSpPr txBox="1">
            <a:spLocks noChangeArrowheads="1"/>
          </p:cNvSpPr>
          <p:nvPr>
            <p:custDataLst>
              <p:tags r:id="rId12"/>
            </p:custDataLst>
          </p:nvPr>
        </p:nvSpPr>
        <p:spPr bwMode="auto">
          <a:xfrm>
            <a:off x="3753133" y="4745983"/>
            <a:ext cx="549275" cy="185737"/>
          </a:xfrm>
          <a:prstGeom prst="rect">
            <a:avLst/>
          </a:prstGeom>
          <a:noFill/>
          <a:ln w="25400" algn="ctr">
            <a:noFill/>
            <a:miter lim="800000"/>
            <a:headEnd/>
            <a:tailEnd/>
          </a:ln>
        </p:spPr>
        <p:txBody>
          <a:bodyPr>
            <a:spAutoFit/>
          </a:bodyPr>
          <a:lstStyle/>
          <a:p>
            <a:pPr algn="l"/>
            <a:r>
              <a:rPr lang="en-CA" b="0" dirty="0">
                <a:latin typeface="Arial Narrow" pitchFamily="34" charset="0"/>
              </a:rPr>
              <a:t>(n=89)</a:t>
            </a:r>
          </a:p>
        </p:txBody>
      </p:sp>
      <p:sp>
        <p:nvSpPr>
          <p:cNvPr id="25615" name="Text Box 16"/>
          <p:cNvSpPr txBox="1">
            <a:spLocks noChangeArrowheads="1"/>
          </p:cNvSpPr>
          <p:nvPr>
            <p:custDataLst>
              <p:tags r:id="rId13"/>
            </p:custDataLst>
          </p:nvPr>
        </p:nvSpPr>
        <p:spPr bwMode="auto">
          <a:xfrm>
            <a:off x="5844185" y="4631312"/>
            <a:ext cx="655637" cy="400110"/>
          </a:xfrm>
          <a:prstGeom prst="rect">
            <a:avLst/>
          </a:prstGeom>
          <a:noFill/>
          <a:ln w="12700" algn="ctr">
            <a:solidFill>
              <a:schemeClr val="accent6"/>
            </a:solidFill>
            <a:miter lim="800000"/>
            <a:headEnd/>
            <a:tailEnd/>
          </a:ln>
        </p:spPr>
        <p:txBody>
          <a:bodyPr wrap="square">
            <a:spAutoFit/>
          </a:bodyPr>
          <a:lstStyle/>
          <a:p>
            <a:r>
              <a:rPr lang="en-CA" sz="1400" dirty="0" smtClean="0"/>
              <a:t>65 %</a:t>
            </a:r>
            <a:r>
              <a:rPr lang="en-CA" dirty="0" smtClean="0"/>
              <a:t>     </a:t>
            </a:r>
            <a:r>
              <a:rPr lang="en-CA" dirty="0"/>
              <a:t>(n=594)</a:t>
            </a:r>
          </a:p>
        </p:txBody>
      </p:sp>
      <p:sp>
        <p:nvSpPr>
          <p:cNvPr id="25616" name="Text Box 17"/>
          <p:cNvSpPr txBox="1">
            <a:spLocks noChangeArrowheads="1"/>
          </p:cNvSpPr>
          <p:nvPr>
            <p:custDataLst>
              <p:tags r:id="rId14"/>
            </p:custDataLst>
          </p:nvPr>
        </p:nvSpPr>
        <p:spPr bwMode="auto">
          <a:xfrm>
            <a:off x="5844185" y="5047658"/>
            <a:ext cx="655637" cy="400110"/>
          </a:xfrm>
          <a:prstGeom prst="rect">
            <a:avLst/>
          </a:prstGeom>
          <a:noFill/>
          <a:ln w="12700" algn="ctr">
            <a:solidFill>
              <a:schemeClr val="accent6">
                <a:lumMod val="90000"/>
                <a:lumOff val="10000"/>
              </a:schemeClr>
            </a:solidFill>
            <a:miter lim="800000"/>
            <a:headEnd/>
            <a:tailEnd/>
          </a:ln>
        </p:spPr>
        <p:txBody>
          <a:bodyPr wrap="square">
            <a:spAutoFit/>
          </a:bodyPr>
          <a:lstStyle/>
          <a:p>
            <a:r>
              <a:rPr lang="en-CA" sz="1400" dirty="0" smtClean="0"/>
              <a:t>79 %</a:t>
            </a:r>
            <a:r>
              <a:rPr lang="en-CA" dirty="0" smtClean="0"/>
              <a:t>     </a:t>
            </a:r>
            <a:r>
              <a:rPr lang="en-CA" dirty="0"/>
              <a:t>(n=403)</a:t>
            </a:r>
          </a:p>
        </p:txBody>
      </p:sp>
      <p:sp>
        <p:nvSpPr>
          <p:cNvPr id="25617" name="Text Box 18"/>
          <p:cNvSpPr txBox="1">
            <a:spLocks noChangeArrowheads="1"/>
          </p:cNvSpPr>
          <p:nvPr>
            <p:custDataLst>
              <p:tags r:id="rId15"/>
            </p:custDataLst>
          </p:nvPr>
        </p:nvSpPr>
        <p:spPr bwMode="auto">
          <a:xfrm>
            <a:off x="5564457" y="1995562"/>
            <a:ext cx="1380353" cy="400110"/>
          </a:xfrm>
          <a:prstGeom prst="rect">
            <a:avLst/>
          </a:prstGeom>
          <a:noFill/>
          <a:ln w="25400" algn="ctr">
            <a:noFill/>
            <a:miter lim="800000"/>
            <a:headEnd/>
            <a:tailEnd/>
          </a:ln>
        </p:spPr>
        <p:txBody>
          <a:bodyPr wrap="square">
            <a:spAutoFit/>
          </a:bodyPr>
          <a:lstStyle/>
          <a:p>
            <a:r>
              <a:rPr lang="fr-CA" sz="1300" dirty="0" smtClean="0"/>
              <a:t>Connaissance</a:t>
            </a:r>
            <a:br>
              <a:rPr lang="fr-CA" sz="1300" dirty="0" smtClean="0"/>
            </a:br>
            <a:r>
              <a:rPr lang="fr-CA" sz="700" dirty="0" smtClean="0"/>
              <a:t>(3 cotes supérieures)</a:t>
            </a:r>
            <a:endParaRPr lang="fr-CA" sz="700" dirty="0"/>
          </a:p>
        </p:txBody>
      </p:sp>
      <p:sp>
        <p:nvSpPr>
          <p:cNvPr id="25618" name="Text Box 22"/>
          <p:cNvSpPr txBox="1">
            <a:spLocks noChangeArrowheads="1"/>
          </p:cNvSpPr>
          <p:nvPr>
            <p:custDataLst>
              <p:tags r:id="rId16"/>
            </p:custDataLst>
          </p:nvPr>
        </p:nvSpPr>
        <p:spPr bwMode="auto">
          <a:xfrm>
            <a:off x="4364799" y="3422754"/>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(n=255)</a:t>
            </a:r>
          </a:p>
        </p:txBody>
      </p:sp>
      <p:sp>
        <p:nvSpPr>
          <p:cNvPr id="25619" name="Text Box 23"/>
          <p:cNvSpPr txBox="1">
            <a:spLocks noChangeArrowheads="1"/>
          </p:cNvSpPr>
          <p:nvPr>
            <p:custDataLst>
              <p:tags r:id="rId17"/>
            </p:custDataLst>
          </p:nvPr>
        </p:nvSpPr>
        <p:spPr bwMode="auto">
          <a:xfrm>
            <a:off x="3749002" y="4473889"/>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(n=152)</a:t>
            </a:r>
          </a:p>
        </p:txBody>
      </p:sp>
      <p:sp>
        <p:nvSpPr>
          <p:cNvPr id="25620" name="Text Box 24"/>
          <p:cNvSpPr txBox="1">
            <a:spLocks noChangeArrowheads="1"/>
          </p:cNvSpPr>
          <p:nvPr>
            <p:custDataLst>
              <p:tags r:id="rId18"/>
            </p:custDataLst>
          </p:nvPr>
        </p:nvSpPr>
        <p:spPr bwMode="auto">
          <a:xfrm>
            <a:off x="4399934" y="5504387"/>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(n=253)</a:t>
            </a:r>
          </a:p>
        </p:txBody>
      </p:sp>
      <p:sp>
        <p:nvSpPr>
          <p:cNvPr id="25621" name="Text Box 25"/>
          <p:cNvSpPr txBox="1">
            <a:spLocks noChangeArrowheads="1"/>
          </p:cNvSpPr>
          <p:nvPr>
            <p:custDataLst>
              <p:tags r:id="rId19"/>
            </p:custDataLst>
          </p:nvPr>
        </p:nvSpPr>
        <p:spPr bwMode="auto">
          <a:xfrm>
            <a:off x="4160164" y="2384739"/>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(n=223)</a:t>
            </a:r>
          </a:p>
        </p:txBody>
      </p:sp>
      <p:sp>
        <p:nvSpPr>
          <p:cNvPr id="25622" name="Text Box 26"/>
          <p:cNvSpPr txBox="1">
            <a:spLocks noChangeArrowheads="1"/>
          </p:cNvSpPr>
          <p:nvPr>
            <p:custDataLst>
              <p:tags r:id="rId20"/>
            </p:custDataLst>
          </p:nvPr>
        </p:nvSpPr>
        <p:spPr bwMode="auto">
          <a:xfrm>
            <a:off x="5844185" y="4202687"/>
            <a:ext cx="655637" cy="400110"/>
          </a:xfrm>
          <a:prstGeom prst="rect">
            <a:avLst/>
          </a:prstGeom>
          <a:noFill/>
          <a:ln w="12700" algn="ctr">
            <a:solidFill>
              <a:schemeClr val="tx1">
                <a:lumMod val="20000"/>
                <a:lumOff val="80000"/>
              </a:schemeClr>
            </a:solidFill>
            <a:miter lim="800000"/>
            <a:headEnd/>
            <a:tailEnd/>
          </a:ln>
        </p:spPr>
        <p:txBody>
          <a:bodyPr wrap="square">
            <a:spAutoFit/>
          </a:bodyPr>
          <a:lstStyle/>
          <a:p>
            <a:r>
              <a:rPr lang="en-CA" sz="1400" dirty="0" smtClean="0"/>
              <a:t>71 %</a:t>
            </a:r>
            <a:r>
              <a:rPr lang="en-CA" dirty="0" smtClean="0"/>
              <a:t>     </a:t>
            </a:r>
            <a:r>
              <a:rPr lang="en-CA" dirty="0"/>
              <a:t>(n=630)</a:t>
            </a:r>
          </a:p>
        </p:txBody>
      </p:sp>
      <p:sp>
        <p:nvSpPr>
          <p:cNvPr id="25623" name="Text Box 26"/>
          <p:cNvSpPr txBox="1">
            <a:spLocks noChangeArrowheads="1"/>
          </p:cNvSpPr>
          <p:nvPr>
            <p:custDataLst>
              <p:tags r:id="rId21"/>
            </p:custDataLst>
          </p:nvPr>
        </p:nvSpPr>
        <p:spPr bwMode="auto">
          <a:xfrm>
            <a:off x="5844185" y="3781789"/>
            <a:ext cx="655637" cy="400110"/>
          </a:xfrm>
          <a:prstGeom prst="rect">
            <a:avLst/>
          </a:prstGeom>
          <a:noFill/>
          <a:ln w="12700" algn="ctr">
            <a:solidFill>
              <a:schemeClr val="tx1">
                <a:lumMod val="40000"/>
                <a:lumOff val="60000"/>
              </a:schemeClr>
            </a:solidFill>
            <a:miter lim="800000"/>
            <a:headEnd/>
            <a:tailEnd/>
          </a:ln>
        </p:spPr>
        <p:txBody>
          <a:bodyPr wrap="square">
            <a:spAutoFit/>
          </a:bodyPr>
          <a:lstStyle/>
          <a:p>
            <a:r>
              <a:rPr lang="en-CA" sz="1400" dirty="0" smtClean="0"/>
              <a:t>65 %</a:t>
            </a:r>
            <a:r>
              <a:rPr lang="en-CA" dirty="0" smtClean="0"/>
              <a:t>     </a:t>
            </a:r>
            <a:r>
              <a:rPr lang="en-CA" dirty="0"/>
              <a:t>(n=621)</a:t>
            </a:r>
          </a:p>
        </p:txBody>
      </p:sp>
      <p:sp>
        <p:nvSpPr>
          <p:cNvPr id="25624" name="Text Box 8"/>
          <p:cNvSpPr txBox="1">
            <a:spLocks noChangeArrowheads="1"/>
          </p:cNvSpPr>
          <p:nvPr>
            <p:custDataLst>
              <p:tags r:id="rId22"/>
            </p:custDataLst>
          </p:nvPr>
        </p:nvSpPr>
        <p:spPr bwMode="auto">
          <a:xfrm>
            <a:off x="4103492" y="2230752"/>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(n=220)</a:t>
            </a:r>
          </a:p>
        </p:txBody>
      </p:sp>
      <p:sp>
        <p:nvSpPr>
          <p:cNvPr id="25625" name="Text Box 12"/>
          <p:cNvSpPr txBox="1">
            <a:spLocks noChangeArrowheads="1"/>
          </p:cNvSpPr>
          <p:nvPr>
            <p:custDataLst>
              <p:tags r:id="rId23"/>
            </p:custDataLst>
          </p:nvPr>
        </p:nvSpPr>
        <p:spPr bwMode="auto">
          <a:xfrm>
            <a:off x="4661468" y="5343151"/>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(n=334)</a:t>
            </a:r>
          </a:p>
        </p:txBody>
      </p:sp>
      <p:sp>
        <p:nvSpPr>
          <p:cNvPr id="25626" name="Text Box 12"/>
          <p:cNvSpPr txBox="1">
            <a:spLocks noChangeArrowheads="1"/>
          </p:cNvSpPr>
          <p:nvPr>
            <p:custDataLst>
              <p:tags r:id="rId24"/>
            </p:custDataLst>
          </p:nvPr>
        </p:nvSpPr>
        <p:spPr bwMode="auto">
          <a:xfrm>
            <a:off x="3746783" y="4274075"/>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(n=149)</a:t>
            </a:r>
          </a:p>
        </p:txBody>
      </p:sp>
      <p:sp>
        <p:nvSpPr>
          <p:cNvPr id="25627" name="Text Box 12"/>
          <p:cNvSpPr txBox="1">
            <a:spLocks noChangeArrowheads="1"/>
          </p:cNvSpPr>
          <p:nvPr>
            <p:custDataLst>
              <p:tags r:id="rId25"/>
            </p:custDataLst>
          </p:nvPr>
        </p:nvSpPr>
        <p:spPr bwMode="auto">
          <a:xfrm>
            <a:off x="4220967" y="3266701"/>
            <a:ext cx="5508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(n=252)</a:t>
            </a:r>
          </a:p>
        </p:txBody>
      </p:sp>
      <p:sp>
        <p:nvSpPr>
          <p:cNvPr id="31" name="Content Placeholder 33"/>
          <p:cNvSpPr txBox="1">
            <a:spLocks/>
          </p:cNvSpPr>
          <p:nvPr>
            <p:custDataLst>
              <p:tags r:id="rId26"/>
            </p:custDataLst>
          </p:nvPr>
        </p:nvSpPr>
        <p:spPr>
          <a:xfrm>
            <a:off x="318971" y="744794"/>
            <a:ext cx="857970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Comme en 2013, presque les deux tiers des étudiants (64 %) sont au courant de l’existence du Programme de membre étudiant (PME) offert par PEO. Un quart des étudiants en sont actuellement membres, tandis qu’ils sont un peu moins nombreux à avoir entendu parler du programme et à souhaiter en faire partie. Ils sont plus nombreux que l’année dernière (environ un sur dix) à en avoir entendu parler, mais à ne pas souhaiter en faire partie.  </a:t>
            </a:r>
            <a:endParaRPr lang="fr-CA" sz="1400" b="0" dirty="0">
              <a:solidFill>
                <a:schemeClr val="tx1"/>
              </a:solidFill>
              <a:latin typeface="+mj-lt"/>
            </a:endParaRPr>
          </a:p>
        </p:txBody>
      </p:sp>
      <p:sp>
        <p:nvSpPr>
          <p:cNvPr id="33" name="Text Box 26"/>
          <p:cNvSpPr txBox="1">
            <a:spLocks noChangeArrowheads="1"/>
          </p:cNvSpPr>
          <p:nvPr>
            <p:custDataLst>
              <p:tags r:id="rId27"/>
            </p:custDataLst>
          </p:nvPr>
        </p:nvSpPr>
        <p:spPr bwMode="auto">
          <a:xfrm>
            <a:off x="5844185" y="3361618"/>
            <a:ext cx="655637" cy="400110"/>
          </a:xfrm>
          <a:prstGeom prst="rect">
            <a:avLst/>
          </a:prstGeom>
          <a:noFill/>
          <a:ln w="12700" algn="ctr">
            <a:solidFill>
              <a:schemeClr val="tx1">
                <a:lumMod val="60000"/>
                <a:lumOff val="40000"/>
              </a:schemeClr>
            </a:solidFill>
            <a:miter lim="800000"/>
            <a:headEnd/>
            <a:tailEnd/>
          </a:ln>
        </p:spPr>
        <p:txBody>
          <a:bodyPr wrap="square">
            <a:spAutoFit/>
          </a:bodyPr>
          <a:lstStyle/>
          <a:p>
            <a:r>
              <a:rPr lang="en-CA" sz="1400" dirty="0" smtClean="0"/>
              <a:t>66 %</a:t>
            </a:r>
            <a:r>
              <a:rPr lang="en-CA" dirty="0" smtClean="0"/>
              <a:t>     </a:t>
            </a:r>
            <a:r>
              <a:rPr lang="en-CA" dirty="0"/>
              <a:t>(</a:t>
            </a:r>
            <a:r>
              <a:rPr lang="en-CA" dirty="0" smtClean="0"/>
              <a:t>n=832)</a:t>
            </a:r>
            <a:endParaRPr lang="en-CA" dirty="0"/>
          </a:p>
        </p:txBody>
      </p:sp>
      <p:sp>
        <p:nvSpPr>
          <p:cNvPr id="34" name="AutoShape 10"/>
          <p:cNvSpPr>
            <a:spLocks/>
          </p:cNvSpPr>
          <p:nvPr>
            <p:custDataLst>
              <p:tags r:id="rId28"/>
            </p:custDataLst>
          </p:nvPr>
        </p:nvSpPr>
        <p:spPr bwMode="auto">
          <a:xfrm rot="10800000">
            <a:off x="5224344" y="1861332"/>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5" name="Text Box 8"/>
          <p:cNvSpPr txBox="1">
            <a:spLocks noChangeArrowheads="1"/>
          </p:cNvSpPr>
          <p:nvPr>
            <p:custDataLst>
              <p:tags r:id="rId29"/>
            </p:custDataLst>
          </p:nvPr>
        </p:nvSpPr>
        <p:spPr bwMode="auto">
          <a:xfrm>
            <a:off x="4292227" y="2103298"/>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(n=339)</a:t>
            </a:r>
            <a:endParaRPr lang="en-CA" b="0" dirty="0">
              <a:latin typeface="Arial Narrow" pitchFamily="34" charset="0"/>
            </a:endParaRPr>
          </a:p>
        </p:txBody>
      </p:sp>
      <p:sp>
        <p:nvSpPr>
          <p:cNvPr id="36" name="Text Box 8"/>
          <p:cNvSpPr txBox="1">
            <a:spLocks noChangeArrowheads="1"/>
          </p:cNvSpPr>
          <p:nvPr>
            <p:custDataLst>
              <p:tags r:id="rId30"/>
            </p:custDataLst>
          </p:nvPr>
        </p:nvSpPr>
        <p:spPr bwMode="auto">
          <a:xfrm>
            <a:off x="4141658" y="3131033"/>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(n=302)</a:t>
            </a:r>
            <a:endParaRPr lang="en-CA" b="0" dirty="0">
              <a:latin typeface="Arial Narrow" pitchFamily="34" charset="0"/>
            </a:endParaRPr>
          </a:p>
        </p:txBody>
      </p:sp>
      <p:sp>
        <p:nvSpPr>
          <p:cNvPr id="37" name="Text Box 8"/>
          <p:cNvSpPr txBox="1">
            <a:spLocks noChangeArrowheads="1"/>
          </p:cNvSpPr>
          <p:nvPr>
            <p:custDataLst>
              <p:tags r:id="rId31"/>
            </p:custDataLst>
          </p:nvPr>
        </p:nvSpPr>
        <p:spPr bwMode="auto">
          <a:xfrm>
            <a:off x="3740676" y="4147677"/>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(n=191)</a:t>
            </a:r>
            <a:endParaRPr lang="en-CA" b="0" dirty="0">
              <a:latin typeface="Arial Narrow" pitchFamily="34" charset="0"/>
            </a:endParaRPr>
          </a:p>
        </p:txBody>
      </p:sp>
      <p:sp>
        <p:nvSpPr>
          <p:cNvPr id="38" name="Text Box 8"/>
          <p:cNvSpPr txBox="1">
            <a:spLocks noChangeArrowheads="1"/>
          </p:cNvSpPr>
          <p:nvPr>
            <p:custDataLst>
              <p:tags r:id="rId32"/>
            </p:custDataLst>
          </p:nvPr>
        </p:nvSpPr>
        <p:spPr bwMode="auto">
          <a:xfrm>
            <a:off x="4565755" y="520761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(n=418)</a:t>
            </a:r>
            <a:endParaRPr lang="en-CA" b="0" dirty="0">
              <a:latin typeface="Arial Narrow" pitchFamily="34" charset="0"/>
            </a:endParaRPr>
          </a:p>
        </p:txBody>
      </p:sp>
      <p:sp>
        <p:nvSpPr>
          <p:cNvPr id="39" name="Text Box 26"/>
          <p:cNvSpPr txBox="1">
            <a:spLocks noChangeArrowheads="1"/>
          </p:cNvSpPr>
          <p:nvPr>
            <p:custDataLst>
              <p:tags r:id="rId33"/>
            </p:custDataLst>
          </p:nvPr>
        </p:nvSpPr>
        <p:spPr bwMode="auto">
          <a:xfrm>
            <a:off x="5849936" y="2936049"/>
            <a:ext cx="655637" cy="400110"/>
          </a:xfrm>
          <a:prstGeom prst="rect">
            <a:avLst/>
          </a:prstGeom>
          <a:noFill/>
          <a:ln w="12700" algn="ctr">
            <a:solidFill>
              <a:schemeClr val="tx1"/>
            </a:solidFill>
            <a:miter lim="800000"/>
            <a:headEnd/>
            <a:tailEnd/>
          </a:ln>
        </p:spPr>
        <p:txBody>
          <a:bodyPr wrap="square">
            <a:spAutoFit/>
          </a:bodyPr>
          <a:lstStyle/>
          <a:p>
            <a:r>
              <a:rPr lang="en-CA" sz="1400" dirty="0" smtClean="0"/>
              <a:t>62 %</a:t>
            </a:r>
            <a:r>
              <a:rPr lang="en-CA" dirty="0" smtClean="0"/>
              <a:t>     </a:t>
            </a:r>
            <a:r>
              <a:rPr lang="en-CA" dirty="0"/>
              <a:t>(</a:t>
            </a:r>
            <a:r>
              <a:rPr lang="en-CA" dirty="0" smtClean="0"/>
              <a:t>n=(719)</a:t>
            </a:r>
            <a:endParaRPr lang="en-CA" dirty="0"/>
          </a:p>
        </p:txBody>
      </p:sp>
      <p:sp>
        <p:nvSpPr>
          <p:cNvPr id="41" name="Text Box 8"/>
          <p:cNvSpPr txBox="1">
            <a:spLocks noChangeArrowheads="1"/>
          </p:cNvSpPr>
          <p:nvPr>
            <p:custDataLst>
              <p:tags r:id="rId34"/>
            </p:custDataLst>
          </p:nvPr>
        </p:nvSpPr>
        <p:spPr bwMode="auto">
          <a:xfrm>
            <a:off x="4218004" y="198414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(n=302)</a:t>
            </a:r>
            <a:endParaRPr lang="en-CA" b="0" dirty="0">
              <a:latin typeface="Arial Narrow" pitchFamily="34" charset="0"/>
            </a:endParaRPr>
          </a:p>
        </p:txBody>
      </p:sp>
      <p:sp>
        <p:nvSpPr>
          <p:cNvPr id="42" name="Text Box 8"/>
          <p:cNvSpPr txBox="1">
            <a:spLocks noChangeArrowheads="1"/>
          </p:cNvSpPr>
          <p:nvPr>
            <p:custDataLst>
              <p:tags r:id="rId35"/>
            </p:custDataLst>
          </p:nvPr>
        </p:nvSpPr>
        <p:spPr bwMode="auto">
          <a:xfrm>
            <a:off x="4146656" y="300691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(n=287)</a:t>
            </a:r>
            <a:endParaRPr lang="en-CA" b="0" dirty="0">
              <a:latin typeface="Arial Narrow" pitchFamily="34" charset="0"/>
            </a:endParaRPr>
          </a:p>
        </p:txBody>
      </p:sp>
      <p:sp>
        <p:nvSpPr>
          <p:cNvPr id="43" name="Text Box 8"/>
          <p:cNvSpPr txBox="1">
            <a:spLocks noChangeArrowheads="1"/>
          </p:cNvSpPr>
          <p:nvPr>
            <p:custDataLst>
              <p:tags r:id="rId36"/>
            </p:custDataLst>
          </p:nvPr>
        </p:nvSpPr>
        <p:spPr bwMode="auto">
          <a:xfrm>
            <a:off x="3465708" y="4048735"/>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(n=130)</a:t>
            </a:r>
            <a:endParaRPr lang="en-CA" b="0" dirty="0">
              <a:latin typeface="Arial Narrow" pitchFamily="34" charset="0"/>
            </a:endParaRPr>
          </a:p>
        </p:txBody>
      </p:sp>
      <p:sp>
        <p:nvSpPr>
          <p:cNvPr id="44" name="Text Box 8"/>
          <p:cNvSpPr txBox="1">
            <a:spLocks noChangeArrowheads="1"/>
          </p:cNvSpPr>
          <p:nvPr>
            <p:custDataLst>
              <p:tags r:id="rId37"/>
            </p:custDataLst>
          </p:nvPr>
        </p:nvSpPr>
        <p:spPr bwMode="auto">
          <a:xfrm>
            <a:off x="4817181" y="5117332"/>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(n=449)</a:t>
            </a:r>
            <a:endParaRPr lang="en-CA" b="0" dirty="0">
              <a:latin typeface="Arial Narrow" pitchFamily="34" charset="0"/>
            </a:endParaRPr>
          </a:p>
        </p:txBody>
      </p:sp>
      <p:sp>
        <p:nvSpPr>
          <p:cNvPr id="46" name="Text Box 26"/>
          <p:cNvSpPr txBox="1">
            <a:spLocks noChangeArrowheads="1"/>
          </p:cNvSpPr>
          <p:nvPr>
            <p:custDataLst>
              <p:tags r:id="rId38"/>
            </p:custDataLst>
          </p:nvPr>
        </p:nvSpPr>
        <p:spPr bwMode="auto">
          <a:xfrm>
            <a:off x="5841695" y="2507670"/>
            <a:ext cx="655637" cy="40011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64 %</a:t>
            </a:r>
            <a:r>
              <a:rPr lang="en-CA" dirty="0" smtClean="0"/>
              <a:t>     </a:t>
            </a:r>
            <a:r>
              <a:rPr lang="en-CA" dirty="0"/>
              <a:t>(</a:t>
            </a:r>
            <a:r>
              <a:rPr lang="en-CA" dirty="0" smtClean="0"/>
              <a:t>n=609)</a:t>
            </a:r>
            <a:endParaRPr lang="en-CA" dirty="0"/>
          </a:p>
        </p:txBody>
      </p:sp>
      <p:sp>
        <p:nvSpPr>
          <p:cNvPr id="50" name="Text Box 8"/>
          <p:cNvSpPr txBox="1">
            <a:spLocks noChangeArrowheads="1"/>
          </p:cNvSpPr>
          <p:nvPr>
            <p:custDataLst>
              <p:tags r:id="rId39"/>
            </p:custDataLst>
          </p:nvPr>
        </p:nvSpPr>
        <p:spPr bwMode="auto">
          <a:xfrm>
            <a:off x="4160116" y="1849098"/>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(n=246)</a:t>
            </a:r>
            <a:endParaRPr lang="en-CA" b="0" dirty="0">
              <a:latin typeface="Arial Narrow" pitchFamily="34" charset="0"/>
            </a:endParaRPr>
          </a:p>
        </p:txBody>
      </p:sp>
      <p:sp>
        <p:nvSpPr>
          <p:cNvPr id="51" name="Text Box 8"/>
          <p:cNvSpPr txBox="1">
            <a:spLocks noChangeArrowheads="1"/>
          </p:cNvSpPr>
          <p:nvPr>
            <p:custDataLst>
              <p:tags r:id="rId40"/>
            </p:custDataLst>
          </p:nvPr>
        </p:nvSpPr>
        <p:spPr bwMode="auto">
          <a:xfrm>
            <a:off x="4014892" y="2896970"/>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(n=221)</a:t>
            </a:r>
            <a:endParaRPr lang="en-CA" b="0" dirty="0">
              <a:latin typeface="Arial Narrow" pitchFamily="34" charset="0"/>
            </a:endParaRPr>
          </a:p>
        </p:txBody>
      </p:sp>
      <p:sp>
        <p:nvSpPr>
          <p:cNvPr id="52" name="Text Box 23"/>
          <p:cNvSpPr txBox="1">
            <a:spLocks noChangeArrowheads="1"/>
          </p:cNvSpPr>
          <p:nvPr>
            <p:custDataLst>
              <p:tags r:id="rId41"/>
            </p:custDataLst>
          </p:nvPr>
        </p:nvSpPr>
        <p:spPr bwMode="auto">
          <a:xfrm>
            <a:off x="3540591" y="3929621"/>
            <a:ext cx="550862" cy="184150"/>
          </a:xfrm>
          <a:prstGeom prst="rect">
            <a:avLst/>
          </a:prstGeom>
          <a:noFill/>
          <a:ln w="25400" algn="ctr">
            <a:noFill/>
            <a:miter lim="800000"/>
            <a:headEnd/>
            <a:tailEnd/>
          </a:ln>
        </p:spPr>
        <p:txBody>
          <a:bodyPr>
            <a:spAutoFit/>
          </a:bodyPr>
          <a:lstStyle/>
          <a:p>
            <a:pPr algn="l"/>
            <a:r>
              <a:rPr lang="en-CA" b="0" dirty="0">
                <a:latin typeface="Arial Narrow" pitchFamily="34" charset="0"/>
              </a:rPr>
              <a:t>(</a:t>
            </a:r>
            <a:r>
              <a:rPr lang="en-CA" b="0" dirty="0" smtClean="0">
                <a:latin typeface="Arial Narrow" pitchFamily="34" charset="0"/>
              </a:rPr>
              <a:t>n=142)</a:t>
            </a:r>
            <a:endParaRPr lang="en-CA" b="0" dirty="0">
              <a:latin typeface="Arial Narrow" pitchFamily="34" charset="0"/>
            </a:endParaRPr>
          </a:p>
        </p:txBody>
      </p:sp>
      <p:sp>
        <p:nvSpPr>
          <p:cNvPr id="53" name="Text Box 8"/>
          <p:cNvSpPr txBox="1">
            <a:spLocks noChangeArrowheads="1"/>
          </p:cNvSpPr>
          <p:nvPr>
            <p:custDataLst>
              <p:tags r:id="rId42"/>
            </p:custDataLst>
          </p:nvPr>
        </p:nvSpPr>
        <p:spPr bwMode="auto">
          <a:xfrm>
            <a:off x="4734524" y="4964084"/>
            <a:ext cx="550863"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(n=349)</a:t>
            </a:r>
            <a:endParaRPr lang="en-CA" b="0" dirty="0">
              <a:latin typeface="Arial Narrow" pitchFamily="34" charset="0"/>
            </a:endParaRPr>
          </a:p>
        </p:txBody>
      </p:sp>
      <p:sp>
        <p:nvSpPr>
          <p:cNvPr id="54" name="TextBox 53"/>
          <p:cNvSpPr txBox="1"/>
          <p:nvPr>
            <p:custDataLst>
              <p:tags r:id="rId43"/>
            </p:custDataLst>
          </p:nvPr>
        </p:nvSpPr>
        <p:spPr>
          <a:xfrm>
            <a:off x="3815967" y="3894589"/>
            <a:ext cx="192361" cy="215444"/>
          </a:xfrm>
          <a:prstGeom prst="rect">
            <a:avLst/>
          </a:prstGeom>
          <a:noFill/>
        </p:spPr>
        <p:txBody>
          <a:bodyPr wrap="square" rtlCol="0">
            <a:spAutoFit/>
          </a:bodyPr>
          <a:lstStyle/>
          <a:p>
            <a:r>
              <a:rPr lang="en-US" sz="800" dirty="0" smtClean="0">
                <a:solidFill>
                  <a:srgbClr val="006600"/>
                </a:solidFill>
                <a:sym typeface="Wingdings 3"/>
              </a:rPr>
              <a:t></a:t>
            </a:r>
            <a:endParaRPr lang="en-US" sz="800" dirty="0">
              <a:solidFill>
                <a:srgbClr val="0066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144463" y="2941321"/>
            <a:ext cx="4416425" cy="984885"/>
          </a:xfrm>
        </p:spPr>
        <p:txBody>
          <a:bodyPr/>
          <a:lstStyle/>
          <a:p>
            <a:pPr fontAlgn="auto">
              <a:lnSpc>
                <a:spcPct val="100000"/>
              </a:lnSpc>
              <a:spcAft>
                <a:spcPts val="0"/>
              </a:spcAft>
              <a:defRPr/>
            </a:pPr>
            <a:r>
              <a:rPr lang="fr-CA" sz="3200" i="1" dirty="0" smtClean="0">
                <a:solidFill>
                  <a:schemeClr val="accent6"/>
                </a:solidFill>
              </a:rPr>
              <a:t>Loi sur les ingénieurs </a:t>
            </a:r>
            <a:r>
              <a:rPr lang="fr-CA" sz="3200" dirty="0" smtClean="0">
                <a:solidFill>
                  <a:schemeClr val="accent6"/>
                </a:solidFill>
              </a:rPr>
              <a:t>de l’Ontario</a:t>
            </a: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5"/>
          <p:cNvSpPr txBox="1">
            <a:spLocks noChangeArrowheads="1"/>
          </p:cNvSpPr>
          <p:nvPr>
            <p:custDataLst>
              <p:tags r:id="rId1"/>
            </p:custDataLst>
          </p:nvPr>
        </p:nvSpPr>
        <p:spPr bwMode="auto">
          <a:xfrm>
            <a:off x="857853" y="2792545"/>
            <a:ext cx="543148" cy="341659"/>
          </a:xfrm>
          <a:prstGeom prst="rect">
            <a:avLst/>
          </a:prstGeom>
          <a:noFill/>
          <a:ln w="6350" algn="ctr">
            <a:solidFill>
              <a:schemeClr val="tx1">
                <a:lumMod val="50000"/>
              </a:schemeClr>
            </a:solidFill>
            <a:miter lim="800000"/>
            <a:headEnd/>
            <a:tailEnd/>
          </a:ln>
        </p:spPr>
        <p:txBody>
          <a:bodyPr wrap="square">
            <a:noAutofit/>
          </a:bodyPr>
          <a:lstStyle/>
          <a:p>
            <a:r>
              <a:rPr lang="en-CA" sz="1300" dirty="0" smtClean="0"/>
              <a:t>85%</a:t>
            </a:r>
            <a:endParaRPr lang="en-CA" sz="1300" dirty="0"/>
          </a:p>
          <a:p>
            <a:endParaRPr lang="en-CA" sz="100" dirty="0"/>
          </a:p>
        </p:txBody>
      </p:sp>
      <p:sp>
        <p:nvSpPr>
          <p:cNvPr id="26627"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dirty="0" smtClean="0"/>
              <a:t>Loi sur les ingénieurs </a:t>
            </a:r>
            <a:r>
              <a:rPr lang="fr-CA" dirty="0" smtClean="0"/>
              <a:t>de l’Ontario</a:t>
            </a:r>
          </a:p>
        </p:txBody>
      </p:sp>
      <p:graphicFrame>
        <p:nvGraphicFramePr>
          <p:cNvPr id="43" name="Object 5"/>
          <p:cNvGraphicFramePr>
            <a:graphicFrameLocks noGrp="1" noChangeAspect="1"/>
          </p:cNvGraphicFramePr>
          <p:nvPr>
            <p:ph idx="1"/>
            <p:custDataLst>
              <p:tags r:id="rId3"/>
            </p:custDataLst>
            <p:extLst>
              <p:ext uri="{D42A27DB-BD31-4B8C-83A1-F6EECF244321}">
                <p14:modId xmlns:p14="http://schemas.microsoft.com/office/powerpoint/2010/main" val="3104133546"/>
              </p:ext>
            </p:extLst>
          </p:nvPr>
        </p:nvGraphicFramePr>
        <p:xfrm>
          <a:off x="453658" y="2077135"/>
          <a:ext cx="8294726" cy="4371975"/>
        </p:xfrm>
        <a:graphic>
          <a:graphicData uri="http://schemas.openxmlformats.org/drawingml/2006/chart">
            <c:chart xmlns:c="http://schemas.openxmlformats.org/drawingml/2006/chart" xmlns:r="http://schemas.openxmlformats.org/officeDocument/2006/relationships" r:id="rId55"/>
          </a:graphicData>
        </a:graphic>
      </p:graphicFrame>
      <p:sp>
        <p:nvSpPr>
          <p:cNvPr id="26628"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B88FD9B5-F60F-4749-9D34-AD8763FF8074}" type="slidenum">
              <a:rPr lang="en-US"/>
              <a:pPr/>
              <a:t>48</a:t>
            </a:fld>
            <a:endParaRPr lang="en-US" dirty="0"/>
          </a:p>
        </p:txBody>
      </p:sp>
      <p:sp>
        <p:nvSpPr>
          <p:cNvPr id="26629" name="Text Box 3"/>
          <p:cNvSpPr txBox="1">
            <a:spLocks noChangeArrowheads="1"/>
          </p:cNvSpPr>
          <p:nvPr>
            <p:custDataLst>
              <p:tags r:id="rId5"/>
            </p:custDataLst>
          </p:nvPr>
        </p:nvSpPr>
        <p:spPr bwMode="auto">
          <a:xfrm>
            <a:off x="286682" y="6375008"/>
            <a:ext cx="84740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Q6. La pratique du génie est règlementée par la </a:t>
            </a:r>
            <a:r>
              <a:rPr lang="fr-CA" sz="800" i="1" dirty="0" smtClean="0">
                <a:solidFill>
                  <a:schemeClr val="tx1"/>
                </a:solidFill>
                <a:latin typeface="+mj-lt"/>
              </a:rPr>
              <a:t>Loi sur les ingénieurs </a:t>
            </a:r>
            <a:r>
              <a:rPr lang="fr-CA" sz="800" dirty="0" smtClean="0">
                <a:solidFill>
                  <a:schemeClr val="tx1"/>
                </a:solidFill>
                <a:latin typeface="+mj-lt"/>
              </a:rPr>
              <a:t>de l’Ontario. Lequel des énoncés suivants décrit le mieux dans quelle mesure vous connaissez cette </a:t>
            </a:r>
            <a:r>
              <a:rPr lang="fr-CA" sz="800" i="1" dirty="0" smtClean="0">
                <a:solidFill>
                  <a:schemeClr val="tx1"/>
                </a:solidFill>
                <a:latin typeface="+mj-lt"/>
              </a:rPr>
              <a:t>Loi</a:t>
            </a:r>
            <a:r>
              <a:rPr lang="fr-CA" sz="800" dirty="0" smtClean="0">
                <a:solidFill>
                  <a:schemeClr val="tx1"/>
                </a:solidFill>
                <a:latin typeface="+mj-lt"/>
              </a:rPr>
              <a:t>? Base : Tous les répondants, 2014 n=958; 2013 n=1168; 2012 n=1250; 2011 n=955; 2010 n=883; 2009 n=907; 2008 n=513 (Q4).</a:t>
            </a:r>
            <a:endParaRPr lang="fr-CA" sz="800" dirty="0">
              <a:solidFill>
                <a:schemeClr val="tx1"/>
              </a:solidFill>
              <a:latin typeface="+mj-lt"/>
            </a:endParaRPr>
          </a:p>
        </p:txBody>
      </p:sp>
      <p:sp>
        <p:nvSpPr>
          <p:cNvPr id="26630" name="Text Box 7"/>
          <p:cNvSpPr txBox="1">
            <a:spLocks noChangeArrowheads="1"/>
          </p:cNvSpPr>
          <p:nvPr>
            <p:custDataLst>
              <p:tags r:id="rId6"/>
            </p:custDataLst>
          </p:nvPr>
        </p:nvSpPr>
        <p:spPr bwMode="auto">
          <a:xfrm>
            <a:off x="1485276" y="5485220"/>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(n=22)</a:t>
            </a:r>
          </a:p>
        </p:txBody>
      </p:sp>
      <p:sp>
        <p:nvSpPr>
          <p:cNvPr id="26631" name="Text Box 8"/>
          <p:cNvSpPr txBox="1">
            <a:spLocks noChangeArrowheads="1"/>
          </p:cNvSpPr>
          <p:nvPr>
            <p:custDataLst>
              <p:tags r:id="rId7"/>
            </p:custDataLst>
          </p:nvPr>
        </p:nvSpPr>
        <p:spPr bwMode="auto">
          <a:xfrm>
            <a:off x="3143871" y="443967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(n=259)</a:t>
            </a:r>
          </a:p>
        </p:txBody>
      </p:sp>
      <p:sp>
        <p:nvSpPr>
          <p:cNvPr id="26632" name="Text Box 9"/>
          <p:cNvSpPr txBox="1">
            <a:spLocks noChangeArrowheads="1"/>
          </p:cNvSpPr>
          <p:nvPr>
            <p:custDataLst>
              <p:tags r:id="rId8"/>
            </p:custDataLst>
          </p:nvPr>
        </p:nvSpPr>
        <p:spPr bwMode="auto">
          <a:xfrm>
            <a:off x="4778784" y="3655110"/>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(n=456)</a:t>
            </a:r>
          </a:p>
        </p:txBody>
      </p:sp>
      <p:sp>
        <p:nvSpPr>
          <p:cNvPr id="26633" name="Text Box 10"/>
          <p:cNvSpPr txBox="1">
            <a:spLocks noChangeArrowheads="1"/>
          </p:cNvSpPr>
          <p:nvPr>
            <p:custDataLst>
              <p:tags r:id="rId9"/>
            </p:custDataLst>
          </p:nvPr>
        </p:nvSpPr>
        <p:spPr bwMode="auto">
          <a:xfrm>
            <a:off x="6429438" y="498929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(n=132)</a:t>
            </a:r>
          </a:p>
        </p:txBody>
      </p:sp>
      <p:sp>
        <p:nvSpPr>
          <p:cNvPr id="26634" name="Text Box 11"/>
          <p:cNvSpPr txBox="1">
            <a:spLocks noChangeArrowheads="1"/>
          </p:cNvSpPr>
          <p:nvPr>
            <p:custDataLst>
              <p:tags r:id="rId10"/>
            </p:custDataLst>
          </p:nvPr>
        </p:nvSpPr>
        <p:spPr bwMode="auto">
          <a:xfrm>
            <a:off x="1592957" y="5519324"/>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(n=5)</a:t>
            </a:r>
          </a:p>
        </p:txBody>
      </p:sp>
      <p:sp>
        <p:nvSpPr>
          <p:cNvPr id="26635" name="Text Box 12"/>
          <p:cNvSpPr txBox="1">
            <a:spLocks noChangeArrowheads="1"/>
          </p:cNvSpPr>
          <p:nvPr>
            <p:custDataLst>
              <p:tags r:id="rId11"/>
            </p:custDataLst>
          </p:nvPr>
        </p:nvSpPr>
        <p:spPr bwMode="auto">
          <a:xfrm>
            <a:off x="3355902" y="4723498"/>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(n=113)</a:t>
            </a:r>
          </a:p>
        </p:txBody>
      </p:sp>
      <p:sp>
        <p:nvSpPr>
          <p:cNvPr id="26636" name="Text Box 13"/>
          <p:cNvSpPr txBox="1">
            <a:spLocks noChangeArrowheads="1"/>
          </p:cNvSpPr>
          <p:nvPr>
            <p:custDataLst>
              <p:tags r:id="rId12"/>
            </p:custDataLst>
          </p:nvPr>
        </p:nvSpPr>
        <p:spPr bwMode="auto">
          <a:xfrm>
            <a:off x="4993514" y="3496702"/>
            <a:ext cx="568325" cy="184666"/>
          </a:xfrm>
          <a:prstGeom prst="rect">
            <a:avLst/>
          </a:prstGeom>
          <a:noFill/>
          <a:ln w="25400" algn="ctr">
            <a:noFill/>
            <a:miter lim="800000"/>
            <a:headEnd/>
            <a:tailEnd/>
          </a:ln>
        </p:spPr>
        <p:txBody>
          <a:bodyPr>
            <a:spAutoFit/>
          </a:bodyPr>
          <a:lstStyle/>
          <a:p>
            <a:pPr algn="l"/>
            <a:r>
              <a:rPr lang="en-CA" b="0" dirty="0">
                <a:latin typeface="Arial Narrow" pitchFamily="34" charset="0"/>
              </a:rPr>
              <a:t>(n=276)</a:t>
            </a:r>
          </a:p>
        </p:txBody>
      </p:sp>
      <p:sp>
        <p:nvSpPr>
          <p:cNvPr id="26637" name="Text Box 14"/>
          <p:cNvSpPr txBox="1">
            <a:spLocks noChangeArrowheads="1"/>
          </p:cNvSpPr>
          <p:nvPr>
            <p:custDataLst>
              <p:tags r:id="rId13"/>
            </p:custDataLst>
          </p:nvPr>
        </p:nvSpPr>
        <p:spPr bwMode="auto">
          <a:xfrm>
            <a:off x="6658113" y="491876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(n=89)</a:t>
            </a:r>
          </a:p>
        </p:txBody>
      </p:sp>
      <p:sp>
        <p:nvSpPr>
          <p:cNvPr id="26638" name="Text Box 15"/>
          <p:cNvSpPr txBox="1">
            <a:spLocks noChangeArrowheads="1"/>
          </p:cNvSpPr>
          <p:nvPr>
            <p:custDataLst>
              <p:tags r:id="rId14"/>
            </p:custDataLst>
          </p:nvPr>
        </p:nvSpPr>
        <p:spPr bwMode="auto">
          <a:xfrm>
            <a:off x="8121159" y="5405566"/>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(n=38)</a:t>
            </a:r>
          </a:p>
        </p:txBody>
      </p:sp>
      <p:sp>
        <p:nvSpPr>
          <p:cNvPr id="26639" name="Text Box 16"/>
          <p:cNvSpPr txBox="1">
            <a:spLocks noChangeArrowheads="1"/>
          </p:cNvSpPr>
          <p:nvPr>
            <p:custDataLst>
              <p:tags r:id="rId15"/>
            </p:custDataLst>
          </p:nvPr>
        </p:nvSpPr>
        <p:spPr bwMode="auto">
          <a:xfrm>
            <a:off x="8311730" y="533820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a:t>
            </a:r>
          </a:p>
        </p:txBody>
      </p:sp>
      <p:sp>
        <p:nvSpPr>
          <p:cNvPr id="26641" name="Text Box 19"/>
          <p:cNvSpPr txBox="1">
            <a:spLocks noChangeArrowheads="1"/>
          </p:cNvSpPr>
          <p:nvPr>
            <p:custDataLst>
              <p:tags r:id="rId16"/>
            </p:custDataLst>
          </p:nvPr>
        </p:nvSpPr>
        <p:spPr bwMode="auto">
          <a:xfrm>
            <a:off x="2325522" y="2364835"/>
            <a:ext cx="1458163" cy="415498"/>
          </a:xfrm>
          <a:prstGeom prst="rect">
            <a:avLst/>
          </a:prstGeom>
          <a:noFill/>
          <a:ln w="25400" algn="ctr">
            <a:noFill/>
            <a:miter lim="800000"/>
            <a:headEnd/>
            <a:tailEnd/>
          </a:ln>
        </p:spPr>
        <p:txBody>
          <a:bodyPr wrap="square">
            <a:spAutoFit/>
          </a:bodyPr>
          <a:lstStyle/>
          <a:p>
            <a:r>
              <a:rPr lang="fr-CA" sz="1400" i="1" dirty="0" smtClean="0"/>
              <a:t>Connaissance</a:t>
            </a:r>
            <a:r>
              <a:rPr lang="fr-CA" sz="1400" dirty="0" smtClean="0"/>
              <a:t/>
            </a:r>
            <a:br>
              <a:rPr lang="fr-CA" sz="1400" dirty="0" smtClean="0"/>
            </a:br>
            <a:r>
              <a:rPr lang="fr-CA" sz="700" dirty="0" smtClean="0"/>
              <a:t>(3 cotes supérieures)</a:t>
            </a:r>
            <a:endParaRPr lang="fr-CA" sz="700" dirty="0"/>
          </a:p>
        </p:txBody>
      </p:sp>
      <p:grpSp>
        <p:nvGrpSpPr>
          <p:cNvPr id="26642" name="Group 20"/>
          <p:cNvGrpSpPr>
            <a:grpSpLocks/>
          </p:cNvGrpSpPr>
          <p:nvPr>
            <p:custDataLst>
              <p:tags r:id="rId17"/>
            </p:custDataLst>
          </p:nvPr>
        </p:nvGrpSpPr>
        <p:grpSpPr bwMode="auto">
          <a:xfrm>
            <a:off x="3809438" y="2787955"/>
            <a:ext cx="671357" cy="350838"/>
            <a:chOff x="1948" y="1877"/>
            <a:chExt cx="385" cy="224"/>
          </a:xfrm>
        </p:grpSpPr>
        <p:sp>
          <p:nvSpPr>
            <p:cNvPr id="26664" name="Text Box 21"/>
            <p:cNvSpPr txBox="1">
              <a:spLocks noChangeArrowheads="1"/>
            </p:cNvSpPr>
            <p:nvPr/>
          </p:nvSpPr>
          <p:spPr bwMode="auto">
            <a:xfrm>
              <a:off x="1948" y="1877"/>
              <a:ext cx="348" cy="220"/>
            </a:xfrm>
            <a:prstGeom prst="rect">
              <a:avLst/>
            </a:prstGeom>
            <a:noFill/>
            <a:ln w="6350" algn="ctr">
              <a:solidFill>
                <a:schemeClr val="accent6"/>
              </a:solidFill>
              <a:miter lim="800000"/>
              <a:headEnd/>
              <a:tailEnd/>
            </a:ln>
          </p:spPr>
          <p:txBody>
            <a:bodyPr>
              <a:spAutoFit/>
            </a:bodyPr>
            <a:lstStyle/>
            <a:p>
              <a:r>
                <a:rPr lang="en-CA" sz="1300" dirty="0" smtClean="0"/>
                <a:t>81%</a:t>
              </a:r>
              <a:endParaRPr lang="en-CA" sz="1300" dirty="0"/>
            </a:p>
            <a:p>
              <a:endParaRPr lang="en-CA" sz="100" dirty="0"/>
            </a:p>
            <a:p>
              <a:endParaRPr lang="en-CA" sz="100" dirty="0"/>
            </a:p>
          </p:txBody>
        </p:sp>
        <p:sp>
          <p:nvSpPr>
            <p:cNvPr id="26665" name="Text Box 22"/>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(n=737)</a:t>
              </a:r>
            </a:p>
          </p:txBody>
        </p:sp>
      </p:grpSp>
      <p:grpSp>
        <p:nvGrpSpPr>
          <p:cNvPr id="26643" name="Group 23"/>
          <p:cNvGrpSpPr>
            <a:grpSpLocks/>
          </p:cNvGrpSpPr>
          <p:nvPr>
            <p:custDataLst>
              <p:tags r:id="rId18"/>
            </p:custDataLst>
          </p:nvPr>
        </p:nvGrpSpPr>
        <p:grpSpPr bwMode="auto">
          <a:xfrm>
            <a:off x="4444609" y="2775255"/>
            <a:ext cx="751995" cy="376238"/>
            <a:chOff x="2420" y="1875"/>
            <a:chExt cx="379" cy="225"/>
          </a:xfrm>
        </p:grpSpPr>
        <p:sp>
          <p:nvSpPr>
            <p:cNvPr id="26662" name="Text Box 24"/>
            <p:cNvSpPr txBox="1">
              <a:spLocks noChangeArrowheads="1"/>
            </p:cNvSpPr>
            <p:nvPr/>
          </p:nvSpPr>
          <p:spPr bwMode="auto">
            <a:xfrm>
              <a:off x="2420" y="1875"/>
              <a:ext cx="302" cy="202"/>
            </a:xfrm>
            <a:prstGeom prst="rect">
              <a:avLst/>
            </a:prstGeom>
            <a:noFill/>
            <a:ln w="6350" algn="ctr">
              <a:solidFill>
                <a:schemeClr val="accent6">
                  <a:lumMod val="90000"/>
                  <a:lumOff val="10000"/>
                </a:schemeClr>
              </a:solidFill>
              <a:miter lim="800000"/>
              <a:headEnd/>
              <a:tailEnd/>
            </a:ln>
          </p:spPr>
          <p:txBody>
            <a:bodyPr wrap="square">
              <a:spAutoFit/>
            </a:bodyPr>
            <a:lstStyle/>
            <a:p>
              <a:r>
                <a:rPr lang="en-CA" sz="1300" dirty="0" smtClean="0"/>
                <a:t>77%</a:t>
              </a:r>
              <a:endParaRPr lang="en-CA" sz="1300" dirty="0"/>
            </a:p>
            <a:p>
              <a:endParaRPr lang="en-CA" sz="100" dirty="0"/>
            </a:p>
            <a:p>
              <a:endParaRPr lang="en-CA" sz="100" dirty="0"/>
            </a:p>
          </p:txBody>
        </p:sp>
        <p:sp>
          <p:nvSpPr>
            <p:cNvPr id="26663" name="Text Box 25"/>
            <p:cNvSpPr txBox="1">
              <a:spLocks noChangeArrowheads="1"/>
            </p:cNvSpPr>
            <p:nvPr/>
          </p:nvSpPr>
          <p:spPr bwMode="auto">
            <a:xfrm>
              <a:off x="2441" y="1990"/>
              <a:ext cx="358" cy="110"/>
            </a:xfrm>
            <a:prstGeom prst="rect">
              <a:avLst/>
            </a:prstGeom>
            <a:noFill/>
            <a:ln w="25400" algn="ctr">
              <a:noFill/>
              <a:miter lim="800000"/>
              <a:headEnd/>
              <a:tailEnd/>
            </a:ln>
          </p:spPr>
          <p:txBody>
            <a:bodyPr>
              <a:spAutoFit/>
            </a:bodyPr>
            <a:lstStyle/>
            <a:p>
              <a:pPr algn="l"/>
              <a:r>
                <a:rPr lang="en-CA" dirty="0"/>
                <a:t>(n=394)</a:t>
              </a:r>
            </a:p>
          </p:txBody>
        </p:sp>
      </p:grpSp>
      <p:sp>
        <p:nvSpPr>
          <p:cNvPr id="26644" name="Text Box 27"/>
          <p:cNvSpPr txBox="1">
            <a:spLocks noChangeArrowheads="1"/>
          </p:cNvSpPr>
          <p:nvPr>
            <p:custDataLst>
              <p:tags r:id="rId19"/>
            </p:custDataLst>
          </p:nvPr>
        </p:nvSpPr>
        <p:spPr bwMode="auto">
          <a:xfrm>
            <a:off x="1104553" y="1631098"/>
            <a:ext cx="6992937"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Dans quelle mesure connaissez-vous la </a:t>
            </a:r>
            <a:r>
              <a:rPr lang="fr-CA" sz="1400" i="1" dirty="0" smtClean="0">
                <a:solidFill>
                  <a:srgbClr val="003399"/>
                </a:solidFill>
                <a:latin typeface="+mj-lt"/>
              </a:rPr>
              <a:t>Loi sur les ingénieurs </a:t>
            </a:r>
            <a:r>
              <a:rPr lang="fr-CA" sz="1400" dirty="0" smtClean="0">
                <a:solidFill>
                  <a:srgbClr val="003399"/>
                </a:solidFill>
                <a:latin typeface="+mj-lt"/>
              </a:rPr>
              <a:t>de l’Ontario?</a:t>
            </a:r>
            <a:endParaRPr lang="fr-CA" sz="1400" dirty="0">
              <a:solidFill>
                <a:srgbClr val="003399"/>
              </a:solidFill>
              <a:latin typeface="+mj-lt"/>
            </a:endParaRPr>
          </a:p>
        </p:txBody>
      </p:sp>
      <p:sp>
        <p:nvSpPr>
          <p:cNvPr id="26645" name="Text Box 29"/>
          <p:cNvSpPr txBox="1">
            <a:spLocks noChangeArrowheads="1"/>
          </p:cNvSpPr>
          <p:nvPr>
            <p:custDataLst>
              <p:tags r:id="rId20"/>
            </p:custDataLst>
          </p:nvPr>
        </p:nvSpPr>
        <p:spPr bwMode="auto">
          <a:xfrm>
            <a:off x="1257290" y="5456858"/>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sp>
        <p:nvSpPr>
          <p:cNvPr id="26646" name="Text Box 30"/>
          <p:cNvSpPr txBox="1">
            <a:spLocks noChangeArrowheads="1"/>
          </p:cNvSpPr>
          <p:nvPr>
            <p:custDataLst>
              <p:tags r:id="rId21"/>
            </p:custDataLst>
          </p:nvPr>
        </p:nvSpPr>
        <p:spPr bwMode="auto">
          <a:xfrm>
            <a:off x="2908501" y="426312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(n=304)</a:t>
            </a:r>
          </a:p>
        </p:txBody>
      </p:sp>
      <p:sp>
        <p:nvSpPr>
          <p:cNvPr id="26647" name="Text Box 31"/>
          <p:cNvSpPr txBox="1">
            <a:spLocks noChangeArrowheads="1"/>
          </p:cNvSpPr>
          <p:nvPr>
            <p:custDataLst>
              <p:tags r:id="rId22"/>
            </p:custDataLst>
          </p:nvPr>
        </p:nvSpPr>
        <p:spPr bwMode="auto">
          <a:xfrm>
            <a:off x="4613146" y="373697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(n=424)</a:t>
            </a:r>
          </a:p>
        </p:txBody>
      </p:sp>
      <p:sp>
        <p:nvSpPr>
          <p:cNvPr id="26648" name="Text Box 32"/>
          <p:cNvSpPr txBox="1">
            <a:spLocks noChangeArrowheads="1"/>
          </p:cNvSpPr>
          <p:nvPr>
            <p:custDataLst>
              <p:tags r:id="rId23"/>
            </p:custDataLst>
          </p:nvPr>
        </p:nvSpPr>
        <p:spPr bwMode="auto">
          <a:xfrm>
            <a:off x="6226378" y="5095316"/>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(n=107)</a:t>
            </a:r>
          </a:p>
        </p:txBody>
      </p:sp>
      <p:sp>
        <p:nvSpPr>
          <p:cNvPr id="26649" name="Text Box 33"/>
          <p:cNvSpPr txBox="1">
            <a:spLocks noChangeArrowheads="1"/>
          </p:cNvSpPr>
          <p:nvPr>
            <p:custDataLst>
              <p:tags r:id="rId24"/>
            </p:custDataLst>
          </p:nvPr>
        </p:nvSpPr>
        <p:spPr bwMode="auto">
          <a:xfrm>
            <a:off x="7905529" y="5446367"/>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(n=24)</a:t>
            </a:r>
          </a:p>
        </p:txBody>
      </p:sp>
      <p:grpSp>
        <p:nvGrpSpPr>
          <p:cNvPr id="26650" name="Group 34"/>
          <p:cNvGrpSpPr>
            <a:grpSpLocks/>
          </p:cNvGrpSpPr>
          <p:nvPr>
            <p:custDataLst>
              <p:tags r:id="rId25"/>
            </p:custDataLst>
          </p:nvPr>
        </p:nvGrpSpPr>
        <p:grpSpPr bwMode="auto">
          <a:xfrm>
            <a:off x="3176849" y="2787955"/>
            <a:ext cx="671357" cy="350838"/>
            <a:chOff x="1948" y="1877"/>
            <a:chExt cx="385" cy="224"/>
          </a:xfrm>
        </p:grpSpPr>
        <p:sp>
          <p:nvSpPr>
            <p:cNvPr id="26660" name="Text Box 35"/>
            <p:cNvSpPr txBox="1">
              <a:spLocks noChangeArrowheads="1"/>
            </p:cNvSpPr>
            <p:nvPr/>
          </p:nvSpPr>
          <p:spPr bwMode="auto">
            <a:xfrm>
              <a:off x="1948" y="1877"/>
              <a:ext cx="348" cy="220"/>
            </a:xfrm>
            <a:prstGeom prst="rect">
              <a:avLst/>
            </a:prstGeom>
            <a:noFill/>
            <a:ln w="6350" algn="ctr">
              <a:solidFill>
                <a:schemeClr val="tx1">
                  <a:lumMod val="20000"/>
                  <a:lumOff val="80000"/>
                </a:schemeClr>
              </a:solidFill>
              <a:miter lim="800000"/>
              <a:headEnd/>
              <a:tailEnd/>
            </a:ln>
          </p:spPr>
          <p:txBody>
            <a:bodyPr>
              <a:spAutoFit/>
            </a:bodyPr>
            <a:lstStyle/>
            <a:p>
              <a:r>
                <a:rPr lang="en-CA" sz="1300" dirty="0" smtClean="0"/>
                <a:t>85%</a:t>
              </a:r>
              <a:endParaRPr lang="en-CA" sz="1300" dirty="0"/>
            </a:p>
            <a:p>
              <a:endParaRPr lang="en-CA" sz="100" dirty="0"/>
            </a:p>
            <a:p>
              <a:endParaRPr lang="en-CA" sz="100" dirty="0"/>
            </a:p>
          </p:txBody>
        </p:sp>
        <p:sp>
          <p:nvSpPr>
            <p:cNvPr id="26661" name="Text Box 36"/>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(n=752)</a:t>
              </a:r>
            </a:p>
          </p:txBody>
        </p:sp>
      </p:grpSp>
      <p:grpSp>
        <p:nvGrpSpPr>
          <p:cNvPr id="26651" name="Group 34"/>
          <p:cNvGrpSpPr>
            <a:grpSpLocks/>
          </p:cNvGrpSpPr>
          <p:nvPr>
            <p:custDataLst>
              <p:tags r:id="rId26"/>
            </p:custDataLst>
          </p:nvPr>
        </p:nvGrpSpPr>
        <p:grpSpPr bwMode="auto">
          <a:xfrm>
            <a:off x="2561311" y="2787955"/>
            <a:ext cx="671357" cy="350838"/>
            <a:chOff x="1948" y="1877"/>
            <a:chExt cx="385" cy="224"/>
          </a:xfrm>
        </p:grpSpPr>
        <p:sp>
          <p:nvSpPr>
            <p:cNvPr id="26658" name="Text Box 35"/>
            <p:cNvSpPr txBox="1">
              <a:spLocks noChangeArrowheads="1"/>
            </p:cNvSpPr>
            <p:nvPr/>
          </p:nvSpPr>
          <p:spPr bwMode="auto">
            <a:xfrm>
              <a:off x="1948" y="1877"/>
              <a:ext cx="348" cy="220"/>
            </a:xfrm>
            <a:prstGeom prst="rect">
              <a:avLst/>
            </a:prstGeom>
            <a:noFill/>
            <a:ln w="6350" algn="ctr">
              <a:solidFill>
                <a:schemeClr val="tx1">
                  <a:lumMod val="40000"/>
                  <a:lumOff val="60000"/>
                </a:schemeClr>
              </a:solidFill>
              <a:miter lim="800000"/>
              <a:headEnd/>
              <a:tailEnd/>
            </a:ln>
          </p:spPr>
          <p:txBody>
            <a:bodyPr>
              <a:spAutoFit/>
            </a:bodyPr>
            <a:lstStyle/>
            <a:p>
              <a:r>
                <a:rPr lang="en-CA" sz="1300" dirty="0" smtClean="0"/>
                <a:t>86%</a:t>
              </a:r>
              <a:endParaRPr lang="en-CA" sz="1300" dirty="0"/>
            </a:p>
            <a:p>
              <a:endParaRPr lang="en-CA" sz="100" dirty="0"/>
            </a:p>
            <a:p>
              <a:endParaRPr lang="en-CA" sz="100" dirty="0"/>
            </a:p>
          </p:txBody>
        </p:sp>
        <p:sp>
          <p:nvSpPr>
            <p:cNvPr id="26659" name="Text Box 36"/>
            <p:cNvSpPr txBox="1">
              <a:spLocks noChangeArrowheads="1"/>
            </p:cNvSpPr>
            <p:nvPr/>
          </p:nvSpPr>
          <p:spPr bwMode="auto">
            <a:xfrm>
              <a:off x="1976" y="1984"/>
              <a:ext cx="357" cy="117"/>
            </a:xfrm>
            <a:prstGeom prst="rect">
              <a:avLst/>
            </a:prstGeom>
            <a:noFill/>
            <a:ln w="25400" algn="ctr">
              <a:noFill/>
              <a:miter lim="800000"/>
              <a:headEnd/>
              <a:tailEnd/>
            </a:ln>
          </p:spPr>
          <p:txBody>
            <a:bodyPr>
              <a:spAutoFit/>
            </a:bodyPr>
            <a:lstStyle/>
            <a:p>
              <a:pPr algn="l"/>
              <a:r>
                <a:rPr lang="en-CA" dirty="0"/>
                <a:t>(n=824)</a:t>
              </a:r>
            </a:p>
          </p:txBody>
        </p:sp>
      </p:grpSp>
      <p:sp>
        <p:nvSpPr>
          <p:cNvPr id="26652" name="Text Box 29"/>
          <p:cNvSpPr txBox="1">
            <a:spLocks noChangeArrowheads="1"/>
          </p:cNvSpPr>
          <p:nvPr>
            <p:custDataLst>
              <p:tags r:id="rId27"/>
            </p:custDataLst>
          </p:nvPr>
        </p:nvSpPr>
        <p:spPr bwMode="auto">
          <a:xfrm>
            <a:off x="1041051" y="5481567"/>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(n=19)</a:t>
            </a:r>
          </a:p>
        </p:txBody>
      </p:sp>
      <p:sp>
        <p:nvSpPr>
          <p:cNvPr id="26653" name="Text Box 30"/>
          <p:cNvSpPr txBox="1">
            <a:spLocks noChangeArrowheads="1"/>
          </p:cNvSpPr>
          <p:nvPr>
            <p:custDataLst>
              <p:tags r:id="rId28"/>
            </p:custDataLst>
          </p:nvPr>
        </p:nvSpPr>
        <p:spPr bwMode="auto">
          <a:xfrm>
            <a:off x="2690729" y="4296459"/>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(n=316)</a:t>
            </a:r>
          </a:p>
        </p:txBody>
      </p:sp>
      <p:sp>
        <p:nvSpPr>
          <p:cNvPr id="26654" name="Text Box 31"/>
          <p:cNvSpPr txBox="1">
            <a:spLocks noChangeArrowheads="1"/>
          </p:cNvSpPr>
          <p:nvPr>
            <p:custDataLst>
              <p:tags r:id="rId29"/>
            </p:custDataLst>
          </p:nvPr>
        </p:nvSpPr>
        <p:spPr bwMode="auto">
          <a:xfrm>
            <a:off x="4382246" y="3625502"/>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(n=489)</a:t>
            </a:r>
          </a:p>
        </p:txBody>
      </p:sp>
      <p:sp>
        <p:nvSpPr>
          <p:cNvPr id="26655" name="Text Box 32"/>
          <p:cNvSpPr txBox="1">
            <a:spLocks noChangeArrowheads="1"/>
          </p:cNvSpPr>
          <p:nvPr>
            <p:custDataLst>
              <p:tags r:id="rId30"/>
            </p:custDataLst>
          </p:nvPr>
        </p:nvSpPr>
        <p:spPr bwMode="auto">
          <a:xfrm>
            <a:off x="5996114" y="5104841"/>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(n=111)</a:t>
            </a:r>
          </a:p>
        </p:txBody>
      </p:sp>
      <p:sp>
        <p:nvSpPr>
          <p:cNvPr id="26656" name="Text Box 33"/>
          <p:cNvSpPr txBox="1">
            <a:spLocks noChangeArrowheads="1"/>
          </p:cNvSpPr>
          <p:nvPr>
            <p:custDataLst>
              <p:tags r:id="rId31"/>
            </p:custDataLst>
          </p:nvPr>
        </p:nvSpPr>
        <p:spPr bwMode="auto">
          <a:xfrm>
            <a:off x="7677960" y="5477003"/>
            <a:ext cx="568325" cy="184150"/>
          </a:xfrm>
          <a:prstGeom prst="rect">
            <a:avLst/>
          </a:prstGeom>
          <a:noFill/>
          <a:ln w="25400" algn="ctr">
            <a:noFill/>
            <a:miter lim="800000"/>
            <a:headEnd/>
            <a:tailEnd/>
          </a:ln>
        </p:spPr>
        <p:txBody>
          <a:bodyPr>
            <a:spAutoFit/>
          </a:bodyPr>
          <a:lstStyle/>
          <a:p>
            <a:pPr algn="l"/>
            <a:r>
              <a:rPr lang="en-CA" b="0" dirty="0">
                <a:latin typeface="Arial Narrow" pitchFamily="34" charset="0"/>
              </a:rPr>
              <a:t>(n=20)</a:t>
            </a:r>
          </a:p>
        </p:txBody>
      </p:sp>
      <p:sp>
        <p:nvSpPr>
          <p:cNvPr id="42" name="Content Placeholder 33"/>
          <p:cNvSpPr txBox="1">
            <a:spLocks/>
          </p:cNvSpPr>
          <p:nvPr>
            <p:custDataLst>
              <p:tags r:id="rId32"/>
            </p:custDataLst>
          </p:nvPr>
        </p:nvSpPr>
        <p:spPr>
          <a:xfrm>
            <a:off x="257834" y="700708"/>
            <a:ext cx="8581366"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Plus de huit étudiants sur dix (85 %) indiquent connaître la </a:t>
            </a:r>
            <a:r>
              <a:rPr lang="fr-CA" sz="1300" b="0" i="1" dirty="0" smtClean="0">
                <a:solidFill>
                  <a:schemeClr val="tx1"/>
                </a:solidFill>
                <a:latin typeface="+mj-lt"/>
              </a:rPr>
              <a:t>Loi sur les ingénieurs </a:t>
            </a:r>
            <a:r>
              <a:rPr lang="fr-CA" sz="1300" b="0" dirty="0" smtClean="0">
                <a:solidFill>
                  <a:schemeClr val="tx1"/>
                </a:solidFill>
                <a:latin typeface="+mj-lt"/>
              </a:rPr>
              <a:t>de l’Ontario, ce qui représente un pourcentage plus élevé qu’en 2013. Environ un tiers des étudiants (35 %) dit connaître assez bien la </a:t>
            </a:r>
            <a:r>
              <a:rPr lang="fr-CA" sz="1300" b="0" i="1" dirty="0" smtClean="0">
                <a:solidFill>
                  <a:schemeClr val="tx1"/>
                </a:solidFill>
                <a:latin typeface="+mj-lt"/>
              </a:rPr>
              <a:t>Loi sur les ingénieurs </a:t>
            </a:r>
            <a:r>
              <a:rPr lang="fr-CA" sz="1300" b="0" dirty="0" smtClean="0">
                <a:solidFill>
                  <a:schemeClr val="tx1"/>
                </a:solidFill>
                <a:latin typeface="+mj-lt"/>
              </a:rPr>
              <a:t>de l’Ontario, ce qui est beaucoup plus que l’année dernière, tandis qu’un peu moins de la moitié (47 %) dit la connaître un peu, ce qui est beaucoup moins qu’en 2013. Seulement 4 % des étudiants indiquent très bien connaître la </a:t>
            </a:r>
            <a:r>
              <a:rPr lang="fr-CA" sz="1300" b="0" i="1" dirty="0" smtClean="0">
                <a:solidFill>
                  <a:schemeClr val="tx1"/>
                </a:solidFill>
                <a:latin typeface="+mj-lt"/>
              </a:rPr>
              <a:t>Loi</a:t>
            </a:r>
            <a:r>
              <a:rPr lang="fr-CA" sz="1300" b="0" dirty="0" smtClean="0">
                <a:solidFill>
                  <a:schemeClr val="tx1"/>
                </a:solidFill>
                <a:latin typeface="+mj-lt"/>
              </a:rPr>
              <a:t>. </a:t>
            </a:r>
            <a:endParaRPr lang="fr-CA" sz="1300" b="0" dirty="0">
              <a:solidFill>
                <a:schemeClr val="tx1"/>
              </a:solidFill>
              <a:latin typeface="+mn-lt"/>
            </a:endParaRPr>
          </a:p>
        </p:txBody>
      </p:sp>
      <p:grpSp>
        <p:nvGrpSpPr>
          <p:cNvPr id="53" name="Group 52"/>
          <p:cNvGrpSpPr/>
          <p:nvPr>
            <p:custDataLst>
              <p:tags r:id="rId33"/>
            </p:custDataLst>
          </p:nvPr>
        </p:nvGrpSpPr>
        <p:grpSpPr>
          <a:xfrm>
            <a:off x="1975256" y="2787675"/>
            <a:ext cx="622532" cy="351399"/>
            <a:chOff x="1367355" y="2799794"/>
            <a:chExt cx="556435" cy="351399"/>
          </a:xfrm>
        </p:grpSpPr>
        <p:sp>
          <p:nvSpPr>
            <p:cNvPr id="45" name="Text Box 35"/>
            <p:cNvSpPr txBox="1">
              <a:spLocks noChangeArrowheads="1"/>
            </p:cNvSpPr>
            <p:nvPr/>
          </p:nvSpPr>
          <p:spPr bwMode="auto">
            <a:xfrm>
              <a:off x="1389984" y="2799794"/>
              <a:ext cx="485480" cy="341659"/>
            </a:xfrm>
            <a:prstGeom prst="rect">
              <a:avLst/>
            </a:prstGeom>
            <a:noFill/>
            <a:ln w="6350" algn="ctr">
              <a:solidFill>
                <a:schemeClr val="tx1">
                  <a:lumMod val="60000"/>
                  <a:lumOff val="40000"/>
                </a:schemeClr>
              </a:solidFill>
              <a:miter lim="800000"/>
              <a:headEnd/>
              <a:tailEnd/>
            </a:ln>
          </p:spPr>
          <p:txBody>
            <a:bodyPr wrap="square">
              <a:noAutofit/>
            </a:bodyPr>
            <a:lstStyle/>
            <a:p>
              <a:r>
                <a:rPr lang="en-CA" sz="1300" dirty="0" smtClean="0"/>
                <a:t>83%</a:t>
              </a:r>
              <a:endParaRPr lang="en-CA" sz="1300" dirty="0"/>
            </a:p>
            <a:p>
              <a:endParaRPr lang="en-CA" sz="100" dirty="0"/>
            </a:p>
          </p:txBody>
        </p:sp>
        <p:sp>
          <p:nvSpPr>
            <p:cNvPr id="46" name="Text Box 36"/>
            <p:cNvSpPr txBox="1">
              <a:spLocks noChangeArrowheads="1"/>
            </p:cNvSpPr>
            <p:nvPr/>
          </p:nvSpPr>
          <p:spPr bwMode="auto">
            <a:xfrm>
              <a:off x="1367355" y="2967943"/>
              <a:ext cx="556435" cy="183250"/>
            </a:xfrm>
            <a:prstGeom prst="rect">
              <a:avLst/>
            </a:prstGeom>
            <a:noFill/>
            <a:ln w="25400" algn="ctr">
              <a:noFill/>
              <a:miter lim="800000"/>
              <a:headEnd/>
              <a:tailEnd/>
            </a:ln>
          </p:spPr>
          <p:txBody>
            <a:bodyPr>
              <a:spAutoFit/>
            </a:bodyPr>
            <a:lstStyle/>
            <a:p>
              <a:pPr algn="l"/>
              <a:r>
                <a:rPr lang="en-CA" dirty="0"/>
                <a:t>(</a:t>
              </a:r>
              <a:r>
                <a:rPr lang="en-CA" dirty="0" smtClean="0"/>
                <a:t>n=1037)</a:t>
              </a:r>
              <a:endParaRPr lang="en-CA" dirty="0"/>
            </a:p>
          </p:txBody>
        </p:sp>
      </p:grpSp>
      <p:sp>
        <p:nvSpPr>
          <p:cNvPr id="47" name="AutoShape 10"/>
          <p:cNvSpPr>
            <a:spLocks/>
          </p:cNvSpPr>
          <p:nvPr>
            <p:custDataLst>
              <p:tags r:id="rId34"/>
            </p:custDataLst>
          </p:nvPr>
        </p:nvSpPr>
        <p:spPr bwMode="auto">
          <a:xfrm rot="5400000">
            <a:off x="2754050" y="8255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8" name="Text Box 29"/>
          <p:cNvSpPr txBox="1">
            <a:spLocks noChangeArrowheads="1"/>
          </p:cNvSpPr>
          <p:nvPr>
            <p:custDataLst>
              <p:tags r:id="rId35"/>
            </p:custDataLst>
          </p:nvPr>
        </p:nvSpPr>
        <p:spPr bwMode="auto">
          <a:xfrm>
            <a:off x="824513" y="5479769"/>
            <a:ext cx="5683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(n=29)</a:t>
            </a:r>
            <a:endParaRPr lang="en-CA" b="0" dirty="0">
              <a:latin typeface="Arial Narrow" pitchFamily="34" charset="0"/>
            </a:endParaRPr>
          </a:p>
        </p:txBody>
      </p:sp>
      <p:sp>
        <p:nvSpPr>
          <p:cNvPr id="49" name="Rectangle 48"/>
          <p:cNvSpPr/>
          <p:nvPr>
            <p:custDataLst>
              <p:tags r:id="rId36"/>
            </p:custDataLst>
          </p:nvPr>
        </p:nvSpPr>
        <p:spPr>
          <a:xfrm>
            <a:off x="2471448" y="4367133"/>
            <a:ext cx="404278" cy="184666"/>
          </a:xfrm>
          <a:prstGeom prst="rect">
            <a:avLst/>
          </a:prstGeom>
        </p:spPr>
        <p:txBody>
          <a:bodyPr wrap="none">
            <a:spAutoFit/>
          </a:bodyPr>
          <a:lstStyle/>
          <a:p>
            <a:pPr algn="l"/>
            <a:r>
              <a:rPr lang="en-CA" b="0" dirty="0" smtClean="0">
                <a:latin typeface="Arial Narrow" pitchFamily="34" charset="0"/>
              </a:rPr>
              <a:t>(n=389)</a:t>
            </a:r>
            <a:endParaRPr lang="en-CA" b="0" dirty="0">
              <a:latin typeface="Arial Narrow" pitchFamily="34" charset="0"/>
            </a:endParaRPr>
          </a:p>
        </p:txBody>
      </p:sp>
      <p:sp>
        <p:nvSpPr>
          <p:cNvPr id="50" name="Rectangle 49"/>
          <p:cNvSpPr/>
          <p:nvPr>
            <p:custDataLst>
              <p:tags r:id="rId37"/>
            </p:custDataLst>
          </p:nvPr>
        </p:nvSpPr>
        <p:spPr>
          <a:xfrm>
            <a:off x="4127267" y="3646696"/>
            <a:ext cx="404278" cy="184666"/>
          </a:xfrm>
          <a:prstGeom prst="rect">
            <a:avLst/>
          </a:prstGeom>
        </p:spPr>
        <p:txBody>
          <a:bodyPr wrap="none">
            <a:spAutoFit/>
          </a:bodyPr>
          <a:lstStyle/>
          <a:p>
            <a:pPr algn="l"/>
            <a:r>
              <a:rPr lang="en-CA" b="0" dirty="0" smtClean="0">
                <a:latin typeface="Arial Narrow" pitchFamily="34" charset="0"/>
              </a:rPr>
              <a:t>(n=619)</a:t>
            </a:r>
            <a:endParaRPr lang="en-CA" b="0" dirty="0">
              <a:latin typeface="Arial Narrow" pitchFamily="34" charset="0"/>
            </a:endParaRPr>
          </a:p>
        </p:txBody>
      </p:sp>
      <p:sp>
        <p:nvSpPr>
          <p:cNvPr id="51" name="Rectangle 50"/>
          <p:cNvSpPr/>
          <p:nvPr>
            <p:custDataLst>
              <p:tags r:id="rId38"/>
            </p:custDataLst>
          </p:nvPr>
        </p:nvSpPr>
        <p:spPr>
          <a:xfrm>
            <a:off x="5791311" y="5001447"/>
            <a:ext cx="404278" cy="184666"/>
          </a:xfrm>
          <a:prstGeom prst="rect">
            <a:avLst/>
          </a:prstGeom>
        </p:spPr>
        <p:txBody>
          <a:bodyPr wrap="none">
            <a:spAutoFit/>
          </a:bodyPr>
          <a:lstStyle/>
          <a:p>
            <a:pPr algn="l"/>
            <a:r>
              <a:rPr lang="en-CA" b="0" dirty="0" smtClean="0">
                <a:latin typeface="Arial Narrow" pitchFamily="34" charset="0"/>
              </a:rPr>
              <a:t>(n=183)</a:t>
            </a:r>
            <a:endParaRPr lang="en-CA" b="0" dirty="0">
              <a:latin typeface="Arial Narrow" pitchFamily="34" charset="0"/>
            </a:endParaRPr>
          </a:p>
        </p:txBody>
      </p:sp>
      <p:sp>
        <p:nvSpPr>
          <p:cNvPr id="52" name="Rectangle 51"/>
          <p:cNvSpPr/>
          <p:nvPr>
            <p:custDataLst>
              <p:tags r:id="rId39"/>
            </p:custDataLst>
          </p:nvPr>
        </p:nvSpPr>
        <p:spPr>
          <a:xfrm>
            <a:off x="7463980" y="5491250"/>
            <a:ext cx="369012" cy="184666"/>
          </a:xfrm>
          <a:prstGeom prst="rect">
            <a:avLst/>
          </a:prstGeom>
        </p:spPr>
        <p:txBody>
          <a:bodyPr wrap="none">
            <a:spAutoFit/>
          </a:bodyPr>
          <a:lstStyle/>
          <a:p>
            <a:pPr algn="l"/>
            <a:r>
              <a:rPr lang="en-CA" b="0" dirty="0" smtClean="0">
                <a:latin typeface="Arial Narrow" pitchFamily="34" charset="0"/>
              </a:rPr>
              <a:t>(n=30)</a:t>
            </a:r>
            <a:endParaRPr lang="en-CA" b="0" dirty="0">
              <a:latin typeface="Arial Narrow" pitchFamily="34" charset="0"/>
            </a:endParaRPr>
          </a:p>
        </p:txBody>
      </p:sp>
      <p:sp>
        <p:nvSpPr>
          <p:cNvPr id="55" name="Rectangle 54"/>
          <p:cNvSpPr/>
          <p:nvPr>
            <p:custDataLst>
              <p:tags r:id="rId40"/>
            </p:custDataLst>
          </p:nvPr>
        </p:nvSpPr>
        <p:spPr>
          <a:xfrm>
            <a:off x="604651" y="5478715"/>
            <a:ext cx="369012" cy="184666"/>
          </a:xfrm>
          <a:prstGeom prst="rect">
            <a:avLst/>
          </a:prstGeom>
        </p:spPr>
        <p:txBody>
          <a:bodyPr wrap="none">
            <a:spAutoFit/>
          </a:bodyPr>
          <a:lstStyle/>
          <a:p>
            <a:pPr algn="l"/>
            <a:r>
              <a:rPr lang="en-CA" b="0" dirty="0" smtClean="0">
                <a:latin typeface="Arial Narrow" pitchFamily="34" charset="0"/>
              </a:rPr>
              <a:t>(n=21)</a:t>
            </a:r>
            <a:endParaRPr lang="en-CA" b="0" dirty="0">
              <a:latin typeface="Arial Narrow" pitchFamily="34" charset="0"/>
            </a:endParaRPr>
          </a:p>
        </p:txBody>
      </p:sp>
      <p:sp>
        <p:nvSpPr>
          <p:cNvPr id="56" name="Rectangle 55"/>
          <p:cNvSpPr/>
          <p:nvPr>
            <p:custDataLst>
              <p:tags r:id="rId41"/>
            </p:custDataLst>
          </p:nvPr>
        </p:nvSpPr>
        <p:spPr>
          <a:xfrm>
            <a:off x="2253958" y="4636553"/>
            <a:ext cx="404278" cy="184666"/>
          </a:xfrm>
          <a:prstGeom prst="rect">
            <a:avLst/>
          </a:prstGeom>
        </p:spPr>
        <p:txBody>
          <a:bodyPr wrap="none">
            <a:spAutoFit/>
          </a:bodyPr>
          <a:lstStyle/>
          <a:p>
            <a:pPr algn="l"/>
            <a:r>
              <a:rPr lang="en-CA" b="0" dirty="0" smtClean="0">
                <a:latin typeface="Arial Narrow" pitchFamily="34" charset="0"/>
              </a:rPr>
              <a:t>(n=279)</a:t>
            </a:r>
            <a:endParaRPr lang="en-CA" b="0" dirty="0">
              <a:latin typeface="Arial Narrow" pitchFamily="34" charset="0"/>
            </a:endParaRPr>
          </a:p>
        </p:txBody>
      </p:sp>
      <p:sp>
        <p:nvSpPr>
          <p:cNvPr id="57" name="Rectangle 56"/>
          <p:cNvSpPr/>
          <p:nvPr>
            <p:custDataLst>
              <p:tags r:id="rId42"/>
            </p:custDataLst>
          </p:nvPr>
        </p:nvSpPr>
        <p:spPr>
          <a:xfrm>
            <a:off x="3900369" y="3465689"/>
            <a:ext cx="404278" cy="184666"/>
          </a:xfrm>
          <a:prstGeom prst="rect">
            <a:avLst/>
          </a:prstGeom>
        </p:spPr>
        <p:txBody>
          <a:bodyPr wrap="none">
            <a:spAutoFit/>
          </a:bodyPr>
          <a:lstStyle/>
          <a:p>
            <a:pPr algn="l"/>
            <a:r>
              <a:rPr lang="en-CA" b="0" dirty="0" smtClean="0">
                <a:latin typeface="Arial Narrow" pitchFamily="34" charset="0"/>
              </a:rPr>
              <a:t>(n=638)</a:t>
            </a:r>
            <a:endParaRPr lang="en-CA" b="0" dirty="0">
              <a:latin typeface="Arial Narrow" pitchFamily="34" charset="0"/>
            </a:endParaRPr>
          </a:p>
        </p:txBody>
      </p:sp>
      <p:sp>
        <p:nvSpPr>
          <p:cNvPr id="58" name="Rectangle 57"/>
          <p:cNvSpPr/>
          <p:nvPr>
            <p:custDataLst>
              <p:tags r:id="rId43"/>
            </p:custDataLst>
          </p:nvPr>
        </p:nvSpPr>
        <p:spPr>
          <a:xfrm>
            <a:off x="5566420" y="4957655"/>
            <a:ext cx="404278" cy="184666"/>
          </a:xfrm>
          <a:prstGeom prst="rect">
            <a:avLst/>
          </a:prstGeom>
        </p:spPr>
        <p:txBody>
          <a:bodyPr wrap="none">
            <a:spAutoFit/>
          </a:bodyPr>
          <a:lstStyle/>
          <a:p>
            <a:pPr algn="l"/>
            <a:r>
              <a:rPr lang="en-CA" b="0" dirty="0" smtClean="0">
                <a:latin typeface="Arial Narrow" pitchFamily="34" charset="0"/>
              </a:rPr>
              <a:t>(n=191)</a:t>
            </a:r>
            <a:endParaRPr lang="en-CA" b="0" dirty="0">
              <a:latin typeface="Arial Narrow" pitchFamily="34" charset="0"/>
            </a:endParaRPr>
          </a:p>
        </p:txBody>
      </p:sp>
      <p:sp>
        <p:nvSpPr>
          <p:cNvPr id="59" name="Rectangle 58"/>
          <p:cNvSpPr/>
          <p:nvPr>
            <p:custDataLst>
              <p:tags r:id="rId44"/>
            </p:custDataLst>
          </p:nvPr>
        </p:nvSpPr>
        <p:spPr>
          <a:xfrm>
            <a:off x="7253911" y="5455718"/>
            <a:ext cx="369012" cy="184666"/>
          </a:xfrm>
          <a:prstGeom prst="rect">
            <a:avLst/>
          </a:prstGeom>
        </p:spPr>
        <p:txBody>
          <a:bodyPr wrap="none">
            <a:spAutoFit/>
          </a:bodyPr>
          <a:lstStyle/>
          <a:p>
            <a:pPr algn="l"/>
            <a:r>
              <a:rPr lang="en-CA" b="0" dirty="0" smtClean="0">
                <a:latin typeface="Arial Narrow" pitchFamily="34" charset="0"/>
              </a:rPr>
              <a:t>(n=39)</a:t>
            </a:r>
            <a:endParaRPr lang="en-CA" b="0" dirty="0">
              <a:latin typeface="Arial Narrow" pitchFamily="34" charset="0"/>
            </a:endParaRPr>
          </a:p>
        </p:txBody>
      </p:sp>
      <p:grpSp>
        <p:nvGrpSpPr>
          <p:cNvPr id="60" name="Group 59"/>
          <p:cNvGrpSpPr/>
          <p:nvPr>
            <p:custDataLst>
              <p:tags r:id="rId45"/>
            </p:custDataLst>
          </p:nvPr>
        </p:nvGrpSpPr>
        <p:grpSpPr>
          <a:xfrm>
            <a:off x="857853" y="2781737"/>
            <a:ext cx="1215445" cy="363275"/>
            <a:chOff x="895778" y="2793856"/>
            <a:chExt cx="1086396" cy="363275"/>
          </a:xfrm>
        </p:grpSpPr>
        <p:sp>
          <p:nvSpPr>
            <p:cNvPr id="61" name="Text Box 35"/>
            <p:cNvSpPr txBox="1">
              <a:spLocks noChangeArrowheads="1"/>
            </p:cNvSpPr>
            <p:nvPr/>
          </p:nvSpPr>
          <p:spPr bwMode="auto">
            <a:xfrm>
              <a:off x="1406630" y="2793856"/>
              <a:ext cx="487912" cy="341659"/>
            </a:xfrm>
            <a:prstGeom prst="rect">
              <a:avLst/>
            </a:prstGeom>
            <a:noFill/>
            <a:ln w="6350" algn="ctr">
              <a:solidFill>
                <a:schemeClr val="tx1"/>
              </a:solidFill>
              <a:miter lim="800000"/>
              <a:headEnd/>
              <a:tailEnd/>
            </a:ln>
          </p:spPr>
          <p:txBody>
            <a:bodyPr wrap="square">
              <a:noAutofit/>
            </a:bodyPr>
            <a:lstStyle/>
            <a:p>
              <a:pPr algn="l"/>
              <a:r>
                <a:rPr lang="en-CA" sz="1300" dirty="0" smtClean="0"/>
                <a:t>80%</a:t>
              </a:r>
              <a:endParaRPr lang="en-CA" sz="1300" dirty="0"/>
            </a:p>
            <a:p>
              <a:pPr algn="l"/>
              <a:endParaRPr lang="en-CA" sz="100" dirty="0"/>
            </a:p>
          </p:txBody>
        </p:sp>
        <p:sp>
          <p:nvSpPr>
            <p:cNvPr id="62" name="Text Box 36"/>
            <p:cNvSpPr txBox="1">
              <a:spLocks noChangeArrowheads="1"/>
            </p:cNvSpPr>
            <p:nvPr/>
          </p:nvSpPr>
          <p:spPr bwMode="auto">
            <a:xfrm>
              <a:off x="1425739" y="2973881"/>
              <a:ext cx="556435" cy="183250"/>
            </a:xfrm>
            <a:prstGeom prst="rect">
              <a:avLst/>
            </a:prstGeom>
            <a:noFill/>
            <a:ln w="25400" algn="ctr">
              <a:noFill/>
              <a:miter lim="800000"/>
              <a:headEnd/>
              <a:tailEnd/>
            </a:ln>
          </p:spPr>
          <p:txBody>
            <a:bodyPr>
              <a:spAutoFit/>
            </a:bodyPr>
            <a:lstStyle/>
            <a:p>
              <a:pPr algn="l"/>
              <a:r>
                <a:rPr lang="en-CA" dirty="0"/>
                <a:t>(</a:t>
              </a:r>
              <a:r>
                <a:rPr lang="en-CA" dirty="0" smtClean="0"/>
                <a:t>n=938)</a:t>
              </a:r>
              <a:endParaRPr lang="en-CA" dirty="0"/>
            </a:p>
          </p:txBody>
        </p:sp>
        <p:sp>
          <p:nvSpPr>
            <p:cNvPr id="73" name="Text Box 36"/>
            <p:cNvSpPr txBox="1">
              <a:spLocks noChangeArrowheads="1"/>
            </p:cNvSpPr>
            <p:nvPr/>
          </p:nvSpPr>
          <p:spPr bwMode="auto">
            <a:xfrm>
              <a:off x="895778" y="2973033"/>
              <a:ext cx="556435" cy="183250"/>
            </a:xfrm>
            <a:prstGeom prst="rect">
              <a:avLst/>
            </a:prstGeom>
            <a:noFill/>
            <a:ln w="25400" algn="ctr">
              <a:noFill/>
              <a:miter lim="800000"/>
              <a:headEnd/>
              <a:tailEnd/>
            </a:ln>
          </p:spPr>
          <p:txBody>
            <a:bodyPr>
              <a:spAutoFit/>
            </a:bodyPr>
            <a:lstStyle/>
            <a:p>
              <a:pPr algn="l"/>
              <a:r>
                <a:rPr lang="en-CA" dirty="0"/>
                <a:t>(</a:t>
              </a:r>
              <a:r>
                <a:rPr lang="en-CA" dirty="0" smtClean="0"/>
                <a:t>n=814)</a:t>
              </a:r>
              <a:endParaRPr lang="en-CA" dirty="0"/>
            </a:p>
          </p:txBody>
        </p:sp>
      </p:grpSp>
      <p:sp>
        <p:nvSpPr>
          <p:cNvPr id="65" name="TextBox 64"/>
          <p:cNvSpPr txBox="1"/>
          <p:nvPr>
            <p:custDataLst>
              <p:tags r:id="rId46"/>
            </p:custDataLst>
          </p:nvPr>
        </p:nvSpPr>
        <p:spPr>
          <a:xfrm>
            <a:off x="852401" y="2527870"/>
            <a:ext cx="610758" cy="246221"/>
          </a:xfrm>
          <a:prstGeom prst="rect">
            <a:avLst/>
          </a:prstGeom>
          <a:noFill/>
        </p:spPr>
        <p:txBody>
          <a:bodyPr wrap="square" rtlCol="0">
            <a:spAutoFit/>
          </a:bodyPr>
          <a:lstStyle/>
          <a:p>
            <a:r>
              <a:rPr lang="en-US" sz="1000" dirty="0" smtClean="0">
                <a:solidFill>
                  <a:srgbClr val="006600"/>
                </a:solidFill>
                <a:sym typeface="Wingdings 3"/>
              </a:rPr>
              <a:t></a:t>
            </a:r>
            <a:endParaRPr lang="en-US" sz="1000" dirty="0">
              <a:solidFill>
                <a:srgbClr val="006600"/>
              </a:solidFill>
            </a:endParaRPr>
          </a:p>
        </p:txBody>
      </p:sp>
      <p:sp>
        <p:nvSpPr>
          <p:cNvPr id="66" name="TextBox 65"/>
          <p:cNvSpPr txBox="1"/>
          <p:nvPr>
            <p:custDataLst>
              <p:tags r:id="rId47"/>
            </p:custDataLst>
          </p:nvPr>
        </p:nvSpPr>
        <p:spPr>
          <a:xfrm>
            <a:off x="3601804" y="3858929"/>
            <a:ext cx="280210"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7" name="Text Box 29"/>
          <p:cNvSpPr txBox="1">
            <a:spLocks noChangeArrowheads="1"/>
          </p:cNvSpPr>
          <p:nvPr>
            <p:custDataLst>
              <p:tags r:id="rId48"/>
            </p:custDataLst>
          </p:nvPr>
        </p:nvSpPr>
        <p:spPr bwMode="auto">
          <a:xfrm>
            <a:off x="416640" y="5427249"/>
            <a:ext cx="568325"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a:t>
            </a:r>
            <a:endParaRPr lang="en-CA" b="0" dirty="0">
              <a:latin typeface="Arial Narrow" pitchFamily="34" charset="0"/>
            </a:endParaRPr>
          </a:p>
        </p:txBody>
      </p:sp>
      <p:sp>
        <p:nvSpPr>
          <p:cNvPr id="68" name="Rectangle 67"/>
          <p:cNvSpPr/>
          <p:nvPr>
            <p:custDataLst>
              <p:tags r:id="rId49"/>
            </p:custDataLst>
          </p:nvPr>
        </p:nvSpPr>
        <p:spPr>
          <a:xfrm>
            <a:off x="2084383" y="4439163"/>
            <a:ext cx="404278" cy="184666"/>
          </a:xfrm>
          <a:prstGeom prst="rect">
            <a:avLst/>
          </a:prstGeom>
        </p:spPr>
        <p:txBody>
          <a:bodyPr wrap="none">
            <a:spAutoFit/>
          </a:bodyPr>
          <a:lstStyle/>
          <a:p>
            <a:pPr algn="l"/>
            <a:r>
              <a:rPr lang="en-CA" b="0" dirty="0" smtClean="0">
                <a:latin typeface="Arial Narrow" pitchFamily="34" charset="0"/>
              </a:rPr>
              <a:t>(n=334)</a:t>
            </a:r>
            <a:endParaRPr lang="en-CA" b="0" dirty="0">
              <a:latin typeface="Arial Narrow" pitchFamily="34" charset="0"/>
            </a:endParaRPr>
          </a:p>
        </p:txBody>
      </p:sp>
      <p:sp>
        <p:nvSpPr>
          <p:cNvPr id="69" name="Rectangle 68"/>
          <p:cNvSpPr/>
          <p:nvPr>
            <p:custDataLst>
              <p:tags r:id="rId50"/>
            </p:custDataLst>
          </p:nvPr>
        </p:nvSpPr>
        <p:spPr>
          <a:xfrm>
            <a:off x="3684582" y="3760833"/>
            <a:ext cx="404278" cy="184666"/>
          </a:xfrm>
          <a:prstGeom prst="rect">
            <a:avLst/>
          </a:prstGeom>
        </p:spPr>
        <p:txBody>
          <a:bodyPr wrap="none">
            <a:spAutoFit/>
          </a:bodyPr>
          <a:lstStyle/>
          <a:p>
            <a:pPr algn="l"/>
            <a:r>
              <a:rPr lang="en-CA" b="0" dirty="0" smtClean="0">
                <a:latin typeface="Arial Narrow" pitchFamily="34" charset="0"/>
              </a:rPr>
              <a:t>(n=446)</a:t>
            </a:r>
            <a:endParaRPr lang="en-CA" b="0" dirty="0">
              <a:latin typeface="Arial Narrow" pitchFamily="34" charset="0"/>
            </a:endParaRPr>
          </a:p>
        </p:txBody>
      </p:sp>
      <p:sp>
        <p:nvSpPr>
          <p:cNvPr id="70" name="Rectangle 69"/>
          <p:cNvSpPr/>
          <p:nvPr>
            <p:custDataLst>
              <p:tags r:id="rId51"/>
            </p:custDataLst>
          </p:nvPr>
        </p:nvSpPr>
        <p:spPr>
          <a:xfrm>
            <a:off x="5370053" y="5017722"/>
            <a:ext cx="404278" cy="184666"/>
          </a:xfrm>
          <a:prstGeom prst="rect">
            <a:avLst/>
          </a:prstGeom>
        </p:spPr>
        <p:txBody>
          <a:bodyPr wrap="none">
            <a:spAutoFit/>
          </a:bodyPr>
          <a:lstStyle/>
          <a:p>
            <a:pPr algn="l"/>
            <a:r>
              <a:rPr lang="en-CA" b="0" dirty="0" smtClean="0">
                <a:latin typeface="Arial Narrow" pitchFamily="34" charset="0"/>
              </a:rPr>
              <a:t>(n=129)</a:t>
            </a:r>
            <a:endParaRPr lang="en-CA" b="0" dirty="0">
              <a:latin typeface="Arial Narrow" pitchFamily="34" charset="0"/>
            </a:endParaRPr>
          </a:p>
        </p:txBody>
      </p:sp>
      <p:sp>
        <p:nvSpPr>
          <p:cNvPr id="72" name="Rectangle 71"/>
          <p:cNvSpPr/>
          <p:nvPr>
            <p:custDataLst>
              <p:tags r:id="rId52"/>
            </p:custDataLst>
          </p:nvPr>
        </p:nvSpPr>
        <p:spPr>
          <a:xfrm>
            <a:off x="7037299" y="5504102"/>
            <a:ext cx="369012" cy="184666"/>
          </a:xfrm>
          <a:prstGeom prst="rect">
            <a:avLst/>
          </a:prstGeom>
        </p:spPr>
        <p:txBody>
          <a:bodyPr wrap="none">
            <a:spAutoFit/>
          </a:bodyPr>
          <a:lstStyle/>
          <a:p>
            <a:pPr algn="l"/>
            <a:r>
              <a:rPr lang="en-CA" b="0" dirty="0" smtClean="0">
                <a:latin typeface="Arial Narrow" pitchFamily="34" charset="0"/>
              </a:rPr>
              <a:t>(n=15)</a:t>
            </a:r>
            <a:endParaRPr lang="en-CA" b="0" dirty="0">
              <a:latin typeface="Arial Narrow" pitchFamily="34" charset="0"/>
            </a:endParaRPr>
          </a:p>
        </p:txBody>
      </p:sp>
      <p:sp>
        <p:nvSpPr>
          <p:cNvPr id="71" name="TextBox 70"/>
          <p:cNvSpPr txBox="1"/>
          <p:nvPr>
            <p:custDataLst>
              <p:tags r:id="rId53"/>
            </p:custDataLst>
          </p:nvPr>
        </p:nvSpPr>
        <p:spPr>
          <a:xfrm>
            <a:off x="1987766" y="4302427"/>
            <a:ext cx="211597" cy="261610"/>
          </a:xfrm>
          <a:prstGeom prst="rect">
            <a:avLst/>
          </a:prstGeom>
          <a:noFill/>
        </p:spPr>
        <p:txBody>
          <a:bodyPr wrap="square" rtlCol="0">
            <a:spAutoFit/>
          </a:bodyPr>
          <a:lstStyle/>
          <a:p>
            <a:r>
              <a:rPr lang="en-US" sz="1050" dirty="0" smtClean="0">
                <a:solidFill>
                  <a:srgbClr val="006600"/>
                </a:solidFill>
                <a:sym typeface="Wingdings 3"/>
              </a:rPr>
              <a:t></a:t>
            </a:r>
            <a:endParaRPr lang="en-US" sz="1050" dirty="0">
              <a:solidFill>
                <a:srgbClr val="0066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6"/>
          <p:cNvSpPr txBox="1">
            <a:spLocks noChangeArrowheads="1"/>
          </p:cNvSpPr>
          <p:nvPr>
            <p:custDataLst>
              <p:tags r:id="rId1"/>
            </p:custDataLst>
          </p:nvPr>
        </p:nvSpPr>
        <p:spPr bwMode="auto">
          <a:xfrm>
            <a:off x="5887844" y="5468087"/>
            <a:ext cx="3256156" cy="338554"/>
          </a:xfrm>
          <a:prstGeom prst="rect">
            <a:avLst/>
          </a:prstGeom>
          <a:noFill/>
          <a:ln w="25400" algn="ctr">
            <a:noFill/>
            <a:miter lim="800000"/>
            <a:headEnd/>
            <a:tailEnd/>
          </a:ln>
        </p:spPr>
        <p:txBody>
          <a:bodyPr wrap="square">
            <a:spAutoFit/>
          </a:bodyPr>
          <a:lstStyle/>
          <a:p>
            <a:pPr algn="l">
              <a:defRPr/>
            </a:pPr>
            <a:r>
              <a:rPr lang="fr-CA" sz="800" i="1" dirty="0" smtClean="0">
                <a:solidFill>
                  <a:schemeClr val="tx1"/>
                </a:solidFill>
                <a:latin typeface="+mj-lt"/>
              </a:rPr>
              <a:t>En 2008, comme les répondants pouvaient donner plusieurs réponses, il est possible que le total dépasse 100 %.</a:t>
            </a:r>
            <a:endParaRPr lang="fr-CA" sz="800" i="1" dirty="0">
              <a:solidFill>
                <a:schemeClr val="tx1"/>
              </a:solidFill>
              <a:latin typeface="+mj-lt"/>
            </a:endParaRPr>
          </a:p>
        </p:txBody>
      </p:sp>
      <p:graphicFrame>
        <p:nvGraphicFramePr>
          <p:cNvPr id="42" name="Object 18"/>
          <p:cNvGraphicFramePr>
            <a:graphicFrameLocks noChangeAspect="1"/>
          </p:cNvGraphicFramePr>
          <p:nvPr>
            <p:custDataLst>
              <p:tags r:id="rId2"/>
            </p:custDataLst>
            <p:extLst>
              <p:ext uri="{D42A27DB-BD31-4B8C-83A1-F6EECF244321}">
                <p14:modId xmlns:p14="http://schemas.microsoft.com/office/powerpoint/2010/main" val="538065218"/>
              </p:ext>
            </p:extLst>
          </p:nvPr>
        </p:nvGraphicFramePr>
        <p:xfrm>
          <a:off x="5544080" y="3371520"/>
          <a:ext cx="3510702" cy="2026643"/>
        </p:xfrm>
        <a:graphic>
          <a:graphicData uri="http://schemas.openxmlformats.org/drawingml/2006/chart">
            <c:chart xmlns:c="http://schemas.openxmlformats.org/drawingml/2006/chart" xmlns:r="http://schemas.openxmlformats.org/officeDocument/2006/relationships" r:id="rId52"/>
          </a:graphicData>
        </a:graphic>
      </p:graphicFrame>
      <p:sp>
        <p:nvSpPr>
          <p:cNvPr id="27654" name="Text Box 19"/>
          <p:cNvSpPr txBox="1">
            <a:spLocks noChangeArrowheads="1"/>
          </p:cNvSpPr>
          <p:nvPr>
            <p:custDataLst>
              <p:tags r:id="rId3"/>
            </p:custDataLst>
          </p:nvPr>
        </p:nvSpPr>
        <p:spPr bwMode="auto">
          <a:xfrm>
            <a:off x="8522686" y="3675046"/>
            <a:ext cx="474662"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(n=381)</a:t>
            </a:r>
          </a:p>
        </p:txBody>
      </p:sp>
      <p:sp>
        <p:nvSpPr>
          <p:cNvPr id="27655" name="Text Box 20"/>
          <p:cNvSpPr txBox="1">
            <a:spLocks noChangeArrowheads="1"/>
          </p:cNvSpPr>
          <p:nvPr>
            <p:custDataLst>
              <p:tags r:id="rId4"/>
            </p:custDataLst>
          </p:nvPr>
        </p:nvSpPr>
        <p:spPr bwMode="auto">
          <a:xfrm>
            <a:off x="7739574" y="4131127"/>
            <a:ext cx="487362" cy="184150"/>
          </a:xfrm>
          <a:prstGeom prst="rect">
            <a:avLst/>
          </a:prstGeom>
          <a:noFill/>
          <a:ln w="25400" algn="ctr">
            <a:noFill/>
            <a:miter lim="800000"/>
            <a:headEnd/>
            <a:tailEnd/>
          </a:ln>
        </p:spPr>
        <p:txBody>
          <a:bodyPr>
            <a:spAutoFit/>
          </a:bodyPr>
          <a:lstStyle/>
          <a:p>
            <a:pPr algn="l"/>
            <a:r>
              <a:rPr lang="en-CA" b="0" dirty="0">
                <a:latin typeface="Arial Narrow" pitchFamily="34" charset="0"/>
              </a:rPr>
              <a:t>(n=144)</a:t>
            </a:r>
          </a:p>
        </p:txBody>
      </p:sp>
      <p:sp>
        <p:nvSpPr>
          <p:cNvPr id="27656" name="Text Box 21"/>
          <p:cNvSpPr txBox="1">
            <a:spLocks noChangeArrowheads="1"/>
          </p:cNvSpPr>
          <p:nvPr>
            <p:custDataLst>
              <p:tags r:id="rId5"/>
            </p:custDataLst>
          </p:nvPr>
        </p:nvSpPr>
        <p:spPr bwMode="auto">
          <a:xfrm>
            <a:off x="7546595" y="4671773"/>
            <a:ext cx="525462" cy="184150"/>
          </a:xfrm>
          <a:prstGeom prst="rect">
            <a:avLst/>
          </a:prstGeom>
          <a:noFill/>
          <a:ln w="25400" algn="ctr">
            <a:noFill/>
            <a:miter lim="800000"/>
            <a:headEnd/>
            <a:tailEnd/>
          </a:ln>
        </p:spPr>
        <p:txBody>
          <a:bodyPr>
            <a:spAutoFit/>
          </a:bodyPr>
          <a:lstStyle/>
          <a:p>
            <a:pPr algn="l"/>
            <a:r>
              <a:rPr lang="en-CA" b="0" dirty="0">
                <a:latin typeface="Arial Narrow" pitchFamily="34" charset="0"/>
              </a:rPr>
              <a:t>(n=83)</a:t>
            </a:r>
          </a:p>
        </p:txBody>
      </p:sp>
      <p:sp>
        <p:nvSpPr>
          <p:cNvPr id="27657" name="Text Box 22"/>
          <p:cNvSpPr txBox="1">
            <a:spLocks noChangeArrowheads="1"/>
          </p:cNvSpPr>
          <p:nvPr>
            <p:custDataLst>
              <p:tags r:id="rId6"/>
            </p:custDataLst>
          </p:nvPr>
        </p:nvSpPr>
        <p:spPr bwMode="auto">
          <a:xfrm>
            <a:off x="7494656" y="5186925"/>
            <a:ext cx="450850" cy="184150"/>
          </a:xfrm>
          <a:prstGeom prst="rect">
            <a:avLst/>
          </a:prstGeom>
          <a:noFill/>
          <a:ln w="25400" algn="ctr">
            <a:noFill/>
            <a:miter lim="800000"/>
            <a:headEnd/>
            <a:tailEnd/>
          </a:ln>
        </p:spPr>
        <p:txBody>
          <a:bodyPr>
            <a:spAutoFit/>
          </a:bodyPr>
          <a:lstStyle/>
          <a:p>
            <a:pPr algn="l"/>
            <a:r>
              <a:rPr lang="en-CA" b="0" dirty="0">
                <a:latin typeface="Arial Narrow" pitchFamily="34" charset="0"/>
              </a:rPr>
              <a:t>(n=70)</a:t>
            </a:r>
          </a:p>
        </p:txBody>
      </p:sp>
      <p:sp>
        <p:nvSpPr>
          <p:cNvPr id="27658" name="Text Box 23"/>
          <p:cNvSpPr txBox="1">
            <a:spLocks noChangeArrowheads="1"/>
          </p:cNvSpPr>
          <p:nvPr>
            <p:custDataLst>
              <p:tags r:id="rId7"/>
            </p:custDataLst>
          </p:nvPr>
        </p:nvSpPr>
        <p:spPr bwMode="auto">
          <a:xfrm>
            <a:off x="6285785" y="2618586"/>
            <a:ext cx="2375210" cy="738664"/>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Comment avez-vous entendu parler de la </a:t>
            </a:r>
            <a:r>
              <a:rPr lang="fr-CA" sz="1400" i="1" dirty="0" smtClean="0">
                <a:solidFill>
                  <a:srgbClr val="003399"/>
                </a:solidFill>
                <a:latin typeface="+mj-lt"/>
              </a:rPr>
              <a:t>Loi sur les ingénieurs </a:t>
            </a:r>
            <a:r>
              <a:rPr lang="fr-CA" sz="1400" dirty="0" smtClean="0">
                <a:solidFill>
                  <a:srgbClr val="003399"/>
                </a:solidFill>
                <a:latin typeface="+mj-lt"/>
              </a:rPr>
              <a:t>de l’Ontario?</a:t>
            </a:r>
            <a:endParaRPr lang="fr-CA" sz="1400" dirty="0">
              <a:solidFill>
                <a:srgbClr val="003399"/>
              </a:solidFill>
              <a:latin typeface="+mj-lt"/>
            </a:endParaRPr>
          </a:p>
        </p:txBody>
      </p:sp>
      <p:sp>
        <p:nvSpPr>
          <p:cNvPr id="27659" name="Rectangle 2"/>
          <p:cNvSpPr>
            <a:spLocks noGrp="1" noChangeArrowheads="1"/>
          </p:cNvSpPr>
          <p:nvPr>
            <p:ph type="title"/>
            <p:custDataLst>
              <p:tags r:id="rId8"/>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dirty="0"/>
              <a:t>Loi sur les ingénieurs </a:t>
            </a:r>
            <a:r>
              <a:rPr lang="fr-CA" dirty="0"/>
              <a:t>de l’Ontario</a:t>
            </a:r>
            <a:endParaRPr lang="en-CA" dirty="0" smtClean="0"/>
          </a:p>
        </p:txBody>
      </p:sp>
      <p:graphicFrame>
        <p:nvGraphicFramePr>
          <p:cNvPr id="41" name="Object 6"/>
          <p:cNvGraphicFramePr>
            <a:graphicFrameLocks noGrp="1" noChangeAspect="1"/>
          </p:cNvGraphicFramePr>
          <p:nvPr>
            <p:ph idx="1"/>
            <p:custDataLst>
              <p:tags r:id="rId9"/>
            </p:custDataLst>
            <p:extLst>
              <p:ext uri="{D42A27DB-BD31-4B8C-83A1-F6EECF244321}">
                <p14:modId xmlns:p14="http://schemas.microsoft.com/office/powerpoint/2010/main" val="3733189139"/>
              </p:ext>
            </p:extLst>
          </p:nvPr>
        </p:nvGraphicFramePr>
        <p:xfrm>
          <a:off x="183724" y="1892502"/>
          <a:ext cx="4711661" cy="4059044"/>
        </p:xfrm>
        <a:graphic>
          <a:graphicData uri="http://schemas.openxmlformats.org/drawingml/2006/chart">
            <c:chart xmlns:c="http://schemas.openxmlformats.org/drawingml/2006/chart" xmlns:r="http://schemas.openxmlformats.org/officeDocument/2006/relationships" r:id="rId53"/>
          </a:graphicData>
        </a:graphic>
      </p:graphicFrame>
      <p:sp>
        <p:nvSpPr>
          <p:cNvPr id="27660" name="Slide Number Placeholder 4"/>
          <p:cNvSpPr>
            <a:spLocks noGrp="1"/>
          </p:cNvSpPr>
          <p:nvPr>
            <p:ph type="sldNum" sz="quarter" idx="11"/>
            <p:custDataLst>
              <p:tags r:id="rId10"/>
            </p:custDataLst>
          </p:nvPr>
        </p:nvSpPr>
        <p:spPr bwMode="auto">
          <a:noFill/>
          <a:ln>
            <a:miter lim="800000"/>
            <a:headEnd/>
            <a:tailEnd/>
          </a:ln>
        </p:spPr>
        <p:txBody>
          <a:bodyPr vert="horz" numCol="1" compatLnSpc="1">
            <a:prstTxWarp prst="textNoShape">
              <a:avLst/>
            </a:prstTxWarp>
          </a:bodyPr>
          <a:lstStyle/>
          <a:p>
            <a:fld id="{9DBB1008-21F2-4F45-B7C9-5F41B1B8289D}" type="slidenum">
              <a:rPr lang="en-US"/>
              <a:pPr/>
              <a:t>49</a:t>
            </a:fld>
            <a:endParaRPr lang="en-US" dirty="0"/>
          </a:p>
        </p:txBody>
      </p:sp>
      <p:sp>
        <p:nvSpPr>
          <p:cNvPr id="27661" name="Text Box 3"/>
          <p:cNvSpPr txBox="1">
            <a:spLocks noChangeArrowheads="1"/>
          </p:cNvSpPr>
          <p:nvPr>
            <p:custDataLst>
              <p:tags r:id="rId11"/>
            </p:custDataLst>
          </p:nvPr>
        </p:nvSpPr>
        <p:spPr bwMode="auto">
          <a:xfrm>
            <a:off x="345688" y="6159910"/>
            <a:ext cx="8798312" cy="584775"/>
          </a:xfrm>
          <a:prstGeom prst="rect">
            <a:avLst/>
          </a:prstGeom>
          <a:noFill/>
          <a:ln w="25400">
            <a:noFill/>
            <a:miter lim="800000"/>
            <a:headEnd/>
            <a:tailEnd/>
          </a:ln>
        </p:spPr>
        <p:txBody>
          <a:bodyPr wrap="square">
            <a:spAutoFit/>
          </a:bodyPr>
          <a:lstStyle/>
          <a:p>
            <a:pPr algn="l"/>
            <a:r>
              <a:rPr lang="fr-CA" sz="800" dirty="0" smtClean="0">
                <a:solidFill>
                  <a:schemeClr val="tx1"/>
                </a:solidFill>
                <a:latin typeface="+mn-lt"/>
              </a:rPr>
              <a:t>2010­­-2011-2012-2013-2014 : Q7. Comment avez-vous entendu parler de la </a:t>
            </a:r>
            <a:r>
              <a:rPr lang="fr-CA" sz="800" i="1" dirty="0" smtClean="0">
                <a:solidFill>
                  <a:schemeClr val="tx1"/>
                </a:solidFill>
                <a:latin typeface="+mn-lt"/>
              </a:rPr>
              <a:t>Loi sur les ingénieurs </a:t>
            </a:r>
            <a:r>
              <a:rPr lang="fr-CA" sz="800" dirty="0" smtClean="0">
                <a:solidFill>
                  <a:schemeClr val="tx1"/>
                </a:solidFill>
                <a:latin typeface="+mn-lt"/>
              </a:rPr>
              <a:t>de l’Ontario pour la première fois? Base : Les répondants qui connaissent la </a:t>
            </a:r>
            <a:r>
              <a:rPr lang="fr-CA" sz="800" i="1" dirty="0" smtClean="0">
                <a:solidFill>
                  <a:schemeClr val="tx1"/>
                </a:solidFill>
                <a:latin typeface="+mn-lt"/>
              </a:rPr>
              <a:t>Loi, </a:t>
            </a:r>
            <a:r>
              <a:rPr lang="fr-CA" sz="800" dirty="0" smtClean="0">
                <a:solidFill>
                  <a:schemeClr val="tx1"/>
                </a:solidFill>
                <a:latin typeface="+mn-lt"/>
              </a:rPr>
              <a:t>2014 n=814;</a:t>
            </a:r>
            <a:r>
              <a:rPr lang="fr-CA" sz="800" i="1" dirty="0" smtClean="0">
                <a:solidFill>
                  <a:schemeClr val="tx1"/>
                </a:solidFill>
                <a:latin typeface="+mn-lt"/>
              </a:rPr>
              <a:t>  </a:t>
            </a:r>
            <a:r>
              <a:rPr lang="fr-CA" sz="800" dirty="0" smtClean="0">
                <a:solidFill>
                  <a:schemeClr val="tx1"/>
                </a:solidFill>
                <a:latin typeface="+mn-lt"/>
              </a:rPr>
              <a:t>2013 n=938;</a:t>
            </a:r>
            <a:r>
              <a:rPr lang="fr-CA" sz="800" i="1" dirty="0" smtClean="0">
                <a:solidFill>
                  <a:schemeClr val="tx1"/>
                </a:solidFill>
                <a:latin typeface="+mn-lt"/>
              </a:rPr>
              <a:t> 2012 n=1037; 2011 n=824; </a:t>
            </a:r>
            <a:r>
              <a:rPr lang="fr-CA" sz="800" dirty="0" smtClean="0">
                <a:solidFill>
                  <a:schemeClr val="tx1"/>
                </a:solidFill>
                <a:latin typeface="+mn-lt"/>
              </a:rPr>
              <a:t>2010 n=752 (une seule fois); 2009 : Q7. Comment avez-vous entendu parler de la </a:t>
            </a:r>
            <a:r>
              <a:rPr lang="fr-CA" sz="800" i="1" dirty="0" smtClean="0">
                <a:solidFill>
                  <a:schemeClr val="tx1"/>
                </a:solidFill>
                <a:latin typeface="+mn-lt"/>
              </a:rPr>
              <a:t>Loi sur les ingénieurs </a:t>
            </a:r>
            <a:r>
              <a:rPr lang="fr-CA" sz="800" dirty="0" smtClean="0">
                <a:solidFill>
                  <a:schemeClr val="tx1"/>
                </a:solidFill>
                <a:latin typeface="+mn-lt"/>
              </a:rPr>
              <a:t>de l’Ontario pour la première fois? Base : Les répondants qui ont entendu parler de la </a:t>
            </a:r>
            <a:r>
              <a:rPr lang="fr-CA" sz="800" i="1" dirty="0" smtClean="0">
                <a:solidFill>
                  <a:schemeClr val="tx1"/>
                </a:solidFill>
                <a:latin typeface="+mn-lt"/>
              </a:rPr>
              <a:t>Loi</a:t>
            </a:r>
            <a:r>
              <a:rPr lang="fr-CA" sz="800" dirty="0" smtClean="0">
                <a:solidFill>
                  <a:schemeClr val="tx1"/>
                </a:solidFill>
                <a:latin typeface="+mn-lt"/>
              </a:rPr>
              <a:t>, 2009, n=737 (une seule fois);  2008 : Q5. Comment avez-vous entendu parler de la </a:t>
            </a:r>
            <a:r>
              <a:rPr lang="fr-CA" sz="800" i="1" dirty="0" smtClean="0">
                <a:solidFill>
                  <a:schemeClr val="tx1"/>
                </a:solidFill>
                <a:latin typeface="+mn-lt"/>
              </a:rPr>
              <a:t>Loi sur les ingénieurs </a:t>
            </a:r>
            <a:r>
              <a:rPr lang="fr-CA" sz="800" dirty="0" smtClean="0">
                <a:solidFill>
                  <a:schemeClr val="tx1"/>
                </a:solidFill>
                <a:latin typeface="+mn-lt"/>
              </a:rPr>
              <a:t>de l’Ontario? Base : Les répondants qui ont entendu parler de la </a:t>
            </a:r>
            <a:r>
              <a:rPr lang="fr-CA" sz="800" i="1" dirty="0" smtClean="0">
                <a:solidFill>
                  <a:schemeClr val="tx1"/>
                </a:solidFill>
                <a:latin typeface="+mn-lt"/>
              </a:rPr>
              <a:t>Loi, </a:t>
            </a:r>
            <a:r>
              <a:rPr lang="fr-CA" sz="800" dirty="0" smtClean="0">
                <a:solidFill>
                  <a:schemeClr val="tx1"/>
                </a:solidFill>
                <a:latin typeface="+mn-lt"/>
              </a:rPr>
              <a:t>2009 n=483 (plusieurs fois).</a:t>
            </a:r>
            <a:endParaRPr lang="fr-CA" sz="800" dirty="0">
              <a:solidFill>
                <a:schemeClr val="tx1"/>
              </a:solidFill>
              <a:latin typeface="+mn-lt"/>
            </a:endParaRPr>
          </a:p>
        </p:txBody>
      </p:sp>
      <p:sp>
        <p:nvSpPr>
          <p:cNvPr id="27662" name="Text Box 8"/>
          <p:cNvSpPr txBox="1">
            <a:spLocks noChangeArrowheads="1"/>
          </p:cNvSpPr>
          <p:nvPr>
            <p:custDataLst>
              <p:tags r:id="rId12"/>
            </p:custDataLst>
          </p:nvPr>
        </p:nvSpPr>
        <p:spPr bwMode="auto">
          <a:xfrm>
            <a:off x="4232344" y="2511412"/>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(n=548)</a:t>
            </a:r>
          </a:p>
        </p:txBody>
      </p:sp>
      <p:sp>
        <p:nvSpPr>
          <p:cNvPr id="27663" name="Text Box 9"/>
          <p:cNvSpPr txBox="1">
            <a:spLocks noChangeArrowheads="1"/>
          </p:cNvSpPr>
          <p:nvPr>
            <p:custDataLst>
              <p:tags r:id="rId13"/>
            </p:custDataLst>
          </p:nvPr>
        </p:nvSpPr>
        <p:spPr bwMode="auto">
          <a:xfrm>
            <a:off x="1818975" y="4159723"/>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(n=58)</a:t>
            </a:r>
          </a:p>
        </p:txBody>
      </p:sp>
      <p:sp>
        <p:nvSpPr>
          <p:cNvPr id="27664" name="Text Box 10"/>
          <p:cNvSpPr txBox="1">
            <a:spLocks noChangeArrowheads="1"/>
          </p:cNvSpPr>
          <p:nvPr>
            <p:custDataLst>
              <p:tags r:id="rId14"/>
            </p:custDataLst>
          </p:nvPr>
        </p:nvSpPr>
        <p:spPr bwMode="auto">
          <a:xfrm>
            <a:off x="1836397" y="4943376"/>
            <a:ext cx="468312" cy="184150"/>
          </a:xfrm>
          <a:prstGeom prst="rect">
            <a:avLst/>
          </a:prstGeom>
          <a:noFill/>
          <a:ln w="25400" algn="ctr">
            <a:noFill/>
            <a:miter lim="800000"/>
            <a:headEnd/>
            <a:tailEnd/>
          </a:ln>
        </p:spPr>
        <p:txBody>
          <a:bodyPr>
            <a:spAutoFit/>
          </a:bodyPr>
          <a:lstStyle/>
          <a:p>
            <a:pPr algn="l"/>
            <a:r>
              <a:rPr lang="en-CA" b="0" dirty="0">
                <a:latin typeface="Arial Narrow" pitchFamily="34" charset="0"/>
              </a:rPr>
              <a:t>(n=57)</a:t>
            </a:r>
          </a:p>
        </p:txBody>
      </p:sp>
      <p:sp>
        <p:nvSpPr>
          <p:cNvPr id="27665" name="Text Box 11"/>
          <p:cNvSpPr txBox="1">
            <a:spLocks noChangeArrowheads="1"/>
          </p:cNvSpPr>
          <p:nvPr>
            <p:custDataLst>
              <p:tags r:id="rId15"/>
            </p:custDataLst>
          </p:nvPr>
        </p:nvSpPr>
        <p:spPr bwMode="auto">
          <a:xfrm>
            <a:off x="1763057" y="5746637"/>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(n=47)</a:t>
            </a:r>
          </a:p>
        </p:txBody>
      </p:sp>
      <p:sp>
        <p:nvSpPr>
          <p:cNvPr id="27666" name="Text Box 14"/>
          <p:cNvSpPr txBox="1">
            <a:spLocks noChangeArrowheads="1"/>
          </p:cNvSpPr>
          <p:nvPr>
            <p:custDataLst>
              <p:tags r:id="rId16"/>
            </p:custDataLst>
          </p:nvPr>
        </p:nvSpPr>
        <p:spPr bwMode="auto">
          <a:xfrm>
            <a:off x="-98966" y="1557641"/>
            <a:ext cx="7819047"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Comment avez-vous entendu parler de la </a:t>
            </a:r>
            <a:r>
              <a:rPr lang="fr-CA" sz="1400" i="1" dirty="0" smtClean="0">
                <a:solidFill>
                  <a:srgbClr val="003399"/>
                </a:solidFill>
                <a:latin typeface="+mj-lt"/>
              </a:rPr>
              <a:t>Loi sur les ingénieurs </a:t>
            </a:r>
            <a:r>
              <a:rPr lang="fr-CA" sz="1400" dirty="0" smtClean="0">
                <a:solidFill>
                  <a:srgbClr val="003399"/>
                </a:solidFill>
                <a:latin typeface="+mj-lt"/>
              </a:rPr>
              <a:t>de l’Ontario pour la première fois?</a:t>
            </a:r>
            <a:endParaRPr lang="fr-CA" sz="1400" dirty="0">
              <a:solidFill>
                <a:srgbClr val="003399"/>
              </a:solidFill>
              <a:latin typeface="+mj-lt"/>
            </a:endParaRPr>
          </a:p>
        </p:txBody>
      </p:sp>
      <p:sp>
        <p:nvSpPr>
          <p:cNvPr id="27667" name="Text Box 17"/>
          <p:cNvSpPr txBox="1">
            <a:spLocks noChangeArrowheads="1"/>
          </p:cNvSpPr>
          <p:nvPr>
            <p:custDataLst>
              <p:tags r:id="rId17"/>
            </p:custDataLst>
          </p:nvPr>
        </p:nvSpPr>
        <p:spPr bwMode="auto">
          <a:xfrm>
            <a:off x="173617" y="5878802"/>
            <a:ext cx="8801355" cy="338554"/>
          </a:xfrm>
          <a:prstGeom prst="rect">
            <a:avLst/>
          </a:prstGeom>
          <a:noFill/>
          <a:ln w="25400" algn="ctr">
            <a:noFill/>
            <a:miter lim="800000"/>
            <a:headEnd/>
            <a:tailEnd/>
          </a:ln>
        </p:spPr>
        <p:txBody>
          <a:bodyPr wrap="square">
            <a:spAutoFit/>
          </a:bodyPr>
          <a:lstStyle/>
          <a:p>
            <a:pPr>
              <a:defRPr/>
            </a:pPr>
            <a:r>
              <a:rPr lang="fr-CA" sz="800" i="1" dirty="0" smtClean="0">
                <a:solidFill>
                  <a:schemeClr val="tx1"/>
                </a:solidFill>
                <a:latin typeface="+mj-lt"/>
              </a:rPr>
              <a:t>**NOTE : Il est important de noter que cette question était posée différemment en 2008 (Q5). Il s’agissait d’une seule question permettant des réponses multiples, tandis qu’en 2009, il s’agissait de deux questions nécessitant une seule réponse (la Q2 sur le génie comme choix de carrière et la Q7 sur la façon dont ils avaient entendu parler de la </a:t>
            </a:r>
            <a:r>
              <a:rPr lang="fr-CA" sz="800" dirty="0" smtClean="0">
                <a:solidFill>
                  <a:schemeClr val="tx1"/>
                </a:solidFill>
                <a:latin typeface="+mj-lt"/>
              </a:rPr>
              <a:t>Loi sur les ingénieurs </a:t>
            </a:r>
            <a:r>
              <a:rPr lang="fr-CA" sz="800" i="1" dirty="0" smtClean="0">
                <a:solidFill>
                  <a:schemeClr val="tx1"/>
                </a:solidFill>
                <a:latin typeface="+mj-lt"/>
              </a:rPr>
              <a:t>de l’Ontario).</a:t>
            </a:r>
            <a:endParaRPr lang="fr-CA" sz="800" i="1" dirty="0">
              <a:solidFill>
                <a:schemeClr val="tx1"/>
              </a:solidFill>
              <a:latin typeface="+mj-lt"/>
            </a:endParaRPr>
          </a:p>
        </p:txBody>
      </p:sp>
      <p:sp>
        <p:nvSpPr>
          <p:cNvPr id="27668" name="Text Box 25"/>
          <p:cNvSpPr txBox="1">
            <a:spLocks noChangeArrowheads="1"/>
          </p:cNvSpPr>
          <p:nvPr>
            <p:custDataLst>
              <p:tags r:id="rId18"/>
            </p:custDataLst>
          </p:nvPr>
        </p:nvSpPr>
        <p:spPr bwMode="auto">
          <a:xfrm>
            <a:off x="2339684" y="5701843"/>
            <a:ext cx="2925763" cy="215900"/>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Mentions &lt;5% are not shown</a:t>
            </a:r>
          </a:p>
        </p:txBody>
      </p:sp>
      <p:sp>
        <p:nvSpPr>
          <p:cNvPr id="27670" name="Text Box 28"/>
          <p:cNvSpPr txBox="1">
            <a:spLocks noChangeArrowheads="1"/>
          </p:cNvSpPr>
          <p:nvPr>
            <p:custDataLst>
              <p:tags r:id="rId19"/>
            </p:custDataLst>
          </p:nvPr>
        </p:nvSpPr>
        <p:spPr bwMode="auto">
          <a:xfrm>
            <a:off x="3098555" y="2382192"/>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(n=305)</a:t>
            </a:r>
          </a:p>
        </p:txBody>
      </p:sp>
      <p:sp>
        <p:nvSpPr>
          <p:cNvPr id="27671" name="Text Box 29"/>
          <p:cNvSpPr txBox="1">
            <a:spLocks noChangeArrowheads="1"/>
          </p:cNvSpPr>
          <p:nvPr>
            <p:custDataLst>
              <p:tags r:id="rId20"/>
            </p:custDataLst>
          </p:nvPr>
        </p:nvSpPr>
        <p:spPr bwMode="auto">
          <a:xfrm>
            <a:off x="1824296" y="4020420"/>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7672" name="Text Box 30"/>
          <p:cNvSpPr txBox="1">
            <a:spLocks noChangeArrowheads="1"/>
          </p:cNvSpPr>
          <p:nvPr>
            <p:custDataLst>
              <p:tags r:id="rId21"/>
            </p:custDataLst>
          </p:nvPr>
        </p:nvSpPr>
        <p:spPr bwMode="auto">
          <a:xfrm>
            <a:off x="1871746" y="4825653"/>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(n=69)</a:t>
            </a:r>
          </a:p>
        </p:txBody>
      </p:sp>
      <p:sp>
        <p:nvSpPr>
          <p:cNvPr id="27673" name="Text Box 31"/>
          <p:cNvSpPr txBox="1">
            <a:spLocks noChangeArrowheads="1"/>
          </p:cNvSpPr>
          <p:nvPr>
            <p:custDataLst>
              <p:tags r:id="rId22"/>
            </p:custDataLst>
          </p:nvPr>
        </p:nvSpPr>
        <p:spPr bwMode="auto">
          <a:xfrm>
            <a:off x="1717018" y="5619362"/>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(n=28)</a:t>
            </a:r>
          </a:p>
        </p:txBody>
      </p:sp>
      <p:sp>
        <p:nvSpPr>
          <p:cNvPr id="27674" name="Text Box 32"/>
          <p:cNvSpPr txBox="1">
            <a:spLocks noChangeArrowheads="1"/>
          </p:cNvSpPr>
          <p:nvPr>
            <p:custDataLst>
              <p:tags r:id="rId23"/>
            </p:custDataLst>
          </p:nvPr>
        </p:nvSpPr>
        <p:spPr bwMode="auto">
          <a:xfrm>
            <a:off x="2907153" y="318737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(n=272)</a:t>
            </a:r>
          </a:p>
        </p:txBody>
      </p:sp>
      <p:sp>
        <p:nvSpPr>
          <p:cNvPr id="27675" name="Text Box 34"/>
          <p:cNvSpPr txBox="1">
            <a:spLocks noChangeArrowheads="1"/>
          </p:cNvSpPr>
          <p:nvPr>
            <p:custDataLst>
              <p:tags r:id="rId24"/>
            </p:custDataLst>
          </p:nvPr>
        </p:nvSpPr>
        <p:spPr bwMode="auto">
          <a:xfrm>
            <a:off x="1342249" y="3315688"/>
            <a:ext cx="1695450" cy="230832"/>
          </a:xfrm>
          <a:prstGeom prst="rect">
            <a:avLst/>
          </a:prstGeom>
          <a:noFill/>
          <a:ln w="25400" algn="ctr">
            <a:noFill/>
            <a:miter lim="800000"/>
            <a:headEnd/>
            <a:tailEnd/>
          </a:ln>
        </p:spPr>
        <p:txBody>
          <a:bodyPr>
            <a:spAutoFit/>
          </a:bodyPr>
          <a:lstStyle/>
          <a:p>
            <a:pPr algn="l"/>
            <a:r>
              <a:rPr lang="fr-CA" sz="900" dirty="0" smtClean="0"/>
              <a:t>Non indiqué en 2009</a:t>
            </a:r>
            <a:endParaRPr lang="fr-CA" sz="900" dirty="0"/>
          </a:p>
        </p:txBody>
      </p:sp>
      <p:sp>
        <p:nvSpPr>
          <p:cNvPr id="27678" name="Text Box 40"/>
          <p:cNvSpPr txBox="1">
            <a:spLocks noChangeArrowheads="1"/>
          </p:cNvSpPr>
          <p:nvPr>
            <p:custDataLst>
              <p:tags r:id="rId25"/>
            </p:custDataLst>
          </p:nvPr>
        </p:nvSpPr>
        <p:spPr bwMode="auto">
          <a:xfrm>
            <a:off x="4811838" y="1798181"/>
            <a:ext cx="1085850" cy="707886"/>
          </a:xfrm>
          <a:prstGeom prst="rect">
            <a:avLst/>
          </a:prstGeom>
          <a:noFill/>
          <a:ln w="25400" algn="ctr">
            <a:noFill/>
            <a:miter lim="800000"/>
            <a:headEnd/>
            <a:tailEnd/>
          </a:ln>
        </p:spPr>
        <p:txBody>
          <a:bodyPr>
            <a:spAutoFit/>
          </a:bodyPr>
          <a:lstStyle/>
          <a:p>
            <a:r>
              <a:rPr lang="fr-CA" sz="1000" dirty="0" smtClean="0">
                <a:solidFill>
                  <a:schemeClr val="tx1"/>
                </a:solidFill>
              </a:rPr>
              <a:t>2014</a:t>
            </a:r>
            <a:br>
              <a:rPr lang="fr-CA" sz="1000" dirty="0" smtClean="0">
                <a:solidFill>
                  <a:schemeClr val="tx1"/>
                </a:solidFill>
              </a:rPr>
            </a:br>
            <a:r>
              <a:rPr lang="fr-CA" sz="1000" dirty="0" smtClean="0">
                <a:solidFill>
                  <a:schemeClr val="tx1"/>
                </a:solidFill>
              </a:rPr>
              <a:t>Par un professeur ou dans un cours</a:t>
            </a:r>
            <a:endParaRPr lang="fr-CA" sz="1000" dirty="0">
              <a:solidFill>
                <a:schemeClr val="tx1"/>
              </a:solidFill>
            </a:endParaRPr>
          </a:p>
        </p:txBody>
      </p:sp>
      <p:sp>
        <p:nvSpPr>
          <p:cNvPr id="27679" name="Text Box 28"/>
          <p:cNvSpPr txBox="1">
            <a:spLocks noChangeArrowheads="1"/>
          </p:cNvSpPr>
          <p:nvPr>
            <p:custDataLst>
              <p:tags r:id="rId26"/>
            </p:custDataLst>
          </p:nvPr>
        </p:nvSpPr>
        <p:spPr bwMode="auto">
          <a:xfrm>
            <a:off x="3111187" y="2262497"/>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(n=348)</a:t>
            </a:r>
          </a:p>
        </p:txBody>
      </p:sp>
      <p:sp>
        <p:nvSpPr>
          <p:cNvPr id="27680" name="Text Box 32"/>
          <p:cNvSpPr txBox="1">
            <a:spLocks noChangeArrowheads="1"/>
          </p:cNvSpPr>
          <p:nvPr>
            <p:custDataLst>
              <p:tags r:id="rId27"/>
            </p:custDataLst>
          </p:nvPr>
        </p:nvSpPr>
        <p:spPr bwMode="auto">
          <a:xfrm>
            <a:off x="2789704" y="307449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(n=261)</a:t>
            </a:r>
          </a:p>
        </p:txBody>
      </p:sp>
      <p:sp>
        <p:nvSpPr>
          <p:cNvPr id="27681" name="Text Box 29"/>
          <p:cNvSpPr txBox="1">
            <a:spLocks noChangeArrowheads="1"/>
          </p:cNvSpPr>
          <p:nvPr>
            <p:custDataLst>
              <p:tags r:id="rId28"/>
            </p:custDataLst>
          </p:nvPr>
        </p:nvSpPr>
        <p:spPr bwMode="auto">
          <a:xfrm>
            <a:off x="1823583" y="3879200"/>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(n=52)</a:t>
            </a:r>
          </a:p>
        </p:txBody>
      </p:sp>
      <p:sp>
        <p:nvSpPr>
          <p:cNvPr id="27682" name="Text Box 30"/>
          <p:cNvSpPr txBox="1">
            <a:spLocks noChangeArrowheads="1"/>
          </p:cNvSpPr>
          <p:nvPr>
            <p:custDataLst>
              <p:tags r:id="rId29"/>
            </p:custDataLst>
          </p:nvPr>
        </p:nvSpPr>
        <p:spPr bwMode="auto">
          <a:xfrm>
            <a:off x="1878944" y="4699581"/>
            <a:ext cx="4699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(n=73)</a:t>
            </a:r>
          </a:p>
        </p:txBody>
      </p:sp>
      <p:sp>
        <p:nvSpPr>
          <p:cNvPr id="27683" name="Text Box 31"/>
          <p:cNvSpPr txBox="1">
            <a:spLocks noChangeArrowheads="1"/>
          </p:cNvSpPr>
          <p:nvPr>
            <p:custDataLst>
              <p:tags r:id="rId30"/>
            </p:custDataLst>
          </p:nvPr>
        </p:nvSpPr>
        <p:spPr bwMode="auto">
          <a:xfrm>
            <a:off x="1729732" y="5501241"/>
            <a:ext cx="443860"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(n=41)</a:t>
            </a:r>
          </a:p>
        </p:txBody>
      </p:sp>
      <p:sp>
        <p:nvSpPr>
          <p:cNvPr id="40" name="Content Placeholder 33"/>
          <p:cNvSpPr txBox="1">
            <a:spLocks/>
          </p:cNvSpPr>
          <p:nvPr>
            <p:custDataLst>
              <p:tags r:id="rId31"/>
            </p:custDataLst>
          </p:nvPr>
        </p:nvSpPr>
        <p:spPr>
          <a:xfrm>
            <a:off x="171608" y="595738"/>
            <a:ext cx="8803364" cy="10002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Sept étudiants sur dix, soit la </a:t>
            </a:r>
            <a:r>
              <a:rPr lang="fr-CA" sz="1300" b="0" dirty="0">
                <a:solidFill>
                  <a:schemeClr val="tx1"/>
                </a:solidFill>
                <a:latin typeface="+mj-lt"/>
              </a:rPr>
              <a:t>majorité </a:t>
            </a:r>
            <a:r>
              <a:rPr lang="fr-CA" sz="1300" b="0" dirty="0" smtClean="0">
                <a:solidFill>
                  <a:schemeClr val="tx1"/>
                </a:solidFill>
                <a:latin typeface="+mj-lt"/>
              </a:rPr>
              <a:t>d’entre eux, continuent d’indiquer qu’ils on entendu parler de </a:t>
            </a:r>
            <a:r>
              <a:rPr lang="fr-CA" sz="1300" b="0" dirty="0">
                <a:solidFill>
                  <a:schemeClr val="tx1"/>
                </a:solidFill>
                <a:latin typeface="+mj-lt"/>
              </a:rPr>
              <a:t>la </a:t>
            </a:r>
            <a:r>
              <a:rPr lang="fr-CA" sz="1300" b="0" i="1" dirty="0">
                <a:solidFill>
                  <a:schemeClr val="tx1"/>
                </a:solidFill>
                <a:latin typeface="+mj-lt"/>
              </a:rPr>
              <a:t>Loi sur les ingénieurs </a:t>
            </a:r>
            <a:r>
              <a:rPr lang="fr-CA" sz="1300" b="0" dirty="0">
                <a:solidFill>
                  <a:schemeClr val="tx1"/>
                </a:solidFill>
                <a:latin typeface="+mj-lt"/>
              </a:rPr>
              <a:t>de l’Ontario d’abord par un professeur ou un autre membre du personnel de l’université, puis dans un cours sur le droit et l’éthique à l’université. Le pourcentage </a:t>
            </a:r>
            <a:r>
              <a:rPr lang="fr-CA" sz="1300" b="0" dirty="0" smtClean="0">
                <a:solidFill>
                  <a:schemeClr val="tx1"/>
                </a:solidFill>
                <a:latin typeface="+mj-lt"/>
              </a:rPr>
              <a:t>d’étudiants </a:t>
            </a:r>
            <a:r>
              <a:rPr lang="fr-CA" sz="1300" b="0" dirty="0">
                <a:solidFill>
                  <a:schemeClr val="tx1"/>
                </a:solidFill>
                <a:latin typeface="+mj-lt"/>
              </a:rPr>
              <a:t>qui en a entendu parler par un professeur ou un autre membre du personnel de l’université est beaucoup moins élevé qu’en 2013, tandis que le pourcentage qui en a entendu parler dans un cours sur le droit et l’éthique est plus élevé. </a:t>
            </a:r>
          </a:p>
        </p:txBody>
      </p:sp>
      <p:sp>
        <p:nvSpPr>
          <p:cNvPr id="43" name="AutoShape 10"/>
          <p:cNvSpPr>
            <a:spLocks/>
          </p:cNvSpPr>
          <p:nvPr>
            <p:custDataLst>
              <p:tags r:id="rId32"/>
            </p:custDataLst>
          </p:nvPr>
        </p:nvSpPr>
        <p:spPr bwMode="auto">
          <a:xfrm rot="10800000">
            <a:off x="4598592" y="196694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Text Box 28"/>
          <p:cNvSpPr txBox="1">
            <a:spLocks noChangeArrowheads="1"/>
          </p:cNvSpPr>
          <p:nvPr>
            <p:custDataLst>
              <p:tags r:id="rId33"/>
            </p:custDataLst>
          </p:nvPr>
        </p:nvSpPr>
        <p:spPr bwMode="auto">
          <a:xfrm>
            <a:off x="3052224" y="215212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(n=404)</a:t>
            </a:r>
            <a:endParaRPr lang="en-CA" b="0" dirty="0">
              <a:latin typeface="Arial Narrow" pitchFamily="34" charset="0"/>
            </a:endParaRPr>
          </a:p>
        </p:txBody>
      </p:sp>
      <p:sp>
        <p:nvSpPr>
          <p:cNvPr id="44" name="Text Box 28"/>
          <p:cNvSpPr txBox="1">
            <a:spLocks noChangeArrowheads="1"/>
          </p:cNvSpPr>
          <p:nvPr>
            <p:custDataLst>
              <p:tags r:id="rId34"/>
            </p:custDataLst>
          </p:nvPr>
        </p:nvSpPr>
        <p:spPr bwMode="auto">
          <a:xfrm>
            <a:off x="2822926" y="2938375"/>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(n=348)</a:t>
            </a:r>
            <a:endParaRPr lang="en-CA" b="0" dirty="0">
              <a:latin typeface="Arial Narrow" pitchFamily="34" charset="0"/>
            </a:endParaRPr>
          </a:p>
        </p:txBody>
      </p:sp>
      <p:sp>
        <p:nvSpPr>
          <p:cNvPr id="45" name="Rectangle 44"/>
          <p:cNvSpPr/>
          <p:nvPr>
            <p:custDataLst>
              <p:tags r:id="rId35"/>
            </p:custDataLst>
          </p:nvPr>
        </p:nvSpPr>
        <p:spPr>
          <a:xfrm>
            <a:off x="1822144" y="3756519"/>
            <a:ext cx="369012" cy="184666"/>
          </a:xfrm>
          <a:prstGeom prst="rect">
            <a:avLst/>
          </a:prstGeom>
        </p:spPr>
        <p:txBody>
          <a:bodyPr wrap="none">
            <a:spAutoFit/>
          </a:bodyPr>
          <a:lstStyle/>
          <a:p>
            <a:pPr algn="l"/>
            <a:r>
              <a:rPr lang="en-CA" b="0" dirty="0" smtClean="0">
                <a:latin typeface="Arial Narrow" pitchFamily="34" charset="0"/>
              </a:rPr>
              <a:t>(n=86)</a:t>
            </a:r>
            <a:endParaRPr lang="en-CA" b="0" dirty="0">
              <a:latin typeface="Arial Narrow" pitchFamily="34" charset="0"/>
            </a:endParaRPr>
          </a:p>
        </p:txBody>
      </p:sp>
      <p:sp>
        <p:nvSpPr>
          <p:cNvPr id="46" name="Rectangle 45"/>
          <p:cNvSpPr/>
          <p:nvPr>
            <p:custDataLst>
              <p:tags r:id="rId36"/>
            </p:custDataLst>
          </p:nvPr>
        </p:nvSpPr>
        <p:spPr>
          <a:xfrm>
            <a:off x="1988949" y="4580702"/>
            <a:ext cx="404278" cy="184666"/>
          </a:xfrm>
          <a:prstGeom prst="rect">
            <a:avLst/>
          </a:prstGeom>
        </p:spPr>
        <p:txBody>
          <a:bodyPr wrap="none">
            <a:spAutoFit/>
          </a:bodyPr>
          <a:lstStyle/>
          <a:p>
            <a:pPr algn="l"/>
            <a:r>
              <a:rPr lang="en-CA" b="0" dirty="0" smtClean="0">
                <a:latin typeface="Arial Narrow" pitchFamily="34" charset="0"/>
              </a:rPr>
              <a:t>(n=102)</a:t>
            </a:r>
            <a:endParaRPr lang="en-CA" b="0" dirty="0">
              <a:latin typeface="Arial Narrow" pitchFamily="34" charset="0"/>
            </a:endParaRPr>
          </a:p>
        </p:txBody>
      </p:sp>
      <p:sp>
        <p:nvSpPr>
          <p:cNvPr id="47" name="Rectangle 46"/>
          <p:cNvSpPr/>
          <p:nvPr>
            <p:custDataLst>
              <p:tags r:id="rId37"/>
            </p:custDataLst>
          </p:nvPr>
        </p:nvSpPr>
        <p:spPr>
          <a:xfrm>
            <a:off x="1725474" y="5379309"/>
            <a:ext cx="449639" cy="184666"/>
          </a:xfrm>
          <a:prstGeom prst="rect">
            <a:avLst/>
          </a:prstGeom>
        </p:spPr>
        <p:txBody>
          <a:bodyPr wrap="square">
            <a:spAutoFit/>
          </a:bodyPr>
          <a:lstStyle/>
          <a:p>
            <a:pPr algn="l"/>
            <a:r>
              <a:rPr lang="en-CA" b="0" dirty="0" smtClean="0">
                <a:latin typeface="Arial Narrow" pitchFamily="34" charset="0"/>
              </a:rPr>
              <a:t>(n=49)</a:t>
            </a:r>
            <a:endParaRPr lang="en-CA" b="0" dirty="0">
              <a:latin typeface="Arial Narrow" pitchFamily="34" charset="0"/>
            </a:endParaRPr>
          </a:p>
        </p:txBody>
      </p:sp>
      <p:sp>
        <p:nvSpPr>
          <p:cNvPr id="49" name="Text Box 28"/>
          <p:cNvSpPr txBox="1">
            <a:spLocks noChangeArrowheads="1"/>
          </p:cNvSpPr>
          <p:nvPr>
            <p:custDataLst>
              <p:tags r:id="rId38"/>
            </p:custDataLst>
          </p:nvPr>
        </p:nvSpPr>
        <p:spPr bwMode="auto">
          <a:xfrm>
            <a:off x="3105700" y="200065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(n=390)</a:t>
            </a:r>
            <a:endParaRPr lang="en-CA" b="0" dirty="0">
              <a:latin typeface="Arial Narrow" pitchFamily="34" charset="0"/>
            </a:endParaRPr>
          </a:p>
        </p:txBody>
      </p:sp>
      <p:sp>
        <p:nvSpPr>
          <p:cNvPr id="50" name="Text Box 28"/>
          <p:cNvSpPr txBox="1">
            <a:spLocks noChangeArrowheads="1"/>
          </p:cNvSpPr>
          <p:nvPr>
            <p:custDataLst>
              <p:tags r:id="rId39"/>
            </p:custDataLst>
          </p:nvPr>
        </p:nvSpPr>
        <p:spPr bwMode="auto">
          <a:xfrm>
            <a:off x="2545540" y="2809126"/>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(n=242)</a:t>
            </a:r>
            <a:endParaRPr lang="en-CA" b="0" dirty="0">
              <a:latin typeface="Arial Narrow" pitchFamily="34" charset="0"/>
            </a:endParaRPr>
          </a:p>
        </p:txBody>
      </p:sp>
      <p:sp>
        <p:nvSpPr>
          <p:cNvPr id="51" name="Text Box 28"/>
          <p:cNvSpPr txBox="1">
            <a:spLocks noChangeArrowheads="1"/>
          </p:cNvSpPr>
          <p:nvPr>
            <p:custDataLst>
              <p:tags r:id="rId40"/>
            </p:custDataLst>
          </p:nvPr>
        </p:nvSpPr>
        <p:spPr bwMode="auto">
          <a:xfrm>
            <a:off x="1849950" y="3650084"/>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(n=84)</a:t>
            </a:r>
            <a:endParaRPr lang="en-CA" b="0" dirty="0">
              <a:latin typeface="Arial Narrow" pitchFamily="34" charset="0"/>
            </a:endParaRPr>
          </a:p>
        </p:txBody>
      </p:sp>
      <p:sp>
        <p:nvSpPr>
          <p:cNvPr id="52" name="Text Box 28"/>
          <p:cNvSpPr txBox="1">
            <a:spLocks noChangeArrowheads="1"/>
          </p:cNvSpPr>
          <p:nvPr>
            <p:custDataLst>
              <p:tags r:id="rId41"/>
            </p:custDataLst>
          </p:nvPr>
        </p:nvSpPr>
        <p:spPr bwMode="auto">
          <a:xfrm>
            <a:off x="1989643" y="4450085"/>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(n=98)</a:t>
            </a:r>
            <a:endParaRPr lang="en-CA" b="0" dirty="0">
              <a:latin typeface="Arial Narrow" pitchFamily="34" charset="0"/>
            </a:endParaRPr>
          </a:p>
        </p:txBody>
      </p:sp>
      <p:sp>
        <p:nvSpPr>
          <p:cNvPr id="53" name="Text Box 28"/>
          <p:cNvSpPr txBox="1">
            <a:spLocks noChangeArrowheads="1"/>
          </p:cNvSpPr>
          <p:nvPr>
            <p:custDataLst>
              <p:tags r:id="rId42"/>
            </p:custDataLst>
          </p:nvPr>
        </p:nvSpPr>
        <p:spPr bwMode="auto">
          <a:xfrm>
            <a:off x="1893063" y="5284146"/>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(n=83)</a:t>
            </a:r>
            <a:endParaRPr lang="en-CA" b="0" dirty="0">
              <a:latin typeface="Arial Narrow" pitchFamily="34" charset="0"/>
            </a:endParaRPr>
          </a:p>
        </p:txBody>
      </p:sp>
      <p:sp>
        <p:nvSpPr>
          <p:cNvPr id="55" name="Text Box 28"/>
          <p:cNvSpPr txBox="1">
            <a:spLocks noChangeArrowheads="1"/>
          </p:cNvSpPr>
          <p:nvPr>
            <p:custDataLst>
              <p:tags r:id="rId43"/>
            </p:custDataLst>
          </p:nvPr>
        </p:nvSpPr>
        <p:spPr bwMode="auto">
          <a:xfrm>
            <a:off x="2969674" y="1893907"/>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(n=301)</a:t>
            </a:r>
            <a:endParaRPr lang="en-CA" b="0" dirty="0">
              <a:latin typeface="Arial Narrow" pitchFamily="34" charset="0"/>
            </a:endParaRPr>
          </a:p>
        </p:txBody>
      </p:sp>
      <p:sp>
        <p:nvSpPr>
          <p:cNvPr id="58" name="Text Box 28"/>
          <p:cNvSpPr txBox="1">
            <a:spLocks noChangeArrowheads="1"/>
          </p:cNvSpPr>
          <p:nvPr>
            <p:custDataLst>
              <p:tags r:id="rId44"/>
            </p:custDataLst>
          </p:nvPr>
        </p:nvSpPr>
        <p:spPr bwMode="auto">
          <a:xfrm>
            <a:off x="2809333" y="2695562"/>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(n=271)</a:t>
            </a:r>
            <a:endParaRPr lang="en-CA" b="0" dirty="0">
              <a:latin typeface="Arial Narrow" pitchFamily="34" charset="0"/>
            </a:endParaRPr>
          </a:p>
        </p:txBody>
      </p:sp>
      <p:sp>
        <p:nvSpPr>
          <p:cNvPr id="59" name="Text Box 28"/>
          <p:cNvSpPr txBox="1">
            <a:spLocks noChangeArrowheads="1"/>
          </p:cNvSpPr>
          <p:nvPr>
            <p:custDataLst>
              <p:tags r:id="rId45"/>
            </p:custDataLst>
          </p:nvPr>
        </p:nvSpPr>
        <p:spPr bwMode="auto">
          <a:xfrm>
            <a:off x="1771700" y="3501529"/>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(n=58)</a:t>
            </a:r>
            <a:endParaRPr lang="en-CA" b="0" dirty="0">
              <a:latin typeface="Arial Narrow" pitchFamily="34" charset="0"/>
            </a:endParaRPr>
          </a:p>
        </p:txBody>
      </p:sp>
      <p:sp>
        <p:nvSpPr>
          <p:cNvPr id="60" name="Text Box 28"/>
          <p:cNvSpPr txBox="1">
            <a:spLocks noChangeArrowheads="1"/>
          </p:cNvSpPr>
          <p:nvPr>
            <p:custDataLst>
              <p:tags r:id="rId46"/>
            </p:custDataLst>
          </p:nvPr>
        </p:nvSpPr>
        <p:spPr bwMode="auto">
          <a:xfrm>
            <a:off x="1971967" y="4343873"/>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(n=81)</a:t>
            </a:r>
            <a:endParaRPr lang="en-CA" b="0" dirty="0">
              <a:latin typeface="Arial Narrow" pitchFamily="34" charset="0"/>
            </a:endParaRPr>
          </a:p>
        </p:txBody>
      </p:sp>
      <p:sp>
        <p:nvSpPr>
          <p:cNvPr id="61" name="Text Box 28"/>
          <p:cNvSpPr txBox="1">
            <a:spLocks noChangeArrowheads="1"/>
          </p:cNvSpPr>
          <p:nvPr>
            <p:custDataLst>
              <p:tags r:id="rId47"/>
            </p:custDataLst>
          </p:nvPr>
        </p:nvSpPr>
        <p:spPr bwMode="auto">
          <a:xfrm>
            <a:off x="1836397" y="5133703"/>
            <a:ext cx="4699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(n=55)</a:t>
            </a:r>
            <a:endParaRPr lang="en-CA" b="0" dirty="0">
              <a:latin typeface="Arial Narrow" pitchFamily="34" charset="0"/>
            </a:endParaRPr>
          </a:p>
        </p:txBody>
      </p:sp>
      <p:sp>
        <p:nvSpPr>
          <p:cNvPr id="54" name="Text Box 11"/>
          <p:cNvSpPr txBox="1">
            <a:spLocks noChangeArrowheads="1"/>
          </p:cNvSpPr>
          <p:nvPr>
            <p:custDataLst>
              <p:tags r:id="rId48"/>
            </p:custDataLst>
          </p:nvPr>
        </p:nvSpPr>
        <p:spPr bwMode="auto">
          <a:xfrm>
            <a:off x="4833713" y="2464836"/>
            <a:ext cx="1150398" cy="834844"/>
          </a:xfrm>
          <a:prstGeom prst="rect">
            <a:avLst/>
          </a:prstGeom>
          <a:noFill/>
          <a:ln w="12700" algn="ctr">
            <a:solidFill>
              <a:schemeClr val="tx1">
                <a:lumMod val="50000"/>
              </a:schemeClr>
            </a:solidFill>
            <a:miter lim="800000"/>
            <a:headEnd/>
            <a:tailEnd/>
          </a:ln>
        </p:spPr>
        <p:txBody>
          <a:bodyPr wrap="square">
            <a:spAutoFit/>
          </a:bodyPr>
          <a:lstStyle/>
          <a:p>
            <a:r>
              <a:rPr lang="en-CA" sz="1300" dirty="0" smtClean="0"/>
              <a:t>2014 : 70 %</a:t>
            </a:r>
            <a:endParaRPr lang="en-CA" sz="1300" dirty="0"/>
          </a:p>
          <a:p>
            <a:r>
              <a:rPr lang="en-CA" sz="700" dirty="0"/>
              <a:t>(</a:t>
            </a:r>
            <a:r>
              <a:rPr lang="en-CA" sz="700" dirty="0" smtClean="0"/>
              <a:t>n=572)</a:t>
            </a:r>
          </a:p>
          <a:p>
            <a:r>
              <a:rPr lang="en-CA" sz="1050" dirty="0" smtClean="0"/>
              <a:t>2013 : 68 %</a:t>
            </a:r>
            <a:r>
              <a:rPr lang="en-CA" sz="300" dirty="0" smtClean="0"/>
              <a:t> </a:t>
            </a:r>
          </a:p>
          <a:p>
            <a:r>
              <a:rPr lang="en-CA" sz="300" dirty="0" smtClean="0"/>
              <a:t>    </a:t>
            </a:r>
            <a:r>
              <a:rPr lang="en-CA" dirty="0"/>
              <a:t>(</a:t>
            </a:r>
            <a:r>
              <a:rPr lang="en-CA" dirty="0" smtClean="0"/>
              <a:t>n=632)</a:t>
            </a:r>
            <a:endParaRPr lang="en-CA" dirty="0"/>
          </a:p>
        </p:txBody>
      </p:sp>
      <p:sp>
        <p:nvSpPr>
          <p:cNvPr id="62" name="TextBox 61"/>
          <p:cNvSpPr txBox="1"/>
          <p:nvPr>
            <p:custDataLst>
              <p:tags r:id="rId49"/>
            </p:custDataLst>
          </p:nvPr>
        </p:nvSpPr>
        <p:spPr>
          <a:xfrm>
            <a:off x="3247172" y="1881272"/>
            <a:ext cx="205028" cy="230832"/>
          </a:xfrm>
          <a:prstGeom prst="rect">
            <a:avLst/>
          </a:prstGeom>
          <a:noFill/>
        </p:spPr>
        <p:txBody>
          <a:bodyPr wrap="square" rtlCol="0">
            <a:spAutoFit/>
          </a:bodyPr>
          <a:lstStyle/>
          <a:p>
            <a:r>
              <a:rPr lang="en-US" sz="900" dirty="0" smtClean="0">
                <a:solidFill>
                  <a:srgbClr val="C00000"/>
                </a:solidFill>
                <a:sym typeface="Wingdings 3"/>
              </a:rPr>
              <a:t></a:t>
            </a:r>
            <a:endParaRPr lang="en-US" sz="900" dirty="0">
              <a:solidFill>
                <a:srgbClr val="C00000"/>
              </a:solidFill>
            </a:endParaRPr>
          </a:p>
        </p:txBody>
      </p:sp>
      <p:sp>
        <p:nvSpPr>
          <p:cNvPr id="63" name="TextBox 62"/>
          <p:cNvSpPr txBox="1"/>
          <p:nvPr>
            <p:custDataLst>
              <p:tags r:id="rId50"/>
            </p:custDataLst>
          </p:nvPr>
        </p:nvSpPr>
        <p:spPr>
          <a:xfrm>
            <a:off x="3079009" y="2666649"/>
            <a:ext cx="211597" cy="230832"/>
          </a:xfrm>
          <a:prstGeom prst="rect">
            <a:avLst/>
          </a:prstGeom>
          <a:noFill/>
        </p:spPr>
        <p:txBody>
          <a:bodyPr wrap="square" rtlCol="0">
            <a:spAutoFit/>
          </a:bodyPr>
          <a:lstStyle/>
          <a:p>
            <a:r>
              <a:rPr lang="en-US" sz="900" dirty="0" smtClean="0">
                <a:solidFill>
                  <a:srgbClr val="006600"/>
                </a:solidFill>
                <a:sym typeface="Wingdings 3"/>
              </a:rPr>
              <a:t></a:t>
            </a:r>
            <a:endParaRPr lang="en-US" sz="900" dirty="0">
              <a:solidFill>
                <a:srgbClr val="006600"/>
              </a:solidFill>
            </a:endParaRPr>
          </a:p>
        </p:txBody>
      </p:sp>
    </p:spTree>
    <p:extLst>
      <p:ext uri="{BB962C8B-B14F-4D97-AF65-F5344CB8AC3E}">
        <p14:creationId xmlns:p14="http://schemas.microsoft.com/office/powerpoint/2010/main" val="6812064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Points</a:t>
            </a:r>
            <a:r>
              <a:rPr lang="fr-CA" baseline="0" dirty="0" smtClean="0"/>
              <a:t> saillants</a:t>
            </a:r>
            <a:endParaRPr lang="fr-CA" dirty="0" smtClean="0"/>
          </a:p>
        </p:txBody>
      </p:sp>
      <p:sp>
        <p:nvSpPr>
          <p:cNvPr id="36868" name="Rectangle 3"/>
          <p:cNvSpPr>
            <a:spLocks noGrp="1" noChangeArrowheads="1"/>
          </p:cNvSpPr>
          <p:nvPr>
            <p:ph idx="1"/>
            <p:custDataLst>
              <p:tags r:id="rId2"/>
            </p:custDataLst>
          </p:nvPr>
        </p:nvSpPr>
        <p:spPr>
          <a:xfrm>
            <a:off x="519036" y="834371"/>
            <a:ext cx="8302845" cy="5489575"/>
          </a:xfrm>
        </p:spPr>
        <p:txBody>
          <a:bodyPr>
            <a:normAutofit lnSpcReduction="10000"/>
          </a:bodyPr>
          <a:lstStyle/>
          <a:p>
            <a:pPr marL="0" indent="0" fontAlgn="auto">
              <a:lnSpc>
                <a:spcPct val="100000"/>
              </a:lnSpc>
              <a:spcBef>
                <a:spcPts val="600"/>
              </a:spcBef>
              <a:spcAft>
                <a:spcPts val="0"/>
              </a:spcAft>
              <a:buFontTx/>
              <a:buNone/>
              <a:defRPr/>
            </a:pPr>
            <a:r>
              <a:rPr lang="fr-CA" sz="1400" dirty="0" smtClean="0"/>
              <a:t>Comparativement</a:t>
            </a:r>
            <a:r>
              <a:rPr lang="fr-CA" sz="1400" baseline="0" dirty="0" smtClean="0"/>
              <a:t> à</a:t>
            </a:r>
            <a:r>
              <a:rPr lang="fr-CA" sz="1400" dirty="0" smtClean="0"/>
              <a:t> 2013, le nombre de finissants qui ont l’intention de faire carrière</a:t>
            </a:r>
            <a:r>
              <a:rPr lang="fr-CA" sz="1400" baseline="0" dirty="0" smtClean="0"/>
              <a:t> en génie au début de leurs études ou de faire une demande de permis d’exercice après avoir obtenu leur diplôme a </a:t>
            </a:r>
            <a:r>
              <a:rPr lang="fr-CA" sz="1400" dirty="0"/>
              <a:t>légèrement diminué. </a:t>
            </a:r>
            <a:r>
              <a:rPr lang="fr-CA" sz="1400" baseline="0" dirty="0" smtClean="0"/>
              <a:t>On note également une diminution de la proportion d’étudiants qui envisagent d’entrer sur le marché du travail après avoir obtenu leur diplôme, diminution compensée par une augmentation du nombre d’étudiants qui prévoient poursuivre leurs études.  </a:t>
            </a:r>
            <a:r>
              <a:rPr lang="fr-CA" sz="1400" dirty="0" smtClean="0"/>
              <a:t>  </a:t>
            </a:r>
          </a:p>
          <a:p>
            <a:pPr marL="0" indent="0" fontAlgn="auto">
              <a:lnSpc>
                <a:spcPct val="100000"/>
              </a:lnSpc>
              <a:spcBef>
                <a:spcPts val="600"/>
              </a:spcBef>
              <a:spcAft>
                <a:spcPts val="0"/>
              </a:spcAft>
              <a:buFontTx/>
              <a:buNone/>
              <a:defRPr/>
            </a:pPr>
            <a:r>
              <a:rPr lang="fr-CA" sz="1400" dirty="0" smtClean="0"/>
              <a:t>  </a:t>
            </a:r>
          </a:p>
          <a:p>
            <a:pPr fontAlgn="auto">
              <a:lnSpc>
                <a:spcPct val="100000"/>
              </a:lnSpc>
              <a:spcBef>
                <a:spcPts val="600"/>
              </a:spcBef>
              <a:spcAft>
                <a:spcPts val="0"/>
              </a:spcAft>
              <a:defRPr/>
            </a:pPr>
            <a:r>
              <a:rPr lang="fr-CA" sz="1400" dirty="0" smtClean="0"/>
              <a:t>Alors que la majorité des étudiants continuent</a:t>
            </a:r>
            <a:r>
              <a:rPr lang="fr-CA" sz="1400" baseline="0" dirty="0" smtClean="0"/>
              <a:t> d’indiquer qu’au début de leurs études ils avaient l’intention de faire carrière en génie une fois leur diplôme obtenu (91 % par rapport à 92 % en 2013), la proportion d’étudiants qui en avaient </a:t>
            </a:r>
            <a:r>
              <a:rPr lang="fr-CA" sz="1400" i="1" baseline="0" dirty="0" smtClean="0"/>
              <a:t>absolument</a:t>
            </a:r>
            <a:r>
              <a:rPr lang="fr-CA" sz="1400" baseline="0" dirty="0" smtClean="0"/>
              <a:t> l’intention a diminué comparativement à l’année dernière (53 % par rapport à 58 % en 2013). Par contre, le pourcentage d'étudiants qui feront </a:t>
            </a:r>
            <a:r>
              <a:rPr lang="fr-CA" sz="1400" i="1" baseline="0" dirty="0" smtClean="0"/>
              <a:t>probablement</a:t>
            </a:r>
            <a:r>
              <a:rPr lang="fr-CA" sz="1400" baseline="0" dirty="0" smtClean="0"/>
              <a:t> carrière a augmenté (38 % par rapport à 34 %). </a:t>
            </a:r>
            <a:endParaRPr lang="fr-CA" sz="1400" dirty="0" smtClean="0"/>
          </a:p>
          <a:p>
            <a:pPr fontAlgn="auto">
              <a:lnSpc>
                <a:spcPct val="100000"/>
              </a:lnSpc>
              <a:spcBef>
                <a:spcPts val="600"/>
              </a:spcBef>
              <a:spcAft>
                <a:spcPts val="0"/>
              </a:spcAft>
              <a:defRPr/>
            </a:pPr>
            <a:r>
              <a:rPr lang="fr-CA" sz="1400" dirty="0" smtClean="0"/>
              <a:t>La vaste majorité des étudiants continuent</a:t>
            </a:r>
            <a:r>
              <a:rPr lang="fr-CA" sz="1400" baseline="0" dirty="0" smtClean="0"/>
              <a:t> d’indiquer avoir l’intention de trouver un emploi après avoir obtenu leur diplôme, mais ils sont moins nombreux qu’en 2013 (72 % par rapport à 75 %). Par contre, deux sur dix projettent de poursuivre leurs études, ce qui représente une augmentation comparativement à l’année dernière (21 % par rapport à 18 %). De plus, le nombre d’étudiants ayant l’intention d’obtenir un diplôme d’études supérieures en génie a augmenté comparativement à l’année dernière (75 % par rapport à 71 % en 2013).  </a:t>
            </a:r>
            <a:endParaRPr lang="fr-CA" sz="1400" dirty="0" smtClean="0"/>
          </a:p>
          <a:p>
            <a:pPr fontAlgn="auto">
              <a:lnSpc>
                <a:spcPct val="100000"/>
              </a:lnSpc>
              <a:spcAft>
                <a:spcPts val="0"/>
              </a:spcAft>
              <a:defRPr/>
            </a:pPr>
            <a:r>
              <a:rPr lang="fr-CA" sz="1400" dirty="0" smtClean="0"/>
              <a:t>Alors que plus de huit</a:t>
            </a:r>
            <a:r>
              <a:rPr lang="fr-CA" sz="1400" baseline="0" dirty="0" smtClean="0"/>
              <a:t> étudiants sur dix indiquent avoir </a:t>
            </a:r>
            <a:r>
              <a:rPr lang="fr-CA" sz="1400" i="1" baseline="0" dirty="0" smtClean="0"/>
              <a:t>absolument </a:t>
            </a:r>
            <a:r>
              <a:rPr lang="fr-CA" sz="1400" baseline="0" dirty="0" smtClean="0"/>
              <a:t>ou </a:t>
            </a:r>
            <a:r>
              <a:rPr lang="fr-CA" sz="1400" i="1" baseline="0" dirty="0" smtClean="0"/>
              <a:t>probablement</a:t>
            </a:r>
            <a:r>
              <a:rPr lang="fr-CA" sz="1400" baseline="0" dirty="0" smtClean="0"/>
              <a:t> l’intention de faire une demande de permis d’exercice (78 % par rapport à 80 % en 2013), ce qui est comparable à l’année dernière, la proportion d’étudiants qui ont </a:t>
            </a:r>
            <a:r>
              <a:rPr lang="fr-CA" sz="1400" i="1" baseline="0" dirty="0" smtClean="0"/>
              <a:t>absolument</a:t>
            </a:r>
            <a:r>
              <a:rPr lang="fr-CA" sz="1400" baseline="0" dirty="0" smtClean="0"/>
              <a:t> l’intention de demander un permis d’exercice a diminué comparativement à l’année dernière (45 % par rapport à 48 %).  </a:t>
            </a:r>
            <a:endParaRPr lang="fr-CA" sz="1400" dirty="0" smtClean="0"/>
          </a:p>
          <a:p>
            <a:pPr fontAlgn="auto">
              <a:lnSpc>
                <a:spcPct val="100000"/>
              </a:lnSpc>
              <a:spcBef>
                <a:spcPts val="600"/>
              </a:spcBef>
              <a:spcAft>
                <a:spcPts val="0"/>
              </a:spcAft>
              <a:defRPr/>
            </a:pPr>
            <a:r>
              <a:rPr lang="fr-CA" sz="1400" dirty="0" smtClean="0"/>
              <a:t>Parmi</a:t>
            </a:r>
            <a:r>
              <a:rPr lang="fr-CA" sz="1400" baseline="0" dirty="0" smtClean="0"/>
              <a:t> les étudiants qui n’ont pas l’intention de demander un permis d’exercice, seulement deux sur dix (19 %) de ceux qui ne voulaient pas demander un permis, ou qui hésitaient à le faire, indiquent avoir absolument ou probablement l’intention de faire une demande de permis d’exercice après avoir appris qu’il est nécessaire pour se prévaloir du titre d’ingénieur et exercer le génie, ce qui représente une baisse importante par rapport à 2013 et un retour aux niveau</a:t>
            </a:r>
            <a:r>
              <a:rPr lang="fr-CA" sz="1400" dirty="0" smtClean="0"/>
              <a:t>x enregistrés en 2012</a:t>
            </a:r>
            <a:r>
              <a:rPr lang="fr-CA" sz="1400" baseline="0" dirty="0" smtClean="0"/>
              <a:t> (32 % en 2013 et 22 % en 2012). </a:t>
            </a:r>
            <a:r>
              <a:rPr lang="en-US" sz="1400" dirty="0" smtClean="0">
                <a:solidFill>
                  <a:srgbClr val="1F497D"/>
                </a:solidFill>
              </a:rPr>
              <a:t> </a:t>
            </a:r>
          </a:p>
          <a:p>
            <a:pPr fontAlgn="auto">
              <a:lnSpc>
                <a:spcPct val="100000"/>
              </a:lnSpc>
              <a:spcBef>
                <a:spcPts val="600"/>
              </a:spcBef>
              <a:spcAft>
                <a:spcPts val="0"/>
              </a:spcAft>
              <a:defRPr/>
            </a:pPr>
            <a:endParaRPr lang="en-US" sz="1400" dirty="0"/>
          </a:p>
          <a:p>
            <a:pPr fontAlgn="auto">
              <a:lnSpc>
                <a:spcPct val="100000"/>
              </a:lnSpc>
              <a:spcBef>
                <a:spcPts val="600"/>
              </a:spcBef>
              <a:spcAft>
                <a:spcPts val="0"/>
              </a:spcAft>
              <a:defRPr/>
            </a:pPr>
            <a:endParaRPr lang="en-US" sz="140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solidFill>
                  <a:srgbClr val="58595B"/>
                </a:solidFill>
              </a:rPr>
              <a:pPr/>
              <a:t>5</a:t>
            </a:fld>
            <a:endParaRPr lang="en-US" dirty="0">
              <a:solidFill>
                <a:srgbClr val="58595B"/>
              </a:solidFill>
            </a:endParaRPr>
          </a:p>
        </p:txBody>
      </p:sp>
    </p:spTree>
    <p:extLst>
      <p:ext uri="{BB962C8B-B14F-4D97-AF65-F5344CB8AC3E}">
        <p14:creationId xmlns:p14="http://schemas.microsoft.com/office/powerpoint/2010/main" val="19692913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144463" y="2941321"/>
            <a:ext cx="4416425" cy="984885"/>
          </a:xfrm>
        </p:spPr>
        <p:txBody>
          <a:bodyPr/>
          <a:lstStyle/>
          <a:p>
            <a:pPr fontAlgn="auto">
              <a:lnSpc>
                <a:spcPct val="100000"/>
              </a:lnSpc>
              <a:spcAft>
                <a:spcPts val="0"/>
              </a:spcAft>
              <a:defRPr/>
            </a:pPr>
            <a:r>
              <a:rPr lang="fr-CA" sz="3200" smtClean="0">
                <a:solidFill>
                  <a:schemeClr val="accent6"/>
                </a:solidFill>
              </a:rPr>
              <a:t>Outil d’orientation </a:t>
            </a:r>
            <a:r>
              <a:rPr lang="fr-CA" sz="3200" dirty="0" smtClean="0">
                <a:solidFill>
                  <a:schemeClr val="accent6"/>
                </a:solidFill>
              </a:rPr>
              <a:t>de carrière</a:t>
            </a:r>
            <a:endParaRPr lang="fr-CA" sz="2800" dirty="0" smtClean="0">
              <a:solidFill>
                <a:schemeClr val="accent6"/>
              </a:solidFill>
            </a:endParaRP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50</a:t>
            </a:fld>
            <a:endParaRPr lang="en-US" dirty="0"/>
          </a:p>
        </p:txBody>
      </p:sp>
    </p:spTree>
    <p:extLst>
      <p:ext uri="{BB962C8B-B14F-4D97-AF65-F5344CB8AC3E}">
        <p14:creationId xmlns:p14="http://schemas.microsoft.com/office/powerpoint/2010/main" val="130307488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custDataLst>
              <p:tags r:id="rId1"/>
            </p:custDataLst>
          </p:nvPr>
        </p:nvSpPr>
        <p:spPr bwMode="auto">
          <a:xfrm>
            <a:off x="636608" y="366432"/>
            <a:ext cx="8364517" cy="249299"/>
          </a:xfrm>
          <a:noFill/>
          <a:ln>
            <a:miter lim="800000"/>
            <a:headEnd/>
            <a:tailEnd/>
          </a:ln>
        </p:spPr>
        <p:txBody>
          <a:bodyPr vert="horz" numCol="1" compatLnSpc="1">
            <a:prstTxWarp prst="textNoShape">
              <a:avLst/>
            </a:prstTxWarp>
          </a:bodyPr>
          <a:lstStyle/>
          <a:p>
            <a:r>
              <a:rPr lang="fr-CA" sz="1800" dirty="0" smtClean="0"/>
              <a:t>Utilité d’un outil d’orientation de carrière à l’école secondaire</a:t>
            </a:r>
          </a:p>
        </p:txBody>
      </p:sp>
      <p:sp>
        <p:nvSpPr>
          <p:cNvPr id="28678"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custDataLst>
              <p:tags r:id="rId3"/>
            </p:custDataLst>
          </p:nvPr>
        </p:nvSpPr>
        <p:spPr bwMode="auto">
          <a:xfrm>
            <a:off x="234188" y="6291759"/>
            <a:ext cx="8597592" cy="338554"/>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fr-CA" sz="800" dirty="0">
                <a:solidFill>
                  <a:schemeClr val="tx1"/>
                </a:solidFill>
                <a:latin typeface="+mj-lt"/>
              </a:rPr>
              <a:t>Est-ce qu’il aurait été utile, </a:t>
            </a:r>
            <a:r>
              <a:rPr lang="fr-CA" sz="800" dirty="0" smtClean="0">
                <a:solidFill>
                  <a:schemeClr val="tx1"/>
                </a:solidFill>
                <a:latin typeface="+mj-lt"/>
              </a:rPr>
              <a:t>à l’école secondaire, </a:t>
            </a:r>
            <a:r>
              <a:rPr lang="fr-CA" sz="800" dirty="0">
                <a:solidFill>
                  <a:schemeClr val="tx1"/>
                </a:solidFill>
                <a:latin typeface="+mj-lt"/>
              </a:rPr>
              <a:t>d’avoir un outil pour vous aider à savoir si vous aviez le profil pour faire des études en génie et mener avec succès une carrière dans ce domaine? </a:t>
            </a:r>
            <a:r>
              <a:rPr lang="fr-CA" sz="800" dirty="0" smtClean="0">
                <a:solidFill>
                  <a:schemeClr val="tx1"/>
                </a:solidFill>
                <a:latin typeface="+mj-lt"/>
              </a:rPr>
              <a:t>Base : 2014 n=958</a:t>
            </a:r>
            <a:endParaRPr lang="fr-CA" sz="800" dirty="0">
              <a:solidFill>
                <a:schemeClr val="tx1"/>
              </a:solidFill>
              <a:latin typeface="+mj-lt"/>
            </a:endParaRPr>
          </a:p>
        </p:txBody>
      </p:sp>
      <p:sp>
        <p:nvSpPr>
          <p:cNvPr id="55" name="Content Placeholder 33"/>
          <p:cNvSpPr txBox="1">
            <a:spLocks/>
          </p:cNvSpPr>
          <p:nvPr>
            <p:custDataLst>
              <p:tags r:id="rId4"/>
            </p:custDataLst>
          </p:nvPr>
        </p:nvSpPr>
        <p:spPr>
          <a:xfrm>
            <a:off x="352424" y="726262"/>
            <a:ext cx="847934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huit étudiants sur dix, soit la majorité, pensent qu’il aurait été utile, à l’école secondaire, d’avoir un outil pour les aider à savoir s’ils avaient le profil pour faire des études en génie.  De ce nombre, près de la moitié pense qu’un tel outil aurait été très utile et quatre sur dix qu’il aurait été assez utile.</a:t>
            </a:r>
            <a:endParaRPr lang="fr-CA" sz="1400" b="0" dirty="0">
              <a:solidFill>
                <a:srgbClr val="1F497D"/>
              </a:solidFill>
              <a:latin typeface="Calibri"/>
            </a:endParaRPr>
          </a:p>
        </p:txBody>
      </p:sp>
      <p:sp>
        <p:nvSpPr>
          <p:cNvPr id="28" name="TextBox 27"/>
          <p:cNvSpPr txBox="1"/>
          <p:nvPr>
            <p:custDataLst>
              <p:tags r:id="rId5"/>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custDataLst>
              <p:tags r:id="rId6"/>
            </p:custDataLst>
            <p:extLst>
              <p:ext uri="{D42A27DB-BD31-4B8C-83A1-F6EECF244321}">
                <p14:modId xmlns:p14="http://schemas.microsoft.com/office/powerpoint/2010/main" val="515866258"/>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314505069"/>
              </p:ext>
            </p:extLst>
          </p:nvPr>
        </p:nvGraphicFramePr>
        <p:xfrm>
          <a:off x="190498" y="5756275"/>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(n=414)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(n=400)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(n=109)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(n=35)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 Box 14"/>
          <p:cNvSpPr txBox="1">
            <a:spLocks noChangeArrowheads="1"/>
          </p:cNvSpPr>
          <p:nvPr>
            <p:custDataLst>
              <p:tags r:id="rId8"/>
            </p:custDataLst>
          </p:nvPr>
        </p:nvSpPr>
        <p:spPr bwMode="auto">
          <a:xfrm>
            <a:off x="5880713" y="3201773"/>
            <a:ext cx="931863" cy="553998"/>
          </a:xfrm>
          <a:prstGeom prst="rect">
            <a:avLst/>
          </a:prstGeom>
          <a:noFill/>
          <a:ln w="25400" algn="ctr">
            <a:noFill/>
            <a:miter lim="800000"/>
            <a:headEnd/>
            <a:tailEnd/>
          </a:ln>
        </p:spPr>
        <p:txBody>
          <a:bodyPr>
            <a:spAutoFit/>
          </a:bodyPr>
          <a:lstStyle/>
          <a:p>
            <a:r>
              <a:rPr lang="fr-CA" sz="1400" dirty="0" smtClean="0"/>
              <a:t>Inutile</a:t>
            </a:r>
            <a:br>
              <a:rPr lang="fr-CA" sz="1400" dirty="0" smtClean="0"/>
            </a:br>
            <a:r>
              <a:rPr lang="fr-CA" sz="800" dirty="0" smtClean="0"/>
              <a:t>(2 cotes inférieures)</a:t>
            </a:r>
            <a:endParaRPr lang="fr-CA" sz="700" dirty="0"/>
          </a:p>
        </p:txBody>
      </p:sp>
      <p:sp>
        <p:nvSpPr>
          <p:cNvPr id="10" name="Text Box 11"/>
          <p:cNvSpPr txBox="1">
            <a:spLocks noChangeArrowheads="1"/>
          </p:cNvSpPr>
          <p:nvPr>
            <p:custDataLst>
              <p:tags r:id="rId9"/>
            </p:custDataLst>
          </p:nvPr>
        </p:nvSpPr>
        <p:spPr bwMode="auto">
          <a:xfrm>
            <a:off x="2080476" y="2717839"/>
            <a:ext cx="1172009"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85 %</a:t>
            </a:r>
            <a:endParaRPr lang="en-CA" sz="900" dirty="0" smtClean="0"/>
          </a:p>
          <a:p>
            <a:r>
              <a:rPr lang="en-CA" sz="900" dirty="0" smtClean="0"/>
              <a:t>(n=818)</a:t>
            </a:r>
          </a:p>
        </p:txBody>
      </p:sp>
      <p:sp>
        <p:nvSpPr>
          <p:cNvPr id="11" name="Text Box 11"/>
          <p:cNvSpPr txBox="1">
            <a:spLocks noChangeArrowheads="1"/>
          </p:cNvSpPr>
          <p:nvPr>
            <p:custDataLst>
              <p:tags r:id="rId10"/>
            </p:custDataLst>
          </p:nvPr>
        </p:nvSpPr>
        <p:spPr bwMode="auto">
          <a:xfrm>
            <a:off x="5969270" y="3880185"/>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15 %</a:t>
            </a:r>
          </a:p>
          <a:p>
            <a:r>
              <a:rPr lang="en-CA" sz="800" dirty="0"/>
              <a:t>(</a:t>
            </a:r>
            <a:r>
              <a:rPr lang="en-CA" sz="800" dirty="0" smtClean="0"/>
              <a:t>n=140)</a:t>
            </a:r>
            <a:endParaRPr lang="en-CA" sz="700" dirty="0"/>
          </a:p>
        </p:txBody>
      </p:sp>
      <p:sp>
        <p:nvSpPr>
          <p:cNvPr id="12" name="Text Box 14"/>
          <p:cNvSpPr txBox="1">
            <a:spLocks noChangeArrowheads="1"/>
          </p:cNvSpPr>
          <p:nvPr>
            <p:custDataLst>
              <p:tags r:id="rId11"/>
            </p:custDataLst>
          </p:nvPr>
        </p:nvSpPr>
        <p:spPr bwMode="auto">
          <a:xfrm>
            <a:off x="2000395" y="2287439"/>
            <a:ext cx="1252091" cy="430887"/>
          </a:xfrm>
          <a:prstGeom prst="rect">
            <a:avLst/>
          </a:prstGeom>
          <a:noFill/>
          <a:ln w="25400" algn="ctr">
            <a:noFill/>
            <a:miter lim="800000"/>
            <a:headEnd/>
            <a:tailEnd/>
          </a:ln>
        </p:spPr>
        <p:txBody>
          <a:bodyPr wrap="square">
            <a:spAutoFit/>
          </a:bodyPr>
          <a:lstStyle/>
          <a:p>
            <a:r>
              <a:rPr lang="fr-CA" sz="1400" dirty="0" smtClean="0"/>
              <a:t>Utile</a:t>
            </a:r>
            <a:br>
              <a:rPr lang="fr-CA" sz="1400" dirty="0" smtClean="0"/>
            </a:br>
            <a:r>
              <a:rPr lang="fr-CA" sz="800" dirty="0" smtClean="0"/>
              <a:t>(2 cotes supérieures)</a:t>
            </a:r>
            <a:endParaRPr lang="fr-CA" sz="700" dirty="0"/>
          </a:p>
        </p:txBody>
      </p:sp>
      <p:sp>
        <p:nvSpPr>
          <p:cNvPr id="13" name="AutoShape 5"/>
          <p:cNvSpPr>
            <a:spLocks/>
          </p:cNvSpPr>
          <p:nvPr>
            <p:custDataLst>
              <p:tags r:id="rId12"/>
            </p:custDataLst>
          </p:nvPr>
        </p:nvSpPr>
        <p:spPr bwMode="auto">
          <a:xfrm rot="5400000">
            <a:off x="2427064" y="2041858"/>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4" name="AutoShape 5"/>
          <p:cNvSpPr>
            <a:spLocks/>
          </p:cNvSpPr>
          <p:nvPr>
            <p:custDataLst>
              <p:tags r:id="rId13"/>
            </p:custDataLst>
          </p:nvPr>
        </p:nvSpPr>
        <p:spPr bwMode="auto">
          <a:xfrm rot="5400000">
            <a:off x="6340552" y="2904671"/>
            <a:ext cx="293607" cy="3459087"/>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Tree>
    <p:extLst>
      <p:ext uri="{BB962C8B-B14F-4D97-AF65-F5344CB8AC3E}">
        <p14:creationId xmlns:p14="http://schemas.microsoft.com/office/powerpoint/2010/main" val="240864374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Utilité d’un outil d’orientation de carrière à l’université</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52</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fr-CA" sz="800" dirty="0">
                <a:solidFill>
                  <a:schemeClr val="tx1"/>
                </a:solidFill>
                <a:latin typeface="+mj-lt"/>
              </a:rPr>
              <a:t>Est-ce qu’un outil pour vous aider à décider vers quel genre de carrière vous diriger – par exemple, le génie-conseil, l’ingénierie technique,  l’ingénierie commerciale, la gestion de projets, le milieu universitaire, etc., vous serait utile? </a:t>
            </a:r>
            <a:r>
              <a:rPr lang="fr-CA" sz="800" dirty="0" smtClean="0">
                <a:solidFill>
                  <a:schemeClr val="tx1"/>
                </a:solidFill>
                <a:latin typeface="+mj-lt"/>
              </a:rPr>
              <a:t>Base : Tous les répondants, 2014 </a:t>
            </a:r>
            <a:r>
              <a:rPr lang="en-US" sz="800" dirty="0" smtClean="0">
                <a:solidFill>
                  <a:schemeClr val="tx1"/>
                </a:solidFill>
                <a:latin typeface="+mj-lt"/>
              </a:rPr>
              <a:t>(n=958)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1462073140"/>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4"/>
          </a:graphicData>
        </a:graphic>
      </p:graphicFrame>
      <p:sp>
        <p:nvSpPr>
          <p:cNvPr id="20" name="Content Placeholder 25"/>
          <p:cNvSpPr txBox="1">
            <a:spLocks/>
          </p:cNvSpPr>
          <p:nvPr>
            <p:custDataLst>
              <p:tags r:id="rId5"/>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huit étudiants sur dix estiment qu’un outil d’orientation de carrière aurait été utile et, parmi eux, environ quatre sur dix indiquent qu’un tel outil aurait été très utile ou assez utile. </a:t>
            </a:r>
            <a:endParaRPr lang="en-US" sz="1400" b="0" dirty="0">
              <a:solidFill>
                <a:srgbClr val="1F497D"/>
              </a:solidFill>
              <a:latin typeface="Calibri"/>
            </a:endParaRPr>
          </a:p>
        </p:txBody>
      </p:sp>
      <p:graphicFrame>
        <p:nvGraphicFramePr>
          <p:cNvPr id="7" name="Table 6"/>
          <p:cNvGraphicFramePr>
            <a:graphicFrameLocks noGrp="1"/>
          </p:cNvGraphicFramePr>
          <p:nvPr>
            <p:custDataLst>
              <p:tags r:id="rId6"/>
            </p:custDataLst>
            <p:extLst>
              <p:ext uri="{D42A27DB-BD31-4B8C-83A1-F6EECF244321}">
                <p14:modId xmlns:p14="http://schemas.microsoft.com/office/powerpoint/2010/main" val="365710602"/>
              </p:ext>
            </p:extLst>
          </p:nvPr>
        </p:nvGraphicFramePr>
        <p:xfrm>
          <a:off x="447673" y="565785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(n=414)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(n=400)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(n=109)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(n=35)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 Box 14"/>
          <p:cNvSpPr txBox="1">
            <a:spLocks noChangeArrowheads="1"/>
          </p:cNvSpPr>
          <p:nvPr>
            <p:custDataLst>
              <p:tags r:id="rId7"/>
            </p:custDataLst>
          </p:nvPr>
        </p:nvSpPr>
        <p:spPr bwMode="auto">
          <a:xfrm>
            <a:off x="6237302" y="3445496"/>
            <a:ext cx="1284790"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r>
              <a:rPr lang="en-CA" sz="800" dirty="0" smtClean="0"/>
              <a:t>)</a:t>
            </a:r>
            <a:endParaRPr lang="en-CA" sz="700" dirty="0"/>
          </a:p>
        </p:txBody>
      </p:sp>
      <p:sp>
        <p:nvSpPr>
          <p:cNvPr id="9" name="Text Box 11"/>
          <p:cNvSpPr txBox="1">
            <a:spLocks noChangeArrowheads="1"/>
          </p:cNvSpPr>
          <p:nvPr>
            <p:custDataLst>
              <p:tags r:id="rId8"/>
            </p:custDataLst>
          </p:nvPr>
        </p:nvSpPr>
        <p:spPr bwMode="auto">
          <a:xfrm>
            <a:off x="2471002" y="2860714"/>
            <a:ext cx="1163450"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85 %</a:t>
            </a:r>
            <a:endParaRPr lang="en-CA" sz="900" dirty="0" smtClean="0"/>
          </a:p>
          <a:p>
            <a:r>
              <a:rPr lang="en-CA" sz="900" dirty="0" smtClean="0"/>
              <a:t>(n=814)</a:t>
            </a:r>
          </a:p>
        </p:txBody>
      </p:sp>
      <p:sp>
        <p:nvSpPr>
          <p:cNvPr id="10" name="Text Box 11"/>
          <p:cNvSpPr txBox="1">
            <a:spLocks noChangeArrowheads="1"/>
          </p:cNvSpPr>
          <p:nvPr>
            <p:custDataLst>
              <p:tags r:id="rId9"/>
            </p:custDataLst>
          </p:nvPr>
        </p:nvSpPr>
        <p:spPr bwMode="auto">
          <a:xfrm>
            <a:off x="6388370" y="3956385"/>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15 %</a:t>
            </a:r>
          </a:p>
          <a:p>
            <a:r>
              <a:rPr lang="en-CA" sz="800" dirty="0"/>
              <a:t>(</a:t>
            </a:r>
            <a:r>
              <a:rPr lang="en-CA" sz="800" dirty="0" smtClean="0"/>
              <a:t>n=144)</a:t>
            </a:r>
            <a:endParaRPr lang="en-CA" sz="700" dirty="0"/>
          </a:p>
        </p:txBody>
      </p:sp>
      <p:sp>
        <p:nvSpPr>
          <p:cNvPr id="11" name="Text Box 14"/>
          <p:cNvSpPr txBox="1">
            <a:spLocks noChangeArrowheads="1"/>
          </p:cNvSpPr>
          <p:nvPr>
            <p:custDataLst>
              <p:tags r:id="rId10"/>
            </p:custDataLst>
          </p:nvPr>
        </p:nvSpPr>
        <p:spPr bwMode="auto">
          <a:xfrm>
            <a:off x="2280214" y="2430314"/>
            <a:ext cx="1354238"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2" name="AutoShape 5"/>
          <p:cNvSpPr>
            <a:spLocks/>
          </p:cNvSpPr>
          <p:nvPr>
            <p:custDataLst>
              <p:tags r:id="rId11"/>
            </p:custDataLst>
          </p:nvPr>
        </p:nvSpPr>
        <p:spPr bwMode="auto">
          <a:xfrm rot="5400000">
            <a:off x="2846164" y="2089483"/>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3" name="AutoShape 5"/>
          <p:cNvSpPr>
            <a:spLocks/>
          </p:cNvSpPr>
          <p:nvPr>
            <p:custDataLst>
              <p:tags r:id="rId12"/>
            </p:custDataLst>
          </p:nvPr>
        </p:nvSpPr>
        <p:spPr bwMode="auto">
          <a:xfrm rot="5400000">
            <a:off x="6732893" y="2829830"/>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Tree>
    <p:extLst>
      <p:ext uri="{BB962C8B-B14F-4D97-AF65-F5344CB8AC3E}">
        <p14:creationId xmlns:p14="http://schemas.microsoft.com/office/powerpoint/2010/main" val="2813376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683027849"/>
              </p:ext>
            </p:extLst>
          </p:nvPr>
        </p:nvGraphicFramePr>
        <p:xfrm>
          <a:off x="213747" y="5796079"/>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(n=92)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(n=227)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(n=432)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(n=207)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051"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Outil d’orientation de carrière – Meilleure année d’utilisation</a:t>
            </a:r>
          </a:p>
        </p:txBody>
      </p:sp>
      <p:sp>
        <p:nvSpPr>
          <p:cNvPr id="205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53</a:t>
            </a:fld>
            <a:endParaRPr lang="en-US" dirty="0"/>
          </a:p>
        </p:txBody>
      </p:sp>
      <p:sp>
        <p:nvSpPr>
          <p:cNvPr id="2053" name="Text Box 3"/>
          <p:cNvSpPr txBox="1">
            <a:spLocks noChangeArrowheads="1"/>
          </p:cNvSpPr>
          <p:nvPr>
            <p:custDataLst>
              <p:tags r:id="rId4"/>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fr-CA" sz="800" dirty="0">
                <a:solidFill>
                  <a:schemeClr val="tx1"/>
                </a:solidFill>
                <a:latin typeface="+mj-lt"/>
              </a:rPr>
              <a:t>Selon vous, à quelle étape de votre formation en génie ce genre d’outil d’orientation de carrière serait le plus utile? </a:t>
            </a:r>
            <a:r>
              <a:rPr lang="en-US" sz="800" dirty="0" smtClean="0">
                <a:solidFill>
                  <a:schemeClr val="tx1"/>
                </a:solidFill>
                <a:latin typeface="+mj-lt"/>
              </a:rPr>
              <a:t>Base : </a:t>
            </a:r>
            <a:r>
              <a:rPr lang="fr-CA" sz="800" dirty="0" smtClean="0">
                <a:solidFill>
                  <a:schemeClr val="tx1"/>
                </a:solidFill>
                <a:latin typeface="+mj-lt"/>
              </a:rPr>
              <a:t>Tous les répondants</a:t>
            </a:r>
            <a:r>
              <a:rPr lang="en-US" sz="800" dirty="0" smtClean="0">
                <a:solidFill>
                  <a:schemeClr val="tx1"/>
                </a:solidFill>
                <a:latin typeface="+mj-lt"/>
              </a:rPr>
              <a:t>, 2014 </a:t>
            </a:r>
            <a:r>
              <a:rPr lang="en-US" sz="800" dirty="0">
                <a:solidFill>
                  <a:schemeClr val="tx1"/>
                </a:solidFill>
                <a:latin typeface="+mj-lt"/>
              </a:rPr>
              <a:t>(</a:t>
            </a:r>
            <a:r>
              <a:rPr lang="en-US" sz="800" dirty="0" smtClean="0">
                <a:solidFill>
                  <a:schemeClr val="tx1"/>
                </a:solidFill>
                <a:latin typeface="+mj-lt"/>
              </a:rPr>
              <a:t>n=958)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5"/>
            </p:custDataLst>
            <p:extLst>
              <p:ext uri="{D42A27DB-BD31-4B8C-83A1-F6EECF244321}">
                <p14:modId xmlns:p14="http://schemas.microsoft.com/office/powerpoint/2010/main" val="4282222627"/>
              </p:ext>
            </p:extLst>
          </p:nvPr>
        </p:nvGraphicFramePr>
        <p:xfrm>
          <a:off x="858101" y="1289856"/>
          <a:ext cx="7424929" cy="4597516"/>
        </p:xfrm>
        <a:graphic>
          <a:graphicData uri="http://schemas.openxmlformats.org/drawingml/2006/chart">
            <c:chart xmlns:c="http://schemas.openxmlformats.org/drawingml/2006/chart" xmlns:r="http://schemas.openxmlformats.org/officeDocument/2006/relationships" r:id="rId8"/>
          </a:graphicData>
        </a:graphic>
      </p:graphicFrame>
      <p:sp>
        <p:nvSpPr>
          <p:cNvPr id="6" name="Content Placeholder 25"/>
          <p:cNvSpPr txBox="1">
            <a:spLocks/>
          </p:cNvSpPr>
          <p:nvPr>
            <p:custDataLst>
              <p:tags r:id="rId6"/>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La plupart des étudiants, soit plus de quatre sur dix, estiment qu’un outil d’orientation de carrière aurait été plus utile en 3</a:t>
            </a:r>
            <a:r>
              <a:rPr lang="fr-CA" sz="1400" b="0" baseline="30000" dirty="0" smtClean="0">
                <a:solidFill>
                  <a:srgbClr val="1F497D"/>
                </a:solidFill>
                <a:latin typeface="Calibri"/>
              </a:rPr>
              <a:t>e</a:t>
            </a:r>
            <a:r>
              <a:rPr lang="fr-CA" sz="1400" b="0" dirty="0" smtClean="0">
                <a:solidFill>
                  <a:srgbClr val="1F497D"/>
                </a:solidFill>
                <a:latin typeface="Calibri"/>
              </a:rPr>
              <a:t> année. Ils sont un quart à estimer qu’un tel outil aurait été plus utile en 2</a:t>
            </a:r>
            <a:r>
              <a:rPr lang="fr-CA" sz="1400" b="0" baseline="30000" dirty="0" smtClean="0">
                <a:solidFill>
                  <a:srgbClr val="1F497D"/>
                </a:solidFill>
                <a:latin typeface="Calibri"/>
              </a:rPr>
              <a:t>e</a:t>
            </a:r>
            <a:r>
              <a:rPr lang="fr-CA" sz="1400" b="0" dirty="0" smtClean="0">
                <a:solidFill>
                  <a:srgbClr val="1F497D"/>
                </a:solidFill>
                <a:latin typeface="Calibri"/>
              </a:rPr>
              <a:t> année, un peu moins à penser que c’est en 4</a:t>
            </a:r>
            <a:r>
              <a:rPr lang="fr-CA" sz="1400" b="0" baseline="30000" dirty="0" smtClean="0">
                <a:solidFill>
                  <a:srgbClr val="1F497D"/>
                </a:solidFill>
                <a:latin typeface="Calibri"/>
              </a:rPr>
              <a:t>e</a:t>
            </a:r>
            <a:r>
              <a:rPr lang="fr-CA" sz="1400" b="0" dirty="0" smtClean="0">
                <a:solidFill>
                  <a:srgbClr val="1F497D"/>
                </a:solidFill>
                <a:latin typeface="Calibri"/>
              </a:rPr>
              <a:t> année et seulement un sur dix indique la 1</a:t>
            </a:r>
            <a:r>
              <a:rPr lang="fr-CA" sz="1400" b="0" baseline="30000" dirty="0" smtClean="0">
                <a:solidFill>
                  <a:srgbClr val="1F497D"/>
                </a:solidFill>
                <a:latin typeface="Calibri"/>
              </a:rPr>
              <a:t>re</a:t>
            </a:r>
            <a:r>
              <a:rPr lang="fr-CA" sz="1400" b="0" dirty="0">
                <a:solidFill>
                  <a:srgbClr val="1F497D"/>
                </a:solidFill>
                <a:latin typeface="Calibri"/>
              </a:rPr>
              <a:t> </a:t>
            </a:r>
            <a:r>
              <a:rPr lang="fr-CA" sz="1400" b="0" dirty="0" smtClean="0">
                <a:solidFill>
                  <a:srgbClr val="1F497D"/>
                </a:solidFill>
                <a:latin typeface="Calibri"/>
              </a:rPr>
              <a:t>année.   </a:t>
            </a:r>
            <a:endParaRPr lang="fr-CA" sz="1400" b="0" dirty="0">
              <a:solidFill>
                <a:srgbClr val="1F497D"/>
              </a:solidFill>
              <a:latin typeface="Calibri"/>
            </a:endParaRPr>
          </a:p>
        </p:txBody>
      </p:sp>
    </p:spTree>
    <p:extLst>
      <p:ext uri="{BB962C8B-B14F-4D97-AF65-F5344CB8AC3E}">
        <p14:creationId xmlns:p14="http://schemas.microsoft.com/office/powerpoint/2010/main" val="34443974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du programme </a:t>
            </a:r>
            <a:r>
              <a:rPr lang="fr-CA" i="1" dirty="0" smtClean="0"/>
              <a:t>Cap sur la carrière</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54</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fr-CA" sz="800" dirty="0">
                <a:solidFill>
                  <a:schemeClr val="tx1"/>
                </a:solidFill>
                <a:latin typeface="+mn-lt"/>
              </a:rPr>
              <a:t>Savez-vous qu’Ingénieurs Canada a mis au point un nouveau programme intitulé </a:t>
            </a:r>
            <a:r>
              <a:rPr lang="fr-CA" sz="800" i="1" dirty="0">
                <a:solidFill>
                  <a:schemeClr val="tx1"/>
                </a:solidFill>
                <a:latin typeface="+mn-lt"/>
              </a:rPr>
              <a:t>Cap sur la carrière </a:t>
            </a:r>
            <a:r>
              <a:rPr lang="fr-CA" sz="800" dirty="0">
                <a:solidFill>
                  <a:schemeClr val="tx1"/>
                </a:solidFill>
                <a:latin typeface="+mn-lt"/>
              </a:rPr>
              <a:t>qui comprend un outil capable d’évaluer vos chances de succès dans le domaine du génie?  </a:t>
            </a:r>
            <a:r>
              <a:rPr lang="fr-CA" sz="800" dirty="0" smtClean="0">
                <a:solidFill>
                  <a:schemeClr val="tx1"/>
                </a:solidFill>
                <a:latin typeface="+mn-lt"/>
              </a:rPr>
              <a:t>  Base : Tous les répondants, </a:t>
            </a:r>
            <a:r>
              <a:rPr lang="en-US" sz="800" dirty="0" smtClean="0">
                <a:solidFill>
                  <a:schemeClr val="tx1"/>
                </a:solidFill>
                <a:latin typeface="+mn-lt"/>
              </a:rPr>
              <a:t>2014 </a:t>
            </a:r>
            <a:r>
              <a:rPr lang="en-US" sz="800" dirty="0">
                <a:solidFill>
                  <a:schemeClr val="tx1"/>
                </a:solidFill>
                <a:latin typeface="+mn-lt"/>
              </a:rPr>
              <a:t>(</a:t>
            </a:r>
            <a:r>
              <a:rPr lang="en-US" sz="800" dirty="0" smtClean="0">
                <a:solidFill>
                  <a:schemeClr val="tx1"/>
                </a:solidFill>
                <a:latin typeface="+mn-lt"/>
              </a:rPr>
              <a:t>n=958)</a:t>
            </a:r>
            <a:endParaRPr lang="en-US" sz="800" dirty="0">
              <a:solidFill>
                <a:schemeClr val="tx1"/>
              </a:solidFill>
              <a:latin typeface="+mn-lt"/>
            </a:endParaRPr>
          </a:p>
        </p:txBody>
      </p:sp>
      <p:sp>
        <p:nvSpPr>
          <p:cNvPr id="6" name="Content Placeholder 25"/>
          <p:cNvSpPr txBox="1">
            <a:spLocks/>
          </p:cNvSpPr>
          <p:nvPr>
            <p:custDataLst>
              <p:tags r:id="rId4"/>
            </p:custDataLst>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Seulement 5 % des étudiants disent connaître le programme </a:t>
            </a:r>
            <a:r>
              <a:rPr lang="fr-CA" sz="1400" b="0" i="1" dirty="0" smtClean="0">
                <a:solidFill>
                  <a:srgbClr val="1F497D"/>
                </a:solidFill>
                <a:latin typeface="Calibri"/>
              </a:rPr>
              <a:t>Cap sur la carrière </a:t>
            </a:r>
            <a:r>
              <a:rPr lang="fr-CA" sz="1400" b="0" dirty="0" smtClean="0">
                <a:solidFill>
                  <a:srgbClr val="1F497D"/>
                </a:solidFill>
                <a:latin typeface="Calibri"/>
              </a:rPr>
              <a:t>offert par Ingénieurs Canada. </a:t>
            </a:r>
            <a:endParaRPr lang="fr-CA" sz="1400" b="0" dirty="0">
              <a:solidFill>
                <a:srgbClr val="1F497D"/>
              </a:solidFill>
              <a:latin typeface="Calibri"/>
            </a:endParaRPr>
          </a:p>
        </p:txBody>
      </p:sp>
      <p:graphicFrame>
        <p:nvGraphicFramePr>
          <p:cNvPr id="8" name="Chart 7"/>
          <p:cNvGraphicFramePr/>
          <p:nvPr>
            <p:custDataLst>
              <p:tags r:id="rId5"/>
            </p:custDataLst>
            <p:extLst>
              <p:ext uri="{D42A27DB-BD31-4B8C-83A1-F6EECF244321}">
                <p14:modId xmlns:p14="http://schemas.microsoft.com/office/powerpoint/2010/main" val="2974725583"/>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79267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4375"/>
            <a:ext cx="4416425" cy="358775"/>
          </a:xfrm>
        </p:spPr>
        <p:txBody>
          <a:bodyPr/>
          <a:lstStyle/>
          <a:p>
            <a:pPr fontAlgn="auto">
              <a:spcAft>
                <a:spcPts val="0"/>
              </a:spcAft>
              <a:defRPr/>
            </a:pPr>
            <a:r>
              <a:rPr lang="fr-CA" sz="2600" dirty="0" smtClean="0">
                <a:solidFill>
                  <a:schemeClr val="accent6"/>
                </a:solidFill>
              </a:rPr>
              <a:t>Données démographiques</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1238745056"/>
              </p:ext>
            </p:extLst>
          </p:nvPr>
        </p:nvGraphicFramePr>
        <p:xfrm>
          <a:off x="-541358" y="1338231"/>
          <a:ext cx="5014504" cy="4800600"/>
        </p:xfrm>
        <a:graphic>
          <a:graphicData uri="http://schemas.openxmlformats.org/drawingml/2006/chart">
            <c:chart xmlns:c="http://schemas.openxmlformats.org/drawingml/2006/chart" xmlns:r="http://schemas.openxmlformats.org/officeDocument/2006/relationships" r:id="rId43"/>
          </a:graphicData>
        </a:graphic>
      </p:graphicFrame>
      <p:graphicFrame>
        <p:nvGraphicFramePr>
          <p:cNvPr id="57"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267741088"/>
              </p:ext>
            </p:extLst>
          </p:nvPr>
        </p:nvGraphicFramePr>
        <p:xfrm>
          <a:off x="3536950" y="1647825"/>
          <a:ext cx="3848100" cy="4511676"/>
        </p:xfrm>
        <a:graphic>
          <a:graphicData uri="http://schemas.openxmlformats.org/drawingml/2006/chart">
            <c:chart xmlns:c="http://schemas.openxmlformats.org/drawingml/2006/chart" xmlns:r="http://schemas.openxmlformats.org/officeDocument/2006/relationships" r:id="rId44"/>
          </a:graphicData>
        </a:graphic>
      </p:graphicFrame>
      <p:sp>
        <p:nvSpPr>
          <p:cNvPr id="69" name="Pentagon 68"/>
          <p:cNvSpPr/>
          <p:nvPr>
            <p:custDataLst>
              <p:tags r:id="rId3"/>
            </p:custDataLst>
          </p:nvPr>
        </p:nvSpPr>
        <p:spPr>
          <a:xfrm>
            <a:off x="5022371" y="1737640"/>
            <a:ext cx="1447440" cy="56060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Pentagon 62"/>
          <p:cNvSpPr/>
          <p:nvPr>
            <p:custDataLst>
              <p:tags r:id="rId4"/>
            </p:custDataLst>
          </p:nvPr>
        </p:nvSpPr>
        <p:spPr>
          <a:xfrm>
            <a:off x="1625814" y="2298249"/>
            <a:ext cx="2031786" cy="1781175"/>
          </a:xfrm>
          <a:prstGeom prst="homePlate">
            <a:avLst>
              <a:gd name="adj" fmla="val 46503"/>
            </a:avLst>
          </a:prstGeom>
          <a:noFill/>
          <a:ln w="28575">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677" name="Rectangle 2"/>
          <p:cNvSpPr>
            <a:spLocks noGrp="1" noChangeArrowheads="1"/>
          </p:cNvSpPr>
          <p:nvPr>
            <p:ph type="title"/>
            <p:custDataLst>
              <p:tags r:id="rId5"/>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Incitation à faire des études en génie </a:t>
            </a:r>
          </a:p>
        </p:txBody>
      </p:sp>
      <p:sp>
        <p:nvSpPr>
          <p:cNvPr id="28678" name="Slide Number Placeholder 4"/>
          <p:cNvSpPr>
            <a:spLocks noGrp="1"/>
          </p:cNvSpPr>
          <p:nvPr>
            <p:ph type="sldNum" sz="quarter" idx="11"/>
            <p:custDataLst>
              <p:tags r:id="rId6"/>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56</a:t>
            </a:fld>
            <a:endParaRPr lang="en-US" dirty="0"/>
          </a:p>
        </p:txBody>
      </p:sp>
      <p:sp>
        <p:nvSpPr>
          <p:cNvPr id="28681" name="Text Box 5"/>
          <p:cNvSpPr txBox="1">
            <a:spLocks noChangeArrowheads="1"/>
          </p:cNvSpPr>
          <p:nvPr>
            <p:custDataLst>
              <p:tags r:id="rId7"/>
            </p:custDataLst>
          </p:nvPr>
        </p:nvSpPr>
        <p:spPr bwMode="auto">
          <a:xfrm>
            <a:off x="323384" y="6110598"/>
            <a:ext cx="8597592" cy="646331"/>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Q33B. D’après vous, y a-t-il une personne ou un modèle de rôle en particulier qui vous a incité à faire des études en génie? Base : Tous les répondants, 2014 n=958; 2013 n=1168; 2012 n=1250. Q33C.  Quel est ou était votre lien avec cette personne (ou ces personnes)? Base : Les répondants qui ont été incités par quelqu’un à faire des études en génie, 2014 n=456; 2013 n=561; 2012 n=602. Q33D.  Veuillez indiquer le sexe de chacune des personnes indiquées. </a:t>
            </a:r>
            <a:r>
              <a:rPr lang="fr-CA" sz="800" dirty="0" smtClean="0">
                <a:solidFill>
                  <a:srgbClr val="1F497D"/>
                </a:solidFill>
                <a:latin typeface="Calibri"/>
              </a:rPr>
              <a:t>Base : Les répondants qui ont été incités par quelqu’un à faire des études en génie, </a:t>
            </a:r>
            <a:r>
              <a:rPr lang="fr-CA" sz="800" dirty="0" smtClean="0">
                <a:solidFill>
                  <a:srgbClr val="1F497D"/>
                </a:solidFill>
                <a:latin typeface="+mn-lt"/>
              </a:rPr>
              <a:t>2014 n=456; </a:t>
            </a:r>
            <a:r>
              <a:rPr lang="fr-CA" sz="800" dirty="0" smtClean="0">
                <a:solidFill>
                  <a:schemeClr val="tx1"/>
                </a:solidFill>
                <a:latin typeface="+mn-lt"/>
              </a:rPr>
              <a:t>2013 n=561; 2012 n=602. </a:t>
            </a:r>
          </a:p>
          <a:p>
            <a:pPr algn="l">
              <a:defRPr/>
            </a:pPr>
            <a:endParaRPr lang="en-US" sz="800" dirty="0">
              <a:solidFill>
                <a:schemeClr val="tx1"/>
              </a:solidFill>
              <a:latin typeface="+mn-lt"/>
            </a:endParaRPr>
          </a:p>
        </p:txBody>
      </p:sp>
      <p:sp>
        <p:nvSpPr>
          <p:cNvPr id="55" name="Content Placeholder 33"/>
          <p:cNvSpPr txBox="1">
            <a:spLocks/>
          </p:cNvSpPr>
          <p:nvPr>
            <p:custDataLst>
              <p:tags r:id="rId8"/>
            </p:custDataLst>
          </p:nvPr>
        </p:nvSpPr>
        <p:spPr>
          <a:xfrm>
            <a:off x="352424" y="610516"/>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a:solidFill>
                  <a:schemeClr val="tx1"/>
                </a:solidFill>
                <a:latin typeface="+mj-lt"/>
              </a:rPr>
              <a:t>Comme en </a:t>
            </a:r>
            <a:r>
              <a:rPr lang="fr-CA" sz="1400" b="0" dirty="0" smtClean="0">
                <a:solidFill>
                  <a:schemeClr val="tx1"/>
                </a:solidFill>
                <a:latin typeface="+mj-lt"/>
              </a:rPr>
              <a:t>2013, </a:t>
            </a:r>
            <a:r>
              <a:rPr lang="fr-CA" sz="1400" b="0" dirty="0">
                <a:solidFill>
                  <a:schemeClr val="tx1"/>
                </a:solidFill>
                <a:latin typeface="+mj-lt"/>
              </a:rPr>
              <a:t>les </a:t>
            </a:r>
            <a:r>
              <a:rPr lang="fr-CA" sz="1400" b="0" dirty="0" smtClean="0">
                <a:solidFill>
                  <a:schemeClr val="tx1"/>
                </a:solidFill>
                <a:latin typeface="+mj-lt"/>
              </a:rPr>
              <a:t>étudiants </a:t>
            </a:r>
            <a:r>
              <a:rPr lang="fr-CA" sz="1400" b="0" dirty="0">
                <a:solidFill>
                  <a:schemeClr val="tx1"/>
                </a:solidFill>
                <a:latin typeface="+mj-lt"/>
              </a:rPr>
              <a:t>sont </a:t>
            </a:r>
            <a:r>
              <a:rPr lang="fr-CA" sz="1400" b="0" dirty="0" smtClean="0">
                <a:solidFill>
                  <a:schemeClr val="tx1"/>
                </a:solidFill>
                <a:latin typeface="+mj-lt"/>
              </a:rPr>
              <a:t>divisés </a:t>
            </a:r>
            <a:r>
              <a:rPr lang="fr-CA" sz="1400" b="0" dirty="0">
                <a:solidFill>
                  <a:schemeClr val="tx1"/>
                </a:solidFill>
                <a:latin typeface="+mj-lt"/>
              </a:rPr>
              <a:t>en ce qui a trait à la personne qui les a </a:t>
            </a:r>
            <a:r>
              <a:rPr lang="fr-CA" sz="1400" b="0" dirty="0" smtClean="0">
                <a:solidFill>
                  <a:schemeClr val="tx1"/>
                </a:solidFill>
                <a:latin typeface="+mj-lt"/>
              </a:rPr>
              <a:t>incités </a:t>
            </a:r>
            <a:r>
              <a:rPr lang="fr-CA" sz="1400" b="0" dirty="0">
                <a:solidFill>
                  <a:schemeClr val="tx1"/>
                </a:solidFill>
                <a:latin typeface="+mj-lt"/>
              </a:rPr>
              <a:t>à faire des études en génie. Parmi ceux </a:t>
            </a:r>
            <a:r>
              <a:rPr lang="fr-CA" sz="1400" b="0" dirty="0" smtClean="0">
                <a:solidFill>
                  <a:schemeClr val="tx1"/>
                </a:solidFill>
                <a:latin typeface="+mj-lt"/>
              </a:rPr>
              <a:t>qui </a:t>
            </a:r>
            <a:r>
              <a:rPr lang="fr-CA" sz="1400" b="0" dirty="0">
                <a:solidFill>
                  <a:schemeClr val="tx1"/>
                </a:solidFill>
                <a:latin typeface="+mj-lt"/>
              </a:rPr>
              <a:t>y ont été encouragés, la moitié </a:t>
            </a:r>
            <a:r>
              <a:rPr lang="fr-CA" sz="1400" b="0" dirty="0" smtClean="0">
                <a:solidFill>
                  <a:schemeClr val="tx1"/>
                </a:solidFill>
                <a:latin typeface="+mj-lt"/>
              </a:rPr>
              <a:t>l’a </a:t>
            </a:r>
            <a:r>
              <a:rPr lang="fr-CA" sz="1400" b="0" dirty="0">
                <a:solidFill>
                  <a:schemeClr val="tx1"/>
                </a:solidFill>
                <a:latin typeface="+mj-lt"/>
              </a:rPr>
              <a:t>été par un parent, trois sur dix par un membre de la famille ou un professeur, et deux sur dix par un ami ou une connaissance. </a:t>
            </a:r>
            <a:r>
              <a:rPr lang="fr-CA" sz="1400" b="0" dirty="0" smtClean="0">
                <a:solidFill>
                  <a:schemeClr val="tx1"/>
                </a:solidFill>
                <a:latin typeface="+mj-lt"/>
              </a:rPr>
              <a:t>Ce sont majoritairement des hommes qui ont incité les étudiants à faire des études en génie. </a:t>
            </a:r>
            <a:endParaRPr lang="fr-CA" sz="1400" b="0" dirty="0">
              <a:solidFill>
                <a:schemeClr val="tx1"/>
              </a:solidFill>
              <a:latin typeface="+mj-lt"/>
            </a:endParaRPr>
          </a:p>
        </p:txBody>
      </p:sp>
      <p:graphicFrame>
        <p:nvGraphicFramePr>
          <p:cNvPr id="64" name="Object 7"/>
          <p:cNvGraphicFramePr>
            <a:graphicFrameLocks noGrp="1" noChangeAspect="1"/>
          </p:cNvGraphicFramePr>
          <p:nvPr>
            <p:ph sz="half" idx="4294967295"/>
            <p:custDataLst>
              <p:tags r:id="rId9"/>
            </p:custDataLst>
            <p:extLst>
              <p:ext uri="{D42A27DB-BD31-4B8C-83A1-F6EECF244321}">
                <p14:modId xmlns:p14="http://schemas.microsoft.com/office/powerpoint/2010/main" val="2423219428"/>
              </p:ext>
            </p:extLst>
          </p:nvPr>
        </p:nvGraphicFramePr>
        <p:xfrm>
          <a:off x="6550025" y="1352549"/>
          <a:ext cx="2251075" cy="4848225"/>
        </p:xfrm>
        <a:graphic>
          <a:graphicData uri="http://schemas.openxmlformats.org/drawingml/2006/chart">
            <c:chart xmlns:c="http://schemas.openxmlformats.org/drawingml/2006/chart" xmlns:r="http://schemas.openxmlformats.org/officeDocument/2006/relationships" r:id="rId45"/>
          </a:graphicData>
        </a:graphic>
      </p:graphicFrame>
      <p:sp>
        <p:nvSpPr>
          <p:cNvPr id="26" name="Text Box 10"/>
          <p:cNvSpPr txBox="1">
            <a:spLocks noChangeArrowheads="1"/>
          </p:cNvSpPr>
          <p:nvPr>
            <p:custDataLst>
              <p:tags r:id="rId10"/>
            </p:custDataLst>
          </p:nvPr>
        </p:nvSpPr>
        <p:spPr bwMode="auto">
          <a:xfrm>
            <a:off x="5254057" y="576350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(n=8)</a:t>
            </a:r>
            <a:endParaRPr lang="en-CA" sz="700" b="0" dirty="0">
              <a:latin typeface="Arial Narrow" pitchFamily="34" charset="0"/>
            </a:endParaRPr>
          </a:p>
        </p:txBody>
      </p:sp>
      <p:sp>
        <p:nvSpPr>
          <p:cNvPr id="27" name="Text Box 16"/>
          <p:cNvSpPr txBox="1">
            <a:spLocks noChangeArrowheads="1"/>
          </p:cNvSpPr>
          <p:nvPr>
            <p:custDataLst>
              <p:tags r:id="rId11"/>
            </p:custDataLst>
          </p:nvPr>
        </p:nvSpPr>
        <p:spPr bwMode="auto">
          <a:xfrm>
            <a:off x="5660339" y="3562274"/>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(n=181)</a:t>
            </a:r>
            <a:endParaRPr lang="en-CA" sz="700" b="0" dirty="0">
              <a:latin typeface="Arial Narrow" pitchFamily="34" charset="0"/>
            </a:endParaRPr>
          </a:p>
        </p:txBody>
      </p:sp>
      <p:sp>
        <p:nvSpPr>
          <p:cNvPr id="30" name="Text Box 35"/>
          <p:cNvSpPr txBox="1">
            <a:spLocks noChangeArrowheads="1"/>
          </p:cNvSpPr>
          <p:nvPr>
            <p:custDataLst>
              <p:tags r:id="rId12"/>
            </p:custDataLst>
          </p:nvPr>
        </p:nvSpPr>
        <p:spPr bwMode="auto">
          <a:xfrm>
            <a:off x="5528286" y="4288396"/>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(n=110)</a:t>
            </a:r>
            <a:endParaRPr lang="en-CA" sz="700" b="0" dirty="0">
              <a:latin typeface="Arial Narrow" pitchFamily="34" charset="0"/>
            </a:endParaRPr>
          </a:p>
        </p:txBody>
      </p:sp>
      <p:sp>
        <p:nvSpPr>
          <p:cNvPr id="31" name="Text Box 44"/>
          <p:cNvSpPr txBox="1">
            <a:spLocks noChangeArrowheads="1"/>
          </p:cNvSpPr>
          <p:nvPr>
            <p:custDataLst>
              <p:tags r:id="rId13"/>
            </p:custDataLst>
          </p:nvPr>
        </p:nvSpPr>
        <p:spPr bwMode="auto">
          <a:xfrm>
            <a:off x="5656034" y="2821178"/>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(n=179)</a:t>
            </a:r>
            <a:endParaRPr lang="en-CA" sz="700" b="0" dirty="0">
              <a:latin typeface="Arial Narrow" pitchFamily="34" charset="0"/>
            </a:endParaRPr>
          </a:p>
        </p:txBody>
      </p:sp>
      <p:sp>
        <p:nvSpPr>
          <p:cNvPr id="32" name="Text Box 35"/>
          <p:cNvSpPr txBox="1">
            <a:spLocks noChangeArrowheads="1"/>
          </p:cNvSpPr>
          <p:nvPr>
            <p:custDataLst>
              <p:tags r:id="rId14"/>
            </p:custDataLst>
          </p:nvPr>
        </p:nvSpPr>
        <p:spPr bwMode="auto">
          <a:xfrm>
            <a:off x="5282782" y="5024678"/>
            <a:ext cx="546100"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(n=23)</a:t>
            </a:r>
            <a:endParaRPr lang="en-CA" sz="700" b="0" dirty="0">
              <a:latin typeface="Arial Narrow" pitchFamily="34" charset="0"/>
            </a:endParaRPr>
          </a:p>
        </p:txBody>
      </p:sp>
      <p:sp>
        <p:nvSpPr>
          <p:cNvPr id="33" name="Text Box 10"/>
          <p:cNvSpPr txBox="1">
            <a:spLocks noChangeArrowheads="1"/>
          </p:cNvSpPr>
          <p:nvPr>
            <p:custDataLst>
              <p:tags r:id="rId15"/>
            </p:custDataLst>
          </p:nvPr>
        </p:nvSpPr>
        <p:spPr bwMode="auto">
          <a:xfrm>
            <a:off x="5879875" y="209637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(n=315)</a:t>
            </a:r>
            <a:endParaRPr lang="en-CA" sz="700" b="0" dirty="0">
              <a:latin typeface="Arial Narrow" pitchFamily="34" charset="0"/>
            </a:endParaRPr>
          </a:p>
        </p:txBody>
      </p:sp>
      <p:sp>
        <p:nvSpPr>
          <p:cNvPr id="35" name="Text Box 10"/>
          <p:cNvSpPr txBox="1">
            <a:spLocks noChangeArrowheads="1"/>
          </p:cNvSpPr>
          <p:nvPr>
            <p:custDataLst>
              <p:tags r:id="rId16"/>
            </p:custDataLst>
          </p:nvPr>
        </p:nvSpPr>
        <p:spPr bwMode="auto">
          <a:xfrm>
            <a:off x="5865715" y="191051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(n=294)</a:t>
            </a:r>
            <a:endParaRPr lang="en-CA" sz="700" b="0" dirty="0">
              <a:latin typeface="Arial Narrow" pitchFamily="34" charset="0"/>
            </a:endParaRPr>
          </a:p>
        </p:txBody>
      </p:sp>
      <p:sp>
        <p:nvSpPr>
          <p:cNvPr id="36" name="Text Box 10"/>
          <p:cNvSpPr txBox="1">
            <a:spLocks noChangeArrowheads="1"/>
          </p:cNvSpPr>
          <p:nvPr>
            <p:custDataLst>
              <p:tags r:id="rId17"/>
            </p:custDataLst>
          </p:nvPr>
        </p:nvSpPr>
        <p:spPr bwMode="auto">
          <a:xfrm>
            <a:off x="5648538" y="2629899"/>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(n=172)</a:t>
            </a:r>
            <a:endParaRPr lang="en-CA" sz="700" b="0" dirty="0">
              <a:latin typeface="Arial Narrow" pitchFamily="34" charset="0"/>
            </a:endParaRPr>
          </a:p>
        </p:txBody>
      </p:sp>
      <p:sp>
        <p:nvSpPr>
          <p:cNvPr id="37" name="Text Box 10"/>
          <p:cNvSpPr txBox="1">
            <a:spLocks noChangeArrowheads="1"/>
          </p:cNvSpPr>
          <p:nvPr>
            <p:custDataLst>
              <p:tags r:id="rId18"/>
            </p:custDataLst>
          </p:nvPr>
        </p:nvSpPr>
        <p:spPr bwMode="auto">
          <a:xfrm>
            <a:off x="5665233" y="337271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(n=194)</a:t>
            </a:r>
            <a:endParaRPr lang="en-CA" sz="700" b="0" dirty="0">
              <a:latin typeface="Arial Narrow" pitchFamily="34" charset="0"/>
            </a:endParaRPr>
          </a:p>
        </p:txBody>
      </p:sp>
      <p:sp>
        <p:nvSpPr>
          <p:cNvPr id="38" name="Text Box 10"/>
          <p:cNvSpPr txBox="1">
            <a:spLocks noChangeArrowheads="1"/>
          </p:cNvSpPr>
          <p:nvPr>
            <p:custDataLst>
              <p:tags r:id="rId19"/>
            </p:custDataLst>
          </p:nvPr>
        </p:nvSpPr>
        <p:spPr bwMode="auto">
          <a:xfrm>
            <a:off x="5524884" y="410316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(n=113)</a:t>
            </a:r>
            <a:endParaRPr lang="en-CA" sz="700" b="0" dirty="0">
              <a:latin typeface="Arial Narrow" pitchFamily="34" charset="0"/>
            </a:endParaRPr>
          </a:p>
        </p:txBody>
      </p:sp>
      <p:sp>
        <p:nvSpPr>
          <p:cNvPr id="39" name="Text Box 10"/>
          <p:cNvSpPr txBox="1">
            <a:spLocks noChangeArrowheads="1"/>
          </p:cNvSpPr>
          <p:nvPr>
            <p:custDataLst>
              <p:tags r:id="rId20"/>
            </p:custDataLst>
          </p:nvPr>
        </p:nvSpPr>
        <p:spPr bwMode="auto">
          <a:xfrm>
            <a:off x="5270816" y="485833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(n=30)</a:t>
            </a:r>
            <a:endParaRPr lang="en-CA" sz="700" b="0" dirty="0">
              <a:latin typeface="Arial Narrow" pitchFamily="34" charset="0"/>
            </a:endParaRPr>
          </a:p>
        </p:txBody>
      </p:sp>
      <p:sp>
        <p:nvSpPr>
          <p:cNvPr id="40" name="Text Box 10"/>
          <p:cNvSpPr txBox="1">
            <a:spLocks noChangeArrowheads="1"/>
          </p:cNvSpPr>
          <p:nvPr>
            <p:custDataLst>
              <p:tags r:id="rId21"/>
            </p:custDataLst>
          </p:nvPr>
        </p:nvSpPr>
        <p:spPr bwMode="auto">
          <a:xfrm>
            <a:off x="5255729" y="5604873"/>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(n=7)</a:t>
            </a:r>
            <a:endParaRPr lang="en-CA" sz="700" b="0" dirty="0">
              <a:latin typeface="Arial Narrow" pitchFamily="34" charset="0"/>
            </a:endParaRPr>
          </a:p>
        </p:txBody>
      </p:sp>
      <p:sp>
        <p:nvSpPr>
          <p:cNvPr id="41" name="Pentagon 40"/>
          <p:cNvSpPr/>
          <p:nvPr>
            <p:custDataLst>
              <p:tags r:id="rId22"/>
            </p:custDataLst>
          </p:nvPr>
        </p:nvSpPr>
        <p:spPr>
          <a:xfrm>
            <a:off x="5010869" y="2477398"/>
            <a:ext cx="1447440" cy="543835"/>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Pentagon 42"/>
          <p:cNvSpPr/>
          <p:nvPr>
            <p:custDataLst>
              <p:tags r:id="rId23"/>
            </p:custDataLst>
          </p:nvPr>
        </p:nvSpPr>
        <p:spPr>
          <a:xfrm>
            <a:off x="5012579" y="3943429"/>
            <a:ext cx="1447440" cy="53801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Pentagon 43"/>
          <p:cNvSpPr/>
          <p:nvPr>
            <p:custDataLst>
              <p:tags r:id="rId24"/>
            </p:custDataLst>
          </p:nvPr>
        </p:nvSpPr>
        <p:spPr>
          <a:xfrm>
            <a:off x="5013434" y="4670066"/>
            <a:ext cx="1447440" cy="554667"/>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Pentagon 44"/>
          <p:cNvSpPr/>
          <p:nvPr>
            <p:custDataLst>
              <p:tags r:id="rId25"/>
            </p:custDataLst>
          </p:nvPr>
        </p:nvSpPr>
        <p:spPr>
          <a:xfrm>
            <a:off x="5015453" y="5409060"/>
            <a:ext cx="1447440" cy="538019"/>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Text Box 35"/>
          <p:cNvSpPr txBox="1">
            <a:spLocks noChangeArrowheads="1"/>
          </p:cNvSpPr>
          <p:nvPr>
            <p:custDataLst>
              <p:tags r:id="rId26"/>
            </p:custDataLst>
          </p:nvPr>
        </p:nvSpPr>
        <p:spPr bwMode="auto">
          <a:xfrm>
            <a:off x="2593277" y="3653107"/>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(n=648)</a:t>
            </a:r>
            <a:endParaRPr lang="en-CA" sz="900" b="0" dirty="0">
              <a:latin typeface="Arial Narrow" pitchFamily="34" charset="0"/>
            </a:endParaRPr>
          </a:p>
        </p:txBody>
      </p:sp>
      <p:sp>
        <p:nvSpPr>
          <p:cNvPr id="48" name="Text Box 35"/>
          <p:cNvSpPr txBox="1">
            <a:spLocks noChangeArrowheads="1"/>
          </p:cNvSpPr>
          <p:nvPr>
            <p:custDataLst>
              <p:tags r:id="rId27"/>
            </p:custDataLst>
          </p:nvPr>
        </p:nvSpPr>
        <p:spPr bwMode="auto">
          <a:xfrm>
            <a:off x="2648628" y="5589399"/>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(n=602)</a:t>
            </a:r>
            <a:endParaRPr lang="en-CA" sz="900" b="0" dirty="0">
              <a:latin typeface="Arial Narrow" pitchFamily="34" charset="0"/>
            </a:endParaRPr>
          </a:p>
        </p:txBody>
      </p:sp>
      <p:sp>
        <p:nvSpPr>
          <p:cNvPr id="49" name="Text Box 35"/>
          <p:cNvSpPr txBox="1">
            <a:spLocks noChangeArrowheads="1"/>
          </p:cNvSpPr>
          <p:nvPr>
            <p:custDataLst>
              <p:tags r:id="rId28"/>
            </p:custDataLst>
          </p:nvPr>
        </p:nvSpPr>
        <p:spPr bwMode="auto">
          <a:xfrm>
            <a:off x="2657045" y="5041874"/>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(n=607)</a:t>
            </a:r>
            <a:endParaRPr lang="en-CA" sz="900" b="0" dirty="0">
              <a:latin typeface="Arial Narrow" pitchFamily="34" charset="0"/>
            </a:endParaRPr>
          </a:p>
        </p:txBody>
      </p:sp>
      <p:sp>
        <p:nvSpPr>
          <p:cNvPr id="50" name="Text Box 35"/>
          <p:cNvSpPr txBox="1">
            <a:spLocks noChangeArrowheads="1"/>
          </p:cNvSpPr>
          <p:nvPr>
            <p:custDataLst>
              <p:tags r:id="rId29"/>
            </p:custDataLst>
          </p:nvPr>
        </p:nvSpPr>
        <p:spPr bwMode="auto">
          <a:xfrm>
            <a:off x="2584123" y="3070417"/>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(n=561)</a:t>
            </a:r>
            <a:endParaRPr lang="en-CA" sz="900" b="0" dirty="0">
              <a:latin typeface="Arial Narrow" pitchFamily="34" charset="0"/>
            </a:endParaRPr>
          </a:p>
        </p:txBody>
      </p:sp>
      <p:sp>
        <p:nvSpPr>
          <p:cNvPr id="34" name="Pentagon 33"/>
          <p:cNvSpPr/>
          <p:nvPr>
            <p:custDataLst>
              <p:tags r:id="rId30"/>
            </p:custDataLst>
          </p:nvPr>
        </p:nvSpPr>
        <p:spPr>
          <a:xfrm>
            <a:off x="5014985" y="3198220"/>
            <a:ext cx="1447440" cy="557946"/>
          </a:xfrm>
          <a:prstGeom prst="homePlate">
            <a:avLst>
              <a:gd name="adj" fmla="val 46503"/>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 Box 10"/>
          <p:cNvSpPr txBox="1">
            <a:spLocks noChangeArrowheads="1"/>
          </p:cNvSpPr>
          <p:nvPr>
            <p:custDataLst>
              <p:tags r:id="rId31"/>
            </p:custDataLst>
          </p:nvPr>
        </p:nvSpPr>
        <p:spPr bwMode="auto">
          <a:xfrm>
            <a:off x="5890324" y="1744459"/>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(n=246)</a:t>
            </a:r>
            <a:endParaRPr lang="en-CA" sz="700" b="0" dirty="0">
              <a:latin typeface="Arial Narrow" pitchFamily="34" charset="0"/>
            </a:endParaRPr>
          </a:p>
        </p:txBody>
      </p:sp>
      <p:sp>
        <p:nvSpPr>
          <p:cNvPr id="51" name="Text Box 10"/>
          <p:cNvSpPr txBox="1">
            <a:spLocks noChangeArrowheads="1"/>
          </p:cNvSpPr>
          <p:nvPr>
            <p:custDataLst>
              <p:tags r:id="rId32"/>
            </p:custDataLst>
          </p:nvPr>
        </p:nvSpPr>
        <p:spPr bwMode="auto">
          <a:xfrm>
            <a:off x="5666791" y="248469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(n=137)</a:t>
            </a:r>
            <a:endParaRPr lang="en-CA" sz="700" b="0" dirty="0">
              <a:latin typeface="Arial Narrow" pitchFamily="34" charset="0"/>
            </a:endParaRPr>
          </a:p>
        </p:txBody>
      </p:sp>
      <p:sp>
        <p:nvSpPr>
          <p:cNvPr id="52" name="Text Box 10"/>
          <p:cNvSpPr txBox="1">
            <a:spLocks noChangeArrowheads="1"/>
          </p:cNvSpPr>
          <p:nvPr>
            <p:custDataLst>
              <p:tags r:id="rId33"/>
            </p:custDataLst>
          </p:nvPr>
        </p:nvSpPr>
        <p:spPr bwMode="auto">
          <a:xfrm>
            <a:off x="5607618" y="3201221"/>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(n=127)</a:t>
            </a:r>
            <a:endParaRPr lang="en-CA" sz="700" b="0" dirty="0">
              <a:latin typeface="Arial Narrow" pitchFamily="34" charset="0"/>
            </a:endParaRPr>
          </a:p>
        </p:txBody>
      </p:sp>
      <p:sp>
        <p:nvSpPr>
          <p:cNvPr id="53" name="Text Box 10"/>
          <p:cNvSpPr txBox="1">
            <a:spLocks noChangeArrowheads="1"/>
          </p:cNvSpPr>
          <p:nvPr>
            <p:custDataLst>
              <p:tags r:id="rId34"/>
            </p:custDataLst>
          </p:nvPr>
        </p:nvSpPr>
        <p:spPr bwMode="auto">
          <a:xfrm>
            <a:off x="5297412" y="4658276"/>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(n=16)</a:t>
            </a:r>
            <a:endParaRPr lang="en-CA" sz="700" b="0" dirty="0">
              <a:latin typeface="Arial Narrow" pitchFamily="34" charset="0"/>
            </a:endParaRPr>
          </a:p>
        </p:txBody>
      </p:sp>
      <p:sp>
        <p:nvSpPr>
          <p:cNvPr id="54" name="Text Box 10"/>
          <p:cNvSpPr txBox="1">
            <a:spLocks noChangeArrowheads="1"/>
          </p:cNvSpPr>
          <p:nvPr>
            <p:custDataLst>
              <p:tags r:id="rId35"/>
            </p:custDataLst>
          </p:nvPr>
        </p:nvSpPr>
        <p:spPr bwMode="auto">
          <a:xfrm>
            <a:off x="5270816" y="5417540"/>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(n=29)</a:t>
            </a:r>
            <a:endParaRPr lang="en-CA" sz="700" b="0" dirty="0">
              <a:latin typeface="Arial Narrow" pitchFamily="34" charset="0"/>
            </a:endParaRPr>
          </a:p>
        </p:txBody>
      </p:sp>
      <p:sp>
        <p:nvSpPr>
          <p:cNvPr id="56" name="Text Box 10"/>
          <p:cNvSpPr txBox="1">
            <a:spLocks noChangeArrowheads="1"/>
          </p:cNvSpPr>
          <p:nvPr>
            <p:custDataLst>
              <p:tags r:id="rId36"/>
            </p:custDataLst>
          </p:nvPr>
        </p:nvSpPr>
        <p:spPr bwMode="auto">
          <a:xfrm>
            <a:off x="5567284" y="3946072"/>
            <a:ext cx="544513" cy="200055"/>
          </a:xfrm>
          <a:prstGeom prst="rect">
            <a:avLst/>
          </a:prstGeom>
          <a:noFill/>
          <a:ln w="25400" algn="ctr">
            <a:noFill/>
            <a:miter lim="800000"/>
            <a:headEnd/>
            <a:tailEnd/>
          </a:ln>
        </p:spPr>
        <p:txBody>
          <a:bodyPr>
            <a:spAutoFit/>
          </a:bodyPr>
          <a:lstStyle/>
          <a:p>
            <a:pPr algn="l"/>
            <a:r>
              <a:rPr lang="en-CA" sz="700" b="0" dirty="0" smtClean="0">
                <a:latin typeface="Arial Narrow" pitchFamily="34" charset="0"/>
              </a:rPr>
              <a:t>(n=101)</a:t>
            </a:r>
            <a:endParaRPr lang="en-CA" sz="700" b="0" dirty="0">
              <a:latin typeface="Arial Narrow" pitchFamily="34" charset="0"/>
            </a:endParaRPr>
          </a:p>
        </p:txBody>
      </p:sp>
      <p:sp>
        <p:nvSpPr>
          <p:cNvPr id="59" name="Text Box 35"/>
          <p:cNvSpPr txBox="1">
            <a:spLocks noChangeArrowheads="1"/>
          </p:cNvSpPr>
          <p:nvPr>
            <p:custDataLst>
              <p:tags r:id="rId37"/>
            </p:custDataLst>
          </p:nvPr>
        </p:nvSpPr>
        <p:spPr bwMode="auto">
          <a:xfrm>
            <a:off x="2593277" y="2523361"/>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(n=456)</a:t>
            </a:r>
            <a:endParaRPr lang="en-CA" sz="900" b="0" dirty="0">
              <a:latin typeface="Arial Narrow" pitchFamily="34" charset="0"/>
            </a:endParaRPr>
          </a:p>
        </p:txBody>
      </p:sp>
      <p:sp>
        <p:nvSpPr>
          <p:cNvPr id="60" name="Text Box 35"/>
          <p:cNvSpPr txBox="1">
            <a:spLocks noChangeArrowheads="1"/>
          </p:cNvSpPr>
          <p:nvPr>
            <p:custDataLst>
              <p:tags r:id="rId38"/>
            </p:custDataLst>
          </p:nvPr>
        </p:nvSpPr>
        <p:spPr bwMode="auto">
          <a:xfrm>
            <a:off x="2657045" y="4488451"/>
            <a:ext cx="546100" cy="230832"/>
          </a:xfrm>
          <a:prstGeom prst="rect">
            <a:avLst/>
          </a:prstGeom>
          <a:noFill/>
          <a:ln w="25400" algn="ctr">
            <a:noFill/>
            <a:miter lim="800000"/>
            <a:headEnd/>
            <a:tailEnd/>
          </a:ln>
        </p:spPr>
        <p:txBody>
          <a:bodyPr>
            <a:spAutoFit/>
          </a:bodyPr>
          <a:lstStyle/>
          <a:p>
            <a:pPr algn="l"/>
            <a:r>
              <a:rPr lang="en-CA" sz="900" b="0" dirty="0" smtClean="0">
                <a:latin typeface="Arial Narrow" pitchFamily="34" charset="0"/>
              </a:rPr>
              <a:t>(n=502)</a:t>
            </a:r>
            <a:endParaRPr lang="en-CA" sz="900" b="0" dirty="0">
              <a:latin typeface="Arial Narrow" pitchFamily="34" charset="0"/>
            </a:endParaRPr>
          </a:p>
        </p:txBody>
      </p:sp>
      <p:sp>
        <p:nvSpPr>
          <p:cNvPr id="61" name="TextBox 60"/>
          <p:cNvSpPr txBox="1"/>
          <p:nvPr>
            <p:custDataLst>
              <p:tags r:id="rId39"/>
            </p:custDataLst>
          </p:nvPr>
        </p:nvSpPr>
        <p:spPr>
          <a:xfrm>
            <a:off x="5967595" y="3173438"/>
            <a:ext cx="154041"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2" name="TextBox 61"/>
          <p:cNvSpPr txBox="1"/>
          <p:nvPr>
            <p:custDataLst>
              <p:tags r:id="rId40"/>
            </p:custDataLst>
          </p:nvPr>
        </p:nvSpPr>
        <p:spPr>
          <a:xfrm>
            <a:off x="8492696" y="1676868"/>
            <a:ext cx="205028" cy="261610"/>
          </a:xfrm>
          <a:prstGeom prst="rect">
            <a:avLst/>
          </a:prstGeom>
          <a:noFill/>
        </p:spPr>
        <p:txBody>
          <a:bodyPr wrap="square" rtlCol="0">
            <a:spAutoFit/>
          </a:bodyPr>
          <a:lstStyle/>
          <a:p>
            <a:r>
              <a:rPr lang="en-US" sz="1050" dirty="0" smtClean="0">
                <a:solidFill>
                  <a:srgbClr val="C00000"/>
                </a:solidFill>
                <a:sym typeface="Wingdings 3"/>
              </a:rPr>
              <a:t></a:t>
            </a:r>
            <a:endParaRPr lang="en-US" sz="1050" dirty="0">
              <a:solidFill>
                <a:srgbClr val="C00000"/>
              </a:solidFill>
            </a:endParaRPr>
          </a:p>
        </p:txBody>
      </p:sp>
      <p:sp>
        <p:nvSpPr>
          <p:cNvPr id="66" name="TextBox 65"/>
          <p:cNvSpPr txBox="1"/>
          <p:nvPr>
            <p:custDataLst>
              <p:tags r:id="rId41"/>
            </p:custDataLst>
          </p:nvPr>
        </p:nvSpPr>
        <p:spPr>
          <a:xfrm>
            <a:off x="7982027" y="1947710"/>
            <a:ext cx="108583" cy="261610"/>
          </a:xfrm>
          <a:prstGeom prst="rect">
            <a:avLst/>
          </a:prstGeom>
          <a:noFill/>
        </p:spPr>
        <p:txBody>
          <a:bodyPr wrap="square" rtlCol="0">
            <a:spAutoFit/>
          </a:bodyPr>
          <a:lstStyle/>
          <a:p>
            <a:r>
              <a:rPr lang="en-US" sz="1050" dirty="0" smtClean="0">
                <a:solidFill>
                  <a:srgbClr val="006600"/>
                </a:solidFill>
                <a:sym typeface="Wingdings 3"/>
              </a:rPr>
              <a:t></a:t>
            </a:r>
            <a:endParaRPr lang="en-US" sz="1050" dirty="0">
              <a:solidFill>
                <a:srgbClr val="0066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1887890107"/>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84"/>
          </a:graphicData>
        </a:graphic>
      </p:graphicFrame>
      <p:sp>
        <p:nvSpPr>
          <p:cNvPr id="28676" name="Text Box 11"/>
          <p:cNvSpPr txBox="1">
            <a:spLocks noChangeArrowheads="1"/>
          </p:cNvSpPr>
          <p:nvPr>
            <p:custDataLst>
              <p:tags r:id="rId2"/>
            </p:custDataLst>
          </p:nvPr>
        </p:nvSpPr>
        <p:spPr bwMode="auto">
          <a:xfrm>
            <a:off x="7281021" y="2881281"/>
            <a:ext cx="54451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a:t>
            </a:r>
          </a:p>
        </p:txBody>
      </p:sp>
      <p:sp>
        <p:nvSpPr>
          <p:cNvPr id="28677" name="Rectangle 2"/>
          <p:cNvSpPr>
            <a:spLocks noGrp="1" noChangeArrowheads="1"/>
          </p:cNvSpPr>
          <p:nvPr>
            <p:ph type="title"/>
            <p:custDataLst>
              <p:tags r:id="rId3"/>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Résidence permanente</a:t>
            </a:r>
          </a:p>
        </p:txBody>
      </p:sp>
      <p:graphicFrame>
        <p:nvGraphicFramePr>
          <p:cNvPr id="56" name="Object 26"/>
          <p:cNvGraphicFramePr>
            <a:graphicFrameLocks noGrp="1" noChangeAspect="1"/>
          </p:cNvGraphicFramePr>
          <p:nvPr>
            <p:ph idx="1"/>
            <p:custDataLst>
              <p:tags r:id="rId4"/>
            </p:custDataLst>
            <p:extLst>
              <p:ext uri="{D42A27DB-BD31-4B8C-83A1-F6EECF244321}">
                <p14:modId xmlns:p14="http://schemas.microsoft.com/office/powerpoint/2010/main" val="4260667529"/>
              </p:ext>
            </p:extLst>
          </p:nvPr>
        </p:nvGraphicFramePr>
        <p:xfrm>
          <a:off x="290938" y="1650767"/>
          <a:ext cx="5062111" cy="4013200"/>
        </p:xfrm>
        <a:graphic>
          <a:graphicData uri="http://schemas.openxmlformats.org/drawingml/2006/chart">
            <c:chart xmlns:c="http://schemas.openxmlformats.org/drawingml/2006/chart" xmlns:r="http://schemas.openxmlformats.org/officeDocument/2006/relationships" r:id="rId85"/>
          </a:graphicData>
        </a:graphic>
      </p:graphicFrame>
      <p:sp>
        <p:nvSpPr>
          <p:cNvPr id="28678" name="Slide Number Placeholder 4"/>
          <p:cNvSpPr>
            <a:spLocks noGrp="1"/>
          </p:cNvSpPr>
          <p:nvPr>
            <p:ph type="sldNum" sz="quarter" idx="11"/>
            <p:custDataLst>
              <p:tags r:id="rId5"/>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57</a:t>
            </a:fld>
            <a:endParaRPr lang="en-US" dirty="0"/>
          </a:p>
        </p:txBody>
      </p:sp>
      <p:sp>
        <p:nvSpPr>
          <p:cNvPr id="28680" name="Text Box 4"/>
          <p:cNvSpPr txBox="1">
            <a:spLocks noChangeArrowheads="1"/>
          </p:cNvSpPr>
          <p:nvPr>
            <p:custDataLst>
              <p:tags r:id="rId6"/>
            </p:custDataLst>
          </p:nvPr>
        </p:nvSpPr>
        <p:spPr bwMode="auto">
          <a:xfrm>
            <a:off x="6048345" y="5735841"/>
            <a:ext cx="2925762" cy="215444"/>
          </a:xfrm>
          <a:prstGeom prst="rect">
            <a:avLst/>
          </a:prstGeom>
          <a:noFill/>
          <a:ln w="25400" algn="ctr">
            <a:noFill/>
            <a:miter lim="800000"/>
            <a:headEnd/>
            <a:tailEnd/>
          </a:ln>
        </p:spPr>
        <p:txBody>
          <a:bodyPr>
            <a:spAutoFit/>
          </a:bodyPr>
          <a:lstStyle/>
          <a:p>
            <a:pPr algn="r">
              <a:defRPr/>
            </a:pPr>
            <a:r>
              <a:rPr lang="fr-CA" sz="800" i="1" dirty="0" smtClean="0">
                <a:solidFill>
                  <a:schemeClr val="tx1"/>
                </a:solidFill>
                <a:latin typeface="+mj-lt"/>
              </a:rPr>
              <a:t>Les réponses totalisant moins de 2 % ne sont pas représentées.</a:t>
            </a:r>
            <a:endParaRPr lang="fr-CA" sz="800" i="1" dirty="0">
              <a:solidFill>
                <a:schemeClr val="tx1"/>
              </a:solidFill>
              <a:latin typeface="+mj-lt"/>
            </a:endParaRPr>
          </a:p>
        </p:txBody>
      </p:sp>
      <p:sp>
        <p:nvSpPr>
          <p:cNvPr id="28681" name="Text Box 5"/>
          <p:cNvSpPr txBox="1">
            <a:spLocks noChangeArrowheads="1"/>
          </p:cNvSpPr>
          <p:nvPr>
            <p:custDataLst>
              <p:tags r:id="rId7"/>
            </p:custDataLst>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Q34</a:t>
            </a:r>
            <a:r>
              <a:rPr lang="fr-CA" sz="800" dirty="0">
                <a:solidFill>
                  <a:schemeClr val="tx1"/>
                </a:solidFill>
                <a:latin typeface="+mj-lt"/>
              </a:rPr>
              <a:t>. Nous désirons connaître votre lieu de résidence à des fins statistiques seulement. Veuillez sélectionner l’énoncé qui correspond le mieux à votre statut </a:t>
            </a:r>
            <a:r>
              <a:rPr lang="fr-CA" sz="800" dirty="0" smtClean="0">
                <a:solidFill>
                  <a:schemeClr val="tx1"/>
                </a:solidFill>
                <a:latin typeface="+mj-lt"/>
              </a:rPr>
              <a:t>actuel. Base : Tous les répondants, 2014 n=958; 2013 n=1168; 2012 n=1250; 2011 n=955; 2010 n=883; 2009 n=907; 2008 n=513 (Q34). Q35</a:t>
            </a:r>
            <a:r>
              <a:rPr lang="fr-CA" sz="800" dirty="0">
                <a:solidFill>
                  <a:schemeClr val="tx1"/>
                </a:solidFill>
                <a:latin typeface="+mj-lt"/>
              </a:rPr>
              <a:t>. Vous étudiez dans une université ontarienne, mais votre lieu de résidence principale est situé dans une autre province ou un autre territoire</a:t>
            </a:r>
            <a:r>
              <a:rPr lang="fr-CA" sz="800" dirty="0" smtClean="0">
                <a:solidFill>
                  <a:schemeClr val="tx1"/>
                </a:solidFill>
                <a:latin typeface="+mj-lt"/>
              </a:rPr>
              <a:t>. </a:t>
            </a:r>
            <a:r>
              <a:rPr lang="fr-CA" sz="800" dirty="0">
                <a:solidFill>
                  <a:schemeClr val="tx1"/>
                </a:solidFill>
                <a:latin typeface="+mj-lt"/>
              </a:rPr>
              <a:t>Veuillez sélectionner votre province ou territoire de </a:t>
            </a:r>
            <a:r>
              <a:rPr lang="fr-CA" sz="800" dirty="0" smtClean="0">
                <a:solidFill>
                  <a:schemeClr val="tx1"/>
                </a:solidFill>
                <a:latin typeface="+mj-lt"/>
              </a:rPr>
              <a:t>résidence. Base : Les répondants qui ne sont pas des résidents de l’Ontario, 2014 n=84; 2013 n=114; 2012 n=130; 2011 n=92; 2010 n=81; 2009 n=102; 2008 n=34</a:t>
            </a:r>
            <a:endParaRPr lang="fr-CA" sz="800" dirty="0">
              <a:solidFill>
                <a:schemeClr val="tx1"/>
              </a:solidFill>
              <a:latin typeface="+mj-lt"/>
            </a:endParaRPr>
          </a:p>
        </p:txBody>
      </p:sp>
      <p:sp>
        <p:nvSpPr>
          <p:cNvPr id="28682" name="Text Box 9"/>
          <p:cNvSpPr txBox="1">
            <a:spLocks noChangeArrowheads="1"/>
          </p:cNvSpPr>
          <p:nvPr>
            <p:custDataLst>
              <p:tags r:id="rId8"/>
            </p:custDataLst>
          </p:nvPr>
        </p:nvSpPr>
        <p:spPr bwMode="auto">
          <a:xfrm>
            <a:off x="7541432" y="224189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(n=36)</a:t>
            </a:r>
          </a:p>
        </p:txBody>
      </p:sp>
      <p:sp>
        <p:nvSpPr>
          <p:cNvPr id="28683" name="Text Box 10"/>
          <p:cNvSpPr txBox="1">
            <a:spLocks noChangeArrowheads="1"/>
          </p:cNvSpPr>
          <p:nvPr>
            <p:custDataLst>
              <p:tags r:id="rId9"/>
            </p:custDataLst>
          </p:nvPr>
        </p:nvSpPr>
        <p:spPr bwMode="auto">
          <a:xfrm>
            <a:off x="7277863" y="2808195"/>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(n=26)</a:t>
            </a:r>
          </a:p>
        </p:txBody>
      </p:sp>
      <p:sp>
        <p:nvSpPr>
          <p:cNvPr id="28684" name="Text Box 12"/>
          <p:cNvSpPr txBox="1">
            <a:spLocks noChangeArrowheads="1"/>
          </p:cNvSpPr>
          <p:nvPr>
            <p:custDataLst>
              <p:tags r:id="rId10"/>
            </p:custDataLst>
          </p:nvPr>
        </p:nvSpPr>
        <p:spPr bwMode="auto">
          <a:xfrm>
            <a:off x="7231272" y="392536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28685" name="Text Box 13"/>
          <p:cNvSpPr txBox="1">
            <a:spLocks noChangeArrowheads="1"/>
          </p:cNvSpPr>
          <p:nvPr>
            <p:custDataLst>
              <p:tags r:id="rId11"/>
            </p:custDataLst>
          </p:nvPr>
        </p:nvSpPr>
        <p:spPr bwMode="auto">
          <a:xfrm>
            <a:off x="6742383" y="3366452"/>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a:t>
            </a:r>
          </a:p>
        </p:txBody>
      </p:sp>
      <p:sp>
        <p:nvSpPr>
          <p:cNvPr id="28686" name="Text Box 14"/>
          <p:cNvSpPr txBox="1">
            <a:spLocks noChangeArrowheads="1"/>
          </p:cNvSpPr>
          <p:nvPr>
            <p:custDataLst>
              <p:tags r:id="rId12"/>
            </p:custDataLst>
          </p:nvPr>
        </p:nvSpPr>
        <p:spPr bwMode="auto">
          <a:xfrm>
            <a:off x="6730175" y="4481872"/>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687" name="Text Box 15"/>
          <p:cNvSpPr txBox="1">
            <a:spLocks noChangeArrowheads="1"/>
          </p:cNvSpPr>
          <p:nvPr>
            <p:custDataLst>
              <p:tags r:id="rId13"/>
            </p:custDataLst>
          </p:nvPr>
        </p:nvSpPr>
        <p:spPr bwMode="auto">
          <a:xfrm>
            <a:off x="6659641" y="5039499"/>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88" name="Text Box 16"/>
          <p:cNvSpPr txBox="1">
            <a:spLocks noChangeArrowheads="1"/>
          </p:cNvSpPr>
          <p:nvPr>
            <p:custDataLst>
              <p:tags r:id="rId14"/>
            </p:custDataLst>
          </p:nvPr>
        </p:nvSpPr>
        <p:spPr bwMode="auto">
          <a:xfrm>
            <a:off x="7544072" y="231774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(n=12)</a:t>
            </a:r>
          </a:p>
        </p:txBody>
      </p:sp>
      <p:sp>
        <p:nvSpPr>
          <p:cNvPr id="28689" name="Text Box 17"/>
          <p:cNvSpPr txBox="1">
            <a:spLocks noChangeArrowheads="1"/>
          </p:cNvSpPr>
          <p:nvPr>
            <p:custDataLst>
              <p:tags r:id="rId15"/>
            </p:custDataLst>
          </p:nvPr>
        </p:nvSpPr>
        <p:spPr bwMode="auto">
          <a:xfrm>
            <a:off x="6909485" y="398967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690" name="Text Box 18"/>
          <p:cNvSpPr txBox="1">
            <a:spLocks noChangeArrowheads="1"/>
          </p:cNvSpPr>
          <p:nvPr>
            <p:custDataLst>
              <p:tags r:id="rId16"/>
            </p:custDataLst>
          </p:nvPr>
        </p:nvSpPr>
        <p:spPr bwMode="auto">
          <a:xfrm>
            <a:off x="6631486" y="343589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1" name="Text Box 19"/>
          <p:cNvSpPr txBox="1">
            <a:spLocks noChangeArrowheads="1"/>
          </p:cNvSpPr>
          <p:nvPr>
            <p:custDataLst>
              <p:tags r:id="rId17"/>
            </p:custDataLst>
          </p:nvPr>
        </p:nvSpPr>
        <p:spPr bwMode="auto">
          <a:xfrm>
            <a:off x="6809902" y="455304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92" name="Text Box 20"/>
          <p:cNvSpPr txBox="1">
            <a:spLocks noChangeArrowheads="1"/>
          </p:cNvSpPr>
          <p:nvPr>
            <p:custDataLst>
              <p:tags r:id="rId18"/>
            </p:custDataLst>
          </p:nvPr>
        </p:nvSpPr>
        <p:spPr bwMode="auto">
          <a:xfrm>
            <a:off x="6660818" y="5108978"/>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3" name="Text Box 21"/>
          <p:cNvSpPr txBox="1">
            <a:spLocks noChangeArrowheads="1"/>
          </p:cNvSpPr>
          <p:nvPr>
            <p:custDataLst>
              <p:tags r:id="rId19"/>
            </p:custDataLst>
          </p:nvPr>
        </p:nvSpPr>
        <p:spPr bwMode="auto">
          <a:xfrm>
            <a:off x="6625129" y="5604374"/>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694" name="Text Box 22"/>
          <p:cNvSpPr txBox="1">
            <a:spLocks noChangeArrowheads="1"/>
          </p:cNvSpPr>
          <p:nvPr>
            <p:custDataLst>
              <p:tags r:id="rId20"/>
            </p:custDataLst>
          </p:nvPr>
        </p:nvSpPr>
        <p:spPr bwMode="auto">
          <a:xfrm>
            <a:off x="6615957" y="5674286"/>
            <a:ext cx="54451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a:t>
            </a:r>
          </a:p>
        </p:txBody>
      </p:sp>
      <p:sp>
        <p:nvSpPr>
          <p:cNvPr id="28695" name="Text Box 23"/>
          <p:cNvSpPr txBox="1">
            <a:spLocks noChangeArrowheads="1"/>
          </p:cNvSpPr>
          <p:nvPr>
            <p:custDataLst>
              <p:tags r:id="rId21"/>
            </p:custDataLst>
          </p:nvPr>
        </p:nvSpPr>
        <p:spPr bwMode="auto">
          <a:xfrm>
            <a:off x="5311140" y="5935159"/>
            <a:ext cx="3582887"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 </a:t>
            </a:r>
            <a:r>
              <a:rPr lang="en-CA" sz="800" i="1" dirty="0" smtClean="0">
                <a:solidFill>
                  <a:schemeClr val="tx1"/>
                </a:solidFill>
                <a:latin typeface="+mj-lt"/>
              </a:rPr>
              <a:t>NOTE :  </a:t>
            </a:r>
            <a:r>
              <a:rPr lang="fr-CA" sz="800" i="1" dirty="0" smtClean="0">
                <a:solidFill>
                  <a:schemeClr val="tx1"/>
                </a:solidFill>
                <a:latin typeface="+mj-lt"/>
              </a:rPr>
              <a:t>La réponse Ne sait pas / incertain(e) n’était pas offerte en 2008.</a:t>
            </a:r>
            <a:endParaRPr lang="fr-CA" sz="800" i="1" dirty="0">
              <a:solidFill>
                <a:schemeClr val="tx1"/>
              </a:solidFill>
              <a:latin typeface="+mj-lt"/>
            </a:endParaRPr>
          </a:p>
        </p:txBody>
      </p:sp>
      <p:sp>
        <p:nvSpPr>
          <p:cNvPr id="28696" name="Text Box 28"/>
          <p:cNvSpPr txBox="1">
            <a:spLocks noChangeArrowheads="1"/>
          </p:cNvSpPr>
          <p:nvPr>
            <p:custDataLst>
              <p:tags r:id="rId22"/>
            </p:custDataLst>
          </p:nvPr>
        </p:nvSpPr>
        <p:spPr bwMode="auto">
          <a:xfrm>
            <a:off x="1384146" y="2098214"/>
            <a:ext cx="500062" cy="184666"/>
          </a:xfrm>
          <a:prstGeom prst="rect">
            <a:avLst/>
          </a:prstGeom>
          <a:noFill/>
          <a:ln w="25400" algn="ctr">
            <a:noFill/>
            <a:miter lim="800000"/>
            <a:headEnd/>
            <a:tailEnd/>
          </a:ln>
        </p:spPr>
        <p:txBody>
          <a:bodyPr wrap="square">
            <a:spAutoFit/>
          </a:bodyPr>
          <a:lstStyle/>
          <a:p>
            <a:pPr algn="l"/>
            <a:r>
              <a:rPr lang="en-CA" b="0" dirty="0">
                <a:latin typeface="Arial Narrow" pitchFamily="34" charset="0"/>
              </a:rPr>
              <a:t>(n=762)</a:t>
            </a:r>
          </a:p>
        </p:txBody>
      </p:sp>
      <p:sp>
        <p:nvSpPr>
          <p:cNvPr id="28697" name="Text Box 29"/>
          <p:cNvSpPr txBox="1">
            <a:spLocks noChangeArrowheads="1"/>
          </p:cNvSpPr>
          <p:nvPr>
            <p:custDataLst>
              <p:tags r:id="rId23"/>
            </p:custDataLst>
          </p:nvPr>
        </p:nvSpPr>
        <p:spPr bwMode="auto">
          <a:xfrm>
            <a:off x="3062405" y="4707312"/>
            <a:ext cx="455613" cy="184666"/>
          </a:xfrm>
          <a:prstGeom prst="rect">
            <a:avLst/>
          </a:prstGeom>
          <a:noFill/>
          <a:ln w="25400" algn="ctr">
            <a:noFill/>
            <a:miter lim="800000"/>
            <a:headEnd/>
            <a:tailEnd/>
          </a:ln>
        </p:spPr>
        <p:txBody>
          <a:bodyPr>
            <a:spAutoFit/>
          </a:bodyPr>
          <a:lstStyle/>
          <a:p>
            <a:pPr algn="l"/>
            <a:r>
              <a:rPr lang="en-CA" b="0" dirty="0">
                <a:latin typeface="Arial Narrow" pitchFamily="34" charset="0"/>
              </a:rPr>
              <a:t>(n=102</a:t>
            </a:r>
            <a:r>
              <a:rPr lang="en-CA" dirty="0"/>
              <a:t>)</a:t>
            </a:r>
          </a:p>
        </p:txBody>
      </p:sp>
      <p:sp>
        <p:nvSpPr>
          <p:cNvPr id="28698" name="Text Box 30"/>
          <p:cNvSpPr txBox="1">
            <a:spLocks noChangeArrowheads="1"/>
          </p:cNvSpPr>
          <p:nvPr>
            <p:custDataLst>
              <p:tags r:id="rId24"/>
            </p:custDataLst>
          </p:nvPr>
        </p:nvSpPr>
        <p:spPr bwMode="auto">
          <a:xfrm>
            <a:off x="4768968" y="4916862"/>
            <a:ext cx="452438" cy="184150"/>
          </a:xfrm>
          <a:prstGeom prst="rect">
            <a:avLst/>
          </a:prstGeom>
          <a:noFill/>
          <a:ln w="25400" algn="ctr">
            <a:noFill/>
            <a:miter lim="800000"/>
            <a:headEnd/>
            <a:tailEnd/>
          </a:ln>
        </p:spPr>
        <p:txBody>
          <a:bodyPr>
            <a:spAutoFit/>
          </a:bodyPr>
          <a:lstStyle/>
          <a:p>
            <a:pPr algn="l"/>
            <a:r>
              <a:rPr lang="en-CA" b="0" dirty="0">
                <a:latin typeface="Arial Narrow" pitchFamily="34" charset="0"/>
              </a:rPr>
              <a:t>(n=43)</a:t>
            </a:r>
          </a:p>
        </p:txBody>
      </p:sp>
      <p:sp>
        <p:nvSpPr>
          <p:cNvPr id="28699" name="Text Box 31"/>
          <p:cNvSpPr txBox="1">
            <a:spLocks noChangeArrowheads="1"/>
          </p:cNvSpPr>
          <p:nvPr>
            <p:custDataLst>
              <p:tags r:id="rId25"/>
            </p:custDataLst>
          </p:nvPr>
        </p:nvSpPr>
        <p:spPr bwMode="auto">
          <a:xfrm>
            <a:off x="1565198" y="1959827"/>
            <a:ext cx="461963" cy="184666"/>
          </a:xfrm>
          <a:prstGeom prst="rect">
            <a:avLst/>
          </a:prstGeom>
          <a:noFill/>
          <a:ln w="25400" algn="ctr">
            <a:noFill/>
            <a:miter lim="800000"/>
            <a:headEnd/>
            <a:tailEnd/>
          </a:ln>
        </p:spPr>
        <p:txBody>
          <a:bodyPr wrap="square">
            <a:spAutoFit/>
          </a:bodyPr>
          <a:lstStyle/>
          <a:p>
            <a:pPr algn="l"/>
            <a:r>
              <a:rPr lang="en-CA" b="0" dirty="0">
                <a:latin typeface="Arial Narrow" panose="020B0606020202030204" pitchFamily="34" charset="0"/>
              </a:rPr>
              <a:t>(n=451)</a:t>
            </a:r>
          </a:p>
        </p:txBody>
      </p:sp>
      <p:sp>
        <p:nvSpPr>
          <p:cNvPr id="28700" name="Text Box 32"/>
          <p:cNvSpPr txBox="1">
            <a:spLocks noChangeArrowheads="1"/>
          </p:cNvSpPr>
          <p:nvPr>
            <p:custDataLst>
              <p:tags r:id="rId26"/>
            </p:custDataLst>
          </p:nvPr>
        </p:nvSpPr>
        <p:spPr bwMode="auto">
          <a:xfrm>
            <a:off x="3295768" y="4843836"/>
            <a:ext cx="436563" cy="184666"/>
          </a:xfrm>
          <a:prstGeom prst="rect">
            <a:avLst/>
          </a:prstGeom>
          <a:noFill/>
          <a:ln w="25400" algn="ctr">
            <a:noFill/>
            <a:miter lim="800000"/>
            <a:headEnd/>
            <a:tailEnd/>
          </a:ln>
        </p:spPr>
        <p:txBody>
          <a:bodyPr>
            <a:spAutoFit/>
          </a:bodyPr>
          <a:lstStyle/>
          <a:p>
            <a:pPr algn="l"/>
            <a:r>
              <a:rPr lang="en-CA" b="0" dirty="0">
                <a:latin typeface="Arial Narrow" pitchFamily="34" charset="0"/>
              </a:rPr>
              <a:t>(n=34)</a:t>
            </a:r>
          </a:p>
        </p:txBody>
      </p:sp>
      <p:sp>
        <p:nvSpPr>
          <p:cNvPr id="28701" name="Text Box 33"/>
          <p:cNvSpPr txBox="1">
            <a:spLocks noChangeArrowheads="1"/>
          </p:cNvSpPr>
          <p:nvPr>
            <p:custDataLst>
              <p:tags r:id="rId27"/>
            </p:custDataLst>
          </p:nvPr>
        </p:nvSpPr>
        <p:spPr bwMode="auto">
          <a:xfrm>
            <a:off x="4994393" y="4913686"/>
            <a:ext cx="461963" cy="184150"/>
          </a:xfrm>
          <a:prstGeom prst="rect">
            <a:avLst/>
          </a:prstGeom>
          <a:noFill/>
          <a:ln w="25400" algn="ctr">
            <a:noFill/>
            <a:miter lim="800000"/>
            <a:headEnd/>
            <a:tailEnd/>
          </a:ln>
        </p:spPr>
        <p:txBody>
          <a:bodyPr>
            <a:spAutoFit/>
          </a:bodyPr>
          <a:lstStyle/>
          <a:p>
            <a:pPr algn="l"/>
            <a:r>
              <a:rPr lang="en-CA" b="0" dirty="0">
                <a:latin typeface="Arial Narrow" pitchFamily="34" charset="0"/>
              </a:rPr>
              <a:t>(n=28)</a:t>
            </a:r>
          </a:p>
        </p:txBody>
      </p:sp>
      <p:sp>
        <p:nvSpPr>
          <p:cNvPr id="28702" name="Text Box 35"/>
          <p:cNvSpPr txBox="1">
            <a:spLocks noChangeArrowheads="1"/>
          </p:cNvSpPr>
          <p:nvPr>
            <p:custDataLst>
              <p:tags r:id="rId28"/>
            </p:custDataLst>
          </p:nvPr>
        </p:nvSpPr>
        <p:spPr bwMode="auto">
          <a:xfrm>
            <a:off x="7449314" y="273393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(n=26)</a:t>
            </a:r>
          </a:p>
        </p:txBody>
      </p:sp>
      <p:sp>
        <p:nvSpPr>
          <p:cNvPr id="28703" name="Text Box 36"/>
          <p:cNvSpPr txBox="1">
            <a:spLocks noChangeArrowheads="1"/>
          </p:cNvSpPr>
          <p:nvPr>
            <p:custDataLst>
              <p:tags r:id="rId29"/>
            </p:custDataLst>
          </p:nvPr>
        </p:nvSpPr>
        <p:spPr bwMode="auto">
          <a:xfrm>
            <a:off x="7055949" y="3837578"/>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(n=14)</a:t>
            </a:r>
          </a:p>
        </p:txBody>
      </p:sp>
      <p:sp>
        <p:nvSpPr>
          <p:cNvPr id="28704" name="Text Box 37"/>
          <p:cNvSpPr txBox="1">
            <a:spLocks noChangeArrowheads="1"/>
          </p:cNvSpPr>
          <p:nvPr>
            <p:custDataLst>
              <p:tags r:id="rId30"/>
            </p:custDataLst>
          </p:nvPr>
        </p:nvSpPr>
        <p:spPr bwMode="auto">
          <a:xfrm>
            <a:off x="6741619" y="329184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05" name="Text Box 38"/>
          <p:cNvSpPr txBox="1">
            <a:spLocks noChangeArrowheads="1"/>
          </p:cNvSpPr>
          <p:nvPr>
            <p:custDataLst>
              <p:tags r:id="rId31"/>
            </p:custDataLst>
          </p:nvPr>
        </p:nvSpPr>
        <p:spPr bwMode="auto">
          <a:xfrm>
            <a:off x="6697330" y="4967648"/>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706" name="Text Box 40"/>
          <p:cNvSpPr txBox="1">
            <a:spLocks noChangeArrowheads="1"/>
          </p:cNvSpPr>
          <p:nvPr>
            <p:custDataLst>
              <p:tags r:id="rId32"/>
            </p:custDataLst>
          </p:nvPr>
        </p:nvSpPr>
        <p:spPr bwMode="auto">
          <a:xfrm>
            <a:off x="6732920" y="4388974"/>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a:t>
            </a:r>
          </a:p>
        </p:txBody>
      </p:sp>
      <p:sp>
        <p:nvSpPr>
          <p:cNvPr id="28707" name="Text Box 41"/>
          <p:cNvSpPr txBox="1">
            <a:spLocks noChangeArrowheads="1"/>
          </p:cNvSpPr>
          <p:nvPr>
            <p:custDataLst>
              <p:tags r:id="rId33"/>
            </p:custDataLst>
          </p:nvPr>
        </p:nvSpPr>
        <p:spPr bwMode="auto">
          <a:xfrm>
            <a:off x="6678755" y="5519786"/>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a:t>
            </a:r>
          </a:p>
        </p:txBody>
      </p:sp>
      <p:sp>
        <p:nvSpPr>
          <p:cNvPr id="28708" name="Text Box 42"/>
          <p:cNvSpPr txBox="1">
            <a:spLocks noChangeArrowheads="1"/>
          </p:cNvSpPr>
          <p:nvPr>
            <p:custDataLst>
              <p:tags r:id="rId34"/>
            </p:custDataLst>
          </p:nvPr>
        </p:nvSpPr>
        <p:spPr bwMode="auto">
          <a:xfrm>
            <a:off x="2865555" y="477081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(n=81)</a:t>
            </a:r>
          </a:p>
        </p:txBody>
      </p:sp>
      <p:sp>
        <p:nvSpPr>
          <p:cNvPr id="28709" name="Text Box 43"/>
          <p:cNvSpPr txBox="1">
            <a:spLocks noChangeArrowheads="1"/>
          </p:cNvSpPr>
          <p:nvPr>
            <p:custDataLst>
              <p:tags r:id="rId35"/>
            </p:custDataLst>
          </p:nvPr>
        </p:nvSpPr>
        <p:spPr bwMode="auto">
          <a:xfrm>
            <a:off x="1152448" y="205583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(n=749)</a:t>
            </a:r>
          </a:p>
        </p:txBody>
      </p:sp>
      <p:sp>
        <p:nvSpPr>
          <p:cNvPr id="28710" name="Text Box 44"/>
          <p:cNvSpPr txBox="1">
            <a:spLocks noChangeArrowheads="1"/>
          </p:cNvSpPr>
          <p:nvPr>
            <p:custDataLst>
              <p:tags r:id="rId36"/>
            </p:custDataLst>
          </p:nvPr>
        </p:nvSpPr>
        <p:spPr bwMode="auto">
          <a:xfrm>
            <a:off x="7466284" y="217198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(n=24)</a:t>
            </a:r>
          </a:p>
        </p:txBody>
      </p:sp>
      <p:sp>
        <p:nvSpPr>
          <p:cNvPr id="28711" name="Text Box 45"/>
          <p:cNvSpPr txBox="1">
            <a:spLocks noChangeArrowheads="1"/>
          </p:cNvSpPr>
          <p:nvPr>
            <p:custDataLst>
              <p:tags r:id="rId37"/>
            </p:custDataLst>
          </p:nvPr>
        </p:nvSpPr>
        <p:spPr bwMode="auto">
          <a:xfrm>
            <a:off x="4535606" y="4881937"/>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(n=53)</a:t>
            </a:r>
          </a:p>
        </p:txBody>
      </p:sp>
      <p:sp>
        <p:nvSpPr>
          <p:cNvPr id="28712" name="Text Box 43"/>
          <p:cNvSpPr txBox="1">
            <a:spLocks noChangeArrowheads="1"/>
          </p:cNvSpPr>
          <p:nvPr>
            <p:custDataLst>
              <p:tags r:id="rId38"/>
            </p:custDataLst>
          </p:nvPr>
        </p:nvSpPr>
        <p:spPr bwMode="auto">
          <a:xfrm>
            <a:off x="928611" y="2022493"/>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(n=820)</a:t>
            </a:r>
          </a:p>
        </p:txBody>
      </p:sp>
      <p:sp>
        <p:nvSpPr>
          <p:cNvPr id="28713" name="Text Box 42"/>
          <p:cNvSpPr txBox="1">
            <a:spLocks noChangeArrowheads="1"/>
          </p:cNvSpPr>
          <p:nvPr>
            <p:custDataLst>
              <p:tags r:id="rId39"/>
            </p:custDataLst>
          </p:nvPr>
        </p:nvSpPr>
        <p:spPr bwMode="auto">
          <a:xfrm>
            <a:off x="2619493" y="4732711"/>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(n=92)</a:t>
            </a:r>
          </a:p>
        </p:txBody>
      </p:sp>
      <p:sp>
        <p:nvSpPr>
          <p:cNvPr id="28714" name="Text Box 45"/>
          <p:cNvSpPr txBox="1">
            <a:spLocks noChangeArrowheads="1"/>
          </p:cNvSpPr>
          <p:nvPr>
            <p:custDataLst>
              <p:tags r:id="rId40"/>
            </p:custDataLst>
          </p:nvPr>
        </p:nvSpPr>
        <p:spPr bwMode="auto">
          <a:xfrm>
            <a:off x="4326056" y="4915273"/>
            <a:ext cx="546100" cy="184150"/>
          </a:xfrm>
          <a:prstGeom prst="rect">
            <a:avLst/>
          </a:prstGeom>
          <a:noFill/>
          <a:ln w="25400" algn="ctr">
            <a:noFill/>
            <a:miter lim="800000"/>
            <a:headEnd/>
            <a:tailEnd/>
          </a:ln>
        </p:spPr>
        <p:txBody>
          <a:bodyPr>
            <a:spAutoFit/>
          </a:bodyPr>
          <a:lstStyle/>
          <a:p>
            <a:pPr algn="l"/>
            <a:r>
              <a:rPr lang="en-CA" b="0" dirty="0">
                <a:latin typeface="Arial Narrow" pitchFamily="34" charset="0"/>
              </a:rPr>
              <a:t>(n=43)</a:t>
            </a:r>
          </a:p>
        </p:txBody>
      </p:sp>
      <p:sp>
        <p:nvSpPr>
          <p:cNvPr id="28715" name="Text Box 16"/>
          <p:cNvSpPr txBox="1">
            <a:spLocks noChangeArrowheads="1"/>
          </p:cNvSpPr>
          <p:nvPr>
            <p:custDataLst>
              <p:tags r:id="rId41"/>
            </p:custDataLst>
          </p:nvPr>
        </p:nvSpPr>
        <p:spPr bwMode="auto">
          <a:xfrm>
            <a:off x="7566130" y="2103723"/>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(n=35)</a:t>
            </a:r>
          </a:p>
        </p:txBody>
      </p:sp>
      <p:sp>
        <p:nvSpPr>
          <p:cNvPr id="28716" name="Text Box 35"/>
          <p:cNvSpPr txBox="1">
            <a:spLocks noChangeArrowheads="1"/>
          </p:cNvSpPr>
          <p:nvPr>
            <p:custDataLst>
              <p:tags r:id="rId42"/>
            </p:custDataLst>
          </p:nvPr>
        </p:nvSpPr>
        <p:spPr bwMode="auto">
          <a:xfrm>
            <a:off x="7511226" y="2661260"/>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(n=31)</a:t>
            </a:r>
          </a:p>
        </p:txBody>
      </p:sp>
      <p:sp>
        <p:nvSpPr>
          <p:cNvPr id="28717" name="Text Box 17"/>
          <p:cNvSpPr txBox="1">
            <a:spLocks noChangeArrowheads="1"/>
          </p:cNvSpPr>
          <p:nvPr>
            <p:custDataLst>
              <p:tags r:id="rId43"/>
            </p:custDataLst>
          </p:nvPr>
        </p:nvSpPr>
        <p:spPr bwMode="auto">
          <a:xfrm>
            <a:off x="6694882" y="3775770"/>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18" name="Text Box 37"/>
          <p:cNvSpPr txBox="1">
            <a:spLocks noChangeArrowheads="1"/>
          </p:cNvSpPr>
          <p:nvPr>
            <p:custDataLst>
              <p:tags r:id="rId44"/>
            </p:custDataLst>
          </p:nvPr>
        </p:nvSpPr>
        <p:spPr bwMode="auto">
          <a:xfrm>
            <a:off x="6785779" y="3208941"/>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a:t>
            </a:r>
          </a:p>
        </p:txBody>
      </p:sp>
      <p:sp>
        <p:nvSpPr>
          <p:cNvPr id="28719" name="Text Box 19"/>
          <p:cNvSpPr txBox="1">
            <a:spLocks noChangeArrowheads="1"/>
          </p:cNvSpPr>
          <p:nvPr>
            <p:custDataLst>
              <p:tags r:id="rId45"/>
            </p:custDataLst>
          </p:nvPr>
        </p:nvSpPr>
        <p:spPr bwMode="auto">
          <a:xfrm>
            <a:off x="6728924" y="4330235"/>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20" name="Text Box 38"/>
          <p:cNvSpPr txBox="1">
            <a:spLocks noChangeArrowheads="1"/>
          </p:cNvSpPr>
          <p:nvPr>
            <p:custDataLst>
              <p:tags r:id="rId46"/>
            </p:custDataLst>
          </p:nvPr>
        </p:nvSpPr>
        <p:spPr bwMode="auto">
          <a:xfrm>
            <a:off x="6703269" y="4884316"/>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a:t>
            </a:r>
          </a:p>
        </p:txBody>
      </p:sp>
      <p:sp>
        <p:nvSpPr>
          <p:cNvPr id="28721" name="Text Box 41"/>
          <p:cNvSpPr txBox="1">
            <a:spLocks noChangeArrowheads="1"/>
          </p:cNvSpPr>
          <p:nvPr>
            <p:custDataLst>
              <p:tags r:id="rId47"/>
            </p:custDataLst>
          </p:nvPr>
        </p:nvSpPr>
        <p:spPr bwMode="auto">
          <a:xfrm>
            <a:off x="6612013" y="5441237"/>
            <a:ext cx="5461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a:t>
            </a:r>
          </a:p>
        </p:txBody>
      </p:sp>
      <p:sp>
        <p:nvSpPr>
          <p:cNvPr id="55" name="Content Placeholder 33"/>
          <p:cNvSpPr txBox="1">
            <a:spLocks/>
          </p:cNvSpPr>
          <p:nvPr>
            <p:custDataLst>
              <p:tags r:id="rId48"/>
            </p:custDataLst>
          </p:nvPr>
        </p:nvSpPr>
        <p:spPr>
          <a:xfrm>
            <a:off x="373031" y="615440"/>
            <a:ext cx="8601076"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Comme en 2013, plus de huit finissants sur dix, soit la vaste majorité d’entre eux (85 %), sont des résidents permanents de l’Ontario. La plupart de ceux qui étudient en Ontario, mais dont la résidence est située dans une autre province,  viennent de l’Ouest du Canada, soit de la Colombie­-Britannique (27 %) ou de l’Alberta (26 %), tandis que deux sur dix viennent du Québec et un sur dix de la Nouvelle-Écosse, ce qui représente un pourcentage plus élevé que l’année dernière.</a:t>
            </a:r>
            <a:endParaRPr lang="fr-CA" sz="1400" b="0" dirty="0">
              <a:solidFill>
                <a:schemeClr val="tx1"/>
              </a:solidFill>
              <a:latin typeface="+mj-lt"/>
            </a:endParaRPr>
          </a:p>
        </p:txBody>
      </p:sp>
      <p:sp>
        <p:nvSpPr>
          <p:cNvPr id="59" name="Rectangle 58"/>
          <p:cNvSpPr/>
          <p:nvPr>
            <p:custDataLst>
              <p:tags r:id="rId49"/>
            </p:custDataLst>
          </p:nvPr>
        </p:nvSpPr>
        <p:spPr>
          <a:xfrm>
            <a:off x="2053682" y="3044282"/>
            <a:ext cx="1537244"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custDataLst>
              <p:tags r:id="rId50"/>
            </p:custDataLst>
          </p:nvPr>
        </p:nvCxnSpPr>
        <p:spPr>
          <a:xfrm>
            <a:off x="2999678" y="3044282"/>
            <a:ext cx="2219092"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51"/>
            </p:custDataLst>
          </p:nvPr>
        </p:nvSpPr>
        <p:spPr>
          <a:xfrm>
            <a:off x="2299399" y="2628187"/>
            <a:ext cx="2865864" cy="461665"/>
          </a:xfrm>
          <a:prstGeom prst="rect">
            <a:avLst/>
          </a:prstGeom>
          <a:noFill/>
        </p:spPr>
        <p:txBody>
          <a:bodyPr wrap="square" rtlCol="0">
            <a:spAutoFit/>
          </a:bodyPr>
          <a:lstStyle/>
          <a:p>
            <a:pPr algn="r"/>
            <a:r>
              <a:rPr lang="fr-CA" sz="1200" i="1" dirty="0" smtClean="0">
                <a:latin typeface="+mn-lt"/>
              </a:rPr>
              <a:t>Résident d’une autre province ou d’un autre territoire </a:t>
            </a:r>
            <a:r>
              <a:rPr lang="en-US" sz="1200" i="1" dirty="0" smtClean="0">
                <a:latin typeface="+mn-lt"/>
              </a:rPr>
              <a:t>:</a:t>
            </a:r>
            <a:endParaRPr lang="en-US" sz="1200" i="1" dirty="0">
              <a:latin typeface="+mn-lt"/>
            </a:endParaRPr>
          </a:p>
        </p:txBody>
      </p:sp>
      <p:sp>
        <p:nvSpPr>
          <p:cNvPr id="58" name="Text Box 43"/>
          <p:cNvSpPr txBox="1">
            <a:spLocks noChangeArrowheads="1"/>
          </p:cNvSpPr>
          <p:nvPr>
            <p:custDataLst>
              <p:tags r:id="rId52"/>
            </p:custDataLst>
          </p:nvPr>
        </p:nvSpPr>
        <p:spPr bwMode="auto">
          <a:xfrm>
            <a:off x="688175" y="2098115"/>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(n=1048)</a:t>
            </a:r>
            <a:endParaRPr lang="en-CA" b="0" dirty="0">
              <a:latin typeface="Arial Narrow" pitchFamily="34" charset="0"/>
            </a:endParaRPr>
          </a:p>
        </p:txBody>
      </p:sp>
      <p:sp>
        <p:nvSpPr>
          <p:cNvPr id="63" name="Text Box 43"/>
          <p:cNvSpPr txBox="1">
            <a:spLocks noChangeArrowheads="1"/>
          </p:cNvSpPr>
          <p:nvPr>
            <p:custDataLst>
              <p:tags r:id="rId53"/>
            </p:custDataLst>
          </p:nvPr>
        </p:nvSpPr>
        <p:spPr bwMode="auto">
          <a:xfrm>
            <a:off x="2407293" y="473480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(n=130)</a:t>
            </a:r>
            <a:endParaRPr lang="en-CA" b="0" dirty="0">
              <a:latin typeface="Arial Narrow" pitchFamily="34" charset="0"/>
            </a:endParaRPr>
          </a:p>
        </p:txBody>
      </p:sp>
      <p:sp>
        <p:nvSpPr>
          <p:cNvPr id="64" name="Text Box 43"/>
          <p:cNvSpPr txBox="1">
            <a:spLocks noChangeArrowheads="1"/>
          </p:cNvSpPr>
          <p:nvPr>
            <p:custDataLst>
              <p:tags r:id="rId54"/>
            </p:custDataLst>
          </p:nvPr>
        </p:nvSpPr>
        <p:spPr bwMode="auto">
          <a:xfrm>
            <a:off x="4100723" y="4886053"/>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(n=72)</a:t>
            </a:r>
            <a:endParaRPr lang="en-CA" b="0" dirty="0">
              <a:latin typeface="Arial Narrow" pitchFamily="34" charset="0"/>
            </a:endParaRPr>
          </a:p>
        </p:txBody>
      </p:sp>
      <p:sp>
        <p:nvSpPr>
          <p:cNvPr id="65" name="Text Box 16"/>
          <p:cNvSpPr txBox="1">
            <a:spLocks noChangeArrowheads="1"/>
          </p:cNvSpPr>
          <p:nvPr>
            <p:custDataLst>
              <p:tags r:id="rId55"/>
            </p:custDataLst>
          </p:nvPr>
        </p:nvSpPr>
        <p:spPr bwMode="auto">
          <a:xfrm>
            <a:off x="7378805" y="2033710"/>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(n=38)</a:t>
            </a:r>
            <a:endParaRPr lang="en-CA" sz="500" b="0" dirty="0">
              <a:latin typeface="Arial Narrow" pitchFamily="34" charset="0"/>
            </a:endParaRPr>
          </a:p>
        </p:txBody>
      </p:sp>
      <p:sp>
        <p:nvSpPr>
          <p:cNvPr id="66" name="Rectangle 65"/>
          <p:cNvSpPr/>
          <p:nvPr>
            <p:custDataLst>
              <p:tags r:id="rId56"/>
            </p:custDataLst>
          </p:nvPr>
        </p:nvSpPr>
        <p:spPr>
          <a:xfrm>
            <a:off x="7371972" y="2581666"/>
            <a:ext cx="336952" cy="169277"/>
          </a:xfrm>
          <a:prstGeom prst="rect">
            <a:avLst/>
          </a:prstGeom>
        </p:spPr>
        <p:txBody>
          <a:bodyPr wrap="none">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67" name="Rectangle 66"/>
          <p:cNvSpPr/>
          <p:nvPr>
            <p:custDataLst>
              <p:tags r:id="rId57"/>
            </p:custDataLst>
          </p:nvPr>
        </p:nvSpPr>
        <p:spPr>
          <a:xfrm>
            <a:off x="6788864" y="3148298"/>
            <a:ext cx="336952" cy="169277"/>
          </a:xfrm>
          <a:prstGeom prst="rect">
            <a:avLst/>
          </a:prstGeom>
        </p:spPr>
        <p:txBody>
          <a:bodyPr wrap="none">
            <a:spAutoFit/>
          </a:bodyPr>
          <a:lstStyle/>
          <a:p>
            <a:pPr algn="l"/>
            <a:r>
              <a:rPr lang="en-CA" sz="500" b="0" dirty="0" smtClean="0">
                <a:latin typeface="Arial Narrow" pitchFamily="34" charset="0"/>
              </a:rPr>
              <a:t>(n=10)</a:t>
            </a:r>
            <a:endParaRPr lang="en-CA" sz="500" b="0" dirty="0">
              <a:latin typeface="Arial Narrow" pitchFamily="34" charset="0"/>
            </a:endParaRPr>
          </a:p>
        </p:txBody>
      </p:sp>
      <p:sp>
        <p:nvSpPr>
          <p:cNvPr id="68" name="Rectangle 67"/>
          <p:cNvSpPr/>
          <p:nvPr>
            <p:custDataLst>
              <p:tags r:id="rId58"/>
            </p:custDataLst>
          </p:nvPr>
        </p:nvSpPr>
        <p:spPr>
          <a:xfrm>
            <a:off x="7038409" y="3683651"/>
            <a:ext cx="336952" cy="169277"/>
          </a:xfrm>
          <a:prstGeom prst="rect">
            <a:avLst/>
          </a:prstGeom>
        </p:spPr>
        <p:txBody>
          <a:bodyPr wrap="none">
            <a:spAutoFit/>
          </a:bodyPr>
          <a:lstStyle/>
          <a:p>
            <a:pPr algn="l"/>
            <a:r>
              <a:rPr lang="en-CA" sz="500" b="0" dirty="0" smtClean="0">
                <a:latin typeface="Arial Narrow" pitchFamily="34" charset="0"/>
              </a:rPr>
              <a:t>(n=21)</a:t>
            </a:r>
            <a:endParaRPr lang="en-CA" sz="500" b="0" dirty="0">
              <a:latin typeface="Arial Narrow" pitchFamily="34" charset="0"/>
            </a:endParaRPr>
          </a:p>
        </p:txBody>
      </p:sp>
      <p:sp>
        <p:nvSpPr>
          <p:cNvPr id="69" name="Rectangle 68"/>
          <p:cNvSpPr/>
          <p:nvPr>
            <p:custDataLst>
              <p:tags r:id="rId59"/>
            </p:custDataLst>
          </p:nvPr>
        </p:nvSpPr>
        <p:spPr>
          <a:xfrm>
            <a:off x="6732496" y="4257266"/>
            <a:ext cx="308098" cy="169277"/>
          </a:xfrm>
          <a:prstGeom prst="rect">
            <a:avLst/>
          </a:prstGeom>
        </p:spPr>
        <p:txBody>
          <a:bodyPr wrap="none">
            <a:spAutoFit/>
          </a:bodyPr>
          <a:lstStyle/>
          <a:p>
            <a:pPr algn="l"/>
            <a:r>
              <a:rPr lang="en-CA" sz="500" b="0" dirty="0" smtClean="0">
                <a:latin typeface="Arial Narrow" pitchFamily="34" charset="0"/>
              </a:rPr>
              <a:t>(n=6)</a:t>
            </a:r>
            <a:endParaRPr lang="en-CA" sz="500" b="0" dirty="0">
              <a:latin typeface="Arial Narrow" pitchFamily="34" charset="0"/>
            </a:endParaRPr>
          </a:p>
        </p:txBody>
      </p:sp>
      <p:sp>
        <p:nvSpPr>
          <p:cNvPr id="70" name="Rectangle 69"/>
          <p:cNvSpPr/>
          <p:nvPr>
            <p:custDataLst>
              <p:tags r:id="rId60"/>
            </p:custDataLst>
          </p:nvPr>
        </p:nvSpPr>
        <p:spPr>
          <a:xfrm>
            <a:off x="6698355" y="4814390"/>
            <a:ext cx="308098" cy="169277"/>
          </a:xfrm>
          <a:prstGeom prst="rect">
            <a:avLst/>
          </a:prstGeom>
        </p:spPr>
        <p:txBody>
          <a:bodyPr wrap="none">
            <a:spAutoFit/>
          </a:bodyPr>
          <a:lstStyle/>
          <a:p>
            <a:pPr algn="l"/>
            <a:r>
              <a:rPr lang="en-CA" sz="500" b="0" dirty="0" smtClean="0">
                <a:latin typeface="Arial Narrow" pitchFamily="34" charset="0"/>
              </a:rPr>
              <a:t>(n=7)</a:t>
            </a:r>
            <a:endParaRPr lang="en-CA" sz="500" b="0" dirty="0">
              <a:latin typeface="Arial Narrow" pitchFamily="34" charset="0"/>
            </a:endParaRPr>
          </a:p>
        </p:txBody>
      </p:sp>
      <p:sp>
        <p:nvSpPr>
          <p:cNvPr id="71" name="Rectangle 70"/>
          <p:cNvSpPr/>
          <p:nvPr>
            <p:custDataLst>
              <p:tags r:id="rId61"/>
            </p:custDataLst>
          </p:nvPr>
        </p:nvSpPr>
        <p:spPr>
          <a:xfrm>
            <a:off x="6622277" y="5370239"/>
            <a:ext cx="308098" cy="169277"/>
          </a:xfrm>
          <a:prstGeom prst="rect">
            <a:avLst/>
          </a:prstGeom>
        </p:spPr>
        <p:txBody>
          <a:bodyPr wrap="none">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75" name="Text Box 43"/>
          <p:cNvSpPr txBox="1">
            <a:spLocks noChangeArrowheads="1"/>
          </p:cNvSpPr>
          <p:nvPr>
            <p:custDataLst>
              <p:tags r:id="rId62"/>
            </p:custDataLst>
          </p:nvPr>
        </p:nvSpPr>
        <p:spPr bwMode="auto">
          <a:xfrm>
            <a:off x="492768" y="21376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(n=975)</a:t>
            </a:r>
            <a:endParaRPr lang="en-CA" b="0" dirty="0">
              <a:latin typeface="Arial Narrow" pitchFamily="34" charset="0"/>
            </a:endParaRPr>
          </a:p>
        </p:txBody>
      </p:sp>
      <p:sp>
        <p:nvSpPr>
          <p:cNvPr id="76" name="Text Box 43"/>
          <p:cNvSpPr txBox="1">
            <a:spLocks noChangeArrowheads="1"/>
          </p:cNvSpPr>
          <p:nvPr>
            <p:custDataLst>
              <p:tags r:id="rId63"/>
            </p:custDataLst>
          </p:nvPr>
        </p:nvSpPr>
        <p:spPr bwMode="auto">
          <a:xfrm>
            <a:off x="2188218" y="473480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(n=114)</a:t>
            </a:r>
            <a:endParaRPr lang="en-CA" b="0" dirty="0">
              <a:latin typeface="Arial Narrow" pitchFamily="34" charset="0"/>
            </a:endParaRPr>
          </a:p>
        </p:txBody>
      </p:sp>
      <p:sp>
        <p:nvSpPr>
          <p:cNvPr id="77" name="Text Box 43"/>
          <p:cNvSpPr txBox="1">
            <a:spLocks noChangeArrowheads="1"/>
          </p:cNvSpPr>
          <p:nvPr>
            <p:custDataLst>
              <p:tags r:id="rId64"/>
            </p:custDataLst>
          </p:nvPr>
        </p:nvSpPr>
        <p:spPr bwMode="auto">
          <a:xfrm>
            <a:off x="3880493" y="48427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(n=79)</a:t>
            </a:r>
            <a:endParaRPr lang="en-CA" b="0" dirty="0">
              <a:latin typeface="Arial Narrow" pitchFamily="34" charset="0"/>
            </a:endParaRPr>
          </a:p>
        </p:txBody>
      </p:sp>
      <p:sp>
        <p:nvSpPr>
          <p:cNvPr id="78" name="Text Box 16"/>
          <p:cNvSpPr txBox="1">
            <a:spLocks noChangeArrowheads="1"/>
          </p:cNvSpPr>
          <p:nvPr>
            <p:custDataLst>
              <p:tags r:id="rId65"/>
            </p:custDataLst>
          </p:nvPr>
        </p:nvSpPr>
        <p:spPr bwMode="auto">
          <a:xfrm>
            <a:off x="7432685" y="1956799"/>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79" name="Text Box 16"/>
          <p:cNvSpPr txBox="1">
            <a:spLocks noChangeArrowheads="1"/>
          </p:cNvSpPr>
          <p:nvPr>
            <p:custDataLst>
              <p:tags r:id="rId66"/>
            </p:custDataLst>
          </p:nvPr>
        </p:nvSpPr>
        <p:spPr bwMode="auto">
          <a:xfrm>
            <a:off x="7454154" y="2502282"/>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(n=36)</a:t>
            </a:r>
            <a:endParaRPr lang="en-CA" sz="500" b="0" dirty="0">
              <a:latin typeface="Arial Narrow" pitchFamily="34" charset="0"/>
            </a:endParaRPr>
          </a:p>
        </p:txBody>
      </p:sp>
      <p:sp>
        <p:nvSpPr>
          <p:cNvPr id="80" name="Text Box 16"/>
          <p:cNvSpPr txBox="1">
            <a:spLocks noChangeArrowheads="1"/>
          </p:cNvSpPr>
          <p:nvPr>
            <p:custDataLst>
              <p:tags r:id="rId67"/>
            </p:custDataLst>
          </p:nvPr>
        </p:nvSpPr>
        <p:spPr bwMode="auto">
          <a:xfrm>
            <a:off x="6673908" y="306411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81" name="Text Box 16"/>
          <p:cNvSpPr txBox="1">
            <a:spLocks noChangeArrowheads="1"/>
          </p:cNvSpPr>
          <p:nvPr>
            <p:custDataLst>
              <p:tags r:id="rId68"/>
            </p:custDataLst>
          </p:nvPr>
        </p:nvSpPr>
        <p:spPr bwMode="auto">
          <a:xfrm>
            <a:off x="7020842" y="3606896"/>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82" name="Text Box 16"/>
          <p:cNvSpPr txBox="1">
            <a:spLocks noChangeArrowheads="1"/>
          </p:cNvSpPr>
          <p:nvPr>
            <p:custDataLst>
              <p:tags r:id="rId69"/>
            </p:custDataLst>
          </p:nvPr>
        </p:nvSpPr>
        <p:spPr bwMode="auto">
          <a:xfrm>
            <a:off x="6813710" y="4182612"/>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(n=9)</a:t>
            </a:r>
            <a:endParaRPr lang="en-CA" sz="500" b="0" dirty="0">
              <a:latin typeface="Arial Narrow" pitchFamily="34" charset="0"/>
            </a:endParaRPr>
          </a:p>
        </p:txBody>
      </p:sp>
      <p:sp>
        <p:nvSpPr>
          <p:cNvPr id="83" name="Text Box 16"/>
          <p:cNvSpPr txBox="1">
            <a:spLocks noChangeArrowheads="1"/>
          </p:cNvSpPr>
          <p:nvPr>
            <p:custDataLst>
              <p:tags r:id="rId70"/>
            </p:custDataLst>
          </p:nvPr>
        </p:nvSpPr>
        <p:spPr bwMode="auto">
          <a:xfrm>
            <a:off x="6584462" y="474444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a:t>
            </a:r>
            <a:endParaRPr lang="en-CA" sz="500" b="0" dirty="0">
              <a:latin typeface="Arial Narrow" pitchFamily="34" charset="0"/>
            </a:endParaRPr>
          </a:p>
        </p:txBody>
      </p:sp>
      <p:sp>
        <p:nvSpPr>
          <p:cNvPr id="84" name="Text Box 16"/>
          <p:cNvSpPr txBox="1">
            <a:spLocks noChangeArrowheads="1"/>
          </p:cNvSpPr>
          <p:nvPr>
            <p:custDataLst>
              <p:tags r:id="rId71"/>
            </p:custDataLst>
          </p:nvPr>
        </p:nvSpPr>
        <p:spPr bwMode="auto">
          <a:xfrm>
            <a:off x="6613844" y="5301111"/>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a:t>
            </a:r>
            <a:endParaRPr lang="en-CA" sz="500" b="0" dirty="0">
              <a:latin typeface="Arial Narrow" pitchFamily="34" charset="0"/>
            </a:endParaRPr>
          </a:p>
        </p:txBody>
      </p:sp>
      <p:sp>
        <p:nvSpPr>
          <p:cNvPr id="74" name="Text Box 43"/>
          <p:cNvSpPr txBox="1">
            <a:spLocks noChangeArrowheads="1"/>
          </p:cNvSpPr>
          <p:nvPr>
            <p:custDataLst>
              <p:tags r:id="rId72"/>
            </p:custDataLst>
          </p:nvPr>
        </p:nvSpPr>
        <p:spPr bwMode="auto">
          <a:xfrm>
            <a:off x="256840" y="2055831"/>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(n=811)</a:t>
            </a:r>
            <a:endParaRPr lang="en-CA" b="0" dirty="0">
              <a:latin typeface="Arial Narrow" pitchFamily="34" charset="0"/>
            </a:endParaRPr>
          </a:p>
        </p:txBody>
      </p:sp>
      <p:sp>
        <p:nvSpPr>
          <p:cNvPr id="85" name="Text Box 43"/>
          <p:cNvSpPr txBox="1">
            <a:spLocks noChangeArrowheads="1"/>
          </p:cNvSpPr>
          <p:nvPr>
            <p:custDataLst>
              <p:tags r:id="rId73"/>
            </p:custDataLst>
          </p:nvPr>
        </p:nvSpPr>
        <p:spPr bwMode="auto">
          <a:xfrm>
            <a:off x="1983449" y="4766639"/>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(n=84)</a:t>
            </a:r>
            <a:endParaRPr lang="en-CA" b="0" dirty="0">
              <a:latin typeface="Arial Narrow" pitchFamily="34" charset="0"/>
            </a:endParaRPr>
          </a:p>
        </p:txBody>
      </p:sp>
      <p:sp>
        <p:nvSpPr>
          <p:cNvPr id="86" name="Text Box 43"/>
          <p:cNvSpPr txBox="1">
            <a:spLocks noChangeArrowheads="1"/>
          </p:cNvSpPr>
          <p:nvPr>
            <p:custDataLst>
              <p:tags r:id="rId74"/>
            </p:custDataLst>
          </p:nvPr>
        </p:nvSpPr>
        <p:spPr bwMode="auto">
          <a:xfrm>
            <a:off x="3640915" y="4842758"/>
            <a:ext cx="546100" cy="184150"/>
          </a:xfrm>
          <a:prstGeom prst="rect">
            <a:avLst/>
          </a:prstGeom>
          <a:noFill/>
          <a:ln w="25400" algn="ctr">
            <a:noFill/>
            <a:miter lim="800000"/>
            <a:headEnd/>
            <a:tailEnd/>
          </a:ln>
        </p:spPr>
        <p:txBody>
          <a:bodyPr>
            <a:spAutoFit/>
          </a:bodyPr>
          <a:lstStyle/>
          <a:p>
            <a:pPr algn="l"/>
            <a:r>
              <a:rPr lang="en-CA" b="0" dirty="0" smtClean="0">
                <a:latin typeface="Arial Narrow" pitchFamily="34" charset="0"/>
              </a:rPr>
              <a:t>(n=63)</a:t>
            </a:r>
            <a:endParaRPr lang="en-CA" b="0" dirty="0">
              <a:latin typeface="Arial Narrow" pitchFamily="34" charset="0"/>
            </a:endParaRPr>
          </a:p>
        </p:txBody>
      </p:sp>
      <p:sp>
        <p:nvSpPr>
          <p:cNvPr id="87" name="Text Box 16"/>
          <p:cNvSpPr txBox="1">
            <a:spLocks noChangeArrowheads="1"/>
          </p:cNvSpPr>
          <p:nvPr>
            <p:custDataLst>
              <p:tags r:id="rId75"/>
            </p:custDataLst>
          </p:nvPr>
        </p:nvSpPr>
        <p:spPr bwMode="auto">
          <a:xfrm>
            <a:off x="7294048" y="1886554"/>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(n=23)</a:t>
            </a:r>
            <a:endParaRPr lang="en-CA" sz="500" b="0" dirty="0">
              <a:latin typeface="Arial Narrow" pitchFamily="34" charset="0"/>
            </a:endParaRPr>
          </a:p>
        </p:txBody>
      </p:sp>
      <p:sp>
        <p:nvSpPr>
          <p:cNvPr id="88" name="Text Box 16"/>
          <p:cNvSpPr txBox="1">
            <a:spLocks noChangeArrowheads="1"/>
          </p:cNvSpPr>
          <p:nvPr>
            <p:custDataLst>
              <p:tags r:id="rId76"/>
            </p:custDataLst>
          </p:nvPr>
        </p:nvSpPr>
        <p:spPr bwMode="auto">
          <a:xfrm>
            <a:off x="7267398" y="2429466"/>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a:t>
            </a:r>
            <a:endParaRPr lang="en-CA" sz="500" b="0" dirty="0">
              <a:latin typeface="Arial Narrow" pitchFamily="34" charset="0"/>
            </a:endParaRPr>
          </a:p>
        </p:txBody>
      </p:sp>
      <p:sp>
        <p:nvSpPr>
          <p:cNvPr id="89" name="Text Box 37"/>
          <p:cNvSpPr txBox="1">
            <a:spLocks noChangeArrowheads="1"/>
          </p:cNvSpPr>
          <p:nvPr>
            <p:custDataLst>
              <p:tags r:id="rId77"/>
            </p:custDataLst>
          </p:nvPr>
        </p:nvSpPr>
        <p:spPr bwMode="auto">
          <a:xfrm>
            <a:off x="6923284" y="3000289"/>
            <a:ext cx="372996" cy="86865"/>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n=11)</a:t>
            </a:r>
            <a:endParaRPr lang="en-CA" sz="500" b="0" dirty="0">
              <a:latin typeface="Arial Narrow" pitchFamily="34" charset="0"/>
            </a:endParaRPr>
          </a:p>
        </p:txBody>
      </p:sp>
      <p:sp>
        <p:nvSpPr>
          <p:cNvPr id="90" name="Text Box 16"/>
          <p:cNvSpPr txBox="1">
            <a:spLocks noChangeArrowheads="1"/>
          </p:cNvSpPr>
          <p:nvPr>
            <p:custDataLst>
              <p:tags r:id="rId78"/>
            </p:custDataLst>
          </p:nvPr>
        </p:nvSpPr>
        <p:spPr bwMode="auto">
          <a:xfrm>
            <a:off x="7130562" y="3535729"/>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a:t>
            </a:r>
            <a:endParaRPr lang="en-CA" sz="500" b="0" dirty="0">
              <a:latin typeface="Arial Narrow" pitchFamily="34" charset="0"/>
            </a:endParaRPr>
          </a:p>
        </p:txBody>
      </p:sp>
      <p:sp>
        <p:nvSpPr>
          <p:cNvPr id="91" name="Text Box 16"/>
          <p:cNvSpPr txBox="1">
            <a:spLocks noChangeArrowheads="1"/>
          </p:cNvSpPr>
          <p:nvPr>
            <p:custDataLst>
              <p:tags r:id="rId79"/>
            </p:custDataLst>
          </p:nvPr>
        </p:nvSpPr>
        <p:spPr bwMode="auto">
          <a:xfrm>
            <a:off x="6703269" y="4115677"/>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a:t>
            </a:r>
            <a:endParaRPr lang="en-CA" sz="500" b="0" dirty="0">
              <a:latin typeface="Arial Narrow" pitchFamily="34" charset="0"/>
            </a:endParaRPr>
          </a:p>
        </p:txBody>
      </p:sp>
      <p:sp>
        <p:nvSpPr>
          <p:cNvPr id="92" name="Text Box 20"/>
          <p:cNvSpPr txBox="1">
            <a:spLocks noChangeArrowheads="1"/>
          </p:cNvSpPr>
          <p:nvPr>
            <p:custDataLst>
              <p:tags r:id="rId80"/>
            </p:custDataLst>
          </p:nvPr>
        </p:nvSpPr>
        <p:spPr bwMode="auto">
          <a:xfrm>
            <a:off x="6688468" y="4665849"/>
            <a:ext cx="544513"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n=3)</a:t>
            </a:r>
            <a:endParaRPr lang="en-CA" sz="500" b="0" dirty="0">
              <a:latin typeface="Arial Narrow" pitchFamily="34" charset="0"/>
            </a:endParaRPr>
          </a:p>
        </p:txBody>
      </p:sp>
      <p:sp>
        <p:nvSpPr>
          <p:cNvPr id="93" name="Text Box 16"/>
          <p:cNvSpPr txBox="1">
            <a:spLocks noChangeArrowheads="1"/>
          </p:cNvSpPr>
          <p:nvPr>
            <p:custDataLst>
              <p:tags r:id="rId81"/>
            </p:custDataLst>
          </p:nvPr>
        </p:nvSpPr>
        <p:spPr bwMode="auto">
          <a:xfrm>
            <a:off x="6654675" y="5221378"/>
            <a:ext cx="546100"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a:t>
            </a:r>
            <a:endParaRPr lang="en-CA" sz="500" b="0" dirty="0">
              <a:latin typeface="Arial Narrow" pitchFamily="34" charset="0"/>
            </a:endParaRPr>
          </a:p>
        </p:txBody>
      </p:sp>
      <p:sp>
        <p:nvSpPr>
          <p:cNvPr id="94" name="TextBox 93"/>
          <p:cNvSpPr txBox="1"/>
          <p:nvPr>
            <p:custDataLst>
              <p:tags r:id="rId82"/>
            </p:custDataLst>
          </p:nvPr>
        </p:nvSpPr>
        <p:spPr>
          <a:xfrm>
            <a:off x="7106603" y="2960285"/>
            <a:ext cx="211597" cy="200055"/>
          </a:xfrm>
          <a:prstGeom prst="rect">
            <a:avLst/>
          </a:prstGeom>
          <a:noFill/>
        </p:spPr>
        <p:txBody>
          <a:bodyPr wrap="square" rtlCol="0">
            <a:spAutoFit/>
          </a:bodyPr>
          <a:lstStyle/>
          <a:p>
            <a:r>
              <a:rPr lang="en-US" sz="700" dirty="0" smtClean="0">
                <a:solidFill>
                  <a:srgbClr val="006600"/>
                </a:solidFill>
                <a:sym typeface="Wingdings 3"/>
              </a:rPr>
              <a:t></a:t>
            </a:r>
            <a:endParaRPr lang="en-US" sz="700" dirty="0">
              <a:solidFill>
                <a:srgbClr val="0066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custDataLst>
              <p:tags r:id="rId1"/>
            </p:custDataLst>
            <p:extLst>
              <p:ext uri="{D42A27DB-BD31-4B8C-83A1-F6EECF244321}">
                <p14:modId xmlns:p14="http://schemas.microsoft.com/office/powerpoint/2010/main" val="2342195987"/>
              </p:ext>
            </p:extLst>
          </p:nvPr>
        </p:nvGraphicFramePr>
        <p:xfrm>
          <a:off x="1250701" y="1215483"/>
          <a:ext cx="7639050" cy="5206338"/>
        </p:xfrm>
        <a:graphic>
          <a:graphicData uri="http://schemas.openxmlformats.org/drawingml/2006/chart">
            <c:chart xmlns:c="http://schemas.openxmlformats.org/drawingml/2006/chart" xmlns:r="http://schemas.openxmlformats.org/officeDocument/2006/relationships" r:id="rId67"/>
          </a:graphicData>
        </a:graphic>
      </p:graphicFrame>
      <p:sp>
        <p:nvSpPr>
          <p:cNvPr id="29699" name="Rectangle 21"/>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Disciplines du génie </a:t>
            </a:r>
          </a:p>
        </p:txBody>
      </p:sp>
      <p:sp>
        <p:nvSpPr>
          <p:cNvPr id="297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5DEC4A3A-46B0-4309-8933-7D5160487096}" type="slidenum">
              <a:rPr lang="en-US"/>
              <a:pPr/>
              <a:t>58</a:t>
            </a:fld>
            <a:endParaRPr lang="en-US" dirty="0"/>
          </a:p>
        </p:txBody>
      </p:sp>
      <p:sp>
        <p:nvSpPr>
          <p:cNvPr id="29701" name="Text Box 5"/>
          <p:cNvSpPr txBox="1">
            <a:spLocks noChangeArrowheads="1"/>
          </p:cNvSpPr>
          <p:nvPr>
            <p:custDataLst>
              <p:tags r:id="rId4"/>
            </p:custDataLst>
          </p:nvPr>
        </p:nvSpPr>
        <p:spPr bwMode="auto">
          <a:xfrm>
            <a:off x="4453119" y="1657410"/>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(n=184)</a:t>
            </a:r>
          </a:p>
        </p:txBody>
      </p:sp>
      <p:sp>
        <p:nvSpPr>
          <p:cNvPr id="29702" name="Text Box 6"/>
          <p:cNvSpPr txBox="1">
            <a:spLocks noChangeArrowheads="1"/>
          </p:cNvSpPr>
          <p:nvPr>
            <p:custDataLst>
              <p:tags r:id="rId5"/>
            </p:custDataLst>
          </p:nvPr>
        </p:nvSpPr>
        <p:spPr bwMode="auto">
          <a:xfrm>
            <a:off x="4146353" y="2294879"/>
            <a:ext cx="61277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(n=139)</a:t>
            </a:r>
          </a:p>
        </p:txBody>
      </p:sp>
      <p:sp>
        <p:nvSpPr>
          <p:cNvPr id="29703" name="Text Box 7"/>
          <p:cNvSpPr txBox="1">
            <a:spLocks noChangeArrowheads="1"/>
          </p:cNvSpPr>
          <p:nvPr>
            <p:custDataLst>
              <p:tags r:id="rId6"/>
            </p:custDataLst>
          </p:nvPr>
        </p:nvSpPr>
        <p:spPr bwMode="auto">
          <a:xfrm>
            <a:off x="3939755" y="2932347"/>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(n=103)</a:t>
            </a:r>
          </a:p>
        </p:txBody>
      </p:sp>
      <p:sp>
        <p:nvSpPr>
          <p:cNvPr id="29704" name="Text Box 8"/>
          <p:cNvSpPr txBox="1">
            <a:spLocks noChangeArrowheads="1"/>
          </p:cNvSpPr>
          <p:nvPr>
            <p:custDataLst>
              <p:tags r:id="rId7"/>
            </p:custDataLst>
          </p:nvPr>
        </p:nvSpPr>
        <p:spPr bwMode="auto">
          <a:xfrm>
            <a:off x="3886385" y="3584872"/>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(n=98)</a:t>
            </a:r>
          </a:p>
        </p:txBody>
      </p:sp>
      <p:sp>
        <p:nvSpPr>
          <p:cNvPr id="29705" name="Text Box 9"/>
          <p:cNvSpPr txBox="1">
            <a:spLocks noChangeArrowheads="1"/>
          </p:cNvSpPr>
          <p:nvPr>
            <p:custDataLst>
              <p:tags r:id="rId8"/>
            </p:custDataLst>
          </p:nvPr>
        </p:nvSpPr>
        <p:spPr bwMode="auto">
          <a:xfrm>
            <a:off x="3611147" y="4209473"/>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29706" name="Text Box 10"/>
          <p:cNvSpPr txBox="1">
            <a:spLocks noChangeArrowheads="1"/>
          </p:cNvSpPr>
          <p:nvPr>
            <p:custDataLst>
              <p:tags r:id="rId9"/>
            </p:custDataLst>
          </p:nvPr>
        </p:nvSpPr>
        <p:spPr bwMode="auto">
          <a:xfrm>
            <a:off x="3447498" y="4864196"/>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(n=35)</a:t>
            </a:r>
          </a:p>
        </p:txBody>
      </p:sp>
      <p:sp>
        <p:nvSpPr>
          <p:cNvPr id="29707" name="Text Box 11"/>
          <p:cNvSpPr txBox="1">
            <a:spLocks noChangeArrowheads="1"/>
          </p:cNvSpPr>
          <p:nvPr>
            <p:custDataLst>
              <p:tags r:id="rId10"/>
            </p:custDataLst>
          </p:nvPr>
        </p:nvSpPr>
        <p:spPr bwMode="auto">
          <a:xfrm>
            <a:off x="3435315" y="4942840"/>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29708" name="Text Box 14"/>
          <p:cNvSpPr txBox="1">
            <a:spLocks noChangeArrowheads="1"/>
          </p:cNvSpPr>
          <p:nvPr>
            <p:custDataLst>
              <p:tags r:id="rId11"/>
            </p:custDataLst>
          </p:nvPr>
        </p:nvSpPr>
        <p:spPr bwMode="auto">
          <a:xfrm>
            <a:off x="4501728" y="1744338"/>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(n=109)</a:t>
            </a:r>
          </a:p>
        </p:txBody>
      </p:sp>
      <p:sp>
        <p:nvSpPr>
          <p:cNvPr id="29709" name="Text Box 15"/>
          <p:cNvSpPr txBox="1">
            <a:spLocks noChangeArrowheads="1"/>
          </p:cNvSpPr>
          <p:nvPr>
            <p:custDataLst>
              <p:tags r:id="rId12"/>
            </p:custDataLst>
          </p:nvPr>
        </p:nvSpPr>
        <p:spPr bwMode="auto">
          <a:xfrm>
            <a:off x="3994939" y="2395493"/>
            <a:ext cx="61277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(n=64)</a:t>
            </a:r>
          </a:p>
        </p:txBody>
      </p:sp>
      <p:sp>
        <p:nvSpPr>
          <p:cNvPr id="29710" name="Text Box 16"/>
          <p:cNvSpPr txBox="1">
            <a:spLocks noChangeArrowheads="1"/>
          </p:cNvSpPr>
          <p:nvPr>
            <p:custDataLst>
              <p:tags r:id="rId13"/>
            </p:custDataLst>
          </p:nvPr>
        </p:nvSpPr>
        <p:spPr bwMode="auto">
          <a:xfrm>
            <a:off x="3950785" y="3023220"/>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(n=61)</a:t>
            </a:r>
          </a:p>
        </p:txBody>
      </p:sp>
      <p:sp>
        <p:nvSpPr>
          <p:cNvPr id="29711" name="Text Box 17"/>
          <p:cNvSpPr txBox="1">
            <a:spLocks noChangeArrowheads="1"/>
          </p:cNvSpPr>
          <p:nvPr>
            <p:custDataLst>
              <p:tags r:id="rId14"/>
            </p:custDataLst>
          </p:nvPr>
        </p:nvSpPr>
        <p:spPr bwMode="auto">
          <a:xfrm>
            <a:off x="3878364" y="3672787"/>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(n=56)</a:t>
            </a:r>
          </a:p>
        </p:txBody>
      </p:sp>
      <p:sp>
        <p:nvSpPr>
          <p:cNvPr id="29712" name="Text Box 18"/>
          <p:cNvSpPr txBox="1">
            <a:spLocks noChangeArrowheads="1"/>
          </p:cNvSpPr>
          <p:nvPr>
            <p:custDataLst>
              <p:tags r:id="rId15"/>
            </p:custDataLst>
          </p:nvPr>
        </p:nvSpPr>
        <p:spPr bwMode="auto">
          <a:xfrm>
            <a:off x="3934998" y="4308115"/>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(n=60)</a:t>
            </a:r>
          </a:p>
        </p:txBody>
      </p:sp>
      <p:sp>
        <p:nvSpPr>
          <p:cNvPr id="29713" name="Text Box 22"/>
          <p:cNvSpPr txBox="1">
            <a:spLocks noChangeArrowheads="1"/>
          </p:cNvSpPr>
          <p:nvPr>
            <p:custDataLst>
              <p:tags r:id="rId16"/>
            </p:custDataLst>
          </p:nvPr>
        </p:nvSpPr>
        <p:spPr bwMode="auto">
          <a:xfrm>
            <a:off x="189997" y="6344087"/>
            <a:ext cx="8675688"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Q3/Q3B. Veuillez indiquer la discipline de votre programme d’études en génie en sélectionnant l’une des options ci-dessous.  </a:t>
            </a:r>
            <a:br>
              <a:rPr lang="fr-CA" sz="800" dirty="0" smtClean="0">
                <a:solidFill>
                  <a:schemeClr val="tx1"/>
                </a:solidFill>
                <a:latin typeface="+mj-lt"/>
              </a:rPr>
            </a:br>
            <a:r>
              <a:rPr lang="fr-CA" sz="800" dirty="0" smtClean="0">
                <a:solidFill>
                  <a:schemeClr val="tx1"/>
                </a:solidFill>
                <a:latin typeface="+mj-lt"/>
              </a:rPr>
              <a:t>Base : Tous les répondants, 2014 n=958; 2013 n=1168; 2012 n=1250; 2011 n=955; 2010 n=883; 2009 n=907; 2008 n=513</a:t>
            </a:r>
            <a:endParaRPr lang="fr-CA" sz="800" dirty="0">
              <a:solidFill>
                <a:schemeClr val="tx1"/>
              </a:solidFill>
              <a:latin typeface="+mj-lt"/>
            </a:endParaRPr>
          </a:p>
        </p:txBody>
      </p:sp>
      <p:sp>
        <p:nvSpPr>
          <p:cNvPr id="29714" name="Text Box 24"/>
          <p:cNvSpPr txBox="1">
            <a:spLocks noChangeArrowheads="1"/>
          </p:cNvSpPr>
          <p:nvPr>
            <p:custDataLst>
              <p:tags r:id="rId17"/>
            </p:custDataLst>
          </p:nvPr>
        </p:nvSpPr>
        <p:spPr bwMode="auto">
          <a:xfrm>
            <a:off x="4546690" y="6175065"/>
            <a:ext cx="4586800" cy="215444"/>
          </a:xfrm>
          <a:prstGeom prst="rect">
            <a:avLst/>
          </a:prstGeom>
          <a:noFill/>
          <a:ln w="25400" algn="ctr">
            <a:noFill/>
            <a:miter lim="800000"/>
            <a:headEnd/>
            <a:tailEnd/>
          </a:ln>
        </p:spPr>
        <p:txBody>
          <a:bodyPr wrap="square">
            <a:spAutoFit/>
          </a:bodyPr>
          <a:lstStyle/>
          <a:p>
            <a:pPr algn="l">
              <a:defRPr/>
            </a:pPr>
            <a:r>
              <a:rPr lang="fr-CA" sz="800" i="1" dirty="0" smtClean="0">
                <a:solidFill>
                  <a:schemeClr val="tx1"/>
                </a:solidFill>
                <a:latin typeface="+mj-lt"/>
              </a:rPr>
              <a:t>Comme les répondants pouvaient donner plusieurs réponses, il est possible que le total dépasse 100 %.</a:t>
            </a:r>
            <a:endParaRPr lang="fr-CA" sz="800" i="1" dirty="0">
              <a:solidFill>
                <a:schemeClr val="tx1"/>
              </a:solidFill>
              <a:latin typeface="+mj-lt"/>
            </a:endParaRPr>
          </a:p>
        </p:txBody>
      </p:sp>
      <p:sp>
        <p:nvSpPr>
          <p:cNvPr id="29715" name="Text Box 25"/>
          <p:cNvSpPr txBox="1">
            <a:spLocks noChangeArrowheads="1"/>
          </p:cNvSpPr>
          <p:nvPr>
            <p:custDataLst>
              <p:tags r:id="rId18"/>
            </p:custDataLst>
          </p:nvPr>
        </p:nvSpPr>
        <p:spPr bwMode="auto">
          <a:xfrm>
            <a:off x="5944457" y="6048488"/>
            <a:ext cx="2925762" cy="215900"/>
          </a:xfrm>
          <a:prstGeom prst="rect">
            <a:avLst/>
          </a:prstGeom>
          <a:noFill/>
          <a:ln w="25400" algn="ctr">
            <a:noFill/>
            <a:miter lim="800000"/>
            <a:headEnd/>
            <a:tailEnd/>
          </a:ln>
        </p:spPr>
        <p:txBody>
          <a:bodyPr>
            <a:spAutoFit/>
          </a:bodyPr>
          <a:lstStyle/>
          <a:p>
            <a:pPr algn="r">
              <a:defRPr/>
            </a:pPr>
            <a:r>
              <a:rPr lang="fr-CA" sz="800" i="1" dirty="0" smtClean="0">
                <a:solidFill>
                  <a:schemeClr val="tx1"/>
                </a:solidFill>
                <a:latin typeface="+mj-lt"/>
              </a:rPr>
              <a:t>Les réponses totalisant moins de 3 % ne sont pas représentées.</a:t>
            </a:r>
            <a:endParaRPr lang="fr-CA" sz="800" i="1" dirty="0">
              <a:solidFill>
                <a:schemeClr val="tx1"/>
              </a:solidFill>
              <a:latin typeface="+mj-lt"/>
            </a:endParaRPr>
          </a:p>
        </p:txBody>
      </p:sp>
      <p:sp>
        <p:nvSpPr>
          <p:cNvPr id="29717" name="Text Box 27"/>
          <p:cNvSpPr txBox="1">
            <a:spLocks noChangeArrowheads="1"/>
          </p:cNvSpPr>
          <p:nvPr>
            <p:custDataLst>
              <p:tags r:id="rId19"/>
            </p:custDataLst>
          </p:nvPr>
        </p:nvSpPr>
        <p:spPr bwMode="auto">
          <a:xfrm>
            <a:off x="4490235" y="1580006"/>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(n=183)</a:t>
            </a:r>
          </a:p>
        </p:txBody>
      </p:sp>
      <p:sp>
        <p:nvSpPr>
          <p:cNvPr id="29718" name="Text Box 28"/>
          <p:cNvSpPr txBox="1">
            <a:spLocks noChangeArrowheads="1"/>
          </p:cNvSpPr>
          <p:nvPr>
            <p:custDataLst>
              <p:tags r:id="rId20"/>
            </p:custDataLst>
          </p:nvPr>
        </p:nvSpPr>
        <p:spPr bwMode="auto">
          <a:xfrm>
            <a:off x="4143558" y="2222237"/>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(n=134)</a:t>
            </a:r>
          </a:p>
        </p:txBody>
      </p:sp>
      <p:sp>
        <p:nvSpPr>
          <p:cNvPr id="29719" name="Text Box 29"/>
          <p:cNvSpPr txBox="1">
            <a:spLocks noChangeArrowheads="1"/>
          </p:cNvSpPr>
          <p:nvPr>
            <p:custDataLst>
              <p:tags r:id="rId21"/>
            </p:custDataLst>
          </p:nvPr>
        </p:nvSpPr>
        <p:spPr bwMode="auto">
          <a:xfrm>
            <a:off x="3739730" y="3496989"/>
            <a:ext cx="611187" cy="169277"/>
          </a:xfrm>
          <a:prstGeom prst="rect">
            <a:avLst/>
          </a:prstGeom>
          <a:noFill/>
          <a:ln w="25400" algn="ctr">
            <a:noFill/>
            <a:miter lim="800000"/>
            <a:headEnd/>
            <a:tailEnd/>
          </a:ln>
        </p:spPr>
        <p:txBody>
          <a:bodyPr wrap="square">
            <a:spAutoFit/>
          </a:bodyPr>
          <a:lstStyle/>
          <a:p>
            <a:pPr algn="l"/>
            <a:r>
              <a:rPr lang="en-CA" sz="500" b="0" dirty="0">
                <a:latin typeface="Arial Narrow" pitchFamily="34" charset="0"/>
              </a:rPr>
              <a:t>(n=83)</a:t>
            </a:r>
          </a:p>
        </p:txBody>
      </p:sp>
      <p:sp>
        <p:nvSpPr>
          <p:cNvPr id="29720" name="Text Box 30"/>
          <p:cNvSpPr txBox="1">
            <a:spLocks noChangeArrowheads="1"/>
          </p:cNvSpPr>
          <p:nvPr>
            <p:custDataLst>
              <p:tags r:id="rId22"/>
            </p:custDataLst>
          </p:nvPr>
        </p:nvSpPr>
        <p:spPr bwMode="auto">
          <a:xfrm>
            <a:off x="3511132" y="4136834"/>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(n=41)</a:t>
            </a:r>
          </a:p>
        </p:txBody>
      </p:sp>
      <p:sp>
        <p:nvSpPr>
          <p:cNvPr id="29721" name="Text Box 31"/>
          <p:cNvSpPr txBox="1">
            <a:spLocks noChangeArrowheads="1"/>
          </p:cNvSpPr>
          <p:nvPr>
            <p:custDataLst>
              <p:tags r:id="rId23"/>
            </p:custDataLst>
          </p:nvPr>
        </p:nvSpPr>
        <p:spPr bwMode="auto">
          <a:xfrm>
            <a:off x="3447497" y="4783998"/>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(n=36)</a:t>
            </a:r>
          </a:p>
        </p:txBody>
      </p:sp>
      <p:sp>
        <p:nvSpPr>
          <p:cNvPr id="29722" name="Text Box 33"/>
          <p:cNvSpPr txBox="1">
            <a:spLocks noChangeArrowheads="1"/>
          </p:cNvSpPr>
          <p:nvPr>
            <p:custDataLst>
              <p:tags r:id="rId24"/>
            </p:custDataLst>
          </p:nvPr>
        </p:nvSpPr>
        <p:spPr bwMode="auto">
          <a:xfrm>
            <a:off x="3992189" y="2852371"/>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(n=111)</a:t>
            </a:r>
          </a:p>
        </p:txBody>
      </p:sp>
      <p:sp>
        <p:nvSpPr>
          <p:cNvPr id="29723" name="Text Box 27"/>
          <p:cNvSpPr txBox="1">
            <a:spLocks noChangeArrowheads="1"/>
          </p:cNvSpPr>
          <p:nvPr>
            <p:custDataLst>
              <p:tags r:id="rId25"/>
            </p:custDataLst>
          </p:nvPr>
        </p:nvSpPr>
        <p:spPr bwMode="auto">
          <a:xfrm>
            <a:off x="4599775" y="1497843"/>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(n=222)</a:t>
            </a:r>
          </a:p>
        </p:txBody>
      </p:sp>
      <p:sp>
        <p:nvSpPr>
          <p:cNvPr id="29724" name="Text Box 28"/>
          <p:cNvSpPr txBox="1">
            <a:spLocks noChangeArrowheads="1"/>
          </p:cNvSpPr>
          <p:nvPr>
            <p:custDataLst>
              <p:tags r:id="rId26"/>
            </p:custDataLst>
          </p:nvPr>
        </p:nvSpPr>
        <p:spPr bwMode="auto">
          <a:xfrm>
            <a:off x="4252111" y="2144234"/>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(n=163)</a:t>
            </a:r>
          </a:p>
        </p:txBody>
      </p:sp>
      <p:sp>
        <p:nvSpPr>
          <p:cNvPr id="29725" name="Text Box 16"/>
          <p:cNvSpPr txBox="1">
            <a:spLocks noChangeArrowheads="1"/>
          </p:cNvSpPr>
          <p:nvPr>
            <p:custDataLst>
              <p:tags r:id="rId27"/>
            </p:custDataLst>
          </p:nvPr>
        </p:nvSpPr>
        <p:spPr bwMode="auto">
          <a:xfrm>
            <a:off x="3910199" y="2788572"/>
            <a:ext cx="609600"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(n=103)</a:t>
            </a:r>
          </a:p>
        </p:txBody>
      </p:sp>
      <p:sp>
        <p:nvSpPr>
          <p:cNvPr id="29726" name="Text Box 29"/>
          <p:cNvSpPr txBox="1">
            <a:spLocks noChangeArrowheads="1"/>
          </p:cNvSpPr>
          <p:nvPr>
            <p:custDataLst>
              <p:tags r:id="rId28"/>
            </p:custDataLst>
          </p:nvPr>
        </p:nvSpPr>
        <p:spPr bwMode="auto">
          <a:xfrm>
            <a:off x="3739734" y="3411833"/>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(n=89)</a:t>
            </a:r>
          </a:p>
        </p:txBody>
      </p:sp>
      <p:sp>
        <p:nvSpPr>
          <p:cNvPr id="29727" name="Text Box 30"/>
          <p:cNvSpPr txBox="1">
            <a:spLocks noChangeArrowheads="1"/>
          </p:cNvSpPr>
          <p:nvPr>
            <p:custDataLst>
              <p:tags r:id="rId29"/>
            </p:custDataLst>
          </p:nvPr>
        </p:nvSpPr>
        <p:spPr bwMode="auto">
          <a:xfrm>
            <a:off x="3506366" y="4061015"/>
            <a:ext cx="611188"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(n=46)</a:t>
            </a:r>
          </a:p>
        </p:txBody>
      </p:sp>
      <p:sp>
        <p:nvSpPr>
          <p:cNvPr id="29728" name="Text Box 31"/>
          <p:cNvSpPr txBox="1">
            <a:spLocks noChangeArrowheads="1"/>
          </p:cNvSpPr>
          <p:nvPr>
            <p:custDataLst>
              <p:tags r:id="rId30"/>
            </p:custDataLst>
          </p:nvPr>
        </p:nvSpPr>
        <p:spPr bwMode="auto">
          <a:xfrm>
            <a:off x="3508511" y="4695695"/>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(n=44)</a:t>
            </a:r>
          </a:p>
        </p:txBody>
      </p:sp>
      <p:sp>
        <p:nvSpPr>
          <p:cNvPr id="35" name="Content Placeholder 33"/>
          <p:cNvSpPr txBox="1">
            <a:spLocks/>
          </p:cNvSpPr>
          <p:nvPr>
            <p:custDataLst>
              <p:tags r:id="rId31"/>
            </p:custDataLst>
          </p:nvPr>
        </p:nvSpPr>
        <p:spPr>
          <a:xfrm>
            <a:off x="163244" y="739272"/>
            <a:ext cx="8791575" cy="36933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200" b="0" dirty="0" smtClean="0">
                <a:solidFill>
                  <a:schemeClr val="tx1"/>
                </a:solidFill>
                <a:latin typeface="+mj-lt"/>
              </a:rPr>
              <a:t>Les disciplines les plus populaires chez les finissants en génie sont le génie mécanique (18 %) et le génie civil (15 %), suivis du génie électrique (12 %) et du génie chimique (13 %). Les étudiants sont plus nombreux qu’en 2013 à indiquer le génie chimique. </a:t>
            </a:r>
            <a:endParaRPr lang="fr-CA" sz="1200" b="0" dirty="0">
              <a:solidFill>
                <a:schemeClr val="tx1"/>
              </a:solidFill>
              <a:latin typeface="+mj-lt"/>
            </a:endParaRPr>
          </a:p>
        </p:txBody>
      </p:sp>
      <p:sp>
        <p:nvSpPr>
          <p:cNvPr id="37" name="Text Box 27"/>
          <p:cNvSpPr txBox="1">
            <a:spLocks noChangeArrowheads="1"/>
          </p:cNvSpPr>
          <p:nvPr>
            <p:custDataLst>
              <p:tags r:id="rId32"/>
            </p:custDataLst>
          </p:nvPr>
        </p:nvSpPr>
        <p:spPr bwMode="auto">
          <a:xfrm>
            <a:off x="4324101" y="1409880"/>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(n=228)</a:t>
            </a:r>
            <a:endParaRPr lang="en-CA" sz="500" b="0" dirty="0">
              <a:latin typeface="Arial Narrow" pitchFamily="34" charset="0"/>
            </a:endParaRPr>
          </a:p>
        </p:txBody>
      </p:sp>
      <p:sp>
        <p:nvSpPr>
          <p:cNvPr id="38" name="Rectangle 37"/>
          <p:cNvSpPr/>
          <p:nvPr>
            <p:custDataLst>
              <p:tags r:id="rId33"/>
            </p:custDataLst>
          </p:nvPr>
        </p:nvSpPr>
        <p:spPr>
          <a:xfrm>
            <a:off x="4255853" y="2068737"/>
            <a:ext cx="365806" cy="169277"/>
          </a:xfrm>
          <a:prstGeom prst="rect">
            <a:avLst/>
          </a:prstGeom>
        </p:spPr>
        <p:txBody>
          <a:bodyPr wrap="none">
            <a:spAutoFit/>
          </a:bodyPr>
          <a:lstStyle/>
          <a:p>
            <a:pPr algn="l"/>
            <a:r>
              <a:rPr lang="en-CA" sz="500" b="0" dirty="0" smtClean="0">
                <a:latin typeface="Arial Narrow" pitchFamily="34" charset="0"/>
              </a:rPr>
              <a:t>(n=216)</a:t>
            </a:r>
            <a:endParaRPr lang="en-CA" sz="500" b="0" dirty="0">
              <a:latin typeface="Arial Narrow" pitchFamily="34" charset="0"/>
            </a:endParaRPr>
          </a:p>
        </p:txBody>
      </p:sp>
      <p:sp>
        <p:nvSpPr>
          <p:cNvPr id="39" name="Rectangle 38"/>
          <p:cNvSpPr/>
          <p:nvPr>
            <p:custDataLst>
              <p:tags r:id="rId34"/>
            </p:custDataLst>
          </p:nvPr>
        </p:nvSpPr>
        <p:spPr>
          <a:xfrm>
            <a:off x="3962982" y="2711113"/>
            <a:ext cx="365806" cy="169277"/>
          </a:xfrm>
          <a:prstGeom prst="rect">
            <a:avLst/>
          </a:prstGeom>
        </p:spPr>
        <p:txBody>
          <a:bodyPr wrap="none">
            <a:spAutoFit/>
          </a:bodyPr>
          <a:lstStyle/>
          <a:p>
            <a:pPr algn="l"/>
            <a:r>
              <a:rPr lang="en-CA" sz="500" b="0" dirty="0" smtClean="0">
                <a:latin typeface="Arial Narrow" pitchFamily="34" charset="0"/>
              </a:rPr>
              <a:t>(n=145)</a:t>
            </a:r>
            <a:endParaRPr lang="en-CA" sz="500" b="0" dirty="0">
              <a:latin typeface="Arial Narrow" pitchFamily="34" charset="0"/>
            </a:endParaRPr>
          </a:p>
        </p:txBody>
      </p:sp>
      <p:sp>
        <p:nvSpPr>
          <p:cNvPr id="41" name="Rectangle 40"/>
          <p:cNvSpPr/>
          <p:nvPr>
            <p:custDataLst>
              <p:tags r:id="rId35"/>
            </p:custDataLst>
          </p:nvPr>
        </p:nvSpPr>
        <p:spPr>
          <a:xfrm>
            <a:off x="3459452" y="3915406"/>
            <a:ext cx="184731" cy="184666"/>
          </a:xfrm>
          <a:prstGeom prst="rect">
            <a:avLst/>
          </a:prstGeom>
        </p:spPr>
        <p:txBody>
          <a:bodyPr wrap="none">
            <a:spAutoFit/>
          </a:bodyPr>
          <a:lstStyle/>
          <a:p>
            <a:pPr algn="l"/>
            <a:endParaRPr lang="en-CA" b="0" dirty="0">
              <a:latin typeface="Arial Narrow" pitchFamily="34" charset="0"/>
            </a:endParaRPr>
          </a:p>
        </p:txBody>
      </p:sp>
      <p:sp>
        <p:nvSpPr>
          <p:cNvPr id="42" name="Rectangle 41"/>
          <p:cNvSpPr/>
          <p:nvPr>
            <p:custDataLst>
              <p:tags r:id="rId36"/>
            </p:custDataLst>
          </p:nvPr>
        </p:nvSpPr>
        <p:spPr>
          <a:xfrm>
            <a:off x="3450377" y="4610869"/>
            <a:ext cx="336952" cy="169277"/>
          </a:xfrm>
          <a:prstGeom prst="rect">
            <a:avLst/>
          </a:prstGeom>
        </p:spPr>
        <p:txBody>
          <a:bodyPr wrap="none">
            <a:spAutoFit/>
          </a:bodyPr>
          <a:lstStyle/>
          <a:p>
            <a:pPr algn="l"/>
            <a:r>
              <a:rPr lang="en-CA" sz="500" b="0" dirty="0" smtClean="0">
                <a:latin typeface="Arial Narrow" pitchFamily="34" charset="0"/>
              </a:rPr>
              <a:t>(n=37)</a:t>
            </a:r>
            <a:endParaRPr lang="en-CA" sz="500" b="0" dirty="0">
              <a:latin typeface="Arial Narrow" pitchFamily="34" charset="0"/>
            </a:endParaRPr>
          </a:p>
        </p:txBody>
      </p:sp>
      <p:sp>
        <p:nvSpPr>
          <p:cNvPr id="44" name="Text Box 27"/>
          <p:cNvSpPr txBox="1">
            <a:spLocks noChangeArrowheads="1"/>
          </p:cNvSpPr>
          <p:nvPr>
            <p:custDataLst>
              <p:tags r:id="rId37"/>
            </p:custDataLst>
          </p:nvPr>
        </p:nvSpPr>
        <p:spPr bwMode="auto">
          <a:xfrm>
            <a:off x="4330520" y="133904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(n=206)</a:t>
            </a:r>
            <a:endParaRPr lang="en-CA" sz="500" b="0" dirty="0">
              <a:latin typeface="Arial Narrow" pitchFamily="34" charset="0"/>
            </a:endParaRPr>
          </a:p>
        </p:txBody>
      </p:sp>
      <p:sp>
        <p:nvSpPr>
          <p:cNvPr id="45" name="Text Box 27"/>
          <p:cNvSpPr txBox="1">
            <a:spLocks noChangeArrowheads="1"/>
          </p:cNvSpPr>
          <p:nvPr>
            <p:custDataLst>
              <p:tags r:id="rId38"/>
            </p:custDataLst>
          </p:nvPr>
        </p:nvSpPr>
        <p:spPr bwMode="auto">
          <a:xfrm>
            <a:off x="4301223" y="198289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(n=209)</a:t>
            </a:r>
            <a:endParaRPr lang="en-CA" sz="500" b="0" dirty="0">
              <a:latin typeface="Arial Narrow" pitchFamily="34" charset="0"/>
            </a:endParaRPr>
          </a:p>
        </p:txBody>
      </p:sp>
      <p:sp>
        <p:nvSpPr>
          <p:cNvPr id="46" name="Text Box 27"/>
          <p:cNvSpPr txBox="1">
            <a:spLocks noChangeArrowheads="1"/>
          </p:cNvSpPr>
          <p:nvPr>
            <p:custDataLst>
              <p:tags r:id="rId39"/>
            </p:custDataLst>
          </p:nvPr>
        </p:nvSpPr>
        <p:spPr bwMode="auto">
          <a:xfrm>
            <a:off x="4065101" y="262141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(n=163)</a:t>
            </a:r>
            <a:endParaRPr lang="en-CA" sz="500" b="0" dirty="0">
              <a:latin typeface="Arial Narrow" pitchFamily="34" charset="0"/>
            </a:endParaRPr>
          </a:p>
        </p:txBody>
      </p:sp>
      <p:sp>
        <p:nvSpPr>
          <p:cNvPr id="47" name="Text Box 27"/>
          <p:cNvSpPr txBox="1">
            <a:spLocks noChangeArrowheads="1"/>
          </p:cNvSpPr>
          <p:nvPr>
            <p:custDataLst>
              <p:tags r:id="rId40"/>
            </p:custDataLst>
          </p:nvPr>
        </p:nvSpPr>
        <p:spPr bwMode="auto">
          <a:xfrm>
            <a:off x="3724857" y="3256897"/>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(n=103)</a:t>
            </a:r>
            <a:endParaRPr lang="en-CA" sz="500" b="0" dirty="0">
              <a:latin typeface="Arial Narrow" pitchFamily="34" charset="0"/>
            </a:endParaRPr>
          </a:p>
        </p:txBody>
      </p:sp>
      <p:sp>
        <p:nvSpPr>
          <p:cNvPr id="48" name="Text Box 27"/>
          <p:cNvSpPr txBox="1">
            <a:spLocks noChangeArrowheads="1"/>
          </p:cNvSpPr>
          <p:nvPr>
            <p:custDataLst>
              <p:tags r:id="rId41"/>
            </p:custDataLst>
          </p:nvPr>
        </p:nvSpPr>
        <p:spPr bwMode="auto">
          <a:xfrm>
            <a:off x="3486923" y="3894147"/>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(n=54)</a:t>
            </a:r>
            <a:endParaRPr lang="en-CA" sz="500" b="0" dirty="0">
              <a:latin typeface="Arial Narrow" pitchFamily="34" charset="0"/>
            </a:endParaRPr>
          </a:p>
        </p:txBody>
      </p:sp>
      <p:sp>
        <p:nvSpPr>
          <p:cNvPr id="49" name="Text Box 27"/>
          <p:cNvSpPr txBox="1">
            <a:spLocks noChangeArrowheads="1"/>
          </p:cNvSpPr>
          <p:nvPr>
            <p:custDataLst>
              <p:tags r:id="rId42"/>
            </p:custDataLst>
          </p:nvPr>
        </p:nvSpPr>
        <p:spPr bwMode="auto">
          <a:xfrm>
            <a:off x="3456380" y="4535081"/>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(n=31)</a:t>
            </a:r>
            <a:endParaRPr lang="en-CA" sz="500" b="0" dirty="0">
              <a:latin typeface="Arial Narrow" pitchFamily="34" charset="0"/>
            </a:endParaRPr>
          </a:p>
        </p:txBody>
      </p:sp>
      <p:sp>
        <p:nvSpPr>
          <p:cNvPr id="51" name="Text Box 10"/>
          <p:cNvSpPr txBox="1">
            <a:spLocks noChangeArrowheads="1"/>
          </p:cNvSpPr>
          <p:nvPr>
            <p:custDataLst>
              <p:tags r:id="rId43"/>
            </p:custDataLst>
          </p:nvPr>
        </p:nvSpPr>
        <p:spPr bwMode="auto">
          <a:xfrm>
            <a:off x="3439477" y="5486515"/>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n=32)</a:t>
            </a:r>
            <a:endParaRPr lang="en-CA" sz="500" b="0" dirty="0">
              <a:latin typeface="Arial Narrow" pitchFamily="34" charset="0"/>
            </a:endParaRPr>
          </a:p>
        </p:txBody>
      </p:sp>
      <p:sp>
        <p:nvSpPr>
          <p:cNvPr id="52" name="Text Box 11"/>
          <p:cNvSpPr txBox="1">
            <a:spLocks noChangeArrowheads="1"/>
          </p:cNvSpPr>
          <p:nvPr>
            <p:custDataLst>
              <p:tags r:id="rId44"/>
            </p:custDataLst>
          </p:nvPr>
        </p:nvSpPr>
        <p:spPr bwMode="auto">
          <a:xfrm>
            <a:off x="3435315" y="5573581"/>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(n=22)</a:t>
            </a:r>
          </a:p>
        </p:txBody>
      </p:sp>
      <p:sp>
        <p:nvSpPr>
          <p:cNvPr id="53" name="Text Box 31"/>
          <p:cNvSpPr txBox="1">
            <a:spLocks noChangeArrowheads="1"/>
          </p:cNvSpPr>
          <p:nvPr>
            <p:custDataLst>
              <p:tags r:id="rId45"/>
            </p:custDataLst>
          </p:nvPr>
        </p:nvSpPr>
        <p:spPr bwMode="auto">
          <a:xfrm>
            <a:off x="3426241" y="5407119"/>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n=28)</a:t>
            </a:r>
            <a:endParaRPr lang="en-CA" sz="500" b="0" dirty="0">
              <a:latin typeface="Arial Narrow" pitchFamily="34" charset="0"/>
            </a:endParaRPr>
          </a:p>
        </p:txBody>
      </p:sp>
      <p:sp>
        <p:nvSpPr>
          <p:cNvPr id="54" name="Text Box 31"/>
          <p:cNvSpPr txBox="1">
            <a:spLocks noChangeArrowheads="1"/>
          </p:cNvSpPr>
          <p:nvPr>
            <p:custDataLst>
              <p:tags r:id="rId46"/>
            </p:custDataLst>
          </p:nvPr>
        </p:nvSpPr>
        <p:spPr bwMode="auto">
          <a:xfrm>
            <a:off x="3433113" y="5326837"/>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n=28)</a:t>
            </a:r>
            <a:endParaRPr lang="en-CA" sz="500" b="0" dirty="0">
              <a:latin typeface="Arial Narrow" pitchFamily="34" charset="0"/>
            </a:endParaRPr>
          </a:p>
        </p:txBody>
      </p:sp>
      <p:sp>
        <p:nvSpPr>
          <p:cNvPr id="55" name="Rectangle 54"/>
          <p:cNvSpPr/>
          <p:nvPr>
            <p:custDataLst>
              <p:tags r:id="rId47"/>
            </p:custDataLst>
          </p:nvPr>
        </p:nvSpPr>
        <p:spPr>
          <a:xfrm>
            <a:off x="3433533" y="5249230"/>
            <a:ext cx="336952" cy="169277"/>
          </a:xfrm>
          <a:prstGeom prst="rect">
            <a:avLst/>
          </a:prstGeom>
        </p:spPr>
        <p:txBody>
          <a:bodyPr wrap="none">
            <a:spAutoFit/>
          </a:bodyPr>
          <a:lstStyle/>
          <a:p>
            <a:pPr algn="l"/>
            <a:r>
              <a:rPr lang="en-CA" sz="500" b="0" dirty="0" smtClean="0">
                <a:latin typeface="Arial Narrow" pitchFamily="34" charset="0"/>
              </a:rPr>
              <a:t>(n=44)</a:t>
            </a:r>
            <a:endParaRPr lang="en-CA" sz="500" b="0" dirty="0">
              <a:latin typeface="Arial Narrow" pitchFamily="34" charset="0"/>
            </a:endParaRPr>
          </a:p>
        </p:txBody>
      </p:sp>
      <p:sp>
        <p:nvSpPr>
          <p:cNvPr id="56" name="Text Box 27"/>
          <p:cNvSpPr txBox="1">
            <a:spLocks noChangeArrowheads="1"/>
          </p:cNvSpPr>
          <p:nvPr>
            <p:custDataLst>
              <p:tags r:id="rId48"/>
            </p:custDataLst>
          </p:nvPr>
        </p:nvSpPr>
        <p:spPr bwMode="auto">
          <a:xfrm>
            <a:off x="3432317" y="5173843"/>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(n=34)</a:t>
            </a:r>
            <a:endParaRPr lang="en-CA" sz="500" b="0" dirty="0">
              <a:latin typeface="Arial Narrow" pitchFamily="34" charset="0"/>
            </a:endParaRPr>
          </a:p>
        </p:txBody>
      </p:sp>
      <p:sp>
        <p:nvSpPr>
          <p:cNvPr id="57" name="Text Box 10"/>
          <p:cNvSpPr txBox="1">
            <a:spLocks noChangeArrowheads="1"/>
          </p:cNvSpPr>
          <p:nvPr>
            <p:custDataLst>
              <p:tags r:id="rId49"/>
            </p:custDataLst>
          </p:nvPr>
        </p:nvSpPr>
        <p:spPr bwMode="auto">
          <a:xfrm>
            <a:off x="3409398" y="6128314"/>
            <a:ext cx="614362"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n=25</a:t>
            </a:r>
            <a:r>
              <a:rPr lang="en-CA" sz="500" b="0" dirty="0">
                <a:latin typeface="Arial Narrow" pitchFamily="34" charset="0"/>
              </a:rPr>
              <a:t>)</a:t>
            </a:r>
          </a:p>
        </p:txBody>
      </p:sp>
      <p:sp>
        <p:nvSpPr>
          <p:cNvPr id="58" name="Text Box 11"/>
          <p:cNvSpPr txBox="1">
            <a:spLocks noChangeArrowheads="1"/>
          </p:cNvSpPr>
          <p:nvPr>
            <p:custDataLst>
              <p:tags r:id="rId50"/>
            </p:custDataLst>
          </p:nvPr>
        </p:nvSpPr>
        <p:spPr bwMode="auto">
          <a:xfrm>
            <a:off x="3442935" y="6216182"/>
            <a:ext cx="619125"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n=19)</a:t>
            </a:r>
            <a:endParaRPr lang="en-CA" sz="500" b="0" dirty="0">
              <a:latin typeface="Arial Narrow" pitchFamily="34" charset="0"/>
            </a:endParaRPr>
          </a:p>
        </p:txBody>
      </p:sp>
      <p:sp>
        <p:nvSpPr>
          <p:cNvPr id="59" name="Text Box 31"/>
          <p:cNvSpPr txBox="1">
            <a:spLocks noChangeArrowheads="1"/>
          </p:cNvSpPr>
          <p:nvPr>
            <p:custDataLst>
              <p:tags r:id="rId51"/>
            </p:custDataLst>
          </p:nvPr>
        </p:nvSpPr>
        <p:spPr bwMode="auto">
          <a:xfrm>
            <a:off x="3394558" y="6048918"/>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n=26</a:t>
            </a:r>
            <a:r>
              <a:rPr lang="en-CA" sz="500" b="0" dirty="0">
                <a:latin typeface="Arial Narrow" pitchFamily="34" charset="0"/>
              </a:rPr>
              <a:t>)</a:t>
            </a:r>
          </a:p>
        </p:txBody>
      </p:sp>
      <p:sp>
        <p:nvSpPr>
          <p:cNvPr id="60" name="Text Box 31"/>
          <p:cNvSpPr txBox="1">
            <a:spLocks noChangeArrowheads="1"/>
          </p:cNvSpPr>
          <p:nvPr>
            <p:custDataLst>
              <p:tags r:id="rId52"/>
            </p:custDataLst>
          </p:nvPr>
        </p:nvSpPr>
        <p:spPr bwMode="auto">
          <a:xfrm>
            <a:off x="3395013" y="5968636"/>
            <a:ext cx="611187" cy="169277"/>
          </a:xfrm>
          <a:prstGeom prst="rect">
            <a:avLst/>
          </a:prstGeom>
          <a:noFill/>
          <a:ln w="25400" algn="ctr">
            <a:noFill/>
            <a:miter lim="800000"/>
            <a:headEnd/>
            <a:tailEnd/>
          </a:ln>
        </p:spPr>
        <p:txBody>
          <a:bodyPr>
            <a:spAutoFit/>
          </a:bodyPr>
          <a:lstStyle/>
          <a:p>
            <a:pPr algn="l"/>
            <a:r>
              <a:rPr lang="en-CA" sz="500" b="0" dirty="0">
                <a:latin typeface="Arial Narrow" pitchFamily="34" charset="0"/>
              </a:rPr>
              <a:t>(</a:t>
            </a:r>
            <a:r>
              <a:rPr lang="en-CA" sz="500" b="0" dirty="0" smtClean="0">
                <a:latin typeface="Arial Narrow" pitchFamily="34" charset="0"/>
              </a:rPr>
              <a:t>n=26)</a:t>
            </a:r>
            <a:endParaRPr lang="en-CA" sz="500" b="0" dirty="0">
              <a:latin typeface="Arial Narrow" pitchFamily="34" charset="0"/>
            </a:endParaRPr>
          </a:p>
        </p:txBody>
      </p:sp>
      <p:sp>
        <p:nvSpPr>
          <p:cNvPr id="61" name="Rectangle 60"/>
          <p:cNvSpPr/>
          <p:nvPr>
            <p:custDataLst>
              <p:tags r:id="rId53"/>
            </p:custDataLst>
          </p:nvPr>
        </p:nvSpPr>
        <p:spPr>
          <a:xfrm>
            <a:off x="3426314" y="5899852"/>
            <a:ext cx="336952" cy="169277"/>
          </a:xfrm>
          <a:prstGeom prst="rect">
            <a:avLst/>
          </a:prstGeom>
        </p:spPr>
        <p:txBody>
          <a:bodyPr wrap="none">
            <a:spAutoFit/>
          </a:bodyPr>
          <a:lstStyle/>
          <a:p>
            <a:pPr algn="l"/>
            <a:r>
              <a:rPr lang="en-CA" sz="500" b="0" dirty="0" smtClean="0">
                <a:latin typeface="Arial Narrow" pitchFamily="34" charset="0"/>
              </a:rPr>
              <a:t>(n=47)</a:t>
            </a:r>
            <a:endParaRPr lang="en-CA" sz="500" b="0" dirty="0">
              <a:latin typeface="Arial Narrow" pitchFamily="34" charset="0"/>
            </a:endParaRPr>
          </a:p>
        </p:txBody>
      </p:sp>
      <p:sp>
        <p:nvSpPr>
          <p:cNvPr id="62" name="Text Box 27"/>
          <p:cNvSpPr txBox="1">
            <a:spLocks noChangeArrowheads="1"/>
          </p:cNvSpPr>
          <p:nvPr>
            <p:custDataLst>
              <p:tags r:id="rId54"/>
            </p:custDataLst>
          </p:nvPr>
        </p:nvSpPr>
        <p:spPr bwMode="auto">
          <a:xfrm>
            <a:off x="3408254" y="5823663"/>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(n=37)</a:t>
            </a:r>
            <a:endParaRPr lang="en-CA" sz="500" b="0" dirty="0">
              <a:latin typeface="Arial Narrow" pitchFamily="34" charset="0"/>
            </a:endParaRPr>
          </a:p>
        </p:txBody>
      </p:sp>
      <p:sp>
        <p:nvSpPr>
          <p:cNvPr id="63" name="Text Box 27"/>
          <p:cNvSpPr txBox="1">
            <a:spLocks noChangeArrowheads="1"/>
          </p:cNvSpPr>
          <p:nvPr>
            <p:custDataLst>
              <p:tags r:id="rId55"/>
            </p:custDataLst>
          </p:nvPr>
        </p:nvSpPr>
        <p:spPr bwMode="auto">
          <a:xfrm>
            <a:off x="3898291" y="3332806"/>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(n=143)</a:t>
            </a:r>
            <a:endParaRPr lang="en-CA" sz="500" b="0" dirty="0">
              <a:latin typeface="Arial Narrow" pitchFamily="34" charset="0"/>
            </a:endParaRPr>
          </a:p>
        </p:txBody>
      </p:sp>
      <p:sp>
        <p:nvSpPr>
          <p:cNvPr id="64" name="Text Box 27"/>
          <p:cNvSpPr txBox="1">
            <a:spLocks noChangeArrowheads="1"/>
          </p:cNvSpPr>
          <p:nvPr>
            <p:custDataLst>
              <p:tags r:id="rId56"/>
            </p:custDataLst>
          </p:nvPr>
        </p:nvSpPr>
        <p:spPr bwMode="auto">
          <a:xfrm>
            <a:off x="3448823" y="397987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(n=56)</a:t>
            </a:r>
            <a:endParaRPr lang="en-CA" sz="500" b="0" dirty="0">
              <a:latin typeface="Arial Narrow" pitchFamily="34" charset="0"/>
            </a:endParaRPr>
          </a:p>
        </p:txBody>
      </p:sp>
      <p:sp>
        <p:nvSpPr>
          <p:cNvPr id="66" name="Text Box 27"/>
          <p:cNvSpPr txBox="1">
            <a:spLocks noChangeArrowheads="1"/>
          </p:cNvSpPr>
          <p:nvPr>
            <p:custDataLst>
              <p:tags r:id="rId57"/>
            </p:custDataLst>
          </p:nvPr>
        </p:nvSpPr>
        <p:spPr bwMode="auto">
          <a:xfrm>
            <a:off x="4294181" y="1254406"/>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(n=175)</a:t>
            </a:r>
            <a:endParaRPr lang="en-CA" sz="500" b="0" dirty="0">
              <a:latin typeface="Arial Narrow" pitchFamily="34" charset="0"/>
            </a:endParaRPr>
          </a:p>
        </p:txBody>
      </p:sp>
      <p:sp>
        <p:nvSpPr>
          <p:cNvPr id="67" name="Text Box 27"/>
          <p:cNvSpPr txBox="1">
            <a:spLocks noChangeArrowheads="1"/>
          </p:cNvSpPr>
          <p:nvPr>
            <p:custDataLst>
              <p:tags r:id="rId58"/>
            </p:custDataLst>
          </p:nvPr>
        </p:nvSpPr>
        <p:spPr bwMode="auto">
          <a:xfrm>
            <a:off x="4133162" y="189781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(n=147)</a:t>
            </a:r>
            <a:endParaRPr lang="en-CA" sz="500" b="0" dirty="0">
              <a:latin typeface="Arial Narrow" pitchFamily="34" charset="0"/>
            </a:endParaRPr>
          </a:p>
        </p:txBody>
      </p:sp>
      <p:sp>
        <p:nvSpPr>
          <p:cNvPr id="68" name="Text Box 27"/>
          <p:cNvSpPr txBox="1">
            <a:spLocks noChangeArrowheads="1"/>
          </p:cNvSpPr>
          <p:nvPr>
            <p:custDataLst>
              <p:tags r:id="rId59"/>
            </p:custDataLst>
          </p:nvPr>
        </p:nvSpPr>
        <p:spPr bwMode="auto">
          <a:xfrm>
            <a:off x="3950785" y="2535109"/>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(n=117)</a:t>
            </a:r>
            <a:endParaRPr lang="en-CA" sz="500" b="0" dirty="0">
              <a:latin typeface="Arial Narrow" pitchFamily="34" charset="0"/>
            </a:endParaRPr>
          </a:p>
        </p:txBody>
      </p:sp>
      <p:sp>
        <p:nvSpPr>
          <p:cNvPr id="69" name="Text Box 27"/>
          <p:cNvSpPr txBox="1">
            <a:spLocks noChangeArrowheads="1"/>
          </p:cNvSpPr>
          <p:nvPr>
            <p:custDataLst>
              <p:tags r:id="rId60"/>
            </p:custDataLst>
          </p:nvPr>
        </p:nvSpPr>
        <p:spPr bwMode="auto">
          <a:xfrm>
            <a:off x="4007116" y="3172258"/>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(n=119)</a:t>
            </a:r>
            <a:endParaRPr lang="en-CA" sz="500" b="0" dirty="0">
              <a:latin typeface="Arial Narrow" pitchFamily="34" charset="0"/>
            </a:endParaRPr>
          </a:p>
        </p:txBody>
      </p:sp>
      <p:sp>
        <p:nvSpPr>
          <p:cNvPr id="70" name="Text Box 27"/>
          <p:cNvSpPr txBox="1">
            <a:spLocks noChangeArrowheads="1"/>
          </p:cNvSpPr>
          <p:nvPr>
            <p:custDataLst>
              <p:tags r:id="rId61"/>
            </p:custDataLst>
          </p:nvPr>
        </p:nvSpPr>
        <p:spPr bwMode="auto">
          <a:xfrm>
            <a:off x="3453333" y="3810595"/>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(n=42)</a:t>
            </a:r>
            <a:endParaRPr lang="en-CA" sz="500" b="0" dirty="0">
              <a:latin typeface="Arial Narrow" pitchFamily="34" charset="0"/>
            </a:endParaRPr>
          </a:p>
        </p:txBody>
      </p:sp>
      <p:sp>
        <p:nvSpPr>
          <p:cNvPr id="71" name="Text Box 27"/>
          <p:cNvSpPr txBox="1">
            <a:spLocks noChangeArrowheads="1"/>
          </p:cNvSpPr>
          <p:nvPr>
            <p:custDataLst>
              <p:tags r:id="rId62"/>
            </p:custDataLst>
          </p:nvPr>
        </p:nvSpPr>
        <p:spPr bwMode="auto">
          <a:xfrm>
            <a:off x="3381001" y="4441592"/>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(n=26)</a:t>
            </a:r>
            <a:endParaRPr lang="en-CA" sz="500" b="0" dirty="0">
              <a:latin typeface="Arial Narrow" pitchFamily="34" charset="0"/>
            </a:endParaRPr>
          </a:p>
        </p:txBody>
      </p:sp>
      <p:sp>
        <p:nvSpPr>
          <p:cNvPr id="72" name="Text Box 27"/>
          <p:cNvSpPr txBox="1">
            <a:spLocks noChangeArrowheads="1"/>
          </p:cNvSpPr>
          <p:nvPr>
            <p:custDataLst>
              <p:tags r:id="rId63"/>
            </p:custDataLst>
          </p:nvPr>
        </p:nvSpPr>
        <p:spPr bwMode="auto">
          <a:xfrm>
            <a:off x="3481735" y="5091201"/>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(n=50)</a:t>
            </a:r>
            <a:endParaRPr lang="en-CA" sz="500" b="0" dirty="0">
              <a:latin typeface="Arial Narrow" pitchFamily="34" charset="0"/>
            </a:endParaRPr>
          </a:p>
        </p:txBody>
      </p:sp>
      <p:sp>
        <p:nvSpPr>
          <p:cNvPr id="73" name="Text Box 27"/>
          <p:cNvSpPr txBox="1">
            <a:spLocks noChangeArrowheads="1"/>
          </p:cNvSpPr>
          <p:nvPr>
            <p:custDataLst>
              <p:tags r:id="rId64"/>
            </p:custDataLst>
          </p:nvPr>
        </p:nvSpPr>
        <p:spPr bwMode="auto">
          <a:xfrm>
            <a:off x="3395013" y="5742858"/>
            <a:ext cx="611188" cy="169277"/>
          </a:xfrm>
          <a:prstGeom prst="rect">
            <a:avLst/>
          </a:prstGeom>
          <a:noFill/>
          <a:ln w="25400" algn="ctr">
            <a:noFill/>
            <a:miter lim="800000"/>
            <a:headEnd/>
            <a:tailEnd/>
          </a:ln>
        </p:spPr>
        <p:txBody>
          <a:bodyPr>
            <a:spAutoFit/>
          </a:bodyPr>
          <a:lstStyle/>
          <a:p>
            <a:pPr algn="l"/>
            <a:r>
              <a:rPr lang="en-CA" sz="500" b="0" dirty="0" smtClean="0">
                <a:latin typeface="Arial Narrow" pitchFamily="34" charset="0"/>
              </a:rPr>
              <a:t>(n=28)</a:t>
            </a:r>
            <a:endParaRPr lang="en-CA" sz="500" b="0" dirty="0">
              <a:latin typeface="Arial Narrow" pitchFamily="34" charset="0"/>
            </a:endParaRPr>
          </a:p>
        </p:txBody>
      </p:sp>
      <p:sp>
        <p:nvSpPr>
          <p:cNvPr id="74" name="TextBox 73"/>
          <p:cNvSpPr txBox="1"/>
          <p:nvPr>
            <p:custDataLst>
              <p:tags r:id="rId65"/>
            </p:custDataLst>
          </p:nvPr>
        </p:nvSpPr>
        <p:spPr>
          <a:xfrm>
            <a:off x="4231409" y="3126324"/>
            <a:ext cx="211597" cy="230832"/>
          </a:xfrm>
          <a:prstGeom prst="rect">
            <a:avLst/>
          </a:prstGeom>
          <a:noFill/>
        </p:spPr>
        <p:txBody>
          <a:bodyPr wrap="square" rtlCol="0">
            <a:spAutoFit/>
          </a:bodyPr>
          <a:lstStyle/>
          <a:p>
            <a:r>
              <a:rPr lang="en-US" sz="900" dirty="0" smtClean="0">
                <a:solidFill>
                  <a:srgbClr val="006600"/>
                </a:solidFill>
                <a:sym typeface="Wingdings 3"/>
              </a:rPr>
              <a:t></a:t>
            </a:r>
            <a:endParaRPr lang="en-US" sz="900" dirty="0">
              <a:solidFill>
                <a:srgbClr val="00660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ctrTitle"/>
            <p:custDataLst>
              <p:tags r:id="rId1"/>
            </p:custDataLst>
          </p:nvPr>
        </p:nvSpPr>
        <p:spPr>
          <a:xfrm>
            <a:off x="144463" y="2955594"/>
            <a:ext cx="4416425" cy="800219"/>
          </a:xfrm>
        </p:spPr>
        <p:txBody>
          <a:bodyPr/>
          <a:lstStyle/>
          <a:p>
            <a:pPr fontAlgn="auto">
              <a:lnSpc>
                <a:spcPct val="100000"/>
              </a:lnSpc>
              <a:spcAft>
                <a:spcPts val="0"/>
              </a:spcAft>
              <a:defRPr/>
            </a:pPr>
            <a:r>
              <a:rPr lang="fr-CA" sz="2600" dirty="0" smtClean="0">
                <a:solidFill>
                  <a:schemeClr val="accent6"/>
                </a:solidFill>
              </a:rPr>
              <a:t>Impact du programme de membre étudiant</a:t>
            </a:r>
          </a:p>
        </p:txBody>
      </p:sp>
      <p:sp>
        <p:nvSpPr>
          <p:cNvPr id="9216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932A422-71DD-4735-9F5C-E33260644DE4}" type="slidenum">
              <a:rPr lang="en-US"/>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Points saillants (suite)					            </a:t>
            </a:r>
          </a:p>
        </p:txBody>
      </p:sp>
      <p:sp>
        <p:nvSpPr>
          <p:cNvPr id="36868" name="Rectangle 3"/>
          <p:cNvSpPr>
            <a:spLocks noGrp="1" noChangeArrowheads="1"/>
          </p:cNvSpPr>
          <p:nvPr>
            <p:ph idx="1"/>
            <p:custDataLst>
              <p:tags r:id="rId2"/>
            </p:custDataLst>
          </p:nvPr>
        </p:nvSpPr>
        <p:spPr>
          <a:xfrm>
            <a:off x="497899" y="938091"/>
            <a:ext cx="8240856" cy="5489575"/>
          </a:xfrm>
        </p:spPr>
        <p:txBody>
          <a:bodyPr>
            <a:normAutofit fontScale="92500" lnSpcReduction="10000"/>
          </a:bodyPr>
          <a:lstStyle/>
          <a:p>
            <a:pPr marL="0" fontAlgn="auto">
              <a:lnSpc>
                <a:spcPct val="100000"/>
              </a:lnSpc>
              <a:spcBef>
                <a:spcPts val="600"/>
              </a:spcBef>
              <a:spcAft>
                <a:spcPts val="0"/>
              </a:spcAft>
              <a:buNone/>
              <a:defRPr/>
            </a:pPr>
            <a:r>
              <a:rPr lang="fr-CA" sz="1600" dirty="0" smtClean="0"/>
              <a:t>Il est encourageant de constater que les finissants possèdent un meilleur niveau de connaissance à l’égard de la profession d’ingénieur. Comparativement à 2013, ils sont de plus en plus nombreux à posséder des connaissances sur le permis d’exercice, les responsabilités des organisations et la </a:t>
            </a:r>
            <a:r>
              <a:rPr lang="fr-CA" sz="1600" i="1" dirty="0" smtClean="0"/>
              <a:t>Loi sur les ingénieurs</a:t>
            </a:r>
            <a:r>
              <a:rPr lang="fr-CA" sz="1600" dirty="0" smtClean="0"/>
              <a:t> de l’Ontario; ils sont également plus nombreux que l’année dernière à participer aux séminaires de PEO. </a:t>
            </a:r>
          </a:p>
          <a:p>
            <a:pPr>
              <a:lnSpc>
                <a:spcPct val="100000"/>
              </a:lnSpc>
              <a:spcBef>
                <a:spcPts val="600"/>
              </a:spcBef>
            </a:pPr>
            <a:r>
              <a:rPr lang="fr-CA" sz="1600" dirty="0" smtClean="0"/>
              <a:t>Plus de huit étudiants sur dix (83 %) savent que le génie est réglementé par des lois et des règlements, ce qui représente une proportion plus élevée que l’année dernière (78 % en 2013); le pourcentage de ceux qui sont incertains a par ailleurs diminué (9 % par rapport à 16 % en 2013).</a:t>
            </a:r>
          </a:p>
          <a:p>
            <a:pPr>
              <a:lnSpc>
                <a:spcPct val="100000"/>
              </a:lnSpc>
              <a:spcBef>
                <a:spcPts val="600"/>
              </a:spcBef>
            </a:pPr>
            <a:r>
              <a:rPr lang="fr-CA" sz="1600" dirty="0"/>
              <a:t>D</a:t>
            </a:r>
            <a:r>
              <a:rPr lang="fr-CA" sz="1600" dirty="0" smtClean="0"/>
              <a:t>e plus, environ les trois quarts des étudiants savent qu’un permis est nécessaire pour utiliser le titre « ingénieur » (73 %), ce qui représente une augmentation par rapport à l’année dernière (65 %). </a:t>
            </a:r>
          </a:p>
          <a:p>
            <a:pPr>
              <a:lnSpc>
                <a:spcPct val="100000"/>
              </a:lnSpc>
              <a:spcBef>
                <a:spcPts val="600"/>
              </a:spcBef>
            </a:pPr>
            <a:r>
              <a:rPr lang="fr-CA" sz="1600" dirty="0" smtClean="0"/>
              <a:t>Les étudiants sont également plus susceptibles que l’année dernière de savoir que le Bureau d’agrément est l’organisation responsable d’agréer les programmes universitaires de formation en génie (74 % par rapport à 70 % en 2013) et ils sont plus susceptibles de penser que c’est PEO qui est responsable de délivrer les permis d’exercice aux entreprises qui offrent des services d’ingénierie au public (53 % par rapport à 46 %) et moins susceptibles de penser que cette responsabilité revient au Bureau d’agrément (28 % par rapport à 34 %).  </a:t>
            </a:r>
          </a:p>
          <a:p>
            <a:pPr>
              <a:lnSpc>
                <a:spcPct val="100000"/>
              </a:lnSpc>
              <a:spcBef>
                <a:spcPts val="600"/>
              </a:spcBef>
            </a:pPr>
            <a:r>
              <a:rPr lang="fr-CA" sz="1600" dirty="0" smtClean="0"/>
              <a:t>Plus de huit étudiants sur dix (85 %) indiquent connaître la </a:t>
            </a:r>
            <a:r>
              <a:rPr lang="fr-CA" sz="1600" i="1" dirty="0" smtClean="0"/>
              <a:t>Loi sur les ingénieurs </a:t>
            </a:r>
            <a:r>
              <a:rPr lang="fr-CA" sz="1600" dirty="0" smtClean="0"/>
              <a:t>de l’Ontario, ce qui représente également une augmentation par rapport à 2013. Environ un tiers des étudiants disent connaître assez bien la </a:t>
            </a:r>
            <a:r>
              <a:rPr lang="fr-CA" sz="1600" i="1" dirty="0" smtClean="0"/>
              <a:t>Loi sur les ingénieurs </a:t>
            </a:r>
            <a:r>
              <a:rPr lang="fr-CA" sz="1600" dirty="0" smtClean="0"/>
              <a:t>de l’Ontario, ce qui représente un pourcentage beaucoup plus élevé que l’année dernière (35 % par rapport à 24 % en 2013), alors que moins de la moitié dit la connaître seulement un peu, ce qui est beaucoup moins qu’en 2013 (47 % par rapport à 55 % en 2013) et seulement 4 % disent bien la connaître.</a:t>
            </a:r>
          </a:p>
          <a:p>
            <a:pPr>
              <a:lnSpc>
                <a:spcPct val="100000"/>
              </a:lnSpc>
              <a:spcBef>
                <a:spcPts val="600"/>
              </a:spcBef>
            </a:pPr>
            <a:r>
              <a:rPr lang="fr-CA" sz="1600" dirty="0" smtClean="0"/>
              <a:t>De plus, quatre étudiants sur dix (39 %) sont plus susceptibles d’indiquer avoir déjà assisté à un séminaire ou un atelier donné par un représentant de PEO, ce qui est plus que l’année dernière (32 %).</a:t>
            </a:r>
            <a:endParaRPr lang="fr-CA" dirty="0" smtClean="0"/>
          </a:p>
          <a:p>
            <a:pPr fontAlgn="auto">
              <a:lnSpc>
                <a:spcPct val="100000"/>
              </a:lnSpc>
              <a:spcBef>
                <a:spcPts val="600"/>
              </a:spcBef>
              <a:spcAft>
                <a:spcPts val="0"/>
              </a:spcAft>
              <a:defRPr/>
            </a:pPr>
            <a:endParaRPr lang="fr-CA" sz="1600" dirty="0" smtClean="0"/>
          </a:p>
          <a:p>
            <a:pPr fontAlgn="auto">
              <a:lnSpc>
                <a:spcPct val="100000"/>
              </a:lnSpc>
              <a:spcBef>
                <a:spcPts val="600"/>
              </a:spcBef>
              <a:spcAft>
                <a:spcPts val="0"/>
              </a:spcAft>
              <a:defRPr/>
            </a:pPr>
            <a:endParaRPr lang="fr-CA" sz="1600" dirty="0" smtClean="0"/>
          </a:p>
          <a:p>
            <a:pPr fontAlgn="auto">
              <a:lnSpc>
                <a:spcPct val="100000"/>
              </a:lnSpc>
              <a:spcBef>
                <a:spcPts val="600"/>
              </a:spcBef>
              <a:spcAft>
                <a:spcPts val="0"/>
              </a:spcAft>
              <a:buNone/>
              <a:defRPr/>
            </a:pPr>
            <a:endParaRPr lang="fr-CA" sz="140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solidFill>
                  <a:srgbClr val="58595B"/>
                </a:solidFill>
              </a:rPr>
              <a:pPr/>
              <a:t>6</a:t>
            </a:fld>
            <a:endParaRPr lang="en-US" dirty="0">
              <a:solidFill>
                <a:srgbClr val="58595B"/>
              </a:solidFill>
            </a:endParaRPr>
          </a:p>
        </p:txBody>
      </p:sp>
    </p:spTree>
    <p:extLst>
      <p:ext uri="{BB962C8B-B14F-4D97-AF65-F5344CB8AC3E}">
        <p14:creationId xmlns:p14="http://schemas.microsoft.com/office/powerpoint/2010/main" val="144896488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custDataLst>
              <p:tags r:id="rId1"/>
            </p:custDataLst>
          </p:nvPr>
        </p:nvSpPr>
        <p:spPr bwMode="auto">
          <a:xfrm>
            <a:off x="838201" y="63683"/>
            <a:ext cx="6465424" cy="664797"/>
          </a:xfrm>
          <a:noFill/>
          <a:ln>
            <a:miter lim="800000"/>
            <a:headEnd/>
            <a:tailEnd/>
          </a:ln>
        </p:spPr>
        <p:txBody>
          <a:bodyPr vert="horz" numCol="1" compatLnSpc="1">
            <a:prstTxWarp prst="textNoShape">
              <a:avLst/>
            </a:prstTxWarp>
          </a:bodyPr>
          <a:lstStyle/>
          <a:p>
            <a:r>
              <a:rPr lang="fr-CA" sz="2400" dirty="0" smtClean="0"/>
              <a:t>Connaissance du PME et intention de faire carrière en génie – suivi</a:t>
            </a:r>
          </a:p>
        </p:txBody>
      </p:sp>
      <p:sp>
        <p:nvSpPr>
          <p:cNvPr id="93187" name="Content Placeholder 6"/>
          <p:cNvSpPr>
            <a:spLocks noGrp="1"/>
          </p:cNvSpPr>
          <p:nvPr>
            <p:ph idx="1"/>
            <p:custDataLst>
              <p:tags r:id="rId2"/>
            </p:custDataLst>
          </p:nvPr>
        </p:nvSpPr>
        <p:spPr bwMode="auto">
          <a:xfrm>
            <a:off x="296669" y="716005"/>
            <a:ext cx="8635458"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Les étudiants qui sont actuellement membres du programme de membre étudiant de PEO et ceux qui souhaitent en devenir membres continuent d’être beaucoup plus susceptibles d’avoir absolument l’intention de faire carrière dans le domaine du génie que ceux qui ne sont pas intéressés ou n’en ont jamais entendu parler.  </a:t>
            </a:r>
            <a:endParaRPr lang="fr-CA" dirty="0" smtClean="0"/>
          </a:p>
        </p:txBody>
      </p:sp>
      <p:sp>
        <p:nvSpPr>
          <p:cNvPr id="93188"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3C6F0E5-1A3D-4E3D-BE8B-2A16FC1485A7}" type="slidenum">
              <a:rPr lang="en-US"/>
              <a:pPr/>
              <a:t>60</a:t>
            </a:fld>
            <a:endParaRPr lang="en-US" dirty="0"/>
          </a:p>
        </p:txBody>
      </p:sp>
      <p:graphicFrame>
        <p:nvGraphicFramePr>
          <p:cNvPr id="51362" name="Group 162"/>
          <p:cNvGraphicFramePr>
            <a:graphicFrameLocks noGrp="1"/>
          </p:cNvGraphicFramePr>
          <p:nvPr>
            <p:custDataLst>
              <p:tags r:id="rId4"/>
            </p:custDataLst>
            <p:extLst>
              <p:ext uri="{D42A27DB-BD31-4B8C-83A1-F6EECF244321}">
                <p14:modId xmlns:p14="http://schemas.microsoft.com/office/powerpoint/2010/main" val="1619314802"/>
              </p:ext>
            </p:extLst>
          </p:nvPr>
        </p:nvGraphicFramePr>
        <p:xfrm>
          <a:off x="74143" y="1507814"/>
          <a:ext cx="8995720" cy="4331157"/>
        </p:xfrm>
        <a:graphic>
          <a:graphicData uri="http://schemas.openxmlformats.org/drawingml/2006/table">
            <a:tbl>
              <a:tblPr/>
              <a:tblGrid>
                <a:gridCol w="683688"/>
                <a:gridCol w="412174"/>
                <a:gridCol w="412174"/>
                <a:gridCol w="537386"/>
                <a:gridCol w="480793"/>
                <a:gridCol w="472943"/>
                <a:gridCol w="476867"/>
                <a:gridCol w="434920"/>
                <a:gridCol w="434920"/>
                <a:gridCol w="425887"/>
                <a:gridCol w="491590"/>
                <a:gridCol w="555075"/>
                <a:gridCol w="471605"/>
                <a:gridCol w="412130"/>
                <a:gridCol w="412130"/>
                <a:gridCol w="430843"/>
                <a:gridCol w="483531"/>
                <a:gridCol w="510147"/>
                <a:gridCol w="456917"/>
              </a:tblGrid>
              <a:tr h="39972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lumMod val="50000"/>
                            </a:schemeClr>
                          </a:solidFill>
                          <a:effectLst/>
                          <a:latin typeface="+mj-lt"/>
                        </a:rPr>
                        <a:t>MEMBRE</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lumMod val="50000"/>
                          </a:schemeClr>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tx1">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accent1">
                              <a:lumMod val="50000"/>
                            </a:schemeClr>
                          </a:solidFill>
                          <a:effectLst/>
                          <a:latin typeface="+mj-lt"/>
                        </a:rPr>
                        <a:t>INTÉRESSÉ(E)</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accent1">
                            <a:lumMod val="50000"/>
                          </a:schemeClr>
                        </a:solidFill>
                        <a:effectLst/>
                        <a:latin typeface="+mj-lt"/>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accent1">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2">
                              <a:lumMod val="50000"/>
                            </a:schemeClr>
                          </a:solidFill>
                          <a:effectLst/>
                          <a:latin typeface="+mj-lt"/>
                        </a:rPr>
                        <a:t>PAS INTÉRESSÉ(E) /</a:t>
                      </a:r>
                      <a:br>
                        <a:rPr kumimoji="0" lang="en-US" sz="1100" b="1" i="0" u="none" strike="noStrike" cap="none" normalizeH="0" baseline="0" dirty="0" smtClean="0">
                          <a:ln>
                            <a:noFill/>
                          </a:ln>
                          <a:solidFill>
                            <a:schemeClr val="bg2">
                              <a:lumMod val="50000"/>
                            </a:schemeClr>
                          </a:solidFill>
                          <a:effectLst/>
                          <a:latin typeface="+mj-lt"/>
                        </a:rPr>
                      </a:br>
                      <a:r>
                        <a:rPr kumimoji="0" lang="en-US" sz="1100" b="1" i="0" u="none" strike="noStrike" cap="none" normalizeH="0" baseline="0" dirty="0" smtClean="0">
                          <a:ln>
                            <a:noFill/>
                          </a:ln>
                          <a:solidFill>
                            <a:schemeClr val="bg2">
                              <a:lumMod val="50000"/>
                            </a:schemeClr>
                          </a:solidFill>
                          <a:effectLst/>
                          <a:latin typeface="+mj-lt"/>
                        </a:rPr>
                        <a:t>N’EN A JAMAIS ENTENDU PARLER</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bg2">
                            <a:lumMod val="50000"/>
                          </a:schemeClr>
                        </a:solidFill>
                        <a:effectLst/>
                        <a:latin typeface="+mj-lt"/>
                      </a:endParaRP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bg2">
                            <a:lumMod val="50000"/>
                          </a:schemeClr>
                        </a:solidFill>
                        <a:effectLst/>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3983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3983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marT="18288" marB="18288"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2014</a:t>
                      </a:r>
                    </a:p>
                  </a:txBody>
                  <a:tcPr marL="9144" marR="9144" marT="18288" marB="18288"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2013</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marT="18288" marB="182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absolument</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(n=156)</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(n=215)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(n=223)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(n=126)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(n=140)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bg1"/>
                          </a:solidFill>
                          <a:effectLst/>
                          <a:latin typeface="+mj-lt"/>
                          <a:ea typeface="+mn-ea"/>
                          <a:cs typeface="+mn-cs"/>
                        </a:rPr>
                        <a:t>(</a:t>
                      </a:r>
                      <a:r>
                        <a:rPr kumimoji="0" lang="en-CA" sz="700" b="0" i="0" u="none" strike="noStrike" kern="1200" cap="none" normalizeH="0" baseline="0" dirty="0" smtClean="0">
                          <a:ln>
                            <a:noFill/>
                          </a:ln>
                          <a:solidFill>
                            <a:schemeClr val="tx1"/>
                          </a:solidFill>
                          <a:effectLst/>
                          <a:latin typeface="+mj-lt"/>
                          <a:ea typeface="+mn-ea"/>
                          <a:cs typeface="+mn-cs"/>
                        </a:rPr>
                        <a:t>n=140</a:t>
                      </a:r>
                      <a:r>
                        <a:rPr kumimoji="0" lang="en-CA" sz="700" b="0" i="0" u="none" strike="noStrike" kern="1200" cap="none" normalizeH="0" baseline="0" dirty="0" smtClean="0">
                          <a:ln>
                            <a:noFill/>
                          </a:ln>
                          <a:solidFill>
                            <a:schemeClr val="bg1"/>
                          </a:solidFill>
                          <a:effectLst/>
                          <a:latin typeface="+mj-lt"/>
                          <a:ea typeface="+mn-ea"/>
                          <a:cs typeface="+mn-cs"/>
                        </a:rPr>
                        <a:t>)</a:t>
                      </a:r>
                      <a:endParaRPr kumimoji="0" lang="en-US" sz="700" b="0" i="0" u="none" strike="noStrike" kern="1200" cap="none" normalizeH="0" baseline="0" dirty="0" smtClean="0">
                        <a:ln>
                          <a:noFill/>
                        </a:ln>
                        <a:solidFill>
                          <a:schemeClr val="bg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(n=133)</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(n=200)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(n=162)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(n=148)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(n=113)</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(n=244)</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(n=275)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(n=326)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(n=196)</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63 %C</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71 %C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66 %C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57 %C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52 % C</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60 %C</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63 %C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66 %C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64 %C</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59 % C</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50 %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47 %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48 %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47 %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44 %</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probable-ment</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(n=74)</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(n=69)</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(n=96)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(n=81)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(n=76)</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(n=81)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(n=70)</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(n=192)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(n=247)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(n=187)</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30 %</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23 %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28 %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37 %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41 %</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34 %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32 %A</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29 %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36 %</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39 %A</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43%AB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34 %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42 %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197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probable-ment pas</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(n=14)</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(n=17)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mn-lt"/>
                          <a:ea typeface="+mn-ea"/>
                          <a:cs typeface="+mn-cs"/>
                        </a:rPr>
                        <a:t>(n=13)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mj-lt"/>
                        </a:rPr>
                        <a:t>(n=10)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(n=14)</a:t>
                      </a:r>
                      <a:endParaRPr kumimoji="0" lang="en-US" sz="8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mj-lt"/>
                          <a:ea typeface="+mn-ea"/>
                          <a:cs typeface="+mn-cs"/>
                        </a:rPr>
                        <a:t>12)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kern="1200" cap="none" normalizeH="0" baseline="0" dirty="0" smtClean="0">
                          <a:ln>
                            <a:noFill/>
                          </a:ln>
                          <a:solidFill>
                            <a:schemeClr val="tx1"/>
                          </a:solidFill>
                          <a:effectLst/>
                          <a:latin typeface="+mj-lt"/>
                          <a:ea typeface="+mn-ea"/>
                          <a:cs typeface="+mn-cs"/>
                        </a:rPr>
                        <a:t>(n=10)</a:t>
                      </a:r>
                      <a:endParaRPr kumimoji="0" lang="en-US" sz="8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(n=48)</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(n=50)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(n=49)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(n=56)</a:t>
                      </a:r>
                      <a:endParaRPr kumimoji="0" lang="en-US" sz="8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4 %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a:t>
                      </a:r>
                      <a:endParaRPr kumimoji="0" lang="en-US" sz="1050" b="1" i="0" u="none" strike="noStrike" cap="none" normalizeH="0" baseline="0" dirty="0" smtClean="0">
                        <a:ln>
                          <a:noFill/>
                        </a:ln>
                        <a:solidFill>
                          <a:srgbClr val="CC0000"/>
                        </a:solidFill>
                        <a:effectLst/>
                        <a:latin typeface="+mj-lt"/>
                        <a:sym typeface="Wingdings" pitchFamily="2" charset="2"/>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10 %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8 %B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 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13 %AB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1865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absolument pas</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(n=0)</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(n=16)</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(n=7)</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0 %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0 %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0 %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0 %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3 %B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 AB</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931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2 cotes supérieures</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(n=230)</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(n=264)</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(n=319)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(n=207)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(n=212)</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(n=249)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(n=209)</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(n=272)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(n=288)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(n=243)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(n=247)</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(n=183)</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(n=436)</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(n=522)</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(n=535)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(n=383)</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265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94 %C</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94 %C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93 %</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95 %C</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95 %C</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96 %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97 %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95 %</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89 %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90 %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88 %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87 %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86 %</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1865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2 cotes inférieures</a:t>
                      </a:r>
                    </a:p>
                  </a:txBody>
                  <a:tcPr marL="9144" marR="9144"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(n=16)</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bg1"/>
                          </a:solidFill>
                          <a:effectLst/>
                          <a:latin typeface="+mj-lt"/>
                          <a:ea typeface="+mn-ea"/>
                          <a:cs typeface="+mn-cs"/>
                        </a:rPr>
                        <a:t>(n=13)</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(n=15)</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kern="1200" cap="none" normalizeH="0" baseline="0" dirty="0" smtClean="0">
                          <a:ln>
                            <a:noFill/>
                          </a:ln>
                          <a:solidFill>
                            <a:schemeClr val="tx1"/>
                          </a:solidFill>
                          <a:effectLst/>
                          <a:latin typeface="+mj-lt"/>
                          <a:ea typeface="+mn-ea"/>
                          <a:cs typeface="+mn-cs"/>
                        </a:rPr>
                        <a:t>(n=8)</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(n=10)</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(n=55)</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(n=57)</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(n=74)</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(n=61)</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(n=65)</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(n=63)</a:t>
                      </a:r>
                      <a:endParaRPr kumimoji="0" lang="en-US" sz="700" b="0"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078">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7 %</a:t>
                      </a:r>
                    </a:p>
                  </a:txBody>
                  <a:tcPr marL="9144" marR="9144" marT="18288" marB="1828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A3D68"/>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860A4"/>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7 %</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3B3E"/>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5 %</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11%AB</a:t>
                      </a:r>
                    </a:p>
                  </a:txBody>
                  <a:tcPr marL="9144" marR="9144"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10%AB</a:t>
                      </a:r>
                    </a:p>
                  </a:txBody>
                  <a:tcPr marL="9144" marR="9144"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13 %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15 %</a:t>
                      </a: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1050" b="1" i="0" u="none" strike="noStrike" cap="none" normalizeH="0" baseline="0" dirty="0" smtClean="0">
                          <a:ln>
                            <a:noFill/>
                          </a:ln>
                          <a:solidFill>
                            <a:schemeClr val="tx1"/>
                          </a:solidFill>
                          <a:effectLst/>
                          <a:latin typeface="+mj-lt"/>
                        </a:rPr>
                        <a:t>14 %AB</a:t>
                      </a:r>
                      <a:endParaRPr kumimoji="0" lang="en-US" sz="1050" b="1" i="0" u="none" strike="noStrike" cap="none" normalizeH="0" baseline="0" dirty="0" smtClean="0">
                        <a:ln>
                          <a:noFill/>
                        </a:ln>
                        <a:solidFill>
                          <a:schemeClr val="tx1"/>
                        </a:solidFill>
                        <a:effectLst/>
                        <a:latin typeface="+mj-lt"/>
                      </a:endParaRPr>
                    </a:p>
                  </a:txBody>
                  <a:tcPr marL="9144" marR="9144"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93344" name="Text Box 718"/>
          <p:cNvSpPr txBox="1">
            <a:spLocks noChangeArrowheads="1"/>
          </p:cNvSpPr>
          <p:nvPr>
            <p:custDataLst>
              <p:tags r:id="rId5"/>
            </p:custDataLst>
          </p:nvPr>
        </p:nvSpPr>
        <p:spPr bwMode="auto">
          <a:xfrm>
            <a:off x="780584" y="6055714"/>
            <a:ext cx="8062332" cy="246221"/>
          </a:xfrm>
          <a:prstGeom prst="rect">
            <a:avLst/>
          </a:prstGeom>
          <a:solidFill>
            <a:schemeClr val="bg1"/>
          </a:solidFill>
          <a:ln w="25400" algn="ctr">
            <a:noFill/>
            <a:miter lim="800000"/>
            <a:headEnd/>
            <a:tailEnd/>
          </a:ln>
        </p:spPr>
        <p:txBody>
          <a:bodyPr wrap="square">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
            </p:custDataLst>
          </p:nvPr>
        </p:nvSpPr>
        <p:spPr bwMode="auto">
          <a:xfrm>
            <a:off x="682906" y="271432"/>
            <a:ext cx="7407798" cy="249299"/>
          </a:xfrm>
          <a:noFill/>
          <a:ln>
            <a:miter lim="800000"/>
            <a:headEnd/>
            <a:tailEnd/>
          </a:ln>
        </p:spPr>
        <p:txBody>
          <a:bodyPr vert="horz" numCol="1" compatLnSpc="1">
            <a:prstTxWarp prst="textNoShape">
              <a:avLst/>
            </a:prstTxWarp>
          </a:bodyPr>
          <a:lstStyle/>
          <a:p>
            <a:r>
              <a:rPr lang="fr-CA" sz="1800" dirty="0" smtClean="0"/>
              <a:t>Connaissance du PME et intention de faire une demande de permis – suivi </a:t>
            </a:r>
            <a:endParaRPr lang="en-US" sz="1800" dirty="0" smtClean="0"/>
          </a:p>
        </p:txBody>
      </p:sp>
      <p:sp>
        <p:nvSpPr>
          <p:cNvPr id="94211" name="Content Placeholder 6"/>
          <p:cNvSpPr>
            <a:spLocks noGrp="1"/>
          </p:cNvSpPr>
          <p:nvPr>
            <p:ph idx="1"/>
            <p:custDataLst>
              <p:tags r:id="rId2"/>
            </p:custDataLst>
          </p:nvPr>
        </p:nvSpPr>
        <p:spPr bwMode="auto">
          <a:xfrm>
            <a:off x="390664" y="686193"/>
            <a:ext cx="8227811"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Par ailleurs, les étudiants qui sont actuellement membres du PME ou qui souhaitent en devenir membres sont plus susceptibles d’avoir l’intention de faire une demande de permis et beaucoup plus susceptibles de le faire que ceux qui ne sont pas intéressés ou qui n’en ont jamais entendu parler.    </a:t>
            </a:r>
          </a:p>
        </p:txBody>
      </p:sp>
      <p:sp>
        <p:nvSpPr>
          <p:cNvPr id="94212"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9EC8CDA-F2B7-495A-8E12-8E56AA0B8455}" type="slidenum">
              <a:rPr lang="en-US"/>
              <a:pPr/>
              <a:t>61</a:t>
            </a:fld>
            <a:endParaRPr lang="en-US" dirty="0"/>
          </a:p>
        </p:txBody>
      </p:sp>
      <p:graphicFrame>
        <p:nvGraphicFramePr>
          <p:cNvPr id="1567929" name="Group 185"/>
          <p:cNvGraphicFramePr>
            <a:graphicFrameLocks noGrp="1"/>
          </p:cNvGraphicFramePr>
          <p:nvPr>
            <p:custDataLst>
              <p:tags r:id="rId4"/>
            </p:custDataLst>
            <p:extLst>
              <p:ext uri="{D42A27DB-BD31-4B8C-83A1-F6EECF244321}">
                <p14:modId xmlns:p14="http://schemas.microsoft.com/office/powerpoint/2010/main" val="3182098066"/>
              </p:ext>
            </p:extLst>
          </p:nvPr>
        </p:nvGraphicFramePr>
        <p:xfrm>
          <a:off x="80560" y="1387554"/>
          <a:ext cx="8935841" cy="4649114"/>
        </p:xfrm>
        <a:graphic>
          <a:graphicData uri="http://schemas.openxmlformats.org/drawingml/2006/table">
            <a:tbl>
              <a:tblPr/>
              <a:tblGrid>
                <a:gridCol w="826301"/>
                <a:gridCol w="450530"/>
                <a:gridCol w="450530"/>
                <a:gridCol w="450530"/>
                <a:gridCol w="450530"/>
                <a:gridCol w="450530"/>
                <a:gridCol w="450530"/>
                <a:gridCol w="450530"/>
                <a:gridCol w="450530"/>
                <a:gridCol w="450530"/>
                <a:gridCol w="450530"/>
                <a:gridCol w="450530"/>
                <a:gridCol w="450530"/>
                <a:gridCol w="450530"/>
                <a:gridCol w="450530"/>
                <a:gridCol w="450530"/>
                <a:gridCol w="450530"/>
                <a:gridCol w="450530"/>
                <a:gridCol w="450530"/>
              </a:tblGrid>
              <a:tr h="313646">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050" b="1" i="0" u="none" strike="noStrike" cap="none" normalizeH="0" baseline="0" noProof="0" dirty="0" smtClean="0">
                          <a:ln>
                            <a:noFill/>
                          </a:ln>
                          <a:solidFill>
                            <a:schemeClr val="tx1">
                              <a:lumMod val="50000"/>
                            </a:schemeClr>
                          </a:solidFill>
                          <a:effectLst/>
                          <a:latin typeface="+mj-lt"/>
                        </a:rPr>
                        <a:t>MEMBRE</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tx1">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050" b="1" i="0" u="none" strike="noStrike" cap="none" normalizeH="0" baseline="0" noProof="0" dirty="0" smtClean="0">
                          <a:ln>
                            <a:noFill/>
                          </a:ln>
                          <a:solidFill>
                            <a:schemeClr val="accent1">
                              <a:lumMod val="50000"/>
                            </a:schemeClr>
                          </a:solidFill>
                          <a:effectLst/>
                          <a:latin typeface="+mj-lt"/>
                        </a:rPr>
                        <a:t>INTÉRESSÉ(E)</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accent1">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050" b="1" i="0" u="none" strike="noStrike" cap="none" normalizeH="0" baseline="0" noProof="0" dirty="0" smtClean="0">
                          <a:ln>
                            <a:noFill/>
                          </a:ln>
                          <a:solidFill>
                            <a:schemeClr val="tx2">
                              <a:lumMod val="50000"/>
                            </a:schemeClr>
                          </a:solidFill>
                          <a:effectLst/>
                          <a:latin typeface="+mj-lt"/>
                        </a:rPr>
                        <a:t>PAS INTÉRESSÉ(E)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1050" b="1" i="0" u="none" strike="noStrike" cap="none" normalizeH="0" baseline="0" noProof="0" dirty="0" smtClean="0">
                          <a:ln>
                            <a:noFill/>
                          </a:ln>
                          <a:solidFill>
                            <a:schemeClr val="tx2">
                              <a:lumMod val="50000"/>
                            </a:schemeClr>
                          </a:solidFill>
                          <a:effectLst/>
                          <a:latin typeface="+mj-lt"/>
                        </a:rPr>
                        <a:t>N’EN A JAMAIS ENTENDU PARLER</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chemeClr val="tx2">
                            <a:lumMod val="50000"/>
                          </a:schemeClr>
                        </a:solidFill>
                        <a:effectLst/>
                        <a:latin typeface="+mj-lt"/>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chemeClr val="tx2">
                            <a:lumMod val="50000"/>
                          </a:schemeClr>
                        </a:solidFill>
                        <a:effectLst/>
                        <a:latin typeface="+mj-lt"/>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250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250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marT="27432" marB="27432"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9144" marR="9144"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9144" marR="9144" marT="27432" marB="27432"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9144" marR="9144" marT="27432" marB="27432"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absolument</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(n=142)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(n=186)</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(n=194)</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(n=120)</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(n=116)</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(n=118)</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(n=129)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(n=156)</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(n=151)</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(n=148)</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(n=114)</a:t>
                      </a:r>
                      <a:endParaRPr kumimoji="0" lang="en-US" sz="700" b="0" i="0" u="none" strike="noStrike" cap="none" normalizeH="0" baseline="0" dirty="0" smtClean="0">
                        <a:ln>
                          <a:noFill/>
                        </a:ln>
                        <a:solidFill>
                          <a:schemeClr val="tx2"/>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(n=220)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(n=173)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(n=158)</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58 %C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62 %C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57 %C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55 %C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44 %</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58 %C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54 %C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59 %C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60 %C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59% AC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32 %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38 %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36 %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36 %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35 %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probablement</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(n=70)</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(n=77)</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(n=97)</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(n=66)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(n=64)</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(n=104)</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(n=62)</a:t>
                      </a:r>
                      <a:endParaRPr kumimoji="0" lang="en-US" sz="7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(n=188)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(n=155)</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(n=170)</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12507">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29 %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25 %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29 %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29 %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39 %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33 %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36 %A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33 %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31 %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30 %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36 %A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32 %A</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34 %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32 %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7708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probablement pas</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mj-lt"/>
                        </a:rPr>
                        <a:t>(n=15)</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(n=16)</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mj-lt"/>
                          <a:ea typeface="+mn-ea"/>
                          <a:cs typeface="+mn-cs"/>
                        </a:rPr>
                        <a:t>6)</a:t>
                      </a:r>
                      <a:endParaRPr kumimoji="0" lang="en-US" sz="8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(n=12)</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2"/>
                          </a:solidFill>
                          <a:effectLst/>
                          <a:latin typeface="+mj-lt"/>
                        </a:rPr>
                        <a:t>(n=3)</a:t>
                      </a:r>
                      <a:endParaRPr kumimoji="0" lang="en-US" sz="8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(n=54)</a:t>
                      </a:r>
                      <a:endParaRPr kumimoji="0" lang="en-US" sz="8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7 %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2 %</a:t>
                      </a:r>
                      <a:endParaRPr kumimoji="0" lang="en-US" sz="1050" b="1" i="0" u="none" strike="noStrike" cap="none" normalizeH="0" baseline="0" dirty="0" smtClean="0">
                        <a:ln>
                          <a:noFill/>
                        </a:ln>
                        <a:solidFill>
                          <a:srgbClr val="CC0000"/>
                        </a:solidFill>
                        <a:effectLst/>
                        <a:latin typeface="+mj-lt"/>
                        <a:sym typeface="Wingdings" pitchFamily="2" charset="2"/>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15 %AB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13 %AB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15 %AB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15%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16% AB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AB</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absolument pas</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(n=5)</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(n=4)</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(n=6)</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(n=0)</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(n=1)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(n=23)</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(n=26)</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(n=20)</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212507">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0 %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0 %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5 %B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 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Ne sait pas / incertain(e)</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(n=11)</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(n=16)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mj-lt"/>
                        </a:rPr>
                        <a:t>(n=21)</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(n=17)</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rgbClr val="203944"/>
                          </a:solidFill>
                          <a:effectLst/>
                          <a:latin typeface="+mj-lt"/>
                        </a:rPr>
                        <a:t>(n=13)</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(n=79)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(n=57)</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(n=47)</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(n=49)</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7 %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12 %AB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14 %AB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10 %A</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 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11 %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2 cotes supérieures</a:t>
                      </a:r>
                    </a:p>
                  </a:txBody>
                  <a:tcPr marL="9144" marR="9144" marT="27432" marB="27432"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(n=212)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(n=263)</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(n=291)</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(n=186)</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(n=180)</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(n=222)</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(n=201)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(n=259)</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(n=229)</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(n=225)</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j-lt"/>
                          <a:ea typeface="+mn-ea"/>
                          <a:cs typeface="+mn-cs"/>
                        </a:rPr>
                        <a:t>(n=176)</a:t>
                      </a:r>
                      <a:endParaRPr kumimoji="0" lang="en-US" sz="700" b="0" i="0" u="none" strike="noStrike" kern="1200" cap="none" normalizeH="0" baseline="0" dirty="0" smtClean="0">
                        <a:ln>
                          <a:noFill/>
                        </a:ln>
                        <a:solidFill>
                          <a:schemeClr val="tx1"/>
                        </a:solidFill>
                        <a:effectLst/>
                        <a:latin typeface="+mj-lt"/>
                        <a:ea typeface="+mn-ea"/>
                        <a:cs typeface="+mn-cs"/>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(n=337)</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(n=408)</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428)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(n=328)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(n=274)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(n=328)</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86 %C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87 %C</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86 %C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85 %C</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81 %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83 % 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91 %C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90 %C</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92 %AC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91 %AC</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88 %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AC</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69 %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70 %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70 %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68 %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68 %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74 %</a:t>
                      </a:r>
                    </a:p>
                  </a:txBody>
                  <a:tcPr marL="9144" marR="9144" marT="27432" marB="27432"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15938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2 cotes inférieures</a:t>
                      </a:r>
                    </a:p>
                  </a:txBody>
                  <a:tcPr marL="9144" marR="9144" marT="27432" marB="27432"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(n=22)</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7375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(n=28)</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j-lt"/>
                          <a:ea typeface="+mn-ea"/>
                          <a:cs typeface="+mn-cs"/>
                        </a:rPr>
                        <a:t>(n=32)</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(n=21)</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600" b="0" i="0" u="none" strike="noStrike" cap="none" normalizeH="0" baseline="0" dirty="0" smtClean="0">
                          <a:ln>
                            <a:noFill/>
                          </a:ln>
                          <a:solidFill>
                            <a:schemeClr val="tx1"/>
                          </a:solidFill>
                          <a:effectLst/>
                          <a:latin typeface="+mj-lt"/>
                        </a:rPr>
                        <a:t>(n=25)</a:t>
                      </a:r>
                      <a:endParaRPr kumimoji="0" lang="en-US" sz="6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(n=11)</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a:t>
                      </a:r>
                      <a:r>
                        <a:rPr kumimoji="0" lang="en-US" sz="700" b="0" i="0" u="none" strike="noStrike" kern="1200" cap="none" normalizeH="0" baseline="0" dirty="0" smtClean="0">
                          <a:ln>
                            <a:noFill/>
                          </a:ln>
                          <a:solidFill>
                            <a:schemeClr val="bg1"/>
                          </a:solidFill>
                          <a:effectLst/>
                          <a:latin typeface="+mj-lt"/>
                          <a:ea typeface="+mn-ea"/>
                          <a:cs typeface="+mn-cs"/>
                        </a:rPr>
                        <a:t>)</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2"/>
                          </a:solidFill>
                          <a:effectLst/>
                          <a:latin typeface="+mj-lt"/>
                        </a:rPr>
                        <a:t>(n=4)</a:t>
                      </a:r>
                      <a:endParaRPr kumimoji="0" lang="en-US" sz="700" b="0" i="0" u="none" strike="noStrike" cap="none" normalizeH="0" baseline="0" dirty="0" smtClean="0">
                        <a:ln>
                          <a:noFill/>
                        </a:ln>
                        <a:solidFill>
                          <a:srgbClr val="203944"/>
                        </a:solidFill>
                        <a:effectLst/>
                        <a:latin typeface="+mj-lt"/>
                      </a:endParaRPr>
                    </a:p>
                  </a:txBody>
                  <a:tcPr marL="9144" marR="9144" marT="27432" marB="27432"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(n=95)</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13233"/>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(n=92)</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(n=98)</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(n=84)</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(n=69)</a:t>
                      </a:r>
                      <a:endParaRPr kumimoji="0" lang="en-US" sz="700" b="0" i="0" u="none" strike="noStrike" cap="none" normalizeH="0" baseline="0" dirty="0" smtClean="0">
                        <a:ln>
                          <a:noFill/>
                        </a:ln>
                        <a:solidFill>
                          <a:schemeClr val="tx1"/>
                        </a:solidFill>
                        <a:effectLst/>
                        <a:latin typeface="+mj-lt"/>
                      </a:endParaRPr>
                    </a:p>
                  </a:txBody>
                  <a:tcPr marL="9144" marR="9144" marT="27432" marB="27432"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20000"/>
                        <a:lumOff val="80000"/>
                      </a:schemeClr>
                    </a:solidFill>
                  </a:tcPr>
                </a:tc>
              </a:tr>
              <a:tr h="425013">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9 %B</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7375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9 %</a:t>
                      </a:r>
                    </a:p>
                  </a:txBody>
                  <a:tcPr marL="9144" marR="9144" marT="27432" marB="274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kern="1200" cap="none" normalizeH="0" baseline="0" dirty="0" smtClean="0">
                          <a:ln>
                            <a:noFill/>
                          </a:ln>
                          <a:solidFill>
                            <a:schemeClr val="bg1"/>
                          </a:solidFill>
                          <a:effectLst/>
                          <a:latin typeface="+mj-lt"/>
                          <a:ea typeface="+mn-ea"/>
                          <a:cs typeface="+mn-cs"/>
                        </a:rPr>
                        <a:t>9 %B</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9 %B</a:t>
                      </a:r>
                    </a:p>
                  </a:txBody>
                  <a:tcPr marL="9144" marR="9144" marT="27432" marB="2743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9144" marR="9144" marT="27432" marB="27432"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4 %</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4 %</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5 %</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marT="27432" marB="27432"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19 %AB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13233"/>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16 %AB</a:t>
                      </a:r>
                    </a:p>
                  </a:txBody>
                  <a:tcPr marL="9144" marR="9144"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535455"/>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20 %AB</a:t>
                      </a:r>
                    </a:p>
                  </a:txBody>
                  <a:tcPr marL="9144" marR="9144"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21 %AB</a:t>
                      </a:r>
                    </a:p>
                  </a:txBody>
                  <a:tcPr marL="9144" marR="9144" marT="27432" marB="27432"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15 %AB</a:t>
                      </a:r>
                    </a:p>
                  </a:txBody>
                  <a:tcPr marL="9144" marR="9144" marT="27432" marB="27432"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94388" name="Text Box 139"/>
          <p:cNvSpPr txBox="1">
            <a:spLocks noChangeArrowheads="1"/>
          </p:cNvSpPr>
          <p:nvPr>
            <p:custDataLst>
              <p:tags r:id="rId5"/>
            </p:custDataLst>
          </p:nvPr>
        </p:nvSpPr>
        <p:spPr bwMode="auto">
          <a:xfrm>
            <a:off x="-31237" y="6222521"/>
            <a:ext cx="6559624" cy="253916"/>
          </a:xfrm>
          <a:prstGeom prst="rect">
            <a:avLst/>
          </a:prstGeom>
          <a:solidFill>
            <a:schemeClr val="bg1"/>
          </a:solidFill>
          <a:ln w="25400" algn="ctr">
            <a:noFill/>
            <a:miter lim="800000"/>
            <a:headEnd/>
            <a:tailEnd/>
          </a:ln>
        </p:spPr>
        <p:txBody>
          <a:bodyPr wrap="square">
            <a:spAutoFit/>
          </a:bodyPr>
          <a:lstStyle/>
          <a:p>
            <a:pPr algn="r"/>
            <a:r>
              <a:rPr lang="fr-CA" sz="1050" dirty="0" smtClean="0">
                <a:solidFill>
                  <a:schemeClr val="tx1"/>
                </a:solidFill>
              </a:rPr>
              <a:t>Intention de faire une demande de permis d’exercice</a:t>
            </a:r>
            <a:endParaRPr lang="fr-CA" sz="1050"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dirty="0" smtClean="0">
                <a:solidFill>
                  <a:schemeClr val="accent6"/>
                </a:solidFill>
              </a:rPr>
              <a:t>Impact de la participation à un atelier ou un séminaire donné par PEO</a:t>
            </a:r>
          </a:p>
        </p:txBody>
      </p:sp>
      <p:sp>
        <p:nvSpPr>
          <p:cNvPr id="9523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B292123-3730-4447-925E-23964817212C}" type="slidenum">
              <a:rPr lang="en-US"/>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bwMode="auto">
          <a:xfrm>
            <a:off x="838201" y="63683"/>
            <a:ext cx="6726382" cy="664797"/>
          </a:xfrm>
          <a:noFill/>
          <a:ln>
            <a:miter lim="800000"/>
            <a:headEnd/>
            <a:tailEnd/>
          </a:ln>
        </p:spPr>
        <p:txBody>
          <a:bodyPr vert="horz" numCol="1" compatLnSpc="1">
            <a:prstTxWarp prst="textNoShape">
              <a:avLst/>
            </a:prstTxWarp>
          </a:bodyPr>
          <a:lstStyle/>
          <a:p>
            <a:r>
              <a:rPr lang="fr-CA" sz="2400" dirty="0" smtClean="0"/>
              <a:t>Participation à un atelier ou un séminaire de PEO et intention de faire carrière en génie – suivi </a:t>
            </a:r>
          </a:p>
        </p:txBody>
      </p:sp>
      <p:sp>
        <p:nvSpPr>
          <p:cNvPr id="96259" name="Content Placeholder 6"/>
          <p:cNvSpPr>
            <a:spLocks noGrp="1"/>
          </p:cNvSpPr>
          <p:nvPr>
            <p:ph idx="1"/>
            <p:custDataLst>
              <p:tags r:id="rId2"/>
            </p:custDataLst>
          </p:nvPr>
        </p:nvSpPr>
        <p:spPr bwMode="auto">
          <a:xfrm>
            <a:off x="352424" y="867976"/>
            <a:ext cx="850164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Les étudiants qui ont assisté à un atelier ou un séminaire de PEO ne sont pas plus susceptibles d’avoir l’intention de faire carrière en génie que ceux qui n’y ont pas assisté. </a:t>
            </a:r>
            <a:endParaRPr lang="en-US" sz="1400" dirty="0" smtClean="0"/>
          </a:p>
        </p:txBody>
      </p:sp>
      <p:sp>
        <p:nvSpPr>
          <p:cNvPr id="9626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42EA3C5F-D7D7-4600-A92A-51AE72AC6B3A}" type="slidenum">
              <a:rPr lang="en-US"/>
              <a:pPr/>
              <a:t>63</a:t>
            </a:fld>
            <a:endParaRPr lang="en-US" dirty="0"/>
          </a:p>
        </p:txBody>
      </p:sp>
      <p:graphicFrame>
        <p:nvGraphicFramePr>
          <p:cNvPr id="1570955" name="Group 139"/>
          <p:cNvGraphicFramePr>
            <a:graphicFrameLocks noGrp="1"/>
          </p:cNvGraphicFramePr>
          <p:nvPr>
            <p:custDataLst>
              <p:tags r:id="rId4"/>
            </p:custDataLst>
            <p:extLst>
              <p:ext uri="{D42A27DB-BD31-4B8C-83A1-F6EECF244321}">
                <p14:modId xmlns:p14="http://schemas.microsoft.com/office/powerpoint/2010/main" val="2065960585"/>
              </p:ext>
            </p:extLst>
          </p:nvPr>
        </p:nvGraphicFramePr>
        <p:xfrm>
          <a:off x="234174" y="1631795"/>
          <a:ext cx="8720269" cy="4145280"/>
        </p:xfrm>
        <a:graphic>
          <a:graphicData uri="http://schemas.openxmlformats.org/drawingml/2006/table">
            <a:tbl>
              <a:tblPr/>
              <a:tblGrid>
                <a:gridCol w="1039813"/>
                <a:gridCol w="640038"/>
                <a:gridCol w="640038"/>
                <a:gridCol w="640038"/>
                <a:gridCol w="640038"/>
                <a:gridCol w="640038"/>
                <a:gridCol w="640038"/>
                <a:gridCol w="640038"/>
                <a:gridCol w="640038"/>
                <a:gridCol w="640038"/>
                <a:gridCol w="640038"/>
                <a:gridCol w="640038"/>
                <a:gridCol w="640038"/>
              </a:tblGrid>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333399"/>
                          </a:solidFill>
                          <a:effectLst/>
                          <a:latin typeface="Arial" charset="0"/>
                        </a:rPr>
                        <a:t>A ASSISTÉ À UN ATELIER OU UN SÉMINAIRE DE PEO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339999"/>
                          </a:solidFill>
                          <a:effectLst/>
                          <a:latin typeface="Arial" charset="0"/>
                        </a:rPr>
                        <a:t>N’A ASSISTÉ À AUCUN ATELIER OU SÉMINAIRE DE PEO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rgbClr val="333399"/>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kern="1200" cap="none" normalizeH="0" baseline="0" dirty="0" smtClean="0">
                          <a:ln>
                            <a:noFill/>
                          </a:ln>
                          <a:solidFill>
                            <a:srgbClr val="339999"/>
                          </a:solidFill>
                          <a:effectLst/>
                          <a:latin typeface="Arial" charset="0"/>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kern="1200" cap="none" normalizeH="0" baseline="0" dirty="0" smtClean="0">
                        <a:ln>
                          <a:noFill/>
                        </a:ln>
                        <a:solidFill>
                          <a:srgbClr val="339999"/>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absolument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(n=216)</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(n=237)</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234)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(n=181)</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(n=178)</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(n=142)</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(n=298)</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(n=404)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489)</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(n=319)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(n=286)</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(n=283)</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63 %B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60 %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56 %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54 %</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50 %</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55 %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61 %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55 %</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50 %</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probable-ment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(n=114)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124)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(n=119)</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(n=123)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(n=118)</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(n=203)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244)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(n=179)</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(n=226)</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32 %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37 %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38 %</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42 %</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37 %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37 %A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31 %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35 %</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40 %</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probable-ment pas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25)</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(n=20)</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(n=22)</a:t>
                      </a:r>
                      <a:endParaRPr kumimoji="0" lang="en-US" sz="9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(n=39)</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54)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(n=43)</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(n=53)</a:t>
                      </a:r>
                      <a:endParaRPr kumimoji="0" lang="en-US" sz="9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7 %</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8 %</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8 %</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9 %</a:t>
                      </a: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absolument pas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kumimoji="0" lang="en-US" sz="800" b="0" i="0" u="none" strike="noStrike" kern="1200" cap="none" normalizeH="0" baseline="0" dirty="0" smtClean="0">
                          <a:ln>
                            <a:noFill/>
                          </a:ln>
                          <a:solidFill>
                            <a:schemeClr val="bg1"/>
                          </a:solidFill>
                          <a:effectLst/>
                          <a:latin typeface="+mn-lt"/>
                          <a:ea typeface="+mn-ea"/>
                          <a:cs typeface="+mn-cs"/>
                        </a:rPr>
                        <a:t>(n=5)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9)</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(n=4)</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a:t>
                      </a: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12)</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(n=9)</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(n=9)</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1 %</a:t>
                      </a:r>
                    </a:p>
                  </a:txBody>
                  <a:tcP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&lt;1 %</a:t>
                      </a:r>
                    </a:p>
                  </a:txBody>
                  <a:tcP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1 %</a:t>
                      </a:r>
                    </a:p>
                  </a:txBody>
                  <a:tcPr marL="9525" marR="9525" marT="9525"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2 %</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2 %</a:t>
                      </a: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2 cotes supérieures</a:t>
                      </a:r>
                    </a:p>
                  </a:txBody>
                  <a:tcPr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(n=333)</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(n=351)</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358)</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(n=300)</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(n=301)</a:t>
                      </a:r>
                    </a:p>
                  </a:txBody>
                  <a:tcPr anchor="b"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(n=260)</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Arial" charset="0"/>
                          <a:ea typeface="+mn-ea"/>
                          <a:cs typeface="+mn-cs"/>
                        </a:rPr>
                        <a:t>(n=501)</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Arial" charset="0"/>
                          <a:ea typeface="+mn-ea"/>
                          <a:cs typeface="+mn-cs"/>
                        </a:rPr>
                        <a:t>(n=676)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733)</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(n=531)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(n=465)</a:t>
                      </a:r>
                    </a:p>
                  </a:txBody>
                  <a:tcPr anchor="b"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(n=509)</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90 %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93 %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93 %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92 %</a:t>
                      </a:r>
                    </a:p>
                  </a:txBody>
                  <a:tcP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92 %</a:t>
                      </a:r>
                    </a:p>
                  </a:txBody>
                  <a:tcPr horzOverflow="overflow">
                    <a:lnL>
                      <a:noFill/>
                    </a:lnL>
                    <a:lnR w="28575"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92 %</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92 %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90 %</a:t>
                      </a:r>
                    </a:p>
                  </a:txBody>
                  <a:tcP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89 %</a:t>
                      </a:r>
                    </a:p>
                  </a:txBody>
                  <a:tcP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2 cotes inférieures</a:t>
                      </a:r>
                    </a:p>
                  </a:txBody>
                  <a:tcPr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(n=36)</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(n=27)</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34)</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(n=24)</a:t>
                      </a:r>
                    </a:p>
                  </a:txBody>
                  <a:tcPr anchor="b"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(n=26)</a:t>
                      </a:r>
                    </a:p>
                  </a:txBody>
                  <a:tcPr anchor="b"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(n=23)</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(n=42)</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(n=56)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66)</a:t>
                      </a:r>
                      <a:endParaRPr kumimoji="0" lang="en-US" sz="800" b="0" i="0" u="none" strike="noStrike" kern="1200" cap="none" normalizeH="0" baseline="0" dirty="0" smtClean="0">
                        <a:ln>
                          <a:noFill/>
                        </a:ln>
                        <a:solidFill>
                          <a:schemeClr val="bg1"/>
                        </a:solidFill>
                        <a:effectLst/>
                        <a:latin typeface="+mn-lt"/>
                        <a:ea typeface="+mn-ea"/>
                        <a:cs typeface="+mn-cs"/>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(n=52)</a:t>
                      </a:r>
                    </a:p>
                  </a:txBody>
                  <a:tcPr anchor="b"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(n=62)</a:t>
                      </a:r>
                      <a:endParaRPr kumimoji="0" lang="en-US" sz="800" b="0" i="0" u="none" strike="noStrike" cap="none" normalizeH="0" baseline="0" dirty="0" smtClean="0">
                        <a:ln>
                          <a:noFill/>
                        </a:ln>
                        <a:solidFill>
                          <a:schemeClr val="tx1"/>
                        </a:solidFill>
                        <a:effectLst/>
                        <a:latin typeface="Arial" charset="0"/>
                      </a:endParaRPr>
                    </a:p>
                  </a:txBody>
                  <a:tcPr anchor="b"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8 %</a:t>
                      </a:r>
                    </a:p>
                  </a:txBody>
                  <a:tcP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8 %</a:t>
                      </a:r>
                    </a:p>
                  </a:txBody>
                  <a:tcP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8 %</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82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9 %</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11 %</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96373" name="Text Box 140"/>
          <p:cNvSpPr txBox="1">
            <a:spLocks noChangeArrowheads="1"/>
          </p:cNvSpPr>
          <p:nvPr>
            <p:custDataLst>
              <p:tags r:id="rId5"/>
            </p:custDataLst>
          </p:nvPr>
        </p:nvSpPr>
        <p:spPr bwMode="auto">
          <a:xfrm>
            <a:off x="0" y="5987731"/>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bwMode="auto">
          <a:xfrm>
            <a:off x="706056" y="63683"/>
            <a:ext cx="8295069" cy="664797"/>
          </a:xfrm>
          <a:noFill/>
          <a:ln>
            <a:miter lim="800000"/>
            <a:headEnd/>
            <a:tailEnd/>
          </a:ln>
        </p:spPr>
        <p:txBody>
          <a:bodyPr vert="horz" numCol="1" compatLnSpc="1">
            <a:prstTxWarp prst="textNoShape">
              <a:avLst/>
            </a:prstTxWarp>
          </a:bodyPr>
          <a:lstStyle/>
          <a:p>
            <a:r>
              <a:rPr lang="fr-CA" sz="2400" dirty="0" smtClean="0"/>
              <a:t>Participation à un atelier ou un séminaire de PEO </a:t>
            </a:r>
            <a:br>
              <a:rPr lang="fr-CA" sz="2400" dirty="0" smtClean="0"/>
            </a:br>
            <a:r>
              <a:rPr lang="fr-CA" sz="2400" dirty="0" smtClean="0"/>
              <a:t>et intention de faire une demande de permis – suivi</a:t>
            </a:r>
          </a:p>
        </p:txBody>
      </p:sp>
      <p:sp>
        <p:nvSpPr>
          <p:cNvPr id="97283" name="Content Placeholder 6"/>
          <p:cNvSpPr>
            <a:spLocks noGrp="1"/>
          </p:cNvSpPr>
          <p:nvPr>
            <p:ph idx="1"/>
            <p:custDataLst>
              <p:tags r:id="rId2"/>
            </p:custDataLst>
          </p:nvPr>
        </p:nvSpPr>
        <p:spPr bwMode="auto">
          <a:xfrm>
            <a:off x="274366" y="929112"/>
            <a:ext cx="8480752" cy="38779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fr-CA" sz="1400" dirty="0" smtClean="0"/>
              <a:t>Par ailleurs, les étudiants qui disent avoir assisté à un atelier ou un séminaire donné par un représentant de PEO ne sont pas plus susceptibles d’avoir l’intention de faire une demande de permis que ceux qui n’y ont pas assisté. </a:t>
            </a:r>
            <a:endParaRPr lang="fr-CA" sz="1400" dirty="0"/>
          </a:p>
        </p:txBody>
      </p:sp>
      <p:sp>
        <p:nvSpPr>
          <p:cNvPr id="9728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0FF391C-2842-4AE0-872C-C07E324D6FB4}" type="slidenum">
              <a:rPr lang="en-US"/>
              <a:pPr/>
              <a:t>64</a:t>
            </a:fld>
            <a:endParaRPr lang="en-US" dirty="0"/>
          </a:p>
        </p:txBody>
      </p:sp>
      <p:graphicFrame>
        <p:nvGraphicFramePr>
          <p:cNvPr id="55441" name="Group 145"/>
          <p:cNvGraphicFramePr>
            <a:graphicFrameLocks noGrp="1"/>
          </p:cNvGraphicFramePr>
          <p:nvPr>
            <p:custDataLst>
              <p:tags r:id="rId4"/>
            </p:custDataLst>
            <p:extLst>
              <p:ext uri="{D42A27DB-BD31-4B8C-83A1-F6EECF244321}">
                <p14:modId xmlns:p14="http://schemas.microsoft.com/office/powerpoint/2010/main" val="2044556020"/>
              </p:ext>
            </p:extLst>
          </p:nvPr>
        </p:nvGraphicFramePr>
        <p:xfrm>
          <a:off x="479504" y="1695447"/>
          <a:ext cx="8263045" cy="4423840"/>
        </p:xfrm>
        <a:graphic>
          <a:graphicData uri="http://schemas.openxmlformats.org/drawingml/2006/table">
            <a:tbl>
              <a:tblPr/>
              <a:tblGrid>
                <a:gridCol w="1001341"/>
                <a:gridCol w="605142"/>
                <a:gridCol w="605142"/>
                <a:gridCol w="605142"/>
                <a:gridCol w="605142"/>
                <a:gridCol w="605142"/>
                <a:gridCol w="605142"/>
                <a:gridCol w="605142"/>
                <a:gridCol w="605142"/>
                <a:gridCol w="605142"/>
                <a:gridCol w="605142"/>
                <a:gridCol w="605142"/>
                <a:gridCol w="605142"/>
              </a:tblGrid>
              <a:tr h="521547">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333399"/>
                          </a:solidFill>
                          <a:effectLst/>
                          <a:latin typeface="Arial" charset="0"/>
                        </a:rPr>
                        <a:t>A ASSISTÉ À UN ATELIER OU UN SÉMINAIRE DE PEO</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339999"/>
                          </a:solidFill>
                          <a:effectLst/>
                          <a:latin typeface="Arial" charset="0"/>
                        </a:rPr>
                        <a:t>N’A ASSISTÉ À AUCUN ATELIER OU SÉMINAIRE DE PEO</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77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9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077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2010</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2012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2010</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2009</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absolument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(n=177)</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(n=211)</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192)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(n=169)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(n=169)</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(n=135)</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(n=385)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(n=257)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(n=226)</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(n=237)</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48 %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56 %B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49 %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52 %B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52 %</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48 %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48 %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44 %</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42 %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probable-ment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(n=117)</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(n=105)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133)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(n=102)</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(n=87)</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(n=104)</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243)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(n=185)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(n=169)</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(n=221)</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32 %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28 %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34 %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31 %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27 %</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37 %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33 %</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37 %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173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probable-ment pas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(n=40)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(n=24)</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34)</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(n=21)</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(n=31)</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(n=23)</a:t>
                      </a:r>
                      <a:endParaRPr kumimoji="0" lang="en-US" sz="9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81)</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(n=70)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(n=57)</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900" b="0" i="0" u="none" strike="noStrike" cap="none" normalizeH="0" baseline="0" dirty="0" smtClean="0">
                          <a:ln>
                            <a:noFill/>
                          </a:ln>
                          <a:solidFill>
                            <a:schemeClr val="tx1"/>
                          </a:solidFill>
                          <a:effectLst/>
                          <a:latin typeface="Arial" charset="0"/>
                        </a:rPr>
                        <a:t>(n=49)</a:t>
                      </a:r>
                      <a:endParaRPr kumimoji="0" lang="en-US" sz="9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9 %</a:t>
                      </a:r>
                    </a:p>
                  </a:txBody>
                  <a:tcPr marT="0" marB="0"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8 %</a:t>
                      </a:r>
                    </a:p>
                  </a:txBody>
                  <a:tcPr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10 %A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12 %A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11 %</a:t>
                      </a:r>
                    </a:p>
                  </a:txBody>
                  <a:tcPr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9 %</a:t>
                      </a:r>
                    </a:p>
                  </a:txBody>
                  <a:tcPr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absolument pas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(n=10)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11)</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(n=8)</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(n=6)</a:t>
                      </a:r>
                    </a:p>
                  </a:txBody>
                  <a:tcPr marT="0" marB="0"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sym typeface="Wingdings" pitchFamily="2" charset="2"/>
                        </a:rPr>
                        <a:t>(n=6)</a:t>
                      </a: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27)</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(n=18)</a:t>
                      </a:r>
                    </a:p>
                  </a:txBody>
                  <a:tcPr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sym typeface="Wingdings" pitchFamily="2" charset="2"/>
                        </a:rPr>
                        <a:t>(n=16)</a:t>
                      </a: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2 %</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2 %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3 %</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sym typeface="Wingdings" pitchFamily="2" charset="2"/>
                        </a:rPr>
                        <a:t>3 %</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Ne sait pas / incertain(e)</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(n=25)</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(n=33)</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22)</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(n=24)</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(n=34)</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(n=6)</a:t>
                      </a: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kern="1200" cap="none" normalizeH="0" baseline="0" dirty="0" smtClean="0">
                          <a:ln>
                            <a:noFill/>
                          </a:ln>
                          <a:solidFill>
                            <a:schemeClr val="bg1"/>
                          </a:solidFill>
                          <a:effectLst/>
                          <a:latin typeface="Arial" charset="0"/>
                          <a:ea typeface="+mn-ea"/>
                          <a:cs typeface="+mn-cs"/>
                        </a:rPr>
                        <a:t>(n=67)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63)</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(n=53)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(n=47)</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(n=16)</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7 %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6 %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10 %</a:t>
                      </a:r>
                    </a:p>
                  </a:txBody>
                  <a:tcPr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5 %</a:t>
                      </a:r>
                      <a:endParaRPr kumimoji="0" lang="en-US" sz="1100" b="1" i="0" u="none" strike="noStrike" cap="none" normalizeH="0" baseline="0" dirty="0" smtClean="0">
                        <a:ln>
                          <a:noFill/>
                        </a:ln>
                        <a:solidFill>
                          <a:schemeClr val="tx1"/>
                        </a:solidFill>
                        <a:effectLst/>
                        <a:latin typeface="Arial" charset="0"/>
                        <a:sym typeface="Wingdings" pitchFamily="2" charset="2"/>
                      </a:endParaRP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9 %</a:t>
                      </a:r>
                    </a:p>
                  </a:txBody>
                  <a:tcPr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10 %A</a:t>
                      </a: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Oui, 2 cotes supérieures</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(n=294)</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(n=316)</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325)</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(n=271)</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(n=256)</a:t>
                      </a:r>
                    </a:p>
                  </a:txBody>
                  <a:tcPr marT="0" marB="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(n=260)</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628)</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(n=442)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(n=395)</a:t>
                      </a:r>
                    </a:p>
                  </a:txBody>
                  <a:tcPr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(n=509)</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80 %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charset="0"/>
                          <a:ea typeface="+mn-ea"/>
                          <a:cs typeface="+mn-cs"/>
                        </a:rPr>
                        <a:t>84 %B</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83 %B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84 %B</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78 %</a:t>
                      </a:r>
                    </a:p>
                  </a:txBody>
                  <a:tcPr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84 %B</a:t>
                      </a:r>
                    </a:p>
                  </a:txBody>
                  <a:tcPr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78 %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76 %</a:t>
                      </a:r>
                    </a:p>
                  </a:txBody>
                  <a:tcPr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78 %</a:t>
                      </a:r>
                    </a:p>
                  </a:txBody>
                  <a:tcPr marT="0" marB="0"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9558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Arial" charset="0"/>
                        </a:rPr>
                        <a:t>Non, 2 cotes inférieures</a:t>
                      </a:r>
                    </a:p>
                  </a:txBody>
                  <a:tcPr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800" b="0" i="0" u="none" strike="noStrike" dirty="0" smtClean="0">
                          <a:solidFill>
                            <a:schemeClr val="bg1"/>
                          </a:solidFill>
                          <a:latin typeface="Arial"/>
                        </a:rPr>
                        <a:t>(n=50)</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53357"/>
                    </a:solidFill>
                  </a:tcPr>
                </a:tc>
                <a:tc>
                  <a:txBody>
                    <a:bodyPr/>
                    <a:lstStyle/>
                    <a:p>
                      <a:pPr algn="ctr" fontAlgn="b"/>
                      <a:r>
                        <a:rPr lang="en-US" sz="800" b="0" i="0" u="none" strike="noStrike" dirty="0" smtClean="0">
                          <a:solidFill>
                            <a:schemeClr val="bg1"/>
                          </a:solidFill>
                          <a:latin typeface="Arial"/>
                        </a:rPr>
                        <a:t>(n=29)</a:t>
                      </a:r>
                      <a:endParaRPr lang="en-US" sz="800" b="0" i="0" u="none" strike="noStrike" dirty="0">
                        <a:solidFill>
                          <a:schemeClr val="bg1"/>
                        </a:solidFill>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(n=45)</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(n=29)</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Arial" charset="0"/>
                        </a:rPr>
                        <a:t>(n=37)</a:t>
                      </a:r>
                    </a:p>
                  </a:txBody>
                  <a:tcPr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(n=15)</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kumimoji="0" lang="en-US" sz="800" b="0" i="0" u="none" strike="noStrike" kern="1200" cap="none" normalizeH="0" baseline="0" dirty="0" smtClean="0">
                          <a:ln>
                            <a:noFill/>
                          </a:ln>
                          <a:solidFill>
                            <a:schemeClr val="bg1"/>
                          </a:solidFill>
                          <a:effectLst/>
                          <a:latin typeface="Arial" charset="0"/>
                          <a:ea typeface="+mn-ea"/>
                          <a:cs typeface="+mn-cs"/>
                        </a:rPr>
                        <a:t>(n=91)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normalizeH="0" baseline="0" dirty="0" smtClean="0">
                          <a:ln>
                            <a:noFill/>
                          </a:ln>
                          <a:solidFill>
                            <a:schemeClr val="bg1"/>
                          </a:solidFill>
                          <a:effectLst/>
                          <a:latin typeface="+mn-lt"/>
                          <a:ea typeface="+mn-ea"/>
                          <a:cs typeface="+mn-cs"/>
                        </a:rPr>
                        <a:t>(n=</a:t>
                      </a:r>
                      <a:r>
                        <a:rPr kumimoji="0" lang="en-US" sz="800" b="0" i="0" u="none" strike="noStrike" kern="1200" cap="none" normalizeH="0" baseline="0" dirty="0" smtClean="0">
                          <a:ln>
                            <a:noFill/>
                          </a:ln>
                          <a:solidFill>
                            <a:schemeClr val="bg1"/>
                          </a:solidFill>
                          <a:effectLst/>
                          <a:latin typeface="Arial" charset="0"/>
                          <a:ea typeface="+mn-ea"/>
                          <a:cs typeface="+mn-cs"/>
                        </a:rPr>
                        <a:t>108)</a:t>
                      </a:r>
                      <a:endParaRPr kumimoji="0" lang="en-US" sz="800" b="0" i="0" u="none" strike="noStrike" kern="1200" cap="none" normalizeH="0" baseline="0" dirty="0" smtClean="0">
                        <a:ln>
                          <a:noFill/>
                        </a:ln>
                        <a:solidFill>
                          <a:schemeClr val="bg1"/>
                        </a:solidFill>
                        <a:effectLst/>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(n=94)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(n=75)</a:t>
                      </a:r>
                    </a:p>
                  </a:txBody>
                  <a:tcPr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Arial" charset="0"/>
                        </a:rPr>
                        <a:t>(n=58)</a:t>
                      </a:r>
                      <a:endParaRPr kumimoji="0" lang="en-US" sz="800" b="0" i="0" u="none" strike="noStrike" cap="none" normalizeH="0" baseline="0" dirty="0" smtClean="0">
                        <a:ln>
                          <a:noFill/>
                        </a:ln>
                        <a:solidFill>
                          <a:schemeClr val="tx1"/>
                        </a:solidFill>
                        <a:effectLst/>
                        <a:latin typeface="Arial" charset="0"/>
                      </a:endParaRPr>
                    </a:p>
                  </a:txBody>
                  <a:tcPr marT="0" marB="0"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r>
              <a:tr h="260774">
                <a:tc vMerge="1">
                  <a:txBody>
                    <a:bodyPr/>
                    <a:lstStyle/>
                    <a:p>
                      <a:endParaRPr lang="en-US"/>
                    </a:p>
                  </a:txBody>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14 %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53357"/>
                    </a:solidFill>
                  </a:tcPr>
                </a:tc>
                <a:tc>
                  <a:txBody>
                    <a:bodyPr/>
                    <a:lstStyle/>
                    <a:p>
                      <a:pPr algn="ctr" fontAlgn="b"/>
                      <a:r>
                        <a:rPr kumimoji="0" lang="en-US" sz="1100" b="1" i="0" u="none" strike="noStrike" kern="1200" cap="none" normalizeH="0" baseline="0" dirty="0" smtClean="0">
                          <a:ln>
                            <a:noFill/>
                          </a:ln>
                          <a:solidFill>
                            <a:schemeClr val="bg1"/>
                          </a:solidFill>
                          <a:effectLst/>
                          <a:latin typeface="Arial" charset="0"/>
                          <a:ea typeface="+mn-ea"/>
                          <a:cs typeface="+mn-cs"/>
                        </a:rPr>
                        <a:t>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9 %</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11 %</a:t>
                      </a:r>
                    </a:p>
                  </a:txBody>
                  <a:tcPr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10 %</a:t>
                      </a:r>
                    </a:p>
                  </a:txBody>
                  <a:tcPr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100" b="1" i="0" u="none" strike="noStrike" kern="1200" cap="none" normalizeH="0" baseline="0" dirty="0" smtClean="0">
                          <a:ln>
                            <a:noFill/>
                          </a:ln>
                          <a:solidFill>
                            <a:schemeClr val="bg1"/>
                          </a:solidFill>
                          <a:effectLst/>
                          <a:latin typeface="Arial" charset="0"/>
                          <a:ea typeface="+mn-ea"/>
                          <a:cs typeface="+mn-cs"/>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algn="ctr" defTabSz="914400" rtl="0" eaLnBrk="1" fontAlgn="b" latinLnBrk="0" hangingPunct="1"/>
                      <a:r>
                        <a:rPr kumimoji="0" lang="en-US" sz="1100" b="1" i="0" u="none" strike="noStrike" kern="1200" cap="none" normalizeH="0" baseline="0" dirty="0" smtClean="0">
                          <a:ln>
                            <a:noFill/>
                          </a:ln>
                          <a:solidFill>
                            <a:schemeClr val="bg1"/>
                          </a:solidFill>
                          <a:effectLst/>
                          <a:latin typeface="Arial" charset="0"/>
                          <a:ea typeface="+mn-ea"/>
                          <a:cs typeface="+mn-cs"/>
                        </a:rPr>
                        <a:t>12 %A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14 %A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16 %A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15 %</a:t>
                      </a:r>
                    </a:p>
                  </a:txBody>
                  <a:tcPr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11 %</a:t>
                      </a:r>
                    </a:p>
                  </a:txBody>
                  <a:tcPr marT="0" marB="0"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97411" name="Text Box 106"/>
          <p:cNvSpPr txBox="1">
            <a:spLocks noChangeArrowheads="1"/>
          </p:cNvSpPr>
          <p:nvPr>
            <p:custDataLst>
              <p:tags r:id="rId5"/>
            </p:custDataLst>
          </p:nvPr>
        </p:nvSpPr>
        <p:spPr bwMode="auto">
          <a:xfrm>
            <a:off x="-22302" y="6243024"/>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custDataLst>
              <p:tags r:id="rId1"/>
            </p:custDataLst>
          </p:nvPr>
        </p:nvSpPr>
        <p:spPr>
          <a:xfrm>
            <a:off x="144463" y="3049042"/>
            <a:ext cx="4416425" cy="769441"/>
          </a:xfrm>
        </p:spPr>
        <p:txBody>
          <a:bodyPr/>
          <a:lstStyle/>
          <a:p>
            <a:pPr fontAlgn="auto">
              <a:lnSpc>
                <a:spcPct val="100000"/>
              </a:lnSpc>
              <a:spcAft>
                <a:spcPts val="0"/>
              </a:spcAft>
              <a:defRPr/>
            </a:pPr>
            <a:r>
              <a:rPr lang="fr-CA" sz="2500" dirty="0" smtClean="0">
                <a:solidFill>
                  <a:schemeClr val="accent6"/>
                </a:solidFill>
              </a:rPr>
              <a:t>Impact de la connaissance de la </a:t>
            </a:r>
            <a:r>
              <a:rPr lang="fr-CA" sz="2500" i="1" dirty="0" smtClean="0">
                <a:solidFill>
                  <a:schemeClr val="accent6"/>
                </a:solidFill>
              </a:rPr>
              <a:t>Loi sur les ingénieurs </a:t>
            </a:r>
            <a:r>
              <a:rPr lang="fr-CA" sz="2500" dirty="0" smtClean="0">
                <a:solidFill>
                  <a:schemeClr val="accent6"/>
                </a:solidFill>
              </a:rPr>
              <a:t>de l’Ontario</a:t>
            </a:r>
            <a:endParaRPr lang="fr-CA" sz="3000" dirty="0" smtClean="0">
              <a:solidFill>
                <a:schemeClr val="accent6"/>
              </a:solidFill>
            </a:endParaRPr>
          </a:p>
        </p:txBody>
      </p:sp>
      <p:sp>
        <p:nvSpPr>
          <p:cNvPr id="98307"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7E3B2C33-862B-4595-A215-E28E1E7C673A}" type="slidenum">
              <a:rPr lang="en-US"/>
              <a:pPr/>
              <a:t>65</a:t>
            </a:fld>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bwMode="auto">
          <a:xfrm>
            <a:off x="838200" y="91383"/>
            <a:ext cx="8162925" cy="609398"/>
          </a:xfrm>
          <a:noFill/>
          <a:ln>
            <a:miter lim="800000"/>
            <a:headEnd/>
            <a:tailEnd/>
          </a:ln>
        </p:spPr>
        <p:txBody>
          <a:bodyPr vert="horz" numCol="1" compatLnSpc="1">
            <a:prstTxWarp prst="textNoShape">
              <a:avLst/>
            </a:prstTxWarp>
          </a:bodyPr>
          <a:lstStyle/>
          <a:p>
            <a:r>
              <a:rPr lang="fr-CA" sz="2200" dirty="0" smtClean="0"/>
              <a:t>Connaissance de la </a:t>
            </a:r>
            <a:r>
              <a:rPr lang="fr-CA" sz="2200" i="1" dirty="0" smtClean="0"/>
              <a:t>Loi sur les ingénieurs </a:t>
            </a:r>
            <a:r>
              <a:rPr lang="fr-CA" sz="2200" dirty="0" smtClean="0"/>
              <a:t>de l’Ontario 		          et intention de faire carrière en génie – suivi</a:t>
            </a:r>
          </a:p>
        </p:txBody>
      </p:sp>
      <p:graphicFrame>
        <p:nvGraphicFramePr>
          <p:cNvPr id="57507" name="Group 163"/>
          <p:cNvGraphicFramePr>
            <a:graphicFrameLocks noGrp="1"/>
          </p:cNvGraphicFramePr>
          <p:nvPr>
            <p:ph idx="1"/>
            <p:custDataLst>
              <p:tags r:id="rId2"/>
            </p:custDataLst>
            <p:extLst>
              <p:ext uri="{D42A27DB-BD31-4B8C-83A1-F6EECF244321}">
                <p14:modId xmlns:p14="http://schemas.microsoft.com/office/powerpoint/2010/main" val="2732043921"/>
              </p:ext>
            </p:extLst>
          </p:nvPr>
        </p:nvGraphicFramePr>
        <p:xfrm>
          <a:off x="127588" y="1292822"/>
          <a:ext cx="8856928" cy="4640394"/>
        </p:xfrm>
        <a:graphic>
          <a:graphicData uri="http://schemas.openxmlformats.org/drawingml/2006/table">
            <a:tbl>
              <a:tblPr/>
              <a:tblGrid>
                <a:gridCol w="679230"/>
                <a:gridCol w="526550"/>
                <a:gridCol w="526550"/>
                <a:gridCol w="482013"/>
                <a:gridCol w="442839"/>
                <a:gridCol w="442839"/>
                <a:gridCol w="442839"/>
                <a:gridCol w="442839"/>
                <a:gridCol w="442839"/>
                <a:gridCol w="442839"/>
                <a:gridCol w="442839"/>
                <a:gridCol w="442839"/>
                <a:gridCol w="442839"/>
                <a:gridCol w="442839"/>
                <a:gridCol w="442839"/>
                <a:gridCol w="442839"/>
                <a:gridCol w="442839"/>
                <a:gridCol w="442839"/>
                <a:gridCol w="442839"/>
              </a:tblGrid>
              <a:tr h="7402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lumMod val="50000"/>
                            </a:schemeClr>
                          </a:solidFill>
                          <a:effectLst/>
                          <a:latin typeface="+mj-lt"/>
                        </a:rPr>
                        <a:t> TRÈS BIEN / ASSEZ BIEN</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tx1">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accent1">
                              <a:lumMod val="50000"/>
                            </a:schemeClr>
                          </a:solidFill>
                          <a:effectLst/>
                          <a:latin typeface="+mj-lt"/>
                        </a:rPr>
                        <a:t>UN PEU</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accent1">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bg2">
                              <a:lumMod val="50000"/>
                            </a:schemeClr>
                          </a:solidFill>
                          <a:effectLst/>
                          <a:latin typeface="+mj-lt"/>
                        </a:rPr>
                        <a:t>AUCUNE CONNAISSANCE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bg2">
                              <a:lumMod val="50000"/>
                            </a:schemeClr>
                          </a:solidFill>
                          <a:effectLst/>
                          <a:latin typeface="+mj-lt"/>
                        </a:rPr>
                        <a:t>N’EN A JAMAIS ENTENDU PARLER</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chemeClr val="bg2">
                            <a:lumMod val="5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001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87906" marR="87906" marT="0" marB="0"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87906" marR="87906"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001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mj-lt"/>
                          <a:ea typeface="+mn-ea"/>
                          <a:cs typeface="+mn-cs"/>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rgbClr val="203944"/>
                          </a:solidFill>
                          <a:effectLst/>
                          <a:latin typeface="+mj-lt"/>
                          <a:ea typeface="+mn-ea"/>
                          <a:cs typeface="+mn-cs"/>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kern="1200" cap="none" normalizeH="0" baseline="0" dirty="0" smtClean="0">
                          <a:ln>
                            <a:noFill/>
                          </a:ln>
                          <a:solidFill>
                            <a:srgbClr val="203944"/>
                          </a:solidFill>
                          <a:effectLst/>
                          <a:latin typeface="+mj-lt"/>
                          <a:ea typeface="+mn-ea"/>
                          <a:cs typeface="+mn-cs"/>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absolument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(n=239)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(n=202)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(n=189)</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(n=156)</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(n=232)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368)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(n=255)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108)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(n=83)</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35349">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65 %BC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67 %BC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65 %C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58 %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58 %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56 % 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52 %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57 %C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59 %C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52 %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46 %</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43 %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47 %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51 %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probable-ment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(n=109)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algn="ctr" fontAlgn="b"/>
                      <a:r>
                        <a:rPr kumimoji="0" lang="en-US" sz="700" b="0" i="0" u="none" strike="noStrike" kern="1200" cap="none" normalizeH="0" baseline="0" dirty="0" smtClean="0">
                          <a:ln>
                            <a:noFill/>
                          </a:ln>
                          <a:solidFill>
                            <a:schemeClr val="bg1"/>
                          </a:solidFill>
                          <a:effectLst/>
                          <a:latin typeface="+mj-lt"/>
                          <a:ea typeface="+mn-ea"/>
                          <a:cs typeface="+mn-cs"/>
                        </a:rPr>
                        <a:t>(n=78)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(n=202)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(n=102)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(n=59)</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51030">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30 %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26 %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34 %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34 %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37 %A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36 %A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41 %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44 %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48 %AB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44 %AB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35 %</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2501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probable-ment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(n=17)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CA" sz="700" b="0" i="0" u="none" strike="noStrike" kern="1200" cap="none" normalizeH="0" baseline="0" dirty="0" smtClean="0">
                          <a:ln>
                            <a:noFill/>
                          </a:ln>
                          <a:solidFill>
                            <a:schemeClr val="tx1"/>
                          </a:solidFill>
                          <a:effectLst/>
                          <a:latin typeface="+mn-lt"/>
                          <a:ea typeface="+mn-ea"/>
                          <a:cs typeface="+mn-cs"/>
                        </a:rPr>
                        <a:t>(n=20)</a:t>
                      </a:r>
                      <a:endParaRPr kumimoji="0" lang="en-US" sz="700" b="0" i="0" u="none" strike="noStrike" kern="1200" cap="none" normalizeH="0" baseline="0" dirty="0" smtClean="0">
                        <a:ln>
                          <a:noFill/>
                        </a:ln>
                        <a:solidFill>
                          <a:schemeClr val="tx1"/>
                        </a:solidFill>
                        <a:effectLst/>
                        <a:latin typeface="+mn-lt"/>
                        <a:ea typeface="+mn-ea"/>
                        <a:cs typeface="+mn-cs"/>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(n=37)</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(n=19)</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(n=23)</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27437">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6 %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4 %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11 %A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6 %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8 %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7 %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15 %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14 %AB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absolument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270015">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2 %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Oui, 2 cotes supérieures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(n=348)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(n=280)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398)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(n=307)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(n=300)</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(n=261)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(n=396)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(n=589)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(n=557)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(n=443)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(n=393)</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(n=412)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(n=131)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(n=209)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(n=142)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335349">
                <a:tc vMerge="1">
                  <a:txBody>
                    <a:bodyPr/>
                    <a:lstStyle/>
                    <a:p>
                      <a:endParaRPr lang="en-US"/>
                    </a:p>
                  </a:txBody>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95 %B</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93 %B</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95 %C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92 %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93 %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89 %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93 %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90 %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84 %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84 %</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202512">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chemeClr val="tx1"/>
                          </a:solidFill>
                          <a:effectLst/>
                          <a:latin typeface="+mj-lt"/>
                        </a:rPr>
                        <a:t>Non, 2 cotes inférieures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32D4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j-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336"/>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(n=49)</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62)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E5154"/>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(n=28)</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427205">
                <a:tc vMerge="1">
                  <a:txBody>
                    <a:bodyPr/>
                    <a:lstStyle/>
                    <a:p>
                      <a:endParaRPr lang="en-US"/>
                    </a:p>
                  </a:txBody>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32D4D"/>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11 %A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336"/>
                    </a:solidFill>
                  </a:tcPr>
                </a:tc>
                <a:tc>
                  <a:txBody>
                    <a:bodyPr/>
                    <a:lstStyle/>
                    <a:p>
                      <a:pPr algn="ctr" fontAlgn="b"/>
                      <a:r>
                        <a:rPr kumimoji="0" lang="en-US" sz="1050" b="1" i="0" u="none" strike="noStrike" kern="1200" cap="none" normalizeH="0" baseline="0" dirty="0" smtClean="0">
                          <a:ln>
                            <a:noFill/>
                          </a:ln>
                          <a:solidFill>
                            <a:schemeClr val="bg1"/>
                          </a:solidFill>
                          <a:effectLst/>
                          <a:latin typeface="+mj-lt"/>
                          <a:ea typeface="+mn-ea"/>
                          <a:cs typeface="+mn-cs"/>
                        </a:rPr>
                        <a:t>8 %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E5154"/>
                    </a:solidFill>
                  </a:tcPr>
                </a:tc>
                <a:tc>
                  <a:txBody>
                    <a:bodyPr/>
                    <a:lstStyle/>
                    <a:p>
                      <a:pPr marL="0" algn="ctr" defTabSz="914400" rtl="0" eaLnBrk="1" fontAlgn="b" latinLnBrk="0" hangingPunct="1"/>
                      <a:r>
                        <a:rPr kumimoji="0" lang="en-US" sz="1050" b="1" i="0" u="none" strike="noStrike" kern="1200" cap="none" normalizeH="0" baseline="0" dirty="0" smtClean="0">
                          <a:ln>
                            <a:noFill/>
                          </a:ln>
                          <a:solidFill>
                            <a:schemeClr val="bg1"/>
                          </a:solidFill>
                          <a:effectLst/>
                          <a:latin typeface="+mj-lt"/>
                          <a:ea typeface="+mn-ea"/>
                          <a:cs typeface="+mn-cs"/>
                        </a:rPr>
                        <a:t>9 %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17 %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16 % AB</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9948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C00F832-EEDD-4AAD-B852-E63CB560EAF4}" type="slidenum">
              <a:rPr lang="en-US"/>
              <a:pPr/>
              <a:t>66</a:t>
            </a:fld>
            <a:endParaRPr lang="en-US" dirty="0"/>
          </a:p>
        </p:txBody>
      </p:sp>
      <p:sp>
        <p:nvSpPr>
          <p:cNvPr id="99487" name="Text Box 133"/>
          <p:cNvSpPr txBox="1">
            <a:spLocks noChangeArrowheads="1"/>
          </p:cNvSpPr>
          <p:nvPr>
            <p:custDataLst>
              <p:tags r:id="rId4"/>
            </p:custDataLst>
          </p:nvPr>
        </p:nvSpPr>
        <p:spPr bwMode="auto">
          <a:xfrm>
            <a:off x="0" y="629747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7" name="Content Placeholder 6"/>
          <p:cNvSpPr txBox="1">
            <a:spLocks/>
          </p:cNvSpPr>
          <p:nvPr>
            <p:custDataLst>
              <p:tags r:id="rId5"/>
            </p:custDataLst>
          </p:nvPr>
        </p:nvSpPr>
        <p:spPr>
          <a:xfrm>
            <a:off x="352425" y="822776"/>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Comme en 2013, les étudiants qui connaissent la </a:t>
            </a:r>
            <a:r>
              <a:rPr lang="fr-CA" sz="1400" b="0" i="1" dirty="0" smtClean="0">
                <a:solidFill>
                  <a:schemeClr val="tx1"/>
                </a:solidFill>
                <a:latin typeface="+mn-lt"/>
              </a:rPr>
              <a:t>Loi sur les ingénieurs </a:t>
            </a:r>
            <a:r>
              <a:rPr lang="fr-CA" sz="1400" b="0" dirty="0" smtClean="0">
                <a:solidFill>
                  <a:schemeClr val="tx1"/>
                </a:solidFill>
                <a:latin typeface="+mn-lt"/>
              </a:rPr>
              <a:t>de l’Ontario, que ce soit très bien, assez bien ou un peu, sont beaucoup plus susceptibles d’avoir l’intention de faire carrière en génie. </a:t>
            </a:r>
            <a:endParaRPr lang="fr-CA"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bwMode="auto">
          <a:xfrm>
            <a:off x="706056" y="91383"/>
            <a:ext cx="8295069" cy="609398"/>
          </a:xfrm>
          <a:noFill/>
          <a:ln>
            <a:miter lim="800000"/>
            <a:headEnd/>
            <a:tailEnd/>
          </a:ln>
        </p:spPr>
        <p:txBody>
          <a:bodyPr vert="horz" numCol="1" compatLnSpc="1">
            <a:prstTxWarp prst="textNoShape">
              <a:avLst/>
            </a:prstTxWarp>
          </a:bodyPr>
          <a:lstStyle/>
          <a:p>
            <a:r>
              <a:rPr lang="fr-CA" sz="2200" dirty="0" smtClean="0"/>
              <a:t>Connaissance de la </a:t>
            </a:r>
            <a:r>
              <a:rPr lang="fr-CA" sz="2200" i="1" dirty="0" smtClean="0"/>
              <a:t>Loi sur les ingénieurs </a:t>
            </a:r>
            <a:r>
              <a:rPr lang="fr-CA" sz="2200" dirty="0" smtClean="0"/>
              <a:t>de l’Ontario </a:t>
            </a:r>
            <a:br>
              <a:rPr lang="fr-CA" sz="2200" dirty="0" smtClean="0"/>
            </a:br>
            <a:r>
              <a:rPr lang="fr-CA" sz="2200" dirty="0" smtClean="0"/>
              <a:t>et intention de faire une demande de permis d’exercice – suivi</a:t>
            </a:r>
            <a:endParaRPr lang="en-US" sz="2400" dirty="0" smtClean="0"/>
          </a:p>
        </p:txBody>
      </p:sp>
      <p:sp>
        <p:nvSpPr>
          <p:cNvPr id="100355" name="Content Placeholder 6"/>
          <p:cNvSpPr>
            <a:spLocks noGrp="1"/>
          </p:cNvSpPr>
          <p:nvPr>
            <p:ph idx="1"/>
            <p:custDataLst>
              <p:tags r:id="rId2"/>
            </p:custDataLst>
          </p:nvPr>
        </p:nvSpPr>
        <p:spPr bwMode="auto">
          <a:xfrm>
            <a:off x="419796" y="669402"/>
            <a:ext cx="8390131" cy="80021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dirty="0" smtClean="0"/>
              <a:t>Les étudiants qui connaissent très bien ou assez bien la </a:t>
            </a:r>
            <a:r>
              <a:rPr lang="fr-CA" sz="1300" i="1" dirty="0" smtClean="0"/>
              <a:t>Loi sur les ingénieurs </a:t>
            </a:r>
            <a:r>
              <a:rPr lang="fr-CA" sz="1300" dirty="0" smtClean="0"/>
              <a:t>de l’Ontario sont beaucoup plus susceptibles d’avoir l’intention de faire une demande de permis d’exercice (absolument ou probablement). Cependant, la majorité des étudiants ont l’intention de faire une demande après l’obtention de leur </a:t>
            </a:r>
            <a:r>
              <a:rPr lang="fr-CA" sz="1300" dirty="0"/>
              <a:t>diplôme, peu importe leur connaissance de la </a:t>
            </a:r>
            <a:r>
              <a:rPr lang="fr-CA" sz="1300" i="1" dirty="0"/>
              <a:t>Loi</a:t>
            </a:r>
            <a:r>
              <a:rPr lang="fr-CA" sz="1300" dirty="0" smtClean="0"/>
              <a:t>. </a:t>
            </a:r>
          </a:p>
        </p:txBody>
      </p:sp>
      <p:sp>
        <p:nvSpPr>
          <p:cNvPr id="10035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1700D48-50E6-4A78-8D4A-6C2E0EFBD5BD}" type="slidenum">
              <a:rPr lang="en-US"/>
              <a:pPr/>
              <a:t>67</a:t>
            </a:fld>
            <a:endParaRPr lang="en-US" dirty="0"/>
          </a:p>
        </p:txBody>
      </p:sp>
      <p:graphicFrame>
        <p:nvGraphicFramePr>
          <p:cNvPr id="58550" name="Group 182"/>
          <p:cNvGraphicFramePr>
            <a:graphicFrameLocks noGrp="1"/>
          </p:cNvGraphicFramePr>
          <p:nvPr>
            <p:custDataLst>
              <p:tags r:id="rId4"/>
            </p:custDataLst>
            <p:extLst>
              <p:ext uri="{D42A27DB-BD31-4B8C-83A1-F6EECF244321}">
                <p14:modId xmlns:p14="http://schemas.microsoft.com/office/powerpoint/2010/main" val="715142469"/>
              </p:ext>
            </p:extLst>
          </p:nvPr>
        </p:nvGraphicFramePr>
        <p:xfrm>
          <a:off x="85725" y="1608647"/>
          <a:ext cx="8951883" cy="4480560"/>
        </p:xfrm>
        <a:graphic>
          <a:graphicData uri="http://schemas.openxmlformats.org/drawingml/2006/table">
            <a:tbl>
              <a:tblPr/>
              <a:tblGrid>
                <a:gridCol w="665538"/>
                <a:gridCol w="483724"/>
                <a:gridCol w="483724"/>
                <a:gridCol w="499146"/>
                <a:gridCol w="432769"/>
                <a:gridCol w="425616"/>
                <a:gridCol w="533394"/>
                <a:gridCol w="452331"/>
                <a:gridCol w="452331"/>
                <a:gridCol w="452331"/>
                <a:gridCol w="452331"/>
                <a:gridCol w="452331"/>
                <a:gridCol w="452331"/>
                <a:gridCol w="452331"/>
                <a:gridCol w="452331"/>
                <a:gridCol w="452331"/>
                <a:gridCol w="452331"/>
                <a:gridCol w="452331"/>
                <a:gridCol w="452331"/>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333399"/>
                          </a:solidFill>
                          <a:effectLst/>
                          <a:latin typeface="+mj-lt"/>
                        </a:rPr>
                        <a:t> TRÈS BIEN / ASSEZ BIEN</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33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339999"/>
                          </a:solidFill>
                          <a:effectLst/>
                          <a:latin typeface="+mj-lt"/>
                        </a:rPr>
                        <a:t>UN PEU</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99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969696"/>
                          </a:solidFill>
                          <a:effectLst/>
                          <a:latin typeface="+mj-lt"/>
                        </a:rPr>
                        <a:t>AUCUNE CONNAISSANCE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rgbClr val="969696"/>
                          </a:solidFill>
                          <a:effectLst/>
                          <a:latin typeface="+mj-lt"/>
                        </a:rPr>
                        <a:t>N’EN A JAMAIS ENTENDU PARLER</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100" b="1" i="0" u="none" strike="noStrike" cap="none" normalizeH="0" baseline="0" dirty="0" smtClean="0">
                        <a:ln>
                          <a:noFill/>
                        </a:ln>
                        <a:solidFill>
                          <a:srgbClr val="203944"/>
                        </a:solidFill>
                        <a:effectLst/>
                        <a:latin typeface="+mj-lt"/>
                      </a:endParaRPr>
                    </a:p>
                  </a:txBody>
                  <a:tcPr marL="9144" marR="9144"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absolument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(n=200)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(n=178)</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235)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(n=162)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(n=171)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(n=137)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(n=186)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(n=297)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(n=198)</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(n=44)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(n=87)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(n=56)</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54 %BC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59 %BC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56 %BC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48 %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52 %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49 %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42 %C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47 %C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43 % C</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38 %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32 %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probable-ment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(n=112)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(n=90)</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(n=100)</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(n=158)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(n=215)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(n=167)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(n=77)</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67)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(n=69)</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30 %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30 %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32 %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27 %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36 %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35 %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34 %A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35 %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37 %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35 %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33 %A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40 % 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26 %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41 %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probable-ment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(n=27)</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(n=24)</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(n=31)</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(n=25)</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sym typeface="Wingdings" pitchFamily="2" charset="2"/>
                        </a:rPr>
                        <a:t>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15 %A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10 %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15 %AB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18 %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absolument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(n=9)</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(n=4)</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(n=11)</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(n=8)</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800" b="0" i="0" u="none" strike="noStrike" cap="none" normalizeH="0" baseline="0" dirty="0" smtClean="0">
                          <a:ln>
                            <a:noFill/>
                          </a:ln>
                          <a:solidFill>
                            <a:schemeClr val="tx1"/>
                          </a:solidFill>
                          <a:effectLst/>
                          <a:latin typeface="+mj-lt"/>
                        </a:rPr>
                        <a:t>(n=7)</a:t>
                      </a:r>
                      <a:endParaRPr kumimoji="0" lang="en-US" sz="8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4 %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2 %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3 %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6 %A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4 %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Ne sait pas/ incertain(e)</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(n=22)</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(n=31)</a:t>
                      </a:r>
                    </a:p>
                  </a:txBody>
                  <a:tcPr marL="9144" marR="9144"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(n=19)</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(n=41)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(n=42)</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(n=39)</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mj-lt"/>
                        </a:rPr>
                        <a:t>(n=25)</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4 %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7 %</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9 %A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9 %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11 %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9 %</a:t>
                      </a:r>
                      <a:endParaRPr kumimoji="0" lang="en-US" sz="1000" b="1" i="0" u="none" strike="noStrike" cap="none" normalizeH="0" baseline="0" dirty="0" smtClean="0">
                        <a:ln>
                          <a:noFill/>
                        </a:ln>
                        <a:solidFill>
                          <a:schemeClr val="tx1"/>
                        </a:solidFill>
                        <a:effectLst/>
                        <a:latin typeface="+mj-lt"/>
                        <a:sym typeface="Wingdings" pitchFamily="2" charset="2"/>
                      </a:endParaRP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17 %AB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16 %AB</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10 %A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15 % AB</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2 cotes supérieures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(n=312)</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(n=254)</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362)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(n=270)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(n=261)</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(n=237)</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(n=344)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(n=512)</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(n=367)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(n=328)</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(n=365)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(n=94)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(n=164)</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147)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(n=106)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(n=124)</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85 %BC</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85 %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87 %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81 %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80 %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84 %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77 %C</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80 %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79 %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77 %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80 %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65 %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71 %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69 %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69 %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73 %</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0">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2 cotes inférieures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22B4A"/>
                    </a:solidFill>
                  </a:tcPr>
                </a:tc>
                <a:tc>
                  <a:txBody>
                    <a:bodyPr/>
                    <a:lstStyle/>
                    <a:p>
                      <a:pPr marL="0" algn="ctr" defTabSz="914400" rtl="0" eaLnBrk="1" fontAlgn="b" latinLnBrk="0" hangingPunct="1"/>
                      <a:r>
                        <a:rPr kumimoji="0" lang="en-US" sz="700" b="0" i="0" u="none" strike="noStrike" kern="1200" cap="none" normalizeH="0" baseline="0" dirty="0" smtClean="0">
                          <a:ln>
                            <a:noFill/>
                          </a:ln>
                          <a:solidFill>
                            <a:schemeClr val="bg1"/>
                          </a:solidFill>
                          <a:effectLst/>
                          <a:latin typeface="+mn-lt"/>
                          <a:ea typeface="+mn-ea"/>
                          <a:cs typeface="+mn-cs"/>
                        </a:rPr>
                        <a:t>(n=30)</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(n=43)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(n=36)</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(n=25)</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(n=61)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(n=71)</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(n=54)</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(n=52)</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(n=25)</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kumimoji="0" lang="en-US" sz="700" b="0" i="0" u="none" strike="noStrike" kern="1200" cap="none" normalizeH="0" baseline="0" dirty="0" smtClean="0">
                          <a:ln>
                            <a:noFill/>
                          </a:ln>
                          <a:solidFill>
                            <a:schemeClr val="bg1"/>
                          </a:solidFill>
                          <a:effectLst/>
                          <a:latin typeface="+mn-lt"/>
                          <a:ea typeface="+mn-ea"/>
                          <a:cs typeface="+mn-cs"/>
                        </a:rPr>
                        <a:t>(n=30)</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9144" marR="9144" anchor="ctr" horzOverflow="overflow">
                    <a:lnL>
                      <a:noFill/>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r>
              <a:tr h="0">
                <a:tc vMerge="1">
                  <a:txBody>
                    <a:bodyPr/>
                    <a:lstStyle/>
                    <a:p>
                      <a:endParaRPr lang="en-US"/>
                    </a:p>
                  </a:txBody>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10 %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22B4A"/>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10 %</a:t>
                      </a: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13 %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11 %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14 %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algn="ctr" defTabSz="914400" rtl="0" eaLnBrk="1" fontAlgn="b" latinLnBrk="0" hangingPunct="1"/>
                      <a:r>
                        <a:rPr kumimoji="0" lang="en-US" sz="1000" b="1" i="0" u="none" strike="noStrike" kern="1200" cap="none" normalizeH="0" baseline="0" dirty="0" smtClean="0">
                          <a:ln>
                            <a:noFill/>
                          </a:ln>
                          <a:solidFill>
                            <a:schemeClr val="bg1"/>
                          </a:solidFill>
                          <a:effectLst/>
                          <a:latin typeface="+mj-lt"/>
                          <a:ea typeface="+mn-ea"/>
                          <a:cs typeface="+mn-cs"/>
                        </a:rPr>
                        <a:t>11 %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13 %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17 %A</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kumimoji="0" lang="en-US" sz="1000" b="1" i="0" u="none" strike="noStrike" kern="1200" cap="none" normalizeH="0" baseline="0" dirty="0" smtClean="0">
                          <a:ln>
                            <a:noFill/>
                          </a:ln>
                          <a:solidFill>
                            <a:schemeClr val="bg1"/>
                          </a:solidFill>
                          <a:effectLst/>
                          <a:latin typeface="+mj-lt"/>
                          <a:ea typeface="+mn-ea"/>
                          <a:cs typeface="+mn-cs"/>
                        </a:rPr>
                        <a:t>13 %</a:t>
                      </a: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j-lt"/>
                        </a:rPr>
                        <a:t>21 %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21 %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12 %</a:t>
                      </a:r>
                    </a:p>
                  </a:txBody>
                  <a:tcPr marL="9144" marR="9144"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100532" name="Text Box 147"/>
          <p:cNvSpPr txBox="1">
            <a:spLocks noChangeArrowheads="1"/>
          </p:cNvSpPr>
          <p:nvPr>
            <p:custDataLst>
              <p:tags r:id="rId5"/>
            </p:custDataLst>
          </p:nvPr>
        </p:nvSpPr>
        <p:spPr bwMode="auto">
          <a:xfrm>
            <a:off x="85725" y="630733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custDataLst>
              <p:tags r:id="rId1"/>
            </p:custDataLst>
          </p:nvPr>
        </p:nvSpPr>
        <p:spPr>
          <a:xfrm>
            <a:off x="144463" y="3064431"/>
            <a:ext cx="4416425" cy="738664"/>
          </a:xfrm>
        </p:spPr>
        <p:txBody>
          <a:bodyPr/>
          <a:lstStyle/>
          <a:p>
            <a:pPr fontAlgn="auto">
              <a:lnSpc>
                <a:spcPct val="100000"/>
              </a:lnSpc>
              <a:spcAft>
                <a:spcPts val="0"/>
              </a:spcAft>
              <a:defRPr/>
            </a:pPr>
            <a:r>
              <a:rPr lang="fr-CA" sz="2400" dirty="0" smtClean="0">
                <a:solidFill>
                  <a:schemeClr val="accent6"/>
                </a:solidFill>
              </a:rPr>
              <a:t>Impact de la connaissance du permis d’ingénieur et des rôles</a:t>
            </a:r>
            <a:endParaRPr lang="fr-CA" sz="2000" dirty="0" smtClean="0">
              <a:solidFill>
                <a:schemeClr val="accent6"/>
              </a:solidFill>
            </a:endParaRPr>
          </a:p>
        </p:txBody>
      </p:sp>
      <p:sp>
        <p:nvSpPr>
          <p:cNvPr id="10137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98F2EAB-44B4-45A2-A426-F66DB4D10C73}" type="slidenum">
              <a:rPr lang="en-US"/>
              <a:pPr/>
              <a:t>68</a:t>
            </a:fld>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bwMode="auto">
          <a:xfrm>
            <a:off x="838200" y="119082"/>
            <a:ext cx="6539345" cy="553998"/>
          </a:xfrm>
          <a:noFill/>
          <a:ln>
            <a:miter lim="800000"/>
            <a:headEnd/>
            <a:tailEnd/>
          </a:ln>
        </p:spPr>
        <p:txBody>
          <a:bodyPr vert="horz" numCol="1" compatLnSpc="1">
            <a:prstTxWarp prst="textNoShape">
              <a:avLst/>
            </a:prstTxWarp>
          </a:bodyPr>
          <a:lstStyle/>
          <a:p>
            <a:r>
              <a:rPr lang="fr-CA" dirty="0" smtClean="0"/>
              <a:t>Connaissance du permis d’ingénieur et des rôles 	               et intention de faire carrière en génie – suivi</a:t>
            </a:r>
            <a:endParaRPr lang="en-US" dirty="0" smtClean="0"/>
          </a:p>
        </p:txBody>
      </p:sp>
      <p:sp>
        <p:nvSpPr>
          <p:cNvPr id="102403" name="Content Placeholder 6"/>
          <p:cNvSpPr>
            <a:spLocks noGrp="1"/>
          </p:cNvSpPr>
          <p:nvPr>
            <p:ph idx="1"/>
            <p:custDataLst>
              <p:tags r:id="rId2"/>
            </p:custDataLst>
          </p:nvPr>
        </p:nvSpPr>
        <p:spPr bwMode="auto">
          <a:xfrm>
            <a:off x="162855" y="778766"/>
            <a:ext cx="8825028"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Comme en 2013, la connaissance des rôles dans l’exercice de la profession et des exigences en matière de permis n’influence pas l’intention de faire carrière dans le domaine du génie.  </a:t>
            </a:r>
          </a:p>
        </p:txBody>
      </p:sp>
      <p:sp>
        <p:nvSpPr>
          <p:cNvPr id="10240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20632F7-63B8-4053-85E3-B0825035A091}" type="slidenum">
              <a:rPr lang="en-US"/>
              <a:pPr/>
              <a:t>69</a:t>
            </a:fld>
            <a:endParaRPr lang="en-US" dirty="0"/>
          </a:p>
        </p:txBody>
      </p:sp>
      <p:graphicFrame>
        <p:nvGraphicFramePr>
          <p:cNvPr id="60622" name="Group 206"/>
          <p:cNvGraphicFramePr>
            <a:graphicFrameLocks noGrp="1"/>
          </p:cNvGraphicFramePr>
          <p:nvPr>
            <p:custDataLst>
              <p:tags r:id="rId4"/>
            </p:custDataLst>
            <p:extLst>
              <p:ext uri="{D42A27DB-BD31-4B8C-83A1-F6EECF244321}">
                <p14:modId xmlns:p14="http://schemas.microsoft.com/office/powerpoint/2010/main" val="1143356478"/>
              </p:ext>
            </p:extLst>
          </p:nvPr>
        </p:nvGraphicFramePr>
        <p:xfrm>
          <a:off x="61783" y="1254197"/>
          <a:ext cx="9032775" cy="4699737"/>
        </p:xfrm>
        <a:graphic>
          <a:graphicData uri="http://schemas.openxmlformats.org/drawingml/2006/table">
            <a:tbl>
              <a:tblPr/>
              <a:tblGrid>
                <a:gridCol w="614301"/>
                <a:gridCol w="322732"/>
                <a:gridCol w="322732"/>
                <a:gridCol w="295267"/>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gridCol w="356083"/>
              </a:tblGrid>
              <a:tr h="57194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1">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bg2">
                            <a:lumMod val="5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accent6">
                            <a:lumMod val="90000"/>
                            <a:lumOff val="10000"/>
                          </a:schemeClr>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597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mj-lt"/>
                        </a:rPr>
                        <a:t>A</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9999"/>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969696"/>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597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2011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2009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(n=280)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(n=314)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(n=363)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(n=306)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(n=260)</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(n=200)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(n=270)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(n=156)</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(n=230)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(n=62)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(n=45)</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(n=32)</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(n=24)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57 %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58 %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62 %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57 %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54 %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50 %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56 %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59 %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60 %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54 %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50 %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46 %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52 %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56 %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50 %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59 %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50 %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53 %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(n=175)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(n=188)</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(n=180)</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(n=176)</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(n=150)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(n=107)</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(n=29)</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(n=25)</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(n=11)</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35 %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35 %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29 %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33 %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37 %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42 %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34 %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33 %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41 %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37 %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39 %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46 %B</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41 %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36 %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39 %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37 %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44 %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34 %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sym typeface="Wingdings" pitchFamily="2" charset="2"/>
                        </a:rPr>
                        <a:t>48 %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46 %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1447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(n=45)</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(n=39)</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(n=24)</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(n=43)</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09805">
                <a:tc vMerge="1">
                  <a:txBody>
                    <a:bodyPr/>
                    <a:lstStyle/>
                    <a:p>
                      <a:endParaRPr lang="en-US"/>
                    </a:p>
                  </a:txBody>
                  <a:tcPr/>
                </a:tc>
                <a:tc>
                  <a:txBody>
                    <a:bodyPr/>
                    <a:lstStyle/>
                    <a:p>
                      <a:pPr algn="ctr" fontAlgn="b"/>
                      <a:r>
                        <a:rPr lang="en-US" sz="700" b="1" i="0" u="none" strike="noStrike" dirty="0" smtClean="0">
                          <a:solidFill>
                            <a:schemeClr val="bg1"/>
                          </a:solidFill>
                          <a:latin typeface="+mn-lt"/>
                        </a:rPr>
                        <a:t>7 %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5 %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7 %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9 %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sym typeface="Wingdings" pitchFamily="2" charset="2"/>
                        </a:rPr>
                        <a:t>9 %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6 %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4 %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6 %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25 %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19064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L="9144" marR="914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(n=8)</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a:t>
                      </a: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1 %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1 %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1 %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1 %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a:solidFill>
                            <a:schemeClr val="bg1"/>
                          </a:solidFill>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5562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a:t>
                      </a:r>
                    </a:p>
                  </a:txBody>
                  <a:tcPr marL="9144" marR="9144"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(n=455)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(n=502)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(n=533)</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(n=486)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(n=436)</a:t>
                      </a:r>
                    </a:p>
                  </a:txBody>
                  <a:tcPr marL="0" marR="0" marT="0" marB="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(n=330)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(n=420)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(n=263)</a:t>
                      </a:r>
                    </a:p>
                  </a:txBody>
                  <a:tcPr marL="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(n=410)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(n=74)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(n=111)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(n=74)</a:t>
                      </a:r>
                    </a:p>
                  </a:txBody>
                  <a:tcPr marL="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(n=45)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92 %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93 %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90 %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92 %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90 %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92 %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91 %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89 % D</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93 %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93 %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92 %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89 %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96 %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94 %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75 %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009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a:t>
                      </a:r>
                    </a:p>
                  </a:txBody>
                  <a:tcPr marL="9144" marR="9144" marT="0" marB="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(n=37)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(n=56)</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(n=52)</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(n=42)</a:t>
                      </a:r>
                    </a:p>
                  </a:txBody>
                  <a:tcPr marL="0" marR="0" marT="0" marB="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(n=29)</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(n=41)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(n=50)</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93B3D"/>
                    </a:solidFill>
                  </a:tcPr>
                </a:tc>
                <a:tc>
                  <a:txBody>
                    <a:bodyPr/>
                    <a:lstStyle/>
                    <a:p>
                      <a:pPr algn="ctr" fontAlgn="b"/>
                      <a:r>
                        <a:rPr lang="en-US" sz="700" b="0" i="0" u="none" strike="noStrike" dirty="0" smtClean="0">
                          <a:solidFill>
                            <a:schemeClr val="bg1"/>
                          </a:solidFill>
                          <a:latin typeface="+mn-lt"/>
                        </a:rPr>
                        <a:t>(n=9)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a:t>
                      </a:r>
                    </a:p>
                  </a:txBody>
                  <a:tcPr marL="0" marR="0" marT="0" marB="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(n=7)</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50F49"/>
                    </a:solidFill>
                  </a:tcPr>
                </a:tc>
                <a:tc>
                  <a:txBody>
                    <a:bodyPr/>
                    <a:lstStyle/>
                    <a:p>
                      <a:pPr algn="ctr" fontAlgn="b"/>
                      <a:r>
                        <a:rPr lang="en-US" sz="700" b="0" i="0" u="none" strike="noStrike" dirty="0" smtClean="0">
                          <a:solidFill>
                            <a:schemeClr val="bg1"/>
                          </a:solidFill>
                          <a:latin typeface="+mn-lt"/>
                        </a:rPr>
                        <a:t>(n=3)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33636">
                <a:tc vMerge="1">
                  <a:txBody>
                    <a:bodyPr/>
                    <a:lstStyle/>
                    <a:p>
                      <a:endParaRPr lang="en-US"/>
                    </a:p>
                  </a:txBody>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700" b="1" i="0" u="none" strike="noStrike" dirty="0" smtClean="0">
                          <a:solidFill>
                            <a:schemeClr val="bg1"/>
                          </a:solidFill>
                          <a:latin typeface="+mn-lt"/>
                        </a:rPr>
                        <a:t>6 %</a:t>
                      </a:r>
                      <a:endParaRPr lang="en-US" sz="7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10 %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9 %</a:t>
                      </a:r>
                    </a:p>
                  </a:txBody>
                  <a:tcPr marL="0" marR="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8 %</a:t>
                      </a:r>
                    </a:p>
                  </a:txBody>
                  <a:tcPr marL="0" marR="0" marT="0" marB="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700" b="1" i="0" u="none" strike="noStrike" dirty="0" smtClean="0">
                          <a:solidFill>
                            <a:schemeClr val="bg1"/>
                          </a:solidFill>
                          <a:latin typeface="+mn-lt"/>
                        </a:rPr>
                        <a:t>10 %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700" b="1" i="0" u="none" strike="noStrike" dirty="0" smtClean="0">
                          <a:solidFill>
                            <a:schemeClr val="bg1"/>
                          </a:solidFill>
                          <a:latin typeface="+mn-lt"/>
                        </a:rPr>
                        <a:t>9 %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9 %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93B3D"/>
                    </a:solidFill>
                  </a:tcPr>
                </a:tc>
                <a:tc>
                  <a:txBody>
                    <a:bodyPr/>
                    <a:lstStyle/>
                    <a:p>
                      <a:pPr algn="ctr" fontAlgn="b"/>
                      <a:r>
                        <a:rPr lang="en-US" sz="700" b="1" i="0" u="none" strike="noStrike" dirty="0" smtClean="0">
                          <a:solidFill>
                            <a:schemeClr val="bg1"/>
                          </a:solidFill>
                          <a:latin typeface="+mn-lt"/>
                        </a:rPr>
                        <a:t>8 %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7 %</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11 %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700" b="1" i="0" u="none" strike="noStrike" dirty="0" smtClean="0">
                          <a:solidFill>
                            <a:schemeClr val="bg1"/>
                          </a:solidFill>
                          <a:latin typeface="+mn-lt"/>
                        </a:rPr>
                        <a:t>4 %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50F49"/>
                    </a:solidFill>
                  </a:tcPr>
                </a:tc>
                <a:tc>
                  <a:txBody>
                    <a:bodyPr/>
                    <a:lstStyle/>
                    <a:p>
                      <a:pPr algn="ctr" fontAlgn="b"/>
                      <a:r>
                        <a:rPr lang="en-US" sz="700" b="1" i="0" u="none" strike="noStrike" dirty="0" smtClean="0">
                          <a:solidFill>
                            <a:schemeClr val="bg1"/>
                          </a:solidFill>
                          <a:latin typeface="+mn-lt"/>
                        </a:rPr>
                        <a:t>6 %</a:t>
                      </a:r>
                      <a:endParaRPr lang="en-US" sz="7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tx1"/>
                          </a:solidFill>
                          <a:effectLst/>
                          <a:latin typeface="+mn-lt"/>
                        </a:rPr>
                        <a:t>25 % AB</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2604" name="Text Box 138"/>
          <p:cNvSpPr txBox="1">
            <a:spLocks noChangeArrowheads="1"/>
          </p:cNvSpPr>
          <p:nvPr>
            <p:custDataLst>
              <p:tags r:id="rId5"/>
            </p:custDataLst>
          </p:nvPr>
        </p:nvSpPr>
        <p:spPr bwMode="auto">
          <a:xfrm>
            <a:off x="0" y="6083019"/>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							             </a:t>
            </a:r>
          </a:p>
        </p:txBody>
      </p:sp>
      <p:sp>
        <p:nvSpPr>
          <p:cNvPr id="80899" name="Rectangle 3"/>
          <p:cNvSpPr>
            <a:spLocks noGrp="1" noChangeArrowheads="1"/>
          </p:cNvSpPr>
          <p:nvPr>
            <p:ph idx="1"/>
            <p:custDataLst>
              <p:tags r:id="rId2"/>
            </p:custDataLst>
          </p:nvPr>
        </p:nvSpPr>
        <p:spPr bwMode="auto">
          <a:xfrm>
            <a:off x="431104" y="1032185"/>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dirty="0" smtClean="0"/>
              <a:t>Intentions futures : Poursuivre des études ou trouver un emploi</a:t>
            </a:r>
          </a:p>
          <a:p>
            <a:pPr>
              <a:lnSpc>
                <a:spcPct val="100000"/>
              </a:lnSpc>
              <a:spcBef>
                <a:spcPts val="600"/>
              </a:spcBef>
            </a:pPr>
            <a:r>
              <a:rPr lang="fr-CA" sz="1400" dirty="0" smtClean="0"/>
              <a:t>Sept finissants en génie sur dix (72 %) ont l’intention d’entrer sur le marché du travail immédiatement après avoir obtenu leur baccalauréat en génie, ce qui représente une baisse par rapport à 2013 (75 %), tandis que deux étudiants sur dix (21 %) ont l’intention de poursuivre leurs études après avoir obtenu leur diplôme de premier cycle, ce qui représente un pourcentage plus élevé que l’année dernière (18 %).  </a:t>
            </a:r>
          </a:p>
          <a:p>
            <a:pPr>
              <a:lnSpc>
                <a:spcPct val="100000"/>
              </a:lnSpc>
              <a:spcBef>
                <a:spcPts val="600"/>
              </a:spcBef>
            </a:pPr>
            <a:r>
              <a:rPr lang="fr-CA" sz="1400" dirty="0" smtClean="0"/>
              <a:t>Parmi ceux qui ont l’intention de poursuivre leurs études, la vaste majorité indique vouloir obtenir un diplôme de cycle supérieur en génie (75 %), ce qui est plus élevé qu’en 2013</a:t>
            </a:r>
            <a:r>
              <a:rPr lang="fr-CA" sz="1400" dirty="0" smtClean="0">
                <a:solidFill>
                  <a:srgbClr val="FF0000"/>
                </a:solidFill>
              </a:rPr>
              <a:t> </a:t>
            </a:r>
            <a:r>
              <a:rPr lang="fr-CA" sz="1400" dirty="0" smtClean="0"/>
              <a:t>(71 %). Un nombre moins élevé dit souhaiter obtenir une MBA (4 % par rapport à 10 % en 2013). </a:t>
            </a:r>
          </a:p>
          <a:p>
            <a:pPr>
              <a:lnSpc>
                <a:spcPct val="100000"/>
              </a:lnSpc>
              <a:spcBef>
                <a:spcPts val="600"/>
              </a:spcBef>
            </a:pPr>
            <a:r>
              <a:rPr lang="fr-CA" sz="1400" dirty="0" smtClean="0"/>
              <a:t>Comme en 2013, les trois quarts des étudiants prévoient poursuivre leurs études supérieures en Ontario (74 %) et environ un étudiant sur dix étudiera à l’étranger (11 %).</a:t>
            </a:r>
          </a:p>
          <a:p>
            <a:pPr>
              <a:lnSpc>
                <a:spcPct val="100000"/>
              </a:lnSpc>
              <a:spcBef>
                <a:spcPts val="1200"/>
              </a:spcBef>
              <a:buFontTx/>
              <a:buNone/>
            </a:pPr>
            <a:r>
              <a:rPr lang="fr-CA" sz="1600" b="1" dirty="0"/>
              <a:t>Intentions </a:t>
            </a:r>
            <a:r>
              <a:rPr lang="fr-CA" sz="1600" b="1" dirty="0" smtClean="0"/>
              <a:t>futures : </a:t>
            </a:r>
            <a:r>
              <a:rPr lang="fr-CA" sz="1600" b="1" dirty="0"/>
              <a:t>Faire carrière en génie</a:t>
            </a:r>
          </a:p>
          <a:p>
            <a:pPr>
              <a:lnSpc>
                <a:spcPct val="100000"/>
              </a:lnSpc>
              <a:spcBef>
                <a:spcPts val="600"/>
              </a:spcBef>
            </a:pPr>
            <a:r>
              <a:rPr lang="fr-CA" sz="1400" dirty="0" smtClean="0"/>
              <a:t>Neuf étudiants sur dix (91 %), soit la vaste majorité d’entre eux, indiquent qu’ils sont susceptibles de faire carrière en génie, ce qui est comparable à l’année dernière. Environ six étudiants sur dix indiquent avoir </a:t>
            </a:r>
            <a:r>
              <a:rPr lang="fr-CA" sz="1400" i="1" dirty="0" smtClean="0"/>
              <a:t>absolument</a:t>
            </a:r>
            <a:r>
              <a:rPr lang="fr-CA" sz="1400" dirty="0" smtClean="0"/>
              <a:t> l’intention de faire carrière en génie (56 %), tandis que quatre sur dix (36 %) prévoient </a:t>
            </a:r>
            <a:r>
              <a:rPr lang="fr-CA" sz="1400" i="1" dirty="0" smtClean="0"/>
              <a:t>probablement</a:t>
            </a:r>
            <a:r>
              <a:rPr lang="fr-CA" sz="1400" dirty="0" smtClean="0"/>
              <a:t> exercer le génie.</a:t>
            </a:r>
          </a:p>
          <a:p>
            <a:pPr>
              <a:lnSpc>
                <a:spcPct val="100000"/>
              </a:lnSpc>
              <a:spcBef>
                <a:spcPts val="600"/>
              </a:spcBef>
            </a:pPr>
            <a:r>
              <a:rPr lang="fr-CA" sz="1400" dirty="0" smtClean="0"/>
              <a:t>Environ la moitié des étudiants indiquent entreprendre des études de premier cycle avec l’intention absolue</a:t>
            </a:r>
            <a:r>
              <a:rPr lang="fr-CA" sz="1400" dirty="0" smtClean="0">
                <a:solidFill>
                  <a:srgbClr val="FF0000"/>
                </a:solidFill>
              </a:rPr>
              <a:t> </a:t>
            </a:r>
            <a:r>
              <a:rPr lang="fr-CA" sz="1400" dirty="0" smtClean="0"/>
              <a:t>de faire carrière en génie (53 %), ce qui est moins que l’année dernière, tandis que quatre sur dix (38 %) prévoient probablement exercer le génie, ce qui représente un pourcentage plus élevé qu’en 2013. </a:t>
            </a:r>
          </a:p>
          <a:p>
            <a:pPr>
              <a:lnSpc>
                <a:spcPct val="100000"/>
              </a:lnSpc>
              <a:spcBef>
                <a:spcPts val="600"/>
              </a:spcBef>
              <a:buNone/>
            </a:pPr>
            <a:endParaRPr lang="fr-CA" sz="1400" dirty="0" smtClean="0"/>
          </a:p>
          <a:p>
            <a:pPr>
              <a:lnSpc>
                <a:spcPct val="100000"/>
              </a:lnSpc>
              <a:spcBef>
                <a:spcPts val="600"/>
              </a:spcBef>
              <a:buFontTx/>
              <a:buNone/>
            </a:pPr>
            <a:endParaRPr lang="fr-CA" sz="1400" dirty="0" smtClean="0"/>
          </a:p>
        </p:txBody>
      </p:sp>
      <p:sp>
        <p:nvSpPr>
          <p:cNvPr id="809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E7D3903-9EDD-4C13-9FEF-5C30E627DE5A}" type="slidenum">
              <a:rPr lang="en-US">
                <a:solidFill>
                  <a:srgbClr val="58595B"/>
                </a:solidFill>
              </a:rPr>
              <a:pPr/>
              <a:t>7</a:t>
            </a:fld>
            <a:endParaRPr lang="en-US" dirty="0">
              <a:solidFill>
                <a:srgbClr val="58595B"/>
              </a:solidFill>
            </a:endParaRPr>
          </a:p>
        </p:txBody>
      </p:sp>
    </p:spTree>
    <p:extLst>
      <p:ext uri="{BB962C8B-B14F-4D97-AF65-F5344CB8AC3E}">
        <p14:creationId xmlns:p14="http://schemas.microsoft.com/office/powerpoint/2010/main" val="292104866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bwMode="auto">
          <a:xfrm>
            <a:off x="838201" y="119082"/>
            <a:ext cx="6591300" cy="553998"/>
          </a:xfrm>
          <a:noFill/>
          <a:ln>
            <a:miter lim="800000"/>
            <a:headEnd/>
            <a:tailEnd/>
          </a:ln>
        </p:spPr>
        <p:txBody>
          <a:bodyPr vert="horz" numCol="1" compatLnSpc="1">
            <a:prstTxWarp prst="textNoShape">
              <a:avLst/>
            </a:prstTxWarp>
          </a:bodyPr>
          <a:lstStyle/>
          <a:p>
            <a:r>
              <a:rPr lang="fr-CA" dirty="0" smtClean="0"/>
              <a:t>Connaissance du permis d’ingénieur et des rôles 	                et intention de faire une demande de permis d’exercice – suivi </a:t>
            </a:r>
          </a:p>
        </p:txBody>
      </p:sp>
      <p:sp>
        <p:nvSpPr>
          <p:cNvPr id="103427" name="Content Placeholder 6"/>
          <p:cNvSpPr>
            <a:spLocks noGrp="1"/>
          </p:cNvSpPr>
          <p:nvPr>
            <p:ph idx="1"/>
            <p:custDataLst>
              <p:tags r:id="rId2"/>
            </p:custDataLst>
          </p:nvPr>
        </p:nvSpPr>
        <p:spPr bwMode="auto">
          <a:xfrm>
            <a:off x="263215" y="683813"/>
            <a:ext cx="869121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Par ailleurs, le niveau de connaissance qu’ont les étudiants des rôles dans l’exercice de la profession et des exigences en matière de permis n’a aucune influence sur leur intention de faire une demande de permis. </a:t>
            </a:r>
            <a:endParaRPr lang="fr-CA" dirty="0" smtClean="0"/>
          </a:p>
        </p:txBody>
      </p:sp>
      <p:sp>
        <p:nvSpPr>
          <p:cNvPr id="103428"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944B58A-C114-4529-B954-5DAA2B4CD963}" type="slidenum">
              <a:rPr lang="en-US"/>
              <a:pPr/>
              <a:t>70</a:t>
            </a:fld>
            <a:endParaRPr lang="en-US" dirty="0"/>
          </a:p>
        </p:txBody>
      </p:sp>
      <p:graphicFrame>
        <p:nvGraphicFramePr>
          <p:cNvPr id="1578190" name="Group 206"/>
          <p:cNvGraphicFramePr>
            <a:graphicFrameLocks noGrp="1"/>
          </p:cNvGraphicFramePr>
          <p:nvPr>
            <p:custDataLst>
              <p:tags r:id="rId4"/>
            </p:custDataLst>
            <p:extLst>
              <p:ext uri="{D42A27DB-BD31-4B8C-83A1-F6EECF244321}">
                <p14:modId xmlns:p14="http://schemas.microsoft.com/office/powerpoint/2010/main" val="1565216088"/>
              </p:ext>
            </p:extLst>
          </p:nvPr>
        </p:nvGraphicFramePr>
        <p:xfrm>
          <a:off x="24712" y="1161156"/>
          <a:ext cx="9057505" cy="5041672"/>
        </p:xfrm>
        <a:graphic>
          <a:graphicData uri="http://schemas.openxmlformats.org/drawingml/2006/table">
            <a:tbl>
              <a:tblPr/>
              <a:tblGrid>
                <a:gridCol w="531342"/>
                <a:gridCol w="296562"/>
                <a:gridCol w="308919"/>
                <a:gridCol w="395647"/>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gridCol w="358335"/>
              </a:tblGrid>
              <a:tr h="24039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anchor="b"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333399"/>
                          </a:solidFill>
                          <a:effectLst/>
                          <a:latin typeface="+mj-lt"/>
                        </a:rPr>
                        <a:t>CONNAISSANCE ÉLEVÉE</a:t>
                      </a: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j-lt"/>
                      </a:endParaRPr>
                    </a:p>
                  </a:txBody>
                  <a:tcPr marL="9144" marR="914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3399"/>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339999"/>
                          </a:solidFill>
                          <a:effectLst/>
                          <a:latin typeface="+mj-lt"/>
                        </a:rPr>
                        <a:t>CONNAISSANCE MOYENNE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339999"/>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969696"/>
                          </a:solidFill>
                          <a:effectLst/>
                          <a:latin typeface="+mj-lt"/>
                        </a:rPr>
                        <a:t>CONNAISSANCE LIMITÉE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969696"/>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accent6">
                              <a:lumMod val="90000"/>
                              <a:lumOff val="10000"/>
                            </a:schemeClr>
                          </a:solidFill>
                          <a:effectLst/>
                          <a:latin typeface="+mj-lt"/>
                        </a:rPr>
                        <a:t>AUCUNE CONNAISSANCE</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6">
                            <a:lumMod val="90000"/>
                            <a:lumOff val="10000"/>
                          </a:schemeClr>
                        </a:solidFill>
                        <a:effectLst/>
                        <a:latin typeface="+mj-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6">
                            <a:lumMod val="90000"/>
                            <a:lumOff val="10000"/>
                          </a:schemeClr>
                        </a:solidFill>
                        <a:effectLst/>
                        <a:latin typeface="+mj-lt"/>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592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j-lt"/>
                        </a:rPr>
                        <a:t>A</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33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j-lt"/>
                        </a:rPr>
                        <a:t>B</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339999"/>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j-lt"/>
                        </a:rPr>
                        <a:t>C</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rgbClr val="96969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j-lt"/>
                        </a:rPr>
                        <a:t>D</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j-lt"/>
                      </a:endParaRP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347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marL="9144" marR="9144" anchor="b"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9144" marR="91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absolu-ment</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(n=232)</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(n=278)</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(n=305)</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(n=267)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(n=230)</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(n=156)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(n=218)</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(n=200)</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(n=31)</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 18)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 17)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38894">
                <a:tc vMerge="1">
                  <a:txBody>
                    <a:bodyPr/>
                    <a:lstStyle/>
                    <a:p>
                      <a:endParaRPr lang="en-US"/>
                    </a:p>
                  </a:txBody>
                  <a:tcPr/>
                </a:tc>
                <a:tc>
                  <a:txBody>
                    <a:bodyPr/>
                    <a:lstStyle/>
                    <a:p>
                      <a:pPr algn="ctr" fontAlgn="b"/>
                      <a:r>
                        <a:rPr lang="en-US" sz="900" b="1" i="0" u="none" strike="noStrike" dirty="0" smtClean="0">
                          <a:solidFill>
                            <a:schemeClr val="bg1"/>
                          </a:solidFill>
                          <a:latin typeface="+mn-lt"/>
                        </a:rPr>
                        <a:t>47 %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52 %c</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52 %c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50 %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48 %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44 %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44 %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47 %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47 %c</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45 %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43 %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39 %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38 %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39 %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36 %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41 %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44 %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34%AB</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45 %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probable-ment</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(n=156)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(n=159)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(n=173)</a:t>
                      </a:r>
                      <a:endParaRPr kumimoji="0" lang="en-US" sz="700" b="0" i="0" u="none" strike="noStrike" cap="none" normalizeH="0" baseline="0" dirty="0" smtClean="0">
                        <a:ln>
                          <a:noFill/>
                        </a:ln>
                        <a:solidFill>
                          <a:schemeClr val="bg1"/>
                        </a:solidFill>
                        <a:effectLst/>
                        <a:latin typeface="+mn-lt"/>
                      </a:endParaRP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(n=160)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(n=139)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(n=130)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(n=152)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(n=172)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(n=99)</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(n=162)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(n=43)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(n=27)</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32 %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29 %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30 %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29 %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37 %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33 %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35 %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29 %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36 %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34 %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41 %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41 %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29 %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37 %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sym typeface="Wingdings" pitchFamily="2" charset="2"/>
                        </a:rPr>
                        <a:t>25 %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21 %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38 %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probable-ment pas</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(n=53)</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(n=14)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(n=6)</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11 %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9 %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11 %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7 %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9 %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9 %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sym typeface="Wingdings" pitchFamily="2" charset="2"/>
                        </a:rPr>
                        <a:t>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18 %B</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12 %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17 %A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absolu-ment pas</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(n=20)</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(n=8)</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(n=11)</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a:t>
                      </a: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1" i="0" u="none" strike="noStrike" kern="1200" cap="none" normalizeH="0" baseline="0" dirty="0" smtClean="0">
                          <a:ln>
                            <a:noFill/>
                          </a:ln>
                          <a:solidFill>
                            <a:schemeClr val="bg1"/>
                          </a:solidFill>
                          <a:effectLst/>
                          <a:latin typeface="+mn-lt"/>
                          <a:ea typeface="+mn-ea"/>
                          <a:cs typeface="+mn-cs"/>
                        </a:rPr>
                        <a:t>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3 %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3 %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4 %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5 %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4 %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Ne sait pas / incertain</a:t>
                      </a:r>
                    </a:p>
                  </a:txBody>
                  <a:tcPr marL="9144"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(n=33)</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(n=49)</a:t>
                      </a:r>
                    </a:p>
                  </a:txBody>
                  <a:tcPr marL="9144" marR="9144" anchor="ctr" horzOverflow="overflow">
                    <a:lnL w="31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(n=47)</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(n=45)</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(n=12)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9144" marR="9144"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a:t>
                      </a:r>
                    </a:p>
                  </a:txBody>
                  <a:tcPr marL="9144" marR="9144"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8 %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8 %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10 %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9 %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10 %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10 %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13 %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10 %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14 %A</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16 %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15 %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15 %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15 %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9138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2 cotes supérieu-res</a:t>
                      </a:r>
                    </a:p>
                  </a:txBody>
                  <a:tcPr marL="9144" marR="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(n=388)</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(n=437)</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(n=478)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(n=427)</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(n=368)</a:t>
                      </a:r>
                    </a:p>
                  </a:txBody>
                  <a:tcPr marL="9144" marR="9144"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(n=297)</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(n=286)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(n=370)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(n=399)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(n=230)</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(n=362)</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(n=54)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(n=88)</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(n=77)</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(n=49)</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(n=58)</a:t>
                      </a:r>
                    </a:p>
                  </a:txBody>
                  <a:tcPr marL="9144" marR="9144"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(n=49)</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(n=22)</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(n=42)</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(n=23)</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78%C</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81 %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81 %C</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79 %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77 %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83 %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81 %C</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80 %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82 %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79 %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68 %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74 %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66 %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68 %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77 %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82 %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73 %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70 %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68 %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75 %</a:t>
                      </a: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5177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2 cotes inférieu-res</a:t>
                      </a:r>
                    </a:p>
                  </a:txBody>
                  <a:tcPr marL="9144" marR="0"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(n=69)</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6355A"/>
                    </a:solidFill>
                  </a:tcPr>
                </a:tc>
                <a:tc>
                  <a:txBody>
                    <a:bodyPr/>
                    <a:lstStyle/>
                    <a:p>
                      <a:pPr algn="ctr" fontAlgn="b"/>
                      <a:r>
                        <a:rPr lang="en-US" sz="700" b="0" i="0" u="none" strike="noStrike" dirty="0" smtClean="0">
                          <a:solidFill>
                            <a:schemeClr val="bg1"/>
                          </a:solidFill>
                          <a:latin typeface="+mn-lt"/>
                        </a:rPr>
                        <a:t>(n=61)</a:t>
                      </a:r>
                      <a:endParaRPr lang="en-US" sz="700" b="0"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(n=74)</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(n=78)</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(n=61)</a:t>
                      </a:r>
                    </a:p>
                  </a:txBody>
                  <a:tcPr marL="9144" marR="9144"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(n=34)</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(n=44)</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(n=33)</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7494B"/>
                    </a:solidFill>
                  </a:tcPr>
                </a:tc>
                <a:tc>
                  <a:txBody>
                    <a:bodyPr/>
                    <a:lstStyle/>
                    <a:p>
                      <a:pPr algn="ctr" fontAlgn="b"/>
                      <a:r>
                        <a:rPr lang="en-US" sz="700" b="0" i="0" u="none" strike="noStrike" dirty="0" smtClean="0">
                          <a:solidFill>
                            <a:schemeClr val="bg1"/>
                          </a:solidFill>
                          <a:latin typeface="+mn-lt"/>
                        </a:rPr>
                        <a:t>(n=20)</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(n=24)</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(n=8)</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(n=18)</a:t>
                      </a:r>
                    </a:p>
                  </a:txBody>
                  <a:tcPr marL="9144" marR="9144"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(n=8)</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1153"/>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a:t>
                      </a:r>
                      <a:endParaRPr kumimoji="0" lang="en-US" sz="700" b="0" i="0" u="none" strike="noStrike" cap="none" normalizeH="0" baseline="0" dirty="0" smtClean="0">
                        <a:ln>
                          <a:noFill/>
                        </a:ln>
                        <a:solidFill>
                          <a:schemeClr val="tx1"/>
                        </a:solidFill>
                        <a:effectLst/>
                        <a:latin typeface="+mn-lt"/>
                      </a:endParaRP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1776">
                <a:tc vMerge="1">
                  <a:txBody>
                    <a:bodyPr/>
                    <a:lstStyle/>
                    <a:p>
                      <a:endParaRPr lang="en-US"/>
                    </a:p>
                  </a:txBody>
                  <a:tcPr/>
                </a:tc>
                <a:tc>
                  <a:txBody>
                    <a:bodyPr/>
                    <a:lstStyle/>
                    <a:p>
                      <a:pPr algn="ctr" fontAlgn="b"/>
                      <a:r>
                        <a:rPr lang="en-US" sz="900" b="1" i="0" u="none" strike="noStrike" dirty="0" smtClean="0">
                          <a:solidFill>
                            <a:schemeClr val="bg1"/>
                          </a:solidFill>
                          <a:latin typeface="+mn-lt"/>
                        </a:rPr>
                        <a:t>14 %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6355A"/>
                    </a:solidFill>
                  </a:tcPr>
                </a:tc>
                <a:tc>
                  <a:txBody>
                    <a:bodyPr/>
                    <a:lstStyle/>
                    <a:p>
                      <a:pPr algn="ctr" fontAlgn="b"/>
                      <a:r>
                        <a:rPr lang="en-US" sz="900" b="1" i="0" u="none" strike="noStrike" dirty="0" smtClean="0">
                          <a:solidFill>
                            <a:schemeClr val="bg1"/>
                          </a:solidFill>
                          <a:latin typeface="+mn-lt"/>
                        </a:rPr>
                        <a:t>12 %</a:t>
                      </a:r>
                      <a:endParaRPr lang="en-US" sz="900" b="1" i="0" u="none" strike="noStrike" dirty="0">
                        <a:solidFill>
                          <a:schemeClr val="bg1"/>
                        </a:solidFill>
                        <a:latin typeface="+mn-lt"/>
                      </a:endParaRPr>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12 %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14 %</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13 %</a:t>
                      </a:r>
                    </a:p>
                  </a:txBody>
                  <a:tcPr marL="9144" marR="9144"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9 %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900" b="1" i="0" u="none" strike="noStrike" dirty="0" smtClean="0">
                          <a:solidFill>
                            <a:schemeClr val="bg1"/>
                          </a:solidFill>
                          <a:latin typeface="+mn-lt"/>
                        </a:rPr>
                        <a:t>10 %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900" b="1" i="0" u="none" strike="noStrike" dirty="0" smtClean="0">
                          <a:solidFill>
                            <a:schemeClr val="bg1"/>
                          </a:solidFill>
                          <a:latin typeface="+mn-lt"/>
                        </a:rPr>
                        <a:t>10 %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11 %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11 %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900" b="1" i="0" u="none" strike="noStrike" dirty="0" smtClean="0">
                          <a:solidFill>
                            <a:schemeClr val="bg1"/>
                          </a:solidFill>
                          <a:latin typeface="+mn-lt"/>
                        </a:rPr>
                        <a:t>20 %B</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7494B"/>
                    </a:solidFill>
                  </a:tcPr>
                </a:tc>
                <a:tc>
                  <a:txBody>
                    <a:bodyPr/>
                    <a:lstStyle/>
                    <a:p>
                      <a:pPr algn="ctr" fontAlgn="b"/>
                      <a:r>
                        <a:rPr lang="en-US" sz="900" b="1" i="0" u="none" strike="noStrike" dirty="0" smtClean="0">
                          <a:solidFill>
                            <a:schemeClr val="bg1"/>
                          </a:solidFill>
                          <a:latin typeface="+mn-lt"/>
                        </a:rPr>
                        <a:t>17 %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20 %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12 %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18 %</a:t>
                      </a:r>
                    </a:p>
                  </a:txBody>
                  <a:tcPr marL="9144" marR="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13 %</a:t>
                      </a:r>
                    </a:p>
                  </a:txBody>
                  <a:tcPr marL="9144" marR="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900" b="1" i="0" u="none" strike="noStrike" dirty="0" smtClean="0">
                          <a:solidFill>
                            <a:schemeClr val="bg1"/>
                          </a:solidFill>
                          <a:latin typeface="+mn-lt"/>
                        </a:rPr>
                        <a:t>4 %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1153"/>
                    </a:solidFill>
                  </a:tcPr>
                </a:tc>
                <a:tc>
                  <a:txBody>
                    <a:bodyPr/>
                    <a:lstStyle/>
                    <a:p>
                      <a:pPr algn="ctr" fontAlgn="b"/>
                      <a:r>
                        <a:rPr lang="en-US" sz="900" b="1" i="0" u="none" strike="noStrike" dirty="0" smtClean="0">
                          <a:solidFill>
                            <a:schemeClr val="bg1"/>
                          </a:solidFill>
                          <a:latin typeface="+mn-lt"/>
                        </a:rPr>
                        <a:t>13 %</a:t>
                      </a:r>
                      <a:endParaRPr lang="en-US" sz="900" b="1" i="0" u="none" strike="noStrike" dirty="0">
                        <a:solidFill>
                          <a:schemeClr val="bg1"/>
                        </a:solidFill>
                        <a:latin typeface="+mn-lt"/>
                      </a:endParaRPr>
                    </a:p>
                  </a:txBody>
                  <a:tcPr marL="9144" marR="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17 %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13 %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18 %</a:t>
                      </a:r>
                    </a:p>
                  </a:txBody>
                  <a:tcPr marL="9144" marR="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13 %</a:t>
                      </a:r>
                    </a:p>
                  </a:txBody>
                  <a:tcPr marL="9144" marR="91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3654" name="Text Box 168"/>
          <p:cNvSpPr txBox="1">
            <a:spLocks noChangeArrowheads="1"/>
          </p:cNvSpPr>
          <p:nvPr>
            <p:custDataLst>
              <p:tags r:id="rId5"/>
            </p:custDataLst>
          </p:nvPr>
        </p:nvSpPr>
        <p:spPr bwMode="auto">
          <a:xfrm>
            <a:off x="85725" y="6245072"/>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dirty="0" smtClean="0">
                <a:solidFill>
                  <a:schemeClr val="accent6"/>
                </a:solidFill>
              </a:rPr>
              <a:t>Impact de la connaissance des responsabilités des organisations</a:t>
            </a:r>
          </a:p>
        </p:txBody>
      </p:sp>
      <p:sp>
        <p:nvSpPr>
          <p:cNvPr id="10445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607B9BD-C907-4667-9B00-5B510A272E8F}" type="slidenum">
              <a:rPr lang="en-US"/>
              <a:pPr/>
              <a:t>71</a:t>
            </a:fld>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Connaissance des responsabilités des organisations </a:t>
            </a:r>
            <a:br>
              <a:rPr lang="fr-CA" dirty="0" smtClean="0"/>
            </a:br>
            <a:r>
              <a:rPr lang="fr-CA" dirty="0" smtClean="0"/>
              <a:t>et intention de faire carrière en génie – suivi</a:t>
            </a:r>
          </a:p>
        </p:txBody>
      </p:sp>
      <p:sp>
        <p:nvSpPr>
          <p:cNvPr id="105475" name="Content Placeholder 6"/>
          <p:cNvSpPr>
            <a:spLocks noGrp="1"/>
          </p:cNvSpPr>
          <p:nvPr>
            <p:ph idx="1"/>
            <p:custDataLst>
              <p:tags r:id="rId2"/>
            </p:custDataLst>
          </p:nvPr>
        </p:nvSpPr>
        <p:spPr bwMode="auto">
          <a:xfrm>
            <a:off x="177954" y="686593"/>
            <a:ext cx="8702366"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La connaissance des responsabilités des organisations n’a pas beaucoup d’impact sur l’intention de faire carrière en génie. </a:t>
            </a:r>
            <a:endParaRPr lang="fr-CA" dirty="0" smtClean="0"/>
          </a:p>
        </p:txBody>
      </p:sp>
      <p:sp>
        <p:nvSpPr>
          <p:cNvPr id="10547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BED8C0A-E867-4520-A9A2-97079A3B6546}" type="slidenum">
              <a:rPr lang="en-US"/>
              <a:pPr/>
              <a:t>72</a:t>
            </a:fld>
            <a:endParaRPr lang="en-US" dirty="0"/>
          </a:p>
        </p:txBody>
      </p:sp>
      <p:graphicFrame>
        <p:nvGraphicFramePr>
          <p:cNvPr id="63694" name="Group 206"/>
          <p:cNvGraphicFramePr>
            <a:graphicFrameLocks noGrp="1"/>
          </p:cNvGraphicFramePr>
          <p:nvPr>
            <p:custDataLst>
              <p:tags r:id="rId4"/>
            </p:custDataLst>
            <p:extLst>
              <p:ext uri="{D42A27DB-BD31-4B8C-83A1-F6EECF244321}">
                <p14:modId xmlns:p14="http://schemas.microsoft.com/office/powerpoint/2010/main" val="1114192597"/>
              </p:ext>
            </p:extLst>
          </p:nvPr>
        </p:nvGraphicFramePr>
        <p:xfrm>
          <a:off x="79279" y="1224201"/>
          <a:ext cx="9002938" cy="5151834"/>
        </p:xfrm>
        <a:graphic>
          <a:graphicData uri="http://schemas.openxmlformats.org/drawingml/2006/table">
            <a:tbl>
              <a:tblPr/>
              <a:tblGrid>
                <a:gridCol w="650431"/>
                <a:gridCol w="384538"/>
                <a:gridCol w="384538"/>
                <a:gridCol w="376527"/>
                <a:gridCol w="304425"/>
                <a:gridCol w="279255"/>
                <a:gridCol w="345454"/>
                <a:gridCol w="348765"/>
                <a:gridCol w="348765"/>
                <a:gridCol w="348765"/>
                <a:gridCol w="348765"/>
                <a:gridCol w="348765"/>
                <a:gridCol w="348765"/>
                <a:gridCol w="348765"/>
                <a:gridCol w="348765"/>
                <a:gridCol w="348765"/>
                <a:gridCol w="348765"/>
                <a:gridCol w="348765"/>
                <a:gridCol w="348765"/>
                <a:gridCol w="348765"/>
                <a:gridCol w="348765"/>
                <a:gridCol w="348765"/>
                <a:gridCol w="348765"/>
                <a:gridCol w="348765"/>
                <a:gridCol w="348765"/>
              </a:tblGrid>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tx1">
                              <a:lumMod val="50000"/>
                            </a:schemeClr>
                          </a:solidFill>
                          <a:effectLst/>
                          <a:latin typeface="+mj-lt"/>
                        </a:rPr>
                        <a:t>CONNAISSANCE ÉLEVÉE</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tx1">
                            <a:lumMod val="50000"/>
                          </a:schemeClr>
                        </a:solidFill>
                        <a:effectLst/>
                        <a:latin typeface="+mj-lt"/>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600" dirty="0">
                        <a:latin typeface="+mj-lt"/>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horzOverflow="overflow"/>
                </a:tc>
                <a:tc hMerge="1">
                  <a:txBody>
                    <a:bodyPr/>
                    <a:lstStyle/>
                    <a:p>
                      <a:endParaRPr lang="en-US" sz="1600" dirty="0">
                        <a:latin typeface="+mj-lt"/>
                      </a:endParaRPr>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accent1">
                              <a:lumMod val="50000"/>
                            </a:schemeClr>
                          </a:solidFill>
                          <a:effectLst/>
                          <a:latin typeface="+mj-lt"/>
                        </a:rPr>
                        <a:t>CONNAISSANCE MOYENNE</a:t>
                      </a: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1">
                            <a:lumMod val="50000"/>
                          </a:schemeClr>
                        </a:solidFill>
                        <a:effectLst/>
                        <a:latin typeface="+mj-lt"/>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1">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bg2">
                              <a:lumMod val="50000"/>
                            </a:schemeClr>
                          </a:solidFill>
                          <a:effectLst/>
                          <a:latin typeface="+mj-lt"/>
                        </a:rPr>
                        <a:t>CONNAISSANCE LIMITÉE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bg2">
                            <a:lumMod val="50000"/>
                          </a:schemeClr>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bg2">
                            <a:lumMod val="5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accent6">
                              <a:lumMod val="90000"/>
                              <a:lumOff val="10000"/>
                            </a:schemeClr>
                          </a:solidFill>
                          <a:effectLst/>
                          <a:latin typeface="+mj-lt"/>
                        </a:rPr>
                        <a:t>AUCUNE CONNAISSANCE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accent6">
                            <a:lumMod val="90000"/>
                            <a:lumOff val="10000"/>
                          </a:schemeClr>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accent6">
                            <a:lumMod val="90000"/>
                            <a:lumOff val="10000"/>
                          </a:schemeClr>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285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sz="1600" dirty="0">
                        <a:latin typeface="+mj-lt"/>
                      </a:endParaRPr>
                    </a:p>
                  </a:txBody>
                  <a:tcPr horzOverflow="overflow">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tc>
                <a:tc hMerge="1">
                  <a:txBody>
                    <a:bodyPr/>
                    <a:lstStyle/>
                    <a:p>
                      <a:endParaRPr lang="en-US" sz="1600" dirty="0">
                        <a:latin typeface="+mj-lt"/>
                      </a:endParaRPr>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j-lt"/>
                        </a:rPr>
                        <a:t>B</a:t>
                      </a: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j-lt"/>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6421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r>
                        <a:rPr lang="en-US" sz="1050" b="1" dirty="0" smtClean="0">
                          <a:solidFill>
                            <a:schemeClr val="bg1"/>
                          </a:solidFill>
                          <a:latin typeface="+mj-lt"/>
                        </a:rPr>
                        <a:t>2010</a:t>
                      </a:r>
                      <a:endParaRPr lang="en-US" sz="1050" b="1" dirty="0">
                        <a:solidFill>
                          <a:schemeClr val="bg1"/>
                        </a:solidFill>
                        <a:latin typeface="+mj-lt"/>
                      </a:endParaRPr>
                    </a:p>
                  </a:txBody>
                  <a:tcPr marL="0" marR="0" horzOverflow="overflow">
                    <a:lnL w="12700" cap="flat" cmpd="sng" algn="ctr">
                      <a:solidFill>
                        <a:schemeClr val="tx1"/>
                      </a:solidFill>
                      <a:prstDash val="solid"/>
                      <a:round/>
                      <a:headEnd type="none" w="med" len="med"/>
                      <a:tailEnd type="none" w="med" len="med"/>
                    </a:lnL>
                    <a:lnR>
                      <a:noFill/>
                    </a:lnR>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r>
                        <a:rPr lang="en-US" sz="1050" b="1" dirty="0" smtClean="0">
                          <a:solidFill>
                            <a:schemeClr val="tx1"/>
                          </a:solidFill>
                          <a:latin typeface="+mj-lt"/>
                        </a:rPr>
                        <a:t>2009</a:t>
                      </a:r>
                      <a:endParaRPr lang="en-US" sz="1050" b="1" dirty="0">
                        <a:solidFill>
                          <a:schemeClr val="tx1"/>
                        </a:solidFill>
                        <a:latin typeface="+mj-lt"/>
                      </a:endParaRPr>
                    </a:p>
                  </a:txBody>
                  <a:tcPr marL="0" marR="0" horzOverflow="overflow">
                    <a:lnL>
                      <a:noFill/>
                    </a:lnL>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2009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absolument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(n=207)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(n=204)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172)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(n=282)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(n=405)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353)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(n=257)</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(n=233)</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(n=26)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169)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(n=159)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(n=36)</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00" b="1" i="0" u="none" strike="noStrike" dirty="0" smtClean="0">
                          <a:solidFill>
                            <a:schemeClr val="bg1"/>
                          </a:solidFill>
                          <a:latin typeface="+mn-lt"/>
                        </a:rPr>
                        <a:t>58 %</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00" b="1" i="0" u="none" strike="noStrike" dirty="0" smtClean="0">
                          <a:solidFill>
                            <a:schemeClr val="bg1"/>
                          </a:solidFill>
                          <a:latin typeface="+mn-lt"/>
                        </a:rPr>
                        <a:t>59 %</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62 %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56 %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00" b="1" i="0" u="none" strike="noStrike" dirty="0" smtClean="0">
                          <a:solidFill>
                            <a:schemeClr val="bg1"/>
                          </a:solidFill>
                          <a:latin typeface="+mn-lt"/>
                        </a:rPr>
                        <a:t>55 %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00" b="1" i="0" u="none" strike="noStrike" dirty="0" smtClean="0">
                          <a:solidFill>
                            <a:schemeClr val="bg1"/>
                          </a:solidFill>
                          <a:latin typeface="+mn-lt"/>
                        </a:rPr>
                        <a:t>58 %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56 %D</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56 %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53 %D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00" b="1" i="0" u="none" strike="noStrike" dirty="0" smtClean="0">
                          <a:solidFill>
                            <a:schemeClr val="bg1"/>
                          </a:solidFill>
                          <a:latin typeface="+mn-lt"/>
                        </a:rPr>
                        <a:t>56 %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00" b="1" i="0" u="none" strike="noStrike" dirty="0" smtClean="0">
                          <a:solidFill>
                            <a:schemeClr val="bg1"/>
                          </a:solidFill>
                          <a:latin typeface="+mn-lt"/>
                        </a:rPr>
                        <a:t>47 %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60 %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54 %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50 %D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00" b="1" i="0" u="none" strike="noStrike" dirty="0" smtClean="0">
                          <a:solidFill>
                            <a:schemeClr val="bg1"/>
                          </a:solidFill>
                          <a:latin typeface="+mn-lt"/>
                        </a:rPr>
                        <a:t>42 %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00" b="1" i="0" u="none" strike="noStrike" dirty="0" smtClean="0">
                          <a:solidFill>
                            <a:schemeClr val="bg1"/>
                          </a:solidFill>
                          <a:latin typeface="+mn-lt"/>
                        </a:rPr>
                        <a:t>54 %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58 %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43 %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probable-ment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(n=113)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(n=116)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(n=194)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(n=240)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191)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(n=158)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(n=149)</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(n=162)</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(n=24)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(n=78)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(n=65)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(n=123)</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31)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(n=36)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(n=49)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50" b="1" i="0" u="none" strike="noStrike" dirty="0" smtClean="0">
                          <a:solidFill>
                            <a:schemeClr val="bg1"/>
                          </a:solidFill>
                          <a:latin typeface="+mn-lt"/>
                        </a:rPr>
                        <a:t>32 %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smtClean="0">
                          <a:solidFill>
                            <a:schemeClr val="bg1"/>
                          </a:solidFill>
                          <a:latin typeface="+mn-lt"/>
                        </a:rPr>
                        <a:t>33 %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30 %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37 %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38 %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smtClean="0">
                          <a:solidFill>
                            <a:schemeClr val="bg1"/>
                          </a:solidFill>
                          <a:latin typeface="+mn-lt"/>
                        </a:rPr>
                        <a:t>34 %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35 %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36 %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33 %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smtClean="0">
                          <a:solidFill>
                            <a:schemeClr val="bg1"/>
                          </a:solidFill>
                          <a:latin typeface="+mn-lt"/>
                        </a:rPr>
                        <a:t>44 %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37 %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38 %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50%A</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smtClean="0">
                          <a:solidFill>
                            <a:schemeClr val="bg1"/>
                          </a:solidFill>
                          <a:latin typeface="+mn-lt"/>
                        </a:rPr>
                        <a:t>43 %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33 %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sym typeface="Wingdings" pitchFamily="2" charset="2"/>
                        </a:rPr>
                        <a:t>44 %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46 %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probable-ment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15)</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(n=30)</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20)</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(n=13)</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(n=33)</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(n=19)</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35180">
                <a:tc vMerge="1">
                  <a:txBody>
                    <a:bodyPr/>
                    <a:lstStyle/>
                    <a:p>
                      <a:endParaRPr lang="en-US"/>
                    </a:p>
                  </a:txBody>
                  <a:tcPr/>
                </a:tc>
                <a:tc>
                  <a:txBody>
                    <a:bodyPr/>
                    <a:lstStyle/>
                    <a:p>
                      <a:pPr algn="ctr" fontAlgn="b"/>
                      <a:r>
                        <a:rPr lang="en-US" sz="1050" b="1" i="0" u="none" strike="noStrike" dirty="0" smtClean="0">
                          <a:solidFill>
                            <a:schemeClr val="bg1"/>
                          </a:solidFill>
                          <a:latin typeface="+mn-lt"/>
                        </a:rPr>
                        <a:t>9 %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smtClean="0">
                          <a:solidFill>
                            <a:schemeClr val="bg1"/>
                          </a:solidFill>
                          <a:latin typeface="+mn-lt"/>
                        </a:rPr>
                        <a:t>6 %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5 %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smtClean="0">
                          <a:solidFill>
                            <a:schemeClr val="bg1"/>
                          </a:solidFill>
                          <a:latin typeface="+mn-lt"/>
                        </a:rPr>
                        <a:t>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sym typeface="Wingdings" pitchFamily="2" charset="2"/>
                        </a:rPr>
                        <a:t>6 %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10 %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smtClean="0">
                          <a:solidFill>
                            <a:schemeClr val="bg1"/>
                          </a:solidFill>
                          <a:latin typeface="+mn-lt"/>
                        </a:rPr>
                        <a:t>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10 %B</a:t>
                      </a:r>
                      <a:endParaRPr kumimoji="0" lang="en-US" sz="1050" b="1" i="0" u="none" strike="noStrike" cap="none" normalizeH="0" baseline="0" dirty="0" smtClean="0">
                        <a:ln>
                          <a:noFill/>
                        </a:ln>
                        <a:solidFill>
                          <a:schemeClr val="tx1"/>
                        </a:solidFill>
                        <a:effectLst/>
                        <a:latin typeface="+mj-lt"/>
                        <a:sym typeface="Wingdings" pitchFamily="2" charset="2"/>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6 %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smtClean="0">
                          <a:solidFill>
                            <a:schemeClr val="bg1"/>
                          </a:solidFill>
                          <a:latin typeface="+mn-lt"/>
                        </a:rPr>
                        <a:t>3 %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12 %A</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18 % ABC</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absolument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smtClean="0">
                          <a:solidFill>
                            <a:schemeClr val="bg1"/>
                          </a:solidFill>
                          <a:latin typeface="+mn-lt"/>
                        </a:rPr>
                        <a:t>(n=7)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7)</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1)</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341927">
                <a:tc vMerge="1">
                  <a:txBody>
                    <a:bodyPr/>
                    <a:lstStyle/>
                    <a:p>
                      <a:endParaRPr lang="en-US"/>
                    </a:p>
                  </a:txBody>
                  <a:tcPr/>
                </a:tc>
                <a:tc>
                  <a:txBody>
                    <a:bodyPr/>
                    <a:lstStyle/>
                    <a:p>
                      <a:pPr algn="ctr" fontAlgn="b"/>
                      <a:r>
                        <a:rPr lang="en-US" sz="1000" b="1" i="0" u="none" strike="noStrike" dirty="0" smtClean="0">
                          <a:solidFill>
                            <a:schemeClr val="bg1"/>
                          </a:solidFill>
                          <a:latin typeface="+mn-lt"/>
                        </a:rPr>
                        <a:t>1 %</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00" b="1" i="0" u="none" strike="noStrike" dirty="0" smtClean="0">
                          <a:solidFill>
                            <a:schemeClr val="bg1"/>
                          </a:solidFill>
                          <a:latin typeface="+mn-lt"/>
                        </a:rPr>
                        <a:t>2 %</a:t>
                      </a:r>
                      <a:endParaRPr lang="en-US" sz="100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3 %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2 %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00" b="1" i="0" u="none" strike="noStrike" dirty="0" smtClean="0">
                          <a:solidFill>
                            <a:schemeClr val="bg1"/>
                          </a:solidFill>
                          <a:latin typeface="+mn-lt"/>
                        </a:rPr>
                        <a:t>1 %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00" b="1" i="0" u="none" strike="noStrike" dirty="0" smtClean="0">
                          <a:solidFill>
                            <a:schemeClr val="bg1"/>
                          </a:solidFill>
                          <a:latin typeface="+mn-lt"/>
                        </a:rPr>
                        <a:t>1 %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00" b="1" i="0" u="none" strike="noStrike" dirty="0" smtClean="0">
                          <a:solidFill>
                            <a:schemeClr val="bg1"/>
                          </a:solidFill>
                          <a:latin typeface="+mn-lt"/>
                        </a:rPr>
                        <a:t>2 %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00" b="1" i="0" u="none" strike="noStrike" dirty="0" smtClean="0">
                          <a:solidFill>
                            <a:schemeClr val="bg1"/>
                          </a:solidFill>
                          <a:latin typeface="+mn-lt"/>
                        </a:rPr>
                        <a:t>2 %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00" b="1" i="0" u="none" strike="noStrike" dirty="0" smtClean="0">
                          <a:solidFill>
                            <a:schemeClr val="bg1"/>
                          </a:solidFill>
                          <a:latin typeface="+mn-lt"/>
                        </a:rPr>
                        <a:t>3 %</a:t>
                      </a:r>
                      <a:endParaRPr lang="en-US" sz="100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00" b="1" i="0" u="none" strike="noStrike" dirty="0">
                          <a:solidFill>
                            <a:schemeClr val="bg1"/>
                          </a:solidFill>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Oui, 2 cotes supérieures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(n=320)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(n=320)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256)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(n=194)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(n=476)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(n=645)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544)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(n=382)</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(n=381)</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(n=46)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(n=50)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256)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(n=188)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(n=160)</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(n=282)</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(n=33)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(n=63)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86)</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(n=71)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(n=85)</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35180">
                <a:tc vMerge="1">
                  <a:txBody>
                    <a:bodyPr/>
                    <a:lstStyle/>
                    <a:p>
                      <a:endParaRPr lang="en-US"/>
                    </a:p>
                  </a:txBody>
                  <a:tcPr/>
                </a:tc>
                <a:tc>
                  <a:txBody>
                    <a:bodyPr/>
                    <a:lstStyle/>
                    <a:p>
                      <a:pPr algn="ctr" fontAlgn="b"/>
                      <a:r>
                        <a:rPr lang="en-US" sz="1050" b="1" i="0" u="none" strike="noStrike" dirty="0" smtClean="0">
                          <a:solidFill>
                            <a:schemeClr val="bg1"/>
                          </a:solidFill>
                          <a:latin typeface="+mn-lt"/>
                        </a:rPr>
                        <a:t>90 %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smtClean="0">
                          <a:solidFill>
                            <a:schemeClr val="bg1"/>
                          </a:solidFill>
                          <a:latin typeface="+mn-lt"/>
                        </a:rPr>
                        <a:t>92 %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92 %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93 %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92 %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smtClean="0">
                          <a:solidFill>
                            <a:schemeClr val="bg1"/>
                          </a:solidFill>
                          <a:latin typeface="+mn-lt"/>
                        </a:rPr>
                        <a:t>92 %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92 %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93 % CD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89 %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smtClean="0">
                          <a:solidFill>
                            <a:schemeClr val="bg1"/>
                          </a:solidFill>
                          <a:latin typeface="+mn-lt"/>
                        </a:rPr>
                        <a:t>91 %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88 %D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92 %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smtClean="0">
                          <a:solidFill>
                            <a:schemeClr val="bg1"/>
                          </a:solidFill>
                          <a:latin typeface="+mn-lt"/>
                        </a:rPr>
                        <a:t>97 %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80 %</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34192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j-lt"/>
                        </a:rPr>
                        <a:t>Non, 2 cotes inférieures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700" b="0" i="0" u="none" strike="noStrike" dirty="0" smtClean="0">
                          <a:solidFill>
                            <a:schemeClr val="bg1"/>
                          </a:solidFill>
                          <a:latin typeface="+mn-lt"/>
                        </a:rPr>
                        <a:t>(n=35)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42F50"/>
                    </a:solidFill>
                  </a:tcPr>
                </a:tc>
                <a:tc>
                  <a:txBody>
                    <a:bodyPr/>
                    <a:lstStyle/>
                    <a:p>
                      <a:pPr algn="ctr" fontAlgn="b"/>
                      <a:r>
                        <a:rPr lang="en-US" sz="700" b="0" i="0" u="none" strike="noStrike" dirty="0">
                          <a:solidFill>
                            <a:schemeClr val="bg1"/>
                          </a:solidFill>
                          <a:latin typeface="+mn-lt"/>
                        </a:rPr>
                        <a:t>  </a:t>
                      </a:r>
                      <a:r>
                        <a:rPr lang="en-US" sz="700" b="0" i="0" u="none" strike="noStrike" dirty="0" smtClean="0">
                          <a:solidFill>
                            <a:schemeClr val="bg1"/>
                          </a:solidFill>
                          <a:latin typeface="+mn-lt"/>
                        </a:rPr>
                        <a:t>(n=28) </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22)</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algn="ctr"/>
                      <a:endParaRPr lang="en-US" sz="7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a:endParaRPr lang="en-US" sz="7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20000"/>
                        <a:lumOff val="80000"/>
                      </a:schemeClr>
                    </a:solidFill>
                  </a:tcPr>
                </a:tc>
                <a:tc>
                  <a:txBody>
                    <a:bodyPr/>
                    <a:lstStyle/>
                    <a:p>
                      <a:pPr algn="ctr" fontAlgn="b"/>
                      <a:r>
                        <a:rPr lang="en-US" sz="700" b="0" i="0" u="none" strike="noStrike" dirty="0" smtClean="0">
                          <a:solidFill>
                            <a:schemeClr val="bg1"/>
                          </a:solidFill>
                          <a:latin typeface="+mn-lt"/>
                        </a:rPr>
                        <a:t>(n=39)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2C2E"/>
                    </a:solidFill>
                  </a:tcPr>
                </a:tc>
                <a:tc>
                  <a:txBody>
                    <a:bodyPr/>
                    <a:lstStyle/>
                    <a:p>
                      <a:pPr algn="ctr" fontAlgn="b"/>
                      <a:r>
                        <a:rPr lang="en-US" sz="700" b="0" i="0" u="none" strike="noStrike" dirty="0" smtClean="0">
                          <a:solidFill>
                            <a:schemeClr val="bg1"/>
                          </a:solidFill>
                          <a:latin typeface="+mn-lt"/>
                        </a:rPr>
                        <a:t>(n=55)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53)</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(n=41)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(n=34)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(n=30)</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83A3C"/>
                    </a:solidFill>
                  </a:tcPr>
                </a:tc>
                <a:tc>
                  <a:txBody>
                    <a:bodyPr/>
                    <a:lstStyle/>
                    <a:p>
                      <a:pPr algn="ctr" fontAlgn="b"/>
                      <a:r>
                        <a:rPr lang="en-US" sz="700" b="0" i="0" u="none" strike="noStrike" dirty="0" smtClean="0">
                          <a:solidFill>
                            <a:schemeClr val="bg1"/>
                          </a:solidFill>
                          <a:latin typeface="+mn-lt"/>
                        </a:rPr>
                        <a:t>(n=5)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24)</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(n=20)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(n=17)</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(n=38)</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1C0B37"/>
                    </a:solidFill>
                  </a:tcPr>
                </a:tc>
                <a:tc>
                  <a:txBody>
                    <a:bodyPr/>
                    <a:lstStyle/>
                    <a:p>
                      <a:pPr algn="ctr" fontAlgn="b"/>
                      <a:r>
                        <a:rPr lang="en-US" sz="700" b="0" i="0" u="none" strike="noStrike" dirty="0" smtClean="0">
                          <a:solidFill>
                            <a:schemeClr val="bg1"/>
                          </a:solidFill>
                          <a:latin typeface="+mn-lt"/>
                        </a:rPr>
                        <a:t>(n=2) </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a:t>
                      </a:r>
                      <a:r>
                        <a:rPr kumimoji="0" lang="en-US" sz="700" b="0" i="0" u="none" strike="noStrike" kern="1200" cap="none" normalizeH="0" baseline="0" dirty="0" smtClean="0">
                          <a:ln>
                            <a:noFill/>
                          </a:ln>
                          <a:solidFill>
                            <a:schemeClr val="bg1"/>
                          </a:solidFill>
                          <a:effectLst/>
                          <a:latin typeface="+mj-lt"/>
                          <a:ea typeface="+mn-ea"/>
                          <a:cs typeface="+mn-cs"/>
                        </a:rPr>
                        <a:t>9)</a:t>
                      </a:r>
                      <a:endParaRPr kumimoji="0" lang="en-US" sz="700" b="0" i="0" u="none" strike="noStrike" kern="1200" cap="none" normalizeH="0" baseline="0" dirty="0" smtClean="0">
                        <a:ln>
                          <a:noFill/>
                        </a:ln>
                        <a:solidFill>
                          <a:schemeClr val="bg1"/>
                        </a:solidFill>
                        <a:effectLst/>
                        <a:latin typeface="+mn-lt"/>
                        <a:ea typeface="+mn-ea"/>
                        <a:cs typeface="+mn-cs"/>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j-lt"/>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j-lt"/>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j-lt"/>
                        </a:rPr>
                        <a:t>(n=21)</a:t>
                      </a:r>
                      <a:endParaRPr kumimoji="0" lang="en-US" sz="700" b="0" i="0" u="none" strike="noStrike" cap="none" normalizeH="0" baseline="0" dirty="0" smtClean="0">
                        <a:ln>
                          <a:noFill/>
                        </a:ln>
                        <a:solidFill>
                          <a:schemeClr val="tx1"/>
                        </a:solidFill>
                        <a:effectLst/>
                        <a:latin typeface="+mj-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188595">
                <a:tc vMerge="1">
                  <a:txBody>
                    <a:bodyPr/>
                    <a:lstStyle/>
                    <a:p>
                      <a:endParaRPr lang="en-US"/>
                    </a:p>
                  </a:txBody>
                  <a:tcPr/>
                </a:tc>
                <a:tc>
                  <a:txBody>
                    <a:bodyPr/>
                    <a:lstStyle/>
                    <a:p>
                      <a:pPr algn="ctr" fontAlgn="b"/>
                      <a:r>
                        <a:rPr lang="en-US" sz="1050" b="1" i="0" u="none" strike="noStrike" dirty="0" smtClean="0">
                          <a:solidFill>
                            <a:schemeClr val="bg1"/>
                          </a:solidFill>
                          <a:latin typeface="+mn-lt"/>
                        </a:rPr>
                        <a:t>10 %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42F50"/>
                    </a:solidFill>
                  </a:tcPr>
                </a:tc>
                <a:tc>
                  <a:txBody>
                    <a:bodyPr/>
                    <a:lstStyle/>
                    <a:p>
                      <a:pPr algn="ctr" fontAlgn="b"/>
                      <a:r>
                        <a:rPr lang="en-US" sz="1050" b="1" i="0" u="none" strike="noStrike" dirty="0" smtClean="0">
                          <a:solidFill>
                            <a:schemeClr val="bg1"/>
                          </a:solidFill>
                          <a:latin typeface="+mn-lt"/>
                        </a:rPr>
                        <a:t>8 %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A65A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7 %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algn="ctr"/>
                      <a:endParaRPr lang="en-US" sz="1400" dirty="0">
                        <a:solidFill>
                          <a:schemeClr val="bg1"/>
                        </a:solidFill>
                        <a:latin typeface="+mj-lt"/>
                      </a:endParaRP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a:endParaRPr lang="en-US" sz="1400" dirty="0">
                        <a:solidFill>
                          <a:schemeClr val="tx1"/>
                        </a:solidFill>
                        <a:latin typeface="+mj-lt"/>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algn="ctr" fontAlgn="b"/>
                      <a:r>
                        <a:rPr lang="en-US" sz="1050" b="1" i="0" u="none" strike="noStrike" dirty="0" smtClean="0">
                          <a:solidFill>
                            <a:schemeClr val="bg1"/>
                          </a:solidFill>
                          <a:latin typeface="+mn-lt"/>
                        </a:rPr>
                        <a:t>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2C2E"/>
                    </a:solidFill>
                  </a:tcPr>
                </a:tc>
                <a:tc>
                  <a:txBody>
                    <a:bodyPr/>
                    <a:lstStyle/>
                    <a:p>
                      <a:pPr algn="ctr" fontAlgn="b"/>
                      <a:r>
                        <a:rPr lang="en-US" sz="1050" b="1" i="0" u="none" strike="noStrike" dirty="0" smtClean="0">
                          <a:solidFill>
                            <a:schemeClr val="bg1"/>
                          </a:solidFill>
                          <a:latin typeface="+mn-lt"/>
                        </a:rPr>
                        <a:t>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8 %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7 %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83A3C"/>
                    </a:solidFill>
                  </a:tcPr>
                </a:tc>
                <a:tc>
                  <a:txBody>
                    <a:bodyPr/>
                    <a:lstStyle/>
                    <a:p>
                      <a:pPr algn="ctr" fontAlgn="b"/>
                      <a:r>
                        <a:rPr lang="en-US" sz="1050" b="1" i="0" u="none" strike="noStrike" dirty="0" smtClean="0">
                          <a:solidFill>
                            <a:schemeClr val="bg1"/>
                          </a:solidFill>
                          <a:latin typeface="+mn-lt"/>
                        </a:rPr>
                        <a:t>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12 %A</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1C0B37"/>
                    </a:solidFill>
                  </a:tcPr>
                </a:tc>
                <a:tc>
                  <a:txBody>
                    <a:bodyPr/>
                    <a:lstStyle/>
                    <a:p>
                      <a:pPr algn="ctr" fontAlgn="b"/>
                      <a:r>
                        <a:rPr lang="en-US" sz="1050" b="1" i="0" u="none" strike="noStrike" dirty="0" smtClean="0">
                          <a:solidFill>
                            <a:schemeClr val="bg1"/>
                          </a:solidFill>
                          <a:latin typeface="+mn-lt"/>
                        </a:rPr>
                        <a:t>3 %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j-lt"/>
                        </a:rPr>
                        <a:t>13 %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25 % ABC</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5689" name="Text Box 165"/>
          <p:cNvSpPr txBox="1">
            <a:spLocks noChangeArrowheads="1"/>
          </p:cNvSpPr>
          <p:nvPr>
            <p:custDataLst>
              <p:tags r:id="rId5"/>
            </p:custDataLst>
          </p:nvPr>
        </p:nvSpPr>
        <p:spPr bwMode="auto">
          <a:xfrm>
            <a:off x="0" y="6378512"/>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Connaissance des responsabilités des organisations </a:t>
            </a:r>
            <a:br>
              <a:rPr lang="fr-CA" dirty="0" smtClean="0"/>
            </a:br>
            <a:r>
              <a:rPr lang="fr-CA" dirty="0" smtClean="0"/>
              <a:t>et intention de faire une demande de permis d’exercice –suivi</a:t>
            </a:r>
            <a:endParaRPr lang="fr-CA" sz="1800" dirty="0" smtClean="0"/>
          </a:p>
        </p:txBody>
      </p:sp>
      <p:sp>
        <p:nvSpPr>
          <p:cNvPr id="106499" name="Content Placeholder 6"/>
          <p:cNvSpPr>
            <a:spLocks noGrp="1"/>
          </p:cNvSpPr>
          <p:nvPr>
            <p:ph idx="1"/>
            <p:custDataLst>
              <p:tags r:id="rId2"/>
            </p:custDataLst>
          </p:nvPr>
        </p:nvSpPr>
        <p:spPr bwMode="auto">
          <a:xfrm>
            <a:off x="229761" y="778766"/>
            <a:ext cx="8758122"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Les étudiants qui ont une connaissance élevée ou moyenne des responsabilités des organisations sont plus susceptibles de faire absolument une demande de permis d’exercice. </a:t>
            </a:r>
          </a:p>
        </p:txBody>
      </p:sp>
      <p:sp>
        <p:nvSpPr>
          <p:cNvPr id="10650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3C6F4BD-BC60-40B0-93FA-4739289F3D9D}" type="slidenum">
              <a:rPr lang="en-US"/>
              <a:pPr/>
              <a:t>73</a:t>
            </a:fld>
            <a:endParaRPr lang="en-US" dirty="0"/>
          </a:p>
        </p:txBody>
      </p:sp>
      <p:graphicFrame>
        <p:nvGraphicFramePr>
          <p:cNvPr id="64720" name="Group 208"/>
          <p:cNvGraphicFramePr>
            <a:graphicFrameLocks noGrp="1"/>
          </p:cNvGraphicFramePr>
          <p:nvPr>
            <p:custDataLst>
              <p:tags r:id="rId4"/>
            </p:custDataLst>
            <p:extLst>
              <p:ext uri="{D42A27DB-BD31-4B8C-83A1-F6EECF244321}">
                <p14:modId xmlns:p14="http://schemas.microsoft.com/office/powerpoint/2010/main" val="123152505"/>
              </p:ext>
            </p:extLst>
          </p:nvPr>
        </p:nvGraphicFramePr>
        <p:xfrm>
          <a:off x="171256" y="1347246"/>
          <a:ext cx="8812254" cy="4635819"/>
        </p:xfrm>
        <a:graphic>
          <a:graphicData uri="http://schemas.openxmlformats.org/drawingml/2006/table">
            <a:tbl>
              <a:tblPr/>
              <a:tblGrid>
                <a:gridCol w="677862"/>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gridCol w="338933"/>
              </a:tblGrid>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333399"/>
                          </a:solidFill>
                          <a:effectLst/>
                          <a:latin typeface="+mn-lt"/>
                        </a:rPr>
                        <a:t>CONNAISSANCE ÉLEVÉE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3399"/>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33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339999"/>
                          </a:solidFill>
                          <a:effectLst/>
                          <a:latin typeface="+mn-lt"/>
                        </a:rPr>
                        <a:t>CONNAISSANCE MOYENNE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339999"/>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339999"/>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rgbClr val="969696"/>
                          </a:solidFill>
                          <a:effectLst/>
                          <a:latin typeface="+mn-lt"/>
                        </a:rPr>
                        <a:t>CONNAISSANCE LIMITÉE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969696"/>
                        </a:solidFill>
                        <a:effectLst/>
                        <a:latin typeface="+mn-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b"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rgbClr val="969696"/>
                        </a:solidFill>
                        <a:effectLst/>
                        <a:latin typeface="+mj-lt"/>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050" b="1" i="0" u="none" strike="noStrike" cap="none" normalizeH="0" baseline="0" noProof="0" dirty="0" smtClean="0">
                          <a:ln>
                            <a:noFill/>
                          </a:ln>
                          <a:solidFill>
                            <a:schemeClr val="tx1"/>
                          </a:solidFill>
                          <a:effectLst/>
                          <a:latin typeface="+mn-lt"/>
                        </a:rPr>
                        <a:t>AUCUNE CONNAISSANCE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3399"/>
                          </a:solidFill>
                          <a:effectLst/>
                          <a:latin typeface="+mn-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3399"/>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339999"/>
                          </a:solidFill>
                          <a:effectLst/>
                          <a:latin typeface="+mn-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339999"/>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339999"/>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rgbClr val="969696"/>
                          </a:solidFill>
                          <a:effectLst/>
                          <a:latin typeface="+mn-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rgbClr val="969696"/>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rgbClr val="96969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n-lt"/>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571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050" b="1" i="0" u="none" strike="noStrike" cap="none" normalizeH="0" baseline="0" dirty="0" smtClean="0">
                        <a:ln>
                          <a:noFill/>
                        </a:ln>
                        <a:solidFill>
                          <a:srgbClr val="203944"/>
                        </a:solidFill>
                        <a:effectLst/>
                        <a:latin typeface="+mn-lt"/>
                      </a:endParaRPr>
                    </a:p>
                  </a:txBody>
                  <a:tcPr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2011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2009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Oui, absolument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(n=166)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(n=167)</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(n=126)</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(n=95)</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(n=113)</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(n=35)</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(n=239)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(n=343)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(n=221)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(n=197)</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(n=219)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(n=128)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(n=99)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(n=78)</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(n=159)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(n=31)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(n=36)</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95300">
                <a:tc vMerge="1">
                  <a:txBody>
                    <a:bodyPr/>
                    <a:lstStyle/>
                    <a:p>
                      <a:endParaRPr lang="en-US"/>
                    </a:p>
                  </a:txBody>
                  <a:tcPr/>
                </a:tc>
                <a:tc>
                  <a:txBody>
                    <a:bodyPr/>
                    <a:lstStyle/>
                    <a:p>
                      <a:pPr algn="ctr" fontAlgn="b"/>
                      <a:r>
                        <a:rPr lang="en-US" sz="1050" b="1" i="0" u="none" strike="noStrike" dirty="0" smtClean="0">
                          <a:solidFill>
                            <a:schemeClr val="bg1"/>
                          </a:solidFill>
                          <a:latin typeface="+mn-lt"/>
                        </a:rPr>
                        <a:t>47 %CD</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48 %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49 %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45 %</a:t>
                      </a:r>
                    </a:p>
                  </a:txBody>
                  <a:tcPr marL="0" marR="0" marT="18288" marB="1828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48 %</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50 %D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46 %CD</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49 %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54 %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48 % D</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47 %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53 %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29 %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38 %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44 %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50 %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28 %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48 %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43 %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35 %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Oui, probable-ment</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(n=119)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(n=113)</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(n=92)</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(n=74)</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(n=64)</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(n=32)</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(n=163)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(n=217)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(n=185)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(n=132)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(n=130)</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(n=162)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(n=20)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(n=96)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(n=64)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(n=123)</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(n=17)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(n=18)</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(n=49)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7175">
                <a:tc vMerge="1">
                  <a:txBody>
                    <a:bodyPr/>
                    <a:lstStyle/>
                    <a:p>
                      <a:endParaRPr lang="en-US"/>
                    </a:p>
                  </a:txBody>
                  <a:tcPr/>
                </a:tc>
                <a:tc>
                  <a:txBody>
                    <a:bodyPr/>
                    <a:lstStyle/>
                    <a:p>
                      <a:pPr algn="ctr" fontAlgn="b"/>
                      <a:r>
                        <a:rPr lang="en-US" sz="1050" b="1" i="0" u="none" strike="noStrike" dirty="0" smtClean="0">
                          <a:solidFill>
                            <a:schemeClr val="bg1"/>
                          </a:solidFill>
                          <a:latin typeface="+mn-lt"/>
                        </a:rPr>
                        <a:t>34 %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32 %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36 %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35 %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27 %</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46 %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32 %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31 %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31 %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39 %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40 %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36 %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36 %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38 %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47 %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28 %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37 %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25 %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46 %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Non, probable-ment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(n=34)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(n=31)</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(n=27)</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(n=62)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(n=43)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(n=36)</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(n=19)</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(n=33)</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(n=4)</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(n=19)</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10 %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10 %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12 %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11 %</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sym typeface="Wingdings" pitchFamily="2" charset="2"/>
                        </a:rPr>
                        <a:t>4 %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9 %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sym typeface="Wingdings" pitchFamily="2" charset="2"/>
                        </a:rPr>
                        <a:t>6 %</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17%B</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11 %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10 %B</a:t>
                      </a:r>
                      <a:endParaRPr kumimoji="0" lang="en-US" sz="1050" b="1" i="0" u="none" strike="noStrike" cap="none" normalizeH="0" baseline="0" dirty="0" smtClean="0">
                        <a:ln>
                          <a:noFill/>
                        </a:ln>
                        <a:solidFill>
                          <a:schemeClr val="tx1"/>
                        </a:solidFill>
                        <a:effectLst/>
                        <a:latin typeface="+mn-lt"/>
                        <a:sym typeface="Wingdings" pitchFamily="2" charset="2"/>
                      </a:endParaRP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17 %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6 %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19 %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18 % ABC</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Non, absolument pas</a:t>
                      </a:r>
                    </a:p>
                  </a:txBody>
                  <a:tcPr marL="9144" marR="91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(n=10)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(n=9)</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(n=16)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(n=13)</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(n=12)</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(n=5)</a:t>
                      </a: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257175">
                <a:tc vMerge="1">
                  <a:txBody>
                    <a:bodyPr/>
                    <a:lstStyle/>
                    <a:p>
                      <a:endParaRPr lang="en-US"/>
                    </a:p>
                  </a:txBody>
                  <a:tcPr/>
                </a:tc>
                <a:tc>
                  <a:txBody>
                    <a:bodyPr/>
                    <a:lstStyle/>
                    <a:p>
                      <a:pPr algn="ctr" fontAlgn="b"/>
                      <a:r>
                        <a:rPr lang="en-US" sz="1050" b="1" i="0" u="none" strike="noStrike" dirty="0" smtClean="0">
                          <a:solidFill>
                            <a:schemeClr val="bg1"/>
                          </a:solidFill>
                          <a:latin typeface="+mn-lt"/>
                        </a:rPr>
                        <a:t>3 %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3 %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3 %</a:t>
                      </a: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3 %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4 %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3 %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6 %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Oui, 2 cotes supérieures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(n=285)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(n=280)</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(n=218)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(n=169)</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(n=177)</a:t>
                      </a:r>
                    </a:p>
                  </a:txBody>
                  <a:tcPr marL="0" marR="0" anchor="ctr" horzOverflow="overflow">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(n=67)</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(n=402)</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(n=560)</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(n=489)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(n=327)</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(n=381)</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(n=36)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(n=41)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(n=224)</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(n=162)</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(n=142)</a:t>
                      </a:r>
                    </a:p>
                  </a:txBody>
                  <a:tcPr marL="0" marR="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(n=282)</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(n=27)</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(n=49)</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(n=65)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(n=59)</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(n=33)</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(n=85)</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80 %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80 %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85 %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81 %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75 %</a:t>
                      </a:r>
                    </a:p>
                  </a:txBody>
                  <a:tcPr marL="0" marR="0" anchor="ctr" horzOverflow="overflow">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96 %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78 %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80 %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77 %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79 %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93 % CD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69 %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75 %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86 %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78 %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80 %</a:t>
                      </a:r>
                    </a:p>
                  </a:txBody>
                  <a:tcPr marL="0" marR="0" anchor="ctr" horzOverflow="overflow">
                    <a:lnL w="12700"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88 % D</a:t>
                      </a:r>
                    </a:p>
                  </a:txBody>
                  <a:tcPr marL="0" marR="0" anchor="ct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75 %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75 %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80 %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72 %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62 %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80 %</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r h="24765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000" b="1" i="0" u="none" strike="noStrike" cap="none" normalizeH="0" baseline="0" noProof="0" dirty="0" smtClean="0">
                          <a:ln>
                            <a:noFill/>
                          </a:ln>
                          <a:solidFill>
                            <a:srgbClr val="203944"/>
                          </a:solidFill>
                          <a:effectLst/>
                          <a:latin typeface="+mn-lt"/>
                        </a:rPr>
                        <a:t>Non, 2 cotes inférieures</a:t>
                      </a:r>
                    </a:p>
                  </a:txBody>
                  <a:tcPr marL="9144" marR="9144" anchor="ct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700" b="0" i="0" u="none" strike="noStrike" dirty="0" smtClean="0">
                          <a:solidFill>
                            <a:schemeClr val="bg1"/>
                          </a:solidFill>
                          <a:latin typeface="+mn-lt"/>
                        </a:rPr>
                        <a:t>(n=44)</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50000"/>
                      </a:schemeClr>
                    </a:solidFill>
                  </a:tcPr>
                </a:tc>
                <a:tc>
                  <a:txBody>
                    <a:bodyPr/>
                    <a:lstStyle/>
                    <a:p>
                      <a:pPr algn="ctr" fontAlgn="b"/>
                      <a:r>
                        <a:rPr lang="en-US" sz="700" b="0" i="0" u="none" strike="noStrike" dirty="0" smtClean="0">
                          <a:solidFill>
                            <a:schemeClr val="bg1"/>
                          </a:solidFill>
                          <a:latin typeface="+mn-lt"/>
                        </a:rPr>
                        <a:t>(n=45)</a:t>
                      </a:r>
                      <a:endParaRPr lang="en-US" sz="700" b="0"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(n=41)</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(n=28)</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(n=35)</a:t>
                      </a:r>
                    </a:p>
                  </a:txBody>
                  <a:tcPr marL="0" marR="0" anchor="ctr" horzOverflow="overflow">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bg1"/>
                          </a:solidFill>
                          <a:effectLst/>
                          <a:latin typeface="+mn-lt"/>
                        </a:rPr>
                        <a:t>(n=3)</a:t>
                      </a:r>
                      <a:endParaRPr kumimoji="0" lang="en-US" sz="700" b="0" i="0" u="none" strike="noStrike" cap="none" normalizeH="0" baseline="0" dirty="0" smtClean="0">
                        <a:ln>
                          <a:noFill/>
                        </a:ln>
                        <a:solidFill>
                          <a:schemeClr val="bg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1">
                        <a:lumMod val="40000"/>
                        <a:lumOff val="60000"/>
                      </a:schemeClr>
                    </a:solidFill>
                  </a:tcPr>
                </a:tc>
                <a:tc>
                  <a:txBody>
                    <a:bodyPr/>
                    <a:lstStyle/>
                    <a:p>
                      <a:pPr algn="ctr" fontAlgn="b"/>
                      <a:r>
                        <a:rPr lang="en-US" sz="700" b="0" i="0" u="none" strike="noStrike" dirty="0" smtClean="0">
                          <a:solidFill>
                            <a:schemeClr val="bg1"/>
                          </a:solidFill>
                          <a:latin typeface="+mn-lt"/>
                        </a:rPr>
                        <a:t>(n=61)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3032"/>
                    </a:solidFill>
                  </a:tcPr>
                </a:tc>
                <a:tc>
                  <a:txBody>
                    <a:bodyPr/>
                    <a:lstStyle/>
                    <a:p>
                      <a:pPr algn="ctr" fontAlgn="b"/>
                      <a:r>
                        <a:rPr lang="en-US" sz="700" b="0" i="0" u="none" strike="noStrike" dirty="0" smtClean="0">
                          <a:solidFill>
                            <a:schemeClr val="bg1"/>
                          </a:solidFill>
                          <a:latin typeface="+mn-lt"/>
                        </a:rPr>
                        <a:t>(n=75)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(n=70)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(n=61)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(n=48)</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(n=30)</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1">
                        <a:lumMod val="20000"/>
                        <a:lumOff val="80000"/>
                      </a:schemeClr>
                    </a:solidFill>
                  </a:tcPr>
                </a:tc>
                <a:tc>
                  <a:txBody>
                    <a:bodyPr/>
                    <a:lstStyle/>
                    <a:p>
                      <a:pPr algn="ctr" fontAlgn="b"/>
                      <a:r>
                        <a:rPr lang="en-US" sz="700" b="0" i="0" u="none" strike="noStrike" dirty="0" smtClean="0">
                          <a:solidFill>
                            <a:schemeClr val="bg1"/>
                          </a:solidFill>
                          <a:latin typeface="+mn-lt"/>
                        </a:rPr>
                        <a:t>(n=11)</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tx2">
                        <a:lumMod val="5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(n=35)</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(n=30)</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(n=24)</a:t>
                      </a:r>
                    </a:p>
                  </a:txBody>
                  <a:tcPr marL="0" marR="0" anchor="ctr" horzOverflow="overflow">
                    <a:lnL w="12700"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(n=38)</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a:noFill/>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algn="ctr" fontAlgn="b"/>
                      <a:r>
                        <a:rPr lang="en-US" sz="700" b="0" i="0" u="none" strike="noStrike" dirty="0" smtClean="0">
                          <a:solidFill>
                            <a:schemeClr val="bg1"/>
                          </a:solidFill>
                          <a:latin typeface="+mn-lt"/>
                        </a:rPr>
                        <a:t>(n=6)</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90000"/>
                        <a:lumOff val="10000"/>
                      </a:schemeClr>
                    </a:solidFill>
                  </a:tcPr>
                </a:tc>
                <a:tc>
                  <a:txBody>
                    <a:bodyPr/>
                    <a:lstStyle/>
                    <a:p>
                      <a:pPr algn="ctr" fontAlgn="b"/>
                      <a:r>
                        <a:rPr lang="en-US" sz="700" b="0" i="0" u="none" strike="noStrike" dirty="0" smtClean="0">
                          <a:solidFill>
                            <a:schemeClr val="bg1"/>
                          </a:solidFill>
                          <a:latin typeface="+mn-lt"/>
                        </a:rPr>
                        <a:t>(n=5)</a:t>
                      </a:r>
                      <a:endParaRPr lang="en-US" sz="700" b="0"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00" b="0" i="0" u="none" strike="noStrike" kern="1200" cap="none" normalizeH="0" baseline="0" dirty="0" smtClean="0">
                          <a:ln>
                            <a:noFill/>
                          </a:ln>
                          <a:solidFill>
                            <a:schemeClr val="bg1"/>
                          </a:solidFill>
                          <a:effectLst/>
                          <a:latin typeface="+mn-lt"/>
                          <a:ea typeface="+mn-ea"/>
                          <a:cs typeface="+mn-cs"/>
                        </a:rPr>
                        <a:t>(n=16)</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bg1"/>
                          </a:solidFill>
                          <a:effectLst/>
                          <a:latin typeface="+mn-lt"/>
                        </a:rPr>
                        <a:t>(n=8)</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smtClean="0">
                          <a:ln>
                            <a:noFill/>
                          </a:ln>
                          <a:solidFill>
                            <a:schemeClr val="tx1"/>
                          </a:solidFill>
                          <a:effectLst/>
                          <a:latin typeface="+mn-lt"/>
                        </a:rPr>
                        <a:t>(n=11)</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CA" sz="700" b="0" i="0" u="none" strike="noStrike" cap="none" normalizeH="0" baseline="0" dirty="0" smtClean="0">
                          <a:ln>
                            <a:noFill/>
                          </a:ln>
                          <a:solidFill>
                            <a:schemeClr val="tx1"/>
                          </a:solidFill>
                          <a:effectLst/>
                          <a:latin typeface="+mn-lt"/>
                        </a:rPr>
                        <a:t>(n=21)</a:t>
                      </a:r>
                      <a:endParaRPr kumimoji="0" lang="en-US" sz="700" b="0" i="0" u="none" strike="noStrike" cap="none" normalizeH="0" baseline="0" dirty="0" smtClean="0">
                        <a:ln>
                          <a:noFill/>
                        </a:ln>
                        <a:solidFill>
                          <a:schemeClr val="tx1"/>
                        </a:solidFill>
                        <a:effectLst/>
                        <a:latin typeface="+mn-lt"/>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a:noFill/>
                    </a:lnTlToBr>
                    <a:lnBlToTr>
                      <a:noFill/>
                    </a:lnBlToTr>
                    <a:solidFill>
                      <a:schemeClr val="accent6">
                        <a:lumMod val="10000"/>
                        <a:lumOff val="90000"/>
                      </a:schemeClr>
                    </a:solidFill>
                  </a:tcPr>
                </a:tc>
              </a:tr>
              <a:tr h="427038">
                <a:tc vMerge="1">
                  <a:txBody>
                    <a:bodyPr/>
                    <a:lstStyle/>
                    <a:p>
                      <a:endParaRPr lang="en-US"/>
                    </a:p>
                  </a:txBody>
                  <a:tcPr/>
                </a:tc>
                <a:tc>
                  <a:txBody>
                    <a:bodyPr/>
                    <a:lstStyle/>
                    <a:p>
                      <a:pPr algn="ctr" fontAlgn="b"/>
                      <a:r>
                        <a:rPr lang="en-US" sz="1050" b="1" i="0" u="none" strike="noStrike" dirty="0" smtClean="0">
                          <a:solidFill>
                            <a:schemeClr val="bg1"/>
                          </a:solidFill>
                          <a:latin typeface="+mn-lt"/>
                        </a:rPr>
                        <a:t>12 %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algn="ctr" fontAlgn="b"/>
                      <a:r>
                        <a:rPr lang="en-US" sz="1050" b="1" i="0" u="none" strike="noStrike" dirty="0" smtClean="0">
                          <a:solidFill>
                            <a:schemeClr val="bg1"/>
                          </a:solidFill>
                          <a:latin typeface="+mn-lt"/>
                        </a:rPr>
                        <a:t>13 %</a:t>
                      </a:r>
                      <a:endParaRPr lang="en-US" sz="1050" b="1" i="0" u="none" strike="noStrike" dirty="0">
                        <a:solidFill>
                          <a:schemeClr val="bg1"/>
                        </a:solidFill>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16 %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13 %</a:t>
                      </a:r>
                    </a:p>
                  </a:txBody>
                  <a:tcPr marL="0" marR="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2E6EB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15 %</a:t>
                      </a:r>
                    </a:p>
                  </a:txBody>
                  <a:tcPr marL="0" marR="0" anchor="ctr" horzOverflow="overflow">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4 %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1">
                        <a:lumMod val="40000"/>
                        <a:lumOff val="60000"/>
                      </a:schemeClr>
                    </a:solidFill>
                  </a:tcPr>
                </a:tc>
                <a:tc>
                  <a:txBody>
                    <a:bodyPr/>
                    <a:lstStyle/>
                    <a:p>
                      <a:pPr algn="ctr" fontAlgn="b"/>
                      <a:r>
                        <a:rPr lang="en-US" sz="1050" b="1" i="0" u="none" strike="noStrike" dirty="0" smtClean="0">
                          <a:solidFill>
                            <a:schemeClr val="bg1"/>
                          </a:solidFill>
                          <a:latin typeface="+mn-lt"/>
                        </a:rPr>
                        <a:t>12 %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3032"/>
                    </a:solidFill>
                  </a:tcPr>
                </a:tc>
                <a:tc>
                  <a:txBody>
                    <a:bodyPr/>
                    <a:lstStyle/>
                    <a:p>
                      <a:pPr algn="ctr" fontAlgn="b"/>
                      <a:r>
                        <a:rPr lang="en-US" sz="1050" b="1" i="0" u="none" strike="noStrike" dirty="0" smtClean="0">
                          <a:solidFill>
                            <a:schemeClr val="bg1"/>
                          </a:solidFill>
                          <a:latin typeface="+mn-lt"/>
                        </a:rPr>
                        <a:t>11 %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6A6F"/>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AA2"/>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13 %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DBE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12 %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7 %</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b"/>
                      <a:r>
                        <a:rPr lang="en-US" sz="1050" b="1" i="0" u="none" strike="noStrike" dirty="0" smtClean="0">
                          <a:solidFill>
                            <a:schemeClr val="bg1"/>
                          </a:solidFill>
                          <a:latin typeface="+mn-lt"/>
                        </a:rPr>
                        <a:t>21 %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algn="ctr" fontAlgn="b"/>
                      <a:r>
                        <a:rPr lang="en-US" sz="1050" b="1" i="0" u="none" strike="noStrike" dirty="0" smtClean="0">
                          <a:solidFill>
                            <a:schemeClr val="bg1"/>
                          </a:solidFill>
                          <a:latin typeface="+mn-lt"/>
                        </a:rPr>
                        <a:t>11 %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F3F4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14 %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14 %</a:t>
                      </a:r>
                    </a:p>
                  </a:txBody>
                  <a:tcPr marL="0" marR="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12 % A</a:t>
                      </a:r>
                    </a:p>
                  </a:txBody>
                  <a:tcPr marL="0" marR="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algn="ctr" fontAlgn="b"/>
                      <a:r>
                        <a:rPr lang="en-US" sz="1050" b="1" i="0" u="none" strike="noStrike" dirty="0" smtClean="0">
                          <a:solidFill>
                            <a:schemeClr val="bg1"/>
                          </a:solidFill>
                          <a:latin typeface="+mn-lt"/>
                        </a:rPr>
                        <a:t>17 %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90000"/>
                        <a:lumOff val="10000"/>
                      </a:schemeClr>
                    </a:solidFill>
                  </a:tcPr>
                </a:tc>
                <a:tc>
                  <a:txBody>
                    <a:bodyPr/>
                    <a:lstStyle/>
                    <a:p>
                      <a:pPr algn="ctr" fontAlgn="b"/>
                      <a:r>
                        <a:rPr lang="en-US" sz="1050" b="1" i="0" u="none" strike="noStrike" dirty="0" smtClean="0">
                          <a:solidFill>
                            <a:schemeClr val="bg1"/>
                          </a:solidFill>
                          <a:latin typeface="+mn-lt"/>
                        </a:rPr>
                        <a:t>8 %</a:t>
                      </a:r>
                      <a:endParaRPr lang="en-US" sz="1050" b="1" i="0" u="none" strike="noStrike" dirty="0">
                        <a:solidFill>
                          <a:schemeClr val="bg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4A1D93"/>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20 %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lumOff val="2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bg1"/>
                          </a:solidFill>
                          <a:effectLst/>
                          <a:latin typeface="+mn-lt"/>
                        </a:rPr>
                        <a:t>10 %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50000"/>
                        <a:lumOff val="50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21 %</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25000"/>
                        <a:lumOff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25 % ABC</a:t>
                      </a: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10000"/>
                        <a:lumOff val="90000"/>
                      </a:schemeClr>
                    </a:solidFill>
                  </a:tcPr>
                </a:tc>
              </a:tr>
            </a:tbl>
          </a:graphicData>
        </a:graphic>
      </p:graphicFrame>
      <p:sp>
        <p:nvSpPr>
          <p:cNvPr id="106700" name="Text Box 182"/>
          <p:cNvSpPr txBox="1">
            <a:spLocks noChangeArrowheads="1"/>
          </p:cNvSpPr>
          <p:nvPr>
            <p:custDataLst>
              <p:tags r:id="rId5"/>
            </p:custDataLst>
          </p:nvPr>
        </p:nvSpPr>
        <p:spPr bwMode="auto">
          <a:xfrm>
            <a:off x="0" y="6117596"/>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custDataLst>
              <p:tags r:id="rId1"/>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Mai 2014</a:t>
            </a:r>
            <a:endParaRPr lang="fr-CA" sz="1400" dirty="0">
              <a:solidFill>
                <a:schemeClr val="tx1"/>
              </a:solidFill>
            </a:endParaRPr>
          </a:p>
        </p:txBody>
      </p:sp>
      <p:sp>
        <p:nvSpPr>
          <p:cNvPr id="9" name="Content Placeholder 8"/>
          <p:cNvSpPr txBox="1">
            <a:spLocks/>
          </p:cNvSpPr>
          <p:nvPr>
            <p:custDataLst>
              <p:tags r:id="rId2"/>
            </p:custDataLst>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fr-CA" sz="1400" i="1" u="none" strike="noStrike" kern="1200" cap="none" spc="0" normalizeH="0" baseline="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160 Bloor Street East, Suite 300</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Sandra Guiry, vice-présidente</a:t>
            </a:r>
          </a:p>
          <a:p>
            <a:pPr marL="0" marR="0" lvl="0" indent="0" algn="l" defTabSz="914400" rtl="0" eaLnBrk="1" fontAlgn="base" latinLnBrk="0" hangingPunct="1">
              <a:spcBef>
                <a:spcPts val="0"/>
              </a:spcBef>
              <a:spcAft>
                <a:spcPct val="0"/>
              </a:spcAft>
              <a:buClrTx/>
              <a:buSzTx/>
              <a:buFont typeface="Arial" charset="0"/>
              <a:buNone/>
              <a:tabLst/>
              <a:defRPr/>
            </a:pPr>
            <a:r>
              <a:rPr lang="fr-CA" sz="1400" b="0" i="1" dirty="0" smtClean="0">
                <a:solidFill>
                  <a:schemeClr val="tx1"/>
                </a:solidFill>
                <a:latin typeface="+mn-lt"/>
              </a:rPr>
              <a:t>Télép</a:t>
            </a:r>
            <a:r>
              <a:rPr kumimoji="0" lang="fr-CA" sz="1400" b="0" i="1" u="none" strike="noStrike" kern="1200" cap="none" spc="0" normalizeH="0" baseline="0" dirty="0" smtClean="0">
                <a:ln>
                  <a:noFill/>
                </a:ln>
                <a:solidFill>
                  <a:schemeClr val="tx1"/>
                </a:solidFill>
                <a:effectLst/>
                <a:uLnTx/>
                <a:uFillTx/>
                <a:latin typeface="+mn-lt"/>
                <a:ea typeface="+mn-ea"/>
                <a:cs typeface="+mn-cs"/>
              </a:rPr>
              <a:t>hone : 416-324-2018</a:t>
            </a:r>
          </a:p>
          <a:p>
            <a:pPr marL="0" marR="0" lvl="0" indent="0" algn="l" defTabSz="914400" rtl="0" eaLnBrk="1" fontAlgn="base" latinLnBrk="0" hangingPunct="1">
              <a:spcBef>
                <a:spcPts val="0"/>
              </a:spcBef>
              <a:spcAft>
                <a:spcPct val="0"/>
              </a:spcAft>
              <a:buClrTx/>
              <a:buSzTx/>
              <a:buFont typeface="Arial" charset="0"/>
              <a:buNone/>
              <a:tabLst/>
              <a:defRPr/>
            </a:pPr>
            <a:r>
              <a:rPr lang="fr-CA" sz="1400" b="0" i="1" dirty="0" smtClean="0">
                <a:solidFill>
                  <a:schemeClr val="tx1"/>
                </a:solidFill>
                <a:latin typeface="+mn-lt"/>
              </a:rPr>
              <a:t>Courriel </a:t>
            </a:r>
            <a:r>
              <a:rPr kumimoji="0" lang="fr-CA" sz="1400" b="0" i="1" u="none" strike="noStrike" kern="1200" cap="none" spc="0" normalizeH="0" baseline="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Michael Howell, vice-président</a:t>
            </a:r>
            <a:r>
              <a:rPr kumimoji="0" lang="fr-CA" sz="1400" b="0" i="0" u="none" strike="noStrike" kern="1200" cap="none" spc="0" normalizeH="0" dirty="0" smtClean="0">
                <a:ln>
                  <a:noFill/>
                </a:ln>
                <a:solidFill>
                  <a:schemeClr val="tx1"/>
                </a:solidFill>
                <a:effectLst/>
                <a:uLnTx/>
                <a:uFillTx/>
                <a:latin typeface="+mn-lt"/>
                <a:ea typeface="+mn-ea"/>
                <a:cs typeface="+mn-cs"/>
              </a:rPr>
              <a:t> associé</a:t>
            </a: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lang="fr-CA" sz="1400" b="0" i="1" dirty="0" smtClean="0">
                <a:solidFill>
                  <a:schemeClr val="tx1"/>
                </a:solidFill>
                <a:latin typeface="+mn-lt"/>
              </a:rPr>
              <a:t>Télép</a:t>
            </a:r>
            <a:r>
              <a:rPr kumimoji="0" lang="fr-CA" sz="1400" b="0" i="1" u="none" strike="noStrike" kern="1200" cap="none" spc="0" normalizeH="0" baseline="0" dirty="0" smtClean="0">
                <a:ln>
                  <a:noFill/>
                </a:ln>
                <a:solidFill>
                  <a:schemeClr val="tx1"/>
                </a:solidFill>
                <a:effectLst/>
                <a:uLnTx/>
                <a:uFillTx/>
                <a:latin typeface="+mn-lt"/>
                <a:ea typeface="+mn-ea"/>
                <a:cs typeface="+mn-cs"/>
              </a:rPr>
              <a:t>hone :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Courriel :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07340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Résumé (suite)						            </a:t>
            </a:r>
          </a:p>
        </p:txBody>
      </p:sp>
      <p:sp>
        <p:nvSpPr>
          <p:cNvPr id="81923" name="Rectangle 3"/>
          <p:cNvSpPr>
            <a:spLocks noGrp="1" noChangeArrowheads="1"/>
          </p:cNvSpPr>
          <p:nvPr>
            <p:ph idx="1"/>
            <p:custDataLst>
              <p:tags r:id="rId2"/>
            </p:custDataLst>
          </p:nvPr>
        </p:nvSpPr>
        <p:spPr bwMode="auto">
          <a:xfrm>
            <a:off x="435314" y="974508"/>
            <a:ext cx="8351333" cy="5673942"/>
          </a:xfrm>
          <a:noFill/>
          <a:ln>
            <a:miter lim="800000"/>
            <a:headEnd/>
            <a:tailEnd/>
          </a:ln>
        </p:spPr>
        <p:txBody>
          <a:bodyPr vert="horz" wrap="square" numCol="1" anchor="t" anchorCtr="0" compatLnSpc="1">
            <a:prstTxWarp prst="textNoShape">
              <a:avLst/>
            </a:prstTxWarp>
            <a:normAutofit fontScale="92500" lnSpcReduction="10000"/>
          </a:bodyPr>
          <a:lstStyle/>
          <a:p>
            <a:pPr>
              <a:lnSpc>
                <a:spcPct val="100000"/>
              </a:lnSpc>
              <a:spcBef>
                <a:spcPts val="600"/>
              </a:spcBef>
              <a:buNone/>
            </a:pPr>
            <a:r>
              <a:rPr lang="fr-CA" sz="1600" b="1" dirty="0" smtClean="0"/>
              <a:t>Intentions futures : Faire carrière en génie </a:t>
            </a:r>
            <a:r>
              <a:rPr lang="fr-CA" sz="1600" dirty="0" smtClean="0"/>
              <a:t>(suite)</a:t>
            </a:r>
          </a:p>
          <a:p>
            <a:pPr>
              <a:lnSpc>
                <a:spcPct val="100000"/>
              </a:lnSpc>
              <a:spcBef>
                <a:spcPts val="600"/>
              </a:spcBef>
            </a:pPr>
            <a:r>
              <a:rPr lang="fr-CA" sz="1400" dirty="0" smtClean="0"/>
              <a:t>Comme pour les années précédentes, très peu d’étudiants qui prévoyaient faire carrière en génie au début de leurs études ont changé d’idée. </a:t>
            </a:r>
          </a:p>
          <a:p>
            <a:pPr lvl="1">
              <a:lnSpc>
                <a:spcPct val="100000"/>
              </a:lnSpc>
              <a:spcBef>
                <a:spcPts val="600"/>
              </a:spcBef>
              <a:buFont typeface="Wingdings" pitchFamily="2" charset="2"/>
              <a:buChar char="Ø"/>
            </a:pPr>
            <a:r>
              <a:rPr lang="fr-CA" sz="1400" dirty="0" smtClean="0"/>
              <a:t>Plus de neuf étudiants sur dix (94 %) qui avaient comme objectif de faire carrière dans le domaine du génie au début de leurs études indiquent qu’ils sont susceptibles de suivre cette voie – seulement 6 % ont changé d’idée et disent vouloir exercer une autre profession. </a:t>
            </a:r>
          </a:p>
          <a:p>
            <a:pPr lvl="1">
              <a:lnSpc>
                <a:spcPct val="100000"/>
              </a:lnSpc>
              <a:spcBef>
                <a:spcPts val="600"/>
              </a:spcBef>
              <a:buFont typeface="Wingdings" pitchFamily="2" charset="2"/>
              <a:buChar char="Ø"/>
            </a:pPr>
            <a:r>
              <a:rPr lang="fr-CA" sz="1400" dirty="0" smtClean="0"/>
              <a:t>Les étudiants qui ne prévoyaient pas faire carrière en génie au début de leurs études et qui disent maintenant qu’ils sont susceptibles de le faire sont plus nombreux que l’année dernière (65 % par rapport à 60 % en 2013), ce qui représente les deux tiers des étudiants. Cette augmentation est due à une hausse du nombre d’étudiants qui feront </a:t>
            </a:r>
            <a:r>
              <a:rPr lang="fr-CA" sz="1400" i="1" dirty="0" smtClean="0"/>
              <a:t>probablement</a:t>
            </a:r>
            <a:r>
              <a:rPr lang="fr-CA" sz="1400" dirty="0" smtClean="0"/>
              <a:t> carrière en génie (48 % par rapport à 37 % en 2013), mais est atténuée par une diminution de ceux qui feront </a:t>
            </a:r>
            <a:r>
              <a:rPr lang="fr-CA" sz="1400" i="1" dirty="0" smtClean="0"/>
              <a:t>absolument </a:t>
            </a:r>
            <a:r>
              <a:rPr lang="fr-CA" sz="1400" dirty="0" smtClean="0"/>
              <a:t>carrière en génie (17 % par rapport à 23 % en 2013).</a:t>
            </a:r>
          </a:p>
          <a:p>
            <a:pPr>
              <a:lnSpc>
                <a:spcPct val="100000"/>
              </a:lnSpc>
              <a:spcBef>
                <a:spcPts val="1200"/>
              </a:spcBef>
              <a:buFontTx/>
              <a:buNone/>
            </a:pPr>
            <a:r>
              <a:rPr lang="fr-CA" sz="1600" b="1" dirty="0" smtClean="0"/>
              <a:t>Intentions futures : Faire une demande de permis d’exercice</a:t>
            </a:r>
          </a:p>
          <a:p>
            <a:pPr>
              <a:lnSpc>
                <a:spcPct val="100000"/>
              </a:lnSpc>
              <a:spcBef>
                <a:spcPts val="600"/>
              </a:spcBef>
            </a:pPr>
            <a:r>
              <a:rPr lang="fr-CA" sz="1400" dirty="0" smtClean="0"/>
              <a:t>Parmi </a:t>
            </a:r>
            <a:r>
              <a:rPr lang="fr-CA" sz="1400" u="sng" dirty="0" smtClean="0"/>
              <a:t>tous</a:t>
            </a:r>
            <a:r>
              <a:rPr lang="fr-CA" sz="1400" dirty="0" smtClean="0"/>
              <a:t> les étudiants, plus de quatre sur dix (45 %) indiquent </a:t>
            </a:r>
            <a:r>
              <a:rPr lang="fr-CA" sz="1400" dirty="0"/>
              <a:t>avoir </a:t>
            </a:r>
            <a:r>
              <a:rPr lang="fr-CA" sz="1400" i="1" dirty="0"/>
              <a:t>absolument</a:t>
            </a:r>
            <a:r>
              <a:rPr lang="fr-CA" sz="1400" dirty="0"/>
              <a:t> l’intention de faire une demande de permis </a:t>
            </a:r>
            <a:r>
              <a:rPr lang="fr-CA" sz="1400" dirty="0" smtClean="0"/>
              <a:t>d’exercice, ce qui est moins que l’année dernière, tandis qu’un autre tiers (33 %) le fera </a:t>
            </a:r>
            <a:r>
              <a:rPr lang="fr-CA" sz="1400" i="1" dirty="0" smtClean="0"/>
              <a:t>probablement</a:t>
            </a:r>
            <a:r>
              <a:rPr lang="fr-CA" sz="1400" dirty="0" smtClean="0"/>
              <a:t>.</a:t>
            </a:r>
          </a:p>
          <a:p>
            <a:pPr lvl="1">
              <a:lnSpc>
                <a:spcPct val="100000"/>
              </a:lnSpc>
              <a:spcBef>
                <a:spcPts val="600"/>
              </a:spcBef>
              <a:buFont typeface="Wingdings" pitchFamily="2" charset="2"/>
              <a:buChar char="Ø"/>
            </a:pPr>
            <a:r>
              <a:rPr lang="fr-CA" sz="1400" dirty="0" smtClean="0"/>
              <a:t>Parmi ceux qui prévoient faire carrière en génie, une proportion un peu plus élevée qu’en 2013 (49 %) dit avoir </a:t>
            </a:r>
            <a:r>
              <a:rPr lang="fr-CA" sz="1400" i="1" dirty="0" smtClean="0"/>
              <a:t>absolument</a:t>
            </a:r>
            <a:r>
              <a:rPr lang="fr-CA" sz="1400" dirty="0" smtClean="0"/>
              <a:t> l’intention de faire une demande de permis et un tiers (34 %) le fera </a:t>
            </a:r>
            <a:r>
              <a:rPr lang="fr-CA" sz="1400" i="1" dirty="0" smtClean="0"/>
              <a:t>probablement</a:t>
            </a:r>
            <a:r>
              <a:rPr lang="fr-CA" sz="1400" dirty="0" smtClean="0"/>
              <a:t>, ce qui représente le même pourcentage qu’en 2013.</a:t>
            </a:r>
          </a:p>
          <a:p>
            <a:pPr>
              <a:lnSpc>
                <a:spcPct val="100000"/>
              </a:lnSpc>
              <a:spcBef>
                <a:spcPts val="600"/>
              </a:spcBef>
            </a:pPr>
            <a:r>
              <a:rPr lang="fr-CA" sz="1400" dirty="0" smtClean="0"/>
              <a:t>Parmi ceux qui n’ont </a:t>
            </a:r>
            <a:r>
              <a:rPr lang="fr-CA" sz="1400" u="sng" dirty="0" smtClean="0"/>
              <a:t>pas</a:t>
            </a:r>
            <a:r>
              <a:rPr lang="fr-CA" sz="1400" dirty="0" smtClean="0"/>
              <a:t> l’intention de faire immédiatement une demande de permis, trois étudiants sur dix indiquent qu’ils vont </a:t>
            </a:r>
            <a:r>
              <a:rPr lang="fr-CA" sz="1400" i="1" dirty="0" smtClean="0"/>
              <a:t>probablement</a:t>
            </a:r>
            <a:r>
              <a:rPr lang="fr-CA" sz="1400" dirty="0" smtClean="0"/>
              <a:t> ou </a:t>
            </a:r>
            <a:r>
              <a:rPr lang="fr-CA" sz="1400" i="1" dirty="0" smtClean="0"/>
              <a:t>absolument</a:t>
            </a:r>
            <a:r>
              <a:rPr lang="fr-CA" sz="1400" dirty="0" smtClean="0"/>
              <a:t> faire une demande de permis un jour (29 %), ce qui est moins élevé que l’année dernière, tandis que six étudiants sur dix (62 %) n’envisagent pas de faire une demande un jour, ce qui est plus élevé qu’en 2013. </a:t>
            </a:r>
          </a:p>
          <a:p>
            <a:pPr>
              <a:lnSpc>
                <a:spcPct val="100000"/>
              </a:lnSpc>
              <a:spcBef>
                <a:spcPts val="600"/>
              </a:spcBef>
            </a:pPr>
            <a:r>
              <a:rPr lang="fr-CA" sz="1400" dirty="0" smtClean="0"/>
              <a:t>Les raisons de ne </a:t>
            </a:r>
            <a:r>
              <a:rPr lang="fr-CA" sz="1400" u="sng" dirty="0" smtClean="0"/>
              <a:t>jamais</a:t>
            </a:r>
            <a:r>
              <a:rPr lang="fr-CA" sz="1400" dirty="0" smtClean="0"/>
              <a:t> avoir l’intention de faire une demande de permis le plus souvent mentionnées sont qu’un permis n’est pas nécessaire pour leurs plans de carrière (49 %), motif qui revient beaucoup plus souvent qu’en 2013, et un manque d’intérêt (22 %).</a:t>
            </a:r>
          </a:p>
          <a:p>
            <a:pPr>
              <a:lnSpc>
                <a:spcPct val="100000"/>
              </a:lnSpc>
              <a:spcBef>
                <a:spcPts val="600"/>
              </a:spcBef>
            </a:pPr>
            <a:r>
              <a:rPr lang="fr-CA" sz="1400" dirty="0" smtClean="0"/>
              <a:t>Parmi ceux qui n’ont </a:t>
            </a:r>
            <a:r>
              <a:rPr lang="fr-CA" sz="1400" u="sng" dirty="0" smtClean="0"/>
              <a:t>pas</a:t>
            </a:r>
            <a:r>
              <a:rPr lang="fr-CA" sz="1400" dirty="0" smtClean="0"/>
              <a:t> l’intention de faire une demande de permis, deux étudiants sur dix (19 %) ont changé d’idée après avoir appris qu’il était nécessaire de détenir un permis pour pouvoir exercer le génie et ont indiqué qu’ils feront </a:t>
            </a:r>
            <a:r>
              <a:rPr lang="fr-CA" sz="1400" i="1" dirty="0" smtClean="0"/>
              <a:t>probablement</a:t>
            </a:r>
            <a:r>
              <a:rPr lang="fr-CA" sz="1400" dirty="0" smtClean="0"/>
              <a:t> ou </a:t>
            </a:r>
            <a:r>
              <a:rPr lang="fr-CA" sz="1400" i="1" dirty="0" smtClean="0"/>
              <a:t>absolument</a:t>
            </a:r>
            <a:r>
              <a:rPr lang="fr-CA" sz="1400" dirty="0" smtClean="0"/>
              <a:t> une demande de permis, ce qui est moins élevé qu’en 2013.</a:t>
            </a:r>
          </a:p>
        </p:txBody>
      </p:sp>
      <p:sp>
        <p:nvSpPr>
          <p:cNvPr id="8192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854C0BE-1E28-446A-8F46-BC0E6F694244}" type="slidenum">
              <a:rPr lang="en-US">
                <a:solidFill>
                  <a:srgbClr val="58595B"/>
                </a:solidFill>
              </a:rPr>
              <a:pPr/>
              <a:t>8</a:t>
            </a:fld>
            <a:endParaRPr lang="en-US" dirty="0">
              <a:solidFill>
                <a:srgbClr val="58595B"/>
              </a:solidFill>
            </a:endParaRPr>
          </a:p>
        </p:txBody>
      </p:sp>
    </p:spTree>
    <p:extLst>
      <p:ext uri="{BB962C8B-B14F-4D97-AF65-F5344CB8AC3E}">
        <p14:creationId xmlns:p14="http://schemas.microsoft.com/office/powerpoint/2010/main" val="39370520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Résumé (suite)						            </a:t>
            </a:r>
          </a:p>
        </p:txBody>
      </p:sp>
      <p:sp>
        <p:nvSpPr>
          <p:cNvPr id="82947" name="Rectangle 7"/>
          <p:cNvSpPr>
            <a:spLocks noGrp="1" noChangeArrowheads="1"/>
          </p:cNvSpPr>
          <p:nvPr>
            <p:ph idx="1"/>
            <p:custDataLst>
              <p:tags r:id="rId2"/>
            </p:custDataLst>
          </p:nvPr>
        </p:nvSpPr>
        <p:spPr bwMode="auto">
          <a:xfrm>
            <a:off x="228601" y="854017"/>
            <a:ext cx="8734424" cy="5670608"/>
          </a:xfrm>
          <a:noFill/>
          <a:ln>
            <a:miter lim="800000"/>
            <a:headEnd/>
            <a:tailEnd/>
          </a:ln>
        </p:spPr>
        <p:txBody>
          <a:bodyPr vert="horz" wrap="square" numCol="1" anchor="t" anchorCtr="0" compatLnSpc="1">
            <a:prstTxWarp prst="textNoShape">
              <a:avLst/>
            </a:prstTxWarp>
          </a:bodyPr>
          <a:lstStyle/>
          <a:p>
            <a:pPr>
              <a:lnSpc>
                <a:spcPct val="100000"/>
              </a:lnSpc>
              <a:spcBef>
                <a:spcPts val="600"/>
              </a:spcBef>
              <a:buNone/>
            </a:pPr>
            <a:r>
              <a:rPr lang="fr-CA" sz="1250" b="1" dirty="0" smtClean="0"/>
              <a:t>Intentions futures : Faire une demande de permis d’exercice (suite)</a:t>
            </a:r>
          </a:p>
          <a:p>
            <a:pPr>
              <a:lnSpc>
                <a:spcPct val="100000"/>
              </a:lnSpc>
              <a:spcBef>
                <a:spcPts val="600"/>
              </a:spcBef>
            </a:pPr>
            <a:r>
              <a:rPr lang="fr-CA" sz="1250" dirty="0" smtClean="0"/>
              <a:t>Parmi les étudiants qui ont l’intention de faire une demande de permis, plus d’un tiers (35 %) prévoit le faire dans les six mois suivant l’obtention de leur diplôme, ce qui est plus qu’en 2013. Parmi ceux qui prévoient attendre au moins un an, la vaste majorité (91 %) dit vouloir acquérir l’expérience requise avant de faire sa demande, soit la même proportion qu’en 2013.</a:t>
            </a:r>
          </a:p>
          <a:p>
            <a:pPr lvl="1">
              <a:lnSpc>
                <a:spcPct val="100000"/>
              </a:lnSpc>
              <a:spcBef>
                <a:spcPts val="600"/>
              </a:spcBef>
              <a:buFont typeface="Wingdings" pitchFamily="2" charset="2"/>
              <a:buChar char="Ø"/>
            </a:pPr>
            <a:r>
              <a:rPr lang="fr-CA" sz="1250" dirty="0"/>
              <a:t>Lorsque les </a:t>
            </a:r>
            <a:r>
              <a:rPr lang="fr-CA" sz="1250" dirty="0" smtClean="0"/>
              <a:t>étudiants </a:t>
            </a:r>
            <a:r>
              <a:rPr lang="fr-CA" sz="1250" dirty="0"/>
              <a:t>apprennent qu’en déposant une demande de permis dans les six mois qui suivent l’obtention de leur diplôme, ils </a:t>
            </a:r>
            <a:r>
              <a:rPr lang="fr-CA" sz="1250" dirty="0" smtClean="0"/>
              <a:t>peuvent </a:t>
            </a:r>
            <a:r>
              <a:rPr lang="fr-CA" sz="1250" dirty="0"/>
              <a:t>être exemptés des frais de participation au programme d’ingénieur stagiaire </a:t>
            </a:r>
            <a:r>
              <a:rPr lang="fr-CA" sz="1250" dirty="0" smtClean="0"/>
              <a:t>de PEO pour </a:t>
            </a:r>
            <a:r>
              <a:rPr lang="fr-CA" sz="1250" dirty="0"/>
              <a:t>la première </a:t>
            </a:r>
            <a:r>
              <a:rPr lang="fr-CA" sz="1250" dirty="0" smtClean="0"/>
              <a:t>année, presque neuf sur dix (88 %) indiquent qu’ils sont susceptibles de faire une demande dans les six mois.</a:t>
            </a:r>
          </a:p>
          <a:p>
            <a:pPr>
              <a:lnSpc>
                <a:spcPct val="100000"/>
              </a:lnSpc>
              <a:spcBef>
                <a:spcPts val="1200"/>
              </a:spcBef>
              <a:buFontTx/>
              <a:buNone/>
            </a:pPr>
            <a:r>
              <a:rPr lang="fr-CA" sz="1250" b="1" dirty="0"/>
              <a:t>Connaissance de la profession d’ingénieur</a:t>
            </a:r>
          </a:p>
          <a:p>
            <a:pPr>
              <a:lnSpc>
                <a:spcPct val="100000"/>
              </a:lnSpc>
              <a:spcBef>
                <a:spcPts val="600"/>
              </a:spcBef>
            </a:pPr>
            <a:r>
              <a:rPr lang="fr-CA" sz="1250" dirty="0" smtClean="0"/>
              <a:t>Plus de huit étudiants sur dix (83 %), soit la vaste majorité d’entre eux, savent que l’exercice du génie est réglementé par des lois et des règlements, ce qui est plus élevé qu’en 2013 (78 %). Par ailleurs, le pourcentage d’étudiants qui ne le savent pas a diminué (9 % par rapport à 16 % en 2013). </a:t>
            </a:r>
          </a:p>
          <a:p>
            <a:pPr>
              <a:lnSpc>
                <a:spcPct val="100000"/>
              </a:lnSpc>
              <a:spcBef>
                <a:spcPts val="600"/>
              </a:spcBef>
            </a:pPr>
            <a:r>
              <a:rPr lang="fr-CA" sz="1250" dirty="0" smtClean="0"/>
              <a:t>Comparativement à 2013, les étudiants sont de plus en plus nombreux à connaître la </a:t>
            </a:r>
            <a:r>
              <a:rPr lang="fr-CA" sz="1250" i="1" dirty="0" smtClean="0"/>
              <a:t>Loi sur les ingénieurs </a:t>
            </a:r>
            <a:r>
              <a:rPr lang="fr-CA" sz="1250" dirty="0" smtClean="0"/>
              <a:t>de leur province, mais le degré de connaissance de cette loi reste varié. Environ un tiers des étudiants (35 %) indique connaître assez bien la </a:t>
            </a:r>
            <a:r>
              <a:rPr lang="fr-CA" sz="1250" i="1" dirty="0" smtClean="0"/>
              <a:t>Loi sur les ingénieurs </a:t>
            </a:r>
            <a:r>
              <a:rPr lang="fr-CA" sz="1250" dirty="0" smtClean="0"/>
              <a:t>de l’Ontario, ce qui représente un pourcentage plus élevé que l’année dernière (24 % en 2013), tandis qu’un peu moins de la moitié (47 %) indique la connaître un peu, ce qui est beaucoup moins qu’en 2013 (55 %), et seulement 4 % disent posséder une très bonne connaissance de la </a:t>
            </a:r>
            <a:r>
              <a:rPr lang="fr-CA" sz="1250" i="1" dirty="0" smtClean="0"/>
              <a:t>Loi</a:t>
            </a:r>
            <a:r>
              <a:rPr lang="fr-CA" sz="1250" dirty="0" smtClean="0"/>
              <a:t>. </a:t>
            </a:r>
          </a:p>
          <a:p>
            <a:pPr>
              <a:lnSpc>
                <a:spcPct val="100000"/>
              </a:lnSpc>
              <a:spcBef>
                <a:spcPts val="600"/>
              </a:spcBef>
            </a:pPr>
            <a:r>
              <a:rPr lang="fr-CA" sz="1250" dirty="0" smtClean="0"/>
              <a:t>Comme en 2013, la vaste majorité des étudiants savent qu’un permis n’est pas nécessaire pour réaliser des travaux d’ingénierie sous la direction d’un ingénieur titulaire de permis (82 %) ou qu’il est nécessaire pour réaliser des travaux d’ingénierie de façon autonome (83 %). Par ailleurs, presque les trois quarts savent qu’il est nécessaire de détenir un permis pour utiliser le titre « ingénieur » (73 %), ce qui représente un pourcentage plus élevé que l’année dernière. </a:t>
            </a:r>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solidFill>
                  <a:srgbClr val="58595B"/>
                </a:solidFill>
              </a:rPr>
              <a:pPr/>
              <a:t>9</a:t>
            </a:fld>
            <a:endParaRPr lang="en-US" dirty="0">
              <a:solidFill>
                <a:srgbClr val="58595B"/>
              </a:solidFill>
            </a:endParaRPr>
          </a:p>
        </p:txBody>
      </p:sp>
    </p:spTree>
    <p:extLst>
      <p:ext uri="{BB962C8B-B14F-4D97-AF65-F5344CB8AC3E}">
        <p14:creationId xmlns:p14="http://schemas.microsoft.com/office/powerpoint/2010/main" val="8865125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66"/>
</p:tagLst>
</file>

<file path=ppt/tags/tag1000.xml><?xml version="1.0" encoding="utf-8"?>
<p:tagLst xmlns:a="http://schemas.openxmlformats.org/drawingml/2006/main" xmlns:r="http://schemas.openxmlformats.org/officeDocument/2006/relationships" xmlns:p="http://schemas.openxmlformats.org/presentationml/2006/main">
  <p:tag name="NUM" val="89"/>
</p:tagLst>
</file>

<file path=ppt/tags/tag1001.xml><?xml version="1.0" encoding="utf-8"?>
<p:tagLst xmlns:a="http://schemas.openxmlformats.org/drawingml/2006/main" xmlns:r="http://schemas.openxmlformats.org/officeDocument/2006/relationships" xmlns:p="http://schemas.openxmlformats.org/presentationml/2006/main">
  <p:tag name="NUM" val="90"/>
</p:tagLst>
</file>

<file path=ppt/tags/tag1002.xml><?xml version="1.0" encoding="utf-8"?>
<p:tagLst xmlns:a="http://schemas.openxmlformats.org/drawingml/2006/main" xmlns:r="http://schemas.openxmlformats.org/officeDocument/2006/relationships" xmlns:p="http://schemas.openxmlformats.org/presentationml/2006/main">
  <p:tag name="NUM" val="91"/>
</p:tagLst>
</file>

<file path=ppt/tags/tag1003.xml><?xml version="1.0" encoding="utf-8"?>
<p:tagLst xmlns:a="http://schemas.openxmlformats.org/drawingml/2006/main" xmlns:r="http://schemas.openxmlformats.org/officeDocument/2006/relationships" xmlns:p="http://schemas.openxmlformats.org/presentationml/2006/main">
  <p:tag name="NUM" val="92"/>
</p:tagLst>
</file>

<file path=ppt/tags/tag1004.xml><?xml version="1.0" encoding="utf-8"?>
<p:tagLst xmlns:a="http://schemas.openxmlformats.org/drawingml/2006/main" xmlns:r="http://schemas.openxmlformats.org/officeDocument/2006/relationships" xmlns:p="http://schemas.openxmlformats.org/presentationml/2006/main">
  <p:tag name="NUM" val="93"/>
</p:tagLst>
</file>

<file path=ppt/tags/tag1005.xml><?xml version="1.0" encoding="utf-8"?>
<p:tagLst xmlns:a="http://schemas.openxmlformats.org/drawingml/2006/main" xmlns:r="http://schemas.openxmlformats.org/officeDocument/2006/relationships" xmlns:p="http://schemas.openxmlformats.org/presentationml/2006/main">
  <p:tag name="NUM" val="94"/>
</p:tagLst>
</file>

<file path=ppt/tags/tag1006.xml><?xml version="1.0" encoding="utf-8"?>
<p:tagLst xmlns:a="http://schemas.openxmlformats.org/drawingml/2006/main" xmlns:r="http://schemas.openxmlformats.org/officeDocument/2006/relationships" xmlns:p="http://schemas.openxmlformats.org/presentationml/2006/main">
  <p:tag name="NUM" val="95"/>
</p:tagLst>
</file>

<file path=ppt/tags/tag1007.xml><?xml version="1.0" encoding="utf-8"?>
<p:tagLst xmlns:a="http://schemas.openxmlformats.org/drawingml/2006/main" xmlns:r="http://schemas.openxmlformats.org/officeDocument/2006/relationships" xmlns:p="http://schemas.openxmlformats.org/presentationml/2006/main">
  <p:tag name="NUM" val="96"/>
</p:tagLst>
</file>

<file path=ppt/tags/tag1008.xml><?xml version="1.0" encoding="utf-8"?>
<p:tagLst xmlns:a="http://schemas.openxmlformats.org/drawingml/2006/main" xmlns:r="http://schemas.openxmlformats.org/officeDocument/2006/relationships" xmlns:p="http://schemas.openxmlformats.org/presentationml/2006/main">
  <p:tag name="NUM" val="97"/>
</p:tagLst>
</file>

<file path=ppt/tags/tag1009.xml><?xml version="1.0" encoding="utf-8"?>
<p:tagLst xmlns:a="http://schemas.openxmlformats.org/drawingml/2006/main" xmlns:r="http://schemas.openxmlformats.org/officeDocument/2006/relationships" xmlns:p="http://schemas.openxmlformats.org/presentationml/2006/main">
  <p:tag name="NUM" val="98"/>
</p:tagLst>
</file>

<file path=ppt/tags/tag101.xml><?xml version="1.0" encoding="utf-8"?>
<p:tagLst xmlns:a="http://schemas.openxmlformats.org/drawingml/2006/main" xmlns:r="http://schemas.openxmlformats.org/officeDocument/2006/relationships" xmlns:p="http://schemas.openxmlformats.org/presentationml/2006/main">
  <p:tag name="NUM" val="67"/>
</p:tagLst>
</file>

<file path=ppt/tags/tag1010.xml><?xml version="1.0" encoding="utf-8"?>
<p:tagLst xmlns:a="http://schemas.openxmlformats.org/drawingml/2006/main" xmlns:r="http://schemas.openxmlformats.org/officeDocument/2006/relationships" xmlns:p="http://schemas.openxmlformats.org/presentationml/2006/main">
  <p:tag name="NUM" val="99"/>
</p:tagLst>
</file>

<file path=ppt/tags/tag1011.xml><?xml version="1.0" encoding="utf-8"?>
<p:tagLst xmlns:a="http://schemas.openxmlformats.org/drawingml/2006/main" xmlns:r="http://schemas.openxmlformats.org/officeDocument/2006/relationships" xmlns:p="http://schemas.openxmlformats.org/presentationml/2006/main">
  <p:tag name="NUM" val="100"/>
</p:tagLst>
</file>

<file path=ppt/tags/tag1012.xml><?xml version="1.0" encoding="utf-8"?>
<p:tagLst xmlns:a="http://schemas.openxmlformats.org/drawingml/2006/main" xmlns:r="http://schemas.openxmlformats.org/officeDocument/2006/relationships" xmlns:p="http://schemas.openxmlformats.org/presentationml/2006/main">
  <p:tag name="NUM" val="101"/>
</p:tagLst>
</file>

<file path=ppt/tags/tag1013.xml><?xml version="1.0" encoding="utf-8"?>
<p:tagLst xmlns:a="http://schemas.openxmlformats.org/drawingml/2006/main" xmlns:r="http://schemas.openxmlformats.org/officeDocument/2006/relationships" xmlns:p="http://schemas.openxmlformats.org/presentationml/2006/main">
  <p:tag name="NUM" val="102"/>
</p:tagLst>
</file>

<file path=ppt/tags/tag1014.xml><?xml version="1.0" encoding="utf-8"?>
<p:tagLst xmlns:a="http://schemas.openxmlformats.org/drawingml/2006/main" xmlns:r="http://schemas.openxmlformats.org/officeDocument/2006/relationships" xmlns:p="http://schemas.openxmlformats.org/presentationml/2006/main">
  <p:tag name="NUM" val="103"/>
</p:tagLst>
</file>

<file path=ppt/tags/tag1015.xml><?xml version="1.0" encoding="utf-8"?>
<p:tagLst xmlns:a="http://schemas.openxmlformats.org/drawingml/2006/main" xmlns:r="http://schemas.openxmlformats.org/officeDocument/2006/relationships" xmlns:p="http://schemas.openxmlformats.org/presentationml/2006/main">
  <p:tag name="NUM" val="1"/>
</p:tagLst>
</file>

<file path=ppt/tags/tag1016.xml><?xml version="1.0" encoding="utf-8"?>
<p:tagLst xmlns:a="http://schemas.openxmlformats.org/drawingml/2006/main" xmlns:r="http://schemas.openxmlformats.org/officeDocument/2006/relationships" xmlns:p="http://schemas.openxmlformats.org/presentationml/2006/main">
  <p:tag name="NUM" val="2"/>
</p:tagLst>
</file>

<file path=ppt/tags/tag1017.xml><?xml version="1.0" encoding="utf-8"?>
<p:tagLst xmlns:a="http://schemas.openxmlformats.org/drawingml/2006/main" xmlns:r="http://schemas.openxmlformats.org/officeDocument/2006/relationships" xmlns:p="http://schemas.openxmlformats.org/presentationml/2006/main">
  <p:tag name="NUM" val="1"/>
</p:tagLst>
</file>

<file path=ppt/tags/tag1018.xml><?xml version="1.0" encoding="utf-8"?>
<p:tagLst xmlns:a="http://schemas.openxmlformats.org/drawingml/2006/main" xmlns:r="http://schemas.openxmlformats.org/officeDocument/2006/relationships" xmlns:p="http://schemas.openxmlformats.org/presentationml/2006/main">
  <p:tag name="NUM" val="2"/>
</p:tagLst>
</file>

<file path=ppt/tags/tag1019.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68"/>
</p:tagLst>
</file>

<file path=ppt/tags/tag1020.xml><?xml version="1.0" encoding="utf-8"?>
<p:tagLst xmlns:a="http://schemas.openxmlformats.org/drawingml/2006/main" xmlns:r="http://schemas.openxmlformats.org/officeDocument/2006/relationships" xmlns:p="http://schemas.openxmlformats.org/presentationml/2006/main">
  <p:tag name="NUM" val="4"/>
</p:tagLst>
</file>

<file path=ppt/tags/tag1021.xml><?xml version="1.0" encoding="utf-8"?>
<p:tagLst xmlns:a="http://schemas.openxmlformats.org/drawingml/2006/main" xmlns:r="http://schemas.openxmlformats.org/officeDocument/2006/relationships" xmlns:p="http://schemas.openxmlformats.org/presentationml/2006/main">
  <p:tag name="NUM" val="5"/>
</p:tagLst>
</file>

<file path=ppt/tags/tag1022.xml><?xml version="1.0" encoding="utf-8"?>
<p:tagLst xmlns:a="http://schemas.openxmlformats.org/drawingml/2006/main" xmlns:r="http://schemas.openxmlformats.org/officeDocument/2006/relationships" xmlns:p="http://schemas.openxmlformats.org/presentationml/2006/main">
  <p:tag name="NUM" val="6"/>
</p:tagLst>
</file>

<file path=ppt/tags/tag1023.xml><?xml version="1.0" encoding="utf-8"?>
<p:tagLst xmlns:a="http://schemas.openxmlformats.org/drawingml/2006/main" xmlns:r="http://schemas.openxmlformats.org/officeDocument/2006/relationships" xmlns:p="http://schemas.openxmlformats.org/presentationml/2006/main">
  <p:tag name="NUM" val="7"/>
</p:tagLst>
</file>

<file path=ppt/tags/tag1024.xml><?xml version="1.0" encoding="utf-8"?>
<p:tagLst xmlns:a="http://schemas.openxmlformats.org/drawingml/2006/main" xmlns:r="http://schemas.openxmlformats.org/officeDocument/2006/relationships" xmlns:p="http://schemas.openxmlformats.org/presentationml/2006/main">
  <p:tag name="NUM" val="8"/>
</p:tagLst>
</file>

<file path=ppt/tags/tag1025.xml><?xml version="1.0" encoding="utf-8"?>
<p:tagLst xmlns:a="http://schemas.openxmlformats.org/drawingml/2006/main" xmlns:r="http://schemas.openxmlformats.org/officeDocument/2006/relationships" xmlns:p="http://schemas.openxmlformats.org/presentationml/2006/main">
  <p:tag name="NUM" val="9"/>
</p:tagLst>
</file>

<file path=ppt/tags/tag1026.xml><?xml version="1.0" encoding="utf-8"?>
<p:tagLst xmlns:a="http://schemas.openxmlformats.org/drawingml/2006/main" xmlns:r="http://schemas.openxmlformats.org/officeDocument/2006/relationships" xmlns:p="http://schemas.openxmlformats.org/presentationml/2006/main">
  <p:tag name="NUM" val="10"/>
</p:tagLst>
</file>

<file path=ppt/tags/tag1027.xml><?xml version="1.0" encoding="utf-8"?>
<p:tagLst xmlns:a="http://schemas.openxmlformats.org/drawingml/2006/main" xmlns:r="http://schemas.openxmlformats.org/officeDocument/2006/relationships" xmlns:p="http://schemas.openxmlformats.org/presentationml/2006/main">
  <p:tag name="NUM" val="11"/>
</p:tagLst>
</file>

<file path=ppt/tags/tag1028.xml><?xml version="1.0" encoding="utf-8"?>
<p:tagLst xmlns:a="http://schemas.openxmlformats.org/drawingml/2006/main" xmlns:r="http://schemas.openxmlformats.org/officeDocument/2006/relationships" xmlns:p="http://schemas.openxmlformats.org/presentationml/2006/main">
  <p:tag name="NUM" val="12"/>
</p:tagLst>
</file>

<file path=ppt/tags/tag1029.xml><?xml version="1.0" encoding="utf-8"?>
<p:tagLst xmlns:a="http://schemas.openxmlformats.org/drawingml/2006/main" xmlns:r="http://schemas.openxmlformats.org/officeDocument/2006/relationships" xmlns:p="http://schemas.openxmlformats.org/presentationml/2006/main">
  <p:tag name="NUM" val="13"/>
</p:tagLst>
</file>

<file path=ppt/tags/tag103.xml><?xml version="1.0" encoding="utf-8"?>
<p:tagLst xmlns:a="http://schemas.openxmlformats.org/drawingml/2006/main" xmlns:r="http://schemas.openxmlformats.org/officeDocument/2006/relationships" xmlns:p="http://schemas.openxmlformats.org/presentationml/2006/main">
  <p:tag name="NUM" val="69"/>
</p:tagLst>
</file>

<file path=ppt/tags/tag1030.xml><?xml version="1.0" encoding="utf-8"?>
<p:tagLst xmlns:a="http://schemas.openxmlformats.org/drawingml/2006/main" xmlns:r="http://schemas.openxmlformats.org/officeDocument/2006/relationships" xmlns:p="http://schemas.openxmlformats.org/presentationml/2006/main">
  <p:tag name="NUM" val="14"/>
</p:tagLst>
</file>

<file path=ppt/tags/tag1031.xml><?xml version="1.0" encoding="utf-8"?>
<p:tagLst xmlns:a="http://schemas.openxmlformats.org/drawingml/2006/main" xmlns:r="http://schemas.openxmlformats.org/officeDocument/2006/relationships" xmlns:p="http://schemas.openxmlformats.org/presentationml/2006/main">
  <p:tag name="NUM" val="15"/>
</p:tagLst>
</file>

<file path=ppt/tags/tag1032.xml><?xml version="1.0" encoding="utf-8"?>
<p:tagLst xmlns:a="http://schemas.openxmlformats.org/drawingml/2006/main" xmlns:r="http://schemas.openxmlformats.org/officeDocument/2006/relationships" xmlns:p="http://schemas.openxmlformats.org/presentationml/2006/main">
  <p:tag name="NUM" val="16"/>
</p:tagLst>
</file>

<file path=ppt/tags/tag1033.xml><?xml version="1.0" encoding="utf-8"?>
<p:tagLst xmlns:a="http://schemas.openxmlformats.org/drawingml/2006/main" xmlns:r="http://schemas.openxmlformats.org/officeDocument/2006/relationships" xmlns:p="http://schemas.openxmlformats.org/presentationml/2006/main">
  <p:tag name="NUM" val="17"/>
</p:tagLst>
</file>

<file path=ppt/tags/tag1034.xml><?xml version="1.0" encoding="utf-8"?>
<p:tagLst xmlns:a="http://schemas.openxmlformats.org/drawingml/2006/main" xmlns:r="http://schemas.openxmlformats.org/officeDocument/2006/relationships" xmlns:p="http://schemas.openxmlformats.org/presentationml/2006/main">
  <p:tag name="NUM" val="18"/>
</p:tagLst>
</file>

<file path=ppt/tags/tag1035.xml><?xml version="1.0" encoding="utf-8"?>
<p:tagLst xmlns:a="http://schemas.openxmlformats.org/drawingml/2006/main" xmlns:r="http://schemas.openxmlformats.org/officeDocument/2006/relationships" xmlns:p="http://schemas.openxmlformats.org/presentationml/2006/main">
  <p:tag name="NUM" val="19"/>
</p:tagLst>
</file>

<file path=ppt/tags/tag1036.xml><?xml version="1.0" encoding="utf-8"?>
<p:tagLst xmlns:a="http://schemas.openxmlformats.org/drawingml/2006/main" xmlns:r="http://schemas.openxmlformats.org/officeDocument/2006/relationships" xmlns:p="http://schemas.openxmlformats.org/presentationml/2006/main">
  <p:tag name="NUM" val="20"/>
</p:tagLst>
</file>

<file path=ppt/tags/tag1037.xml><?xml version="1.0" encoding="utf-8"?>
<p:tagLst xmlns:a="http://schemas.openxmlformats.org/drawingml/2006/main" xmlns:r="http://schemas.openxmlformats.org/officeDocument/2006/relationships" xmlns:p="http://schemas.openxmlformats.org/presentationml/2006/main">
  <p:tag name="NUM" val="21"/>
</p:tagLst>
</file>

<file path=ppt/tags/tag1038.xml><?xml version="1.0" encoding="utf-8"?>
<p:tagLst xmlns:a="http://schemas.openxmlformats.org/drawingml/2006/main" xmlns:r="http://schemas.openxmlformats.org/officeDocument/2006/relationships" xmlns:p="http://schemas.openxmlformats.org/presentationml/2006/main">
  <p:tag name="NUM" val="22"/>
</p:tagLst>
</file>

<file path=ppt/tags/tag1039.xml><?xml version="1.0" encoding="utf-8"?>
<p:tagLst xmlns:a="http://schemas.openxmlformats.org/drawingml/2006/main" xmlns:r="http://schemas.openxmlformats.org/officeDocument/2006/relationships" xmlns:p="http://schemas.openxmlformats.org/presentationml/2006/main">
  <p:tag name="NUM" val="23"/>
</p:tagLst>
</file>

<file path=ppt/tags/tag104.xml><?xml version="1.0" encoding="utf-8"?>
<p:tagLst xmlns:a="http://schemas.openxmlformats.org/drawingml/2006/main" xmlns:r="http://schemas.openxmlformats.org/officeDocument/2006/relationships" xmlns:p="http://schemas.openxmlformats.org/presentationml/2006/main">
  <p:tag name="NUM" val="70"/>
</p:tagLst>
</file>

<file path=ppt/tags/tag1040.xml><?xml version="1.0" encoding="utf-8"?>
<p:tagLst xmlns:a="http://schemas.openxmlformats.org/drawingml/2006/main" xmlns:r="http://schemas.openxmlformats.org/officeDocument/2006/relationships" xmlns:p="http://schemas.openxmlformats.org/presentationml/2006/main">
  <p:tag name="NUM" val="24"/>
</p:tagLst>
</file>

<file path=ppt/tags/tag1041.xml><?xml version="1.0" encoding="utf-8"?>
<p:tagLst xmlns:a="http://schemas.openxmlformats.org/drawingml/2006/main" xmlns:r="http://schemas.openxmlformats.org/officeDocument/2006/relationships" xmlns:p="http://schemas.openxmlformats.org/presentationml/2006/main">
  <p:tag name="NUM" val="25"/>
</p:tagLst>
</file>

<file path=ppt/tags/tag1042.xml><?xml version="1.0" encoding="utf-8"?>
<p:tagLst xmlns:a="http://schemas.openxmlformats.org/drawingml/2006/main" xmlns:r="http://schemas.openxmlformats.org/officeDocument/2006/relationships" xmlns:p="http://schemas.openxmlformats.org/presentationml/2006/main">
  <p:tag name="NUM" val="26"/>
</p:tagLst>
</file>

<file path=ppt/tags/tag1043.xml><?xml version="1.0" encoding="utf-8"?>
<p:tagLst xmlns:a="http://schemas.openxmlformats.org/drawingml/2006/main" xmlns:r="http://schemas.openxmlformats.org/officeDocument/2006/relationships" xmlns:p="http://schemas.openxmlformats.org/presentationml/2006/main">
  <p:tag name="NUM" val="27"/>
</p:tagLst>
</file>

<file path=ppt/tags/tag1044.xml><?xml version="1.0" encoding="utf-8"?>
<p:tagLst xmlns:a="http://schemas.openxmlformats.org/drawingml/2006/main" xmlns:r="http://schemas.openxmlformats.org/officeDocument/2006/relationships" xmlns:p="http://schemas.openxmlformats.org/presentationml/2006/main">
  <p:tag name="NUM" val="28"/>
</p:tagLst>
</file>

<file path=ppt/tags/tag1045.xml><?xml version="1.0" encoding="utf-8"?>
<p:tagLst xmlns:a="http://schemas.openxmlformats.org/drawingml/2006/main" xmlns:r="http://schemas.openxmlformats.org/officeDocument/2006/relationships" xmlns:p="http://schemas.openxmlformats.org/presentationml/2006/main">
  <p:tag name="NUM" val="29"/>
</p:tagLst>
</file>

<file path=ppt/tags/tag1046.xml><?xml version="1.0" encoding="utf-8"?>
<p:tagLst xmlns:a="http://schemas.openxmlformats.org/drawingml/2006/main" xmlns:r="http://schemas.openxmlformats.org/officeDocument/2006/relationships" xmlns:p="http://schemas.openxmlformats.org/presentationml/2006/main">
  <p:tag name="NUM" val="1"/>
</p:tagLst>
</file>

<file path=ppt/tags/tag1047.xml><?xml version="1.0" encoding="utf-8"?>
<p:tagLst xmlns:a="http://schemas.openxmlformats.org/drawingml/2006/main" xmlns:r="http://schemas.openxmlformats.org/officeDocument/2006/relationships" xmlns:p="http://schemas.openxmlformats.org/presentationml/2006/main">
  <p:tag name="NUM" val="2"/>
</p:tagLst>
</file>

<file path=ppt/tags/tag1048.xml><?xml version="1.0" encoding="utf-8"?>
<p:tagLst xmlns:a="http://schemas.openxmlformats.org/drawingml/2006/main" xmlns:r="http://schemas.openxmlformats.org/officeDocument/2006/relationships" xmlns:p="http://schemas.openxmlformats.org/presentationml/2006/main">
  <p:tag name="NUM" val="3"/>
</p:tagLst>
</file>

<file path=ppt/tags/tag1049.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71"/>
</p:tagLst>
</file>

<file path=ppt/tags/tag1050.xml><?xml version="1.0" encoding="utf-8"?>
<p:tagLst xmlns:a="http://schemas.openxmlformats.org/drawingml/2006/main" xmlns:r="http://schemas.openxmlformats.org/officeDocument/2006/relationships" xmlns:p="http://schemas.openxmlformats.org/presentationml/2006/main">
  <p:tag name="NUM" val="5"/>
</p:tagLst>
</file>

<file path=ppt/tags/tag1051.xml><?xml version="1.0" encoding="utf-8"?>
<p:tagLst xmlns:a="http://schemas.openxmlformats.org/drawingml/2006/main" xmlns:r="http://schemas.openxmlformats.org/officeDocument/2006/relationships" xmlns:p="http://schemas.openxmlformats.org/presentationml/2006/main">
  <p:tag name="NUM" val="6"/>
</p:tagLst>
</file>

<file path=ppt/tags/tag1052.xml><?xml version="1.0" encoding="utf-8"?>
<p:tagLst xmlns:a="http://schemas.openxmlformats.org/drawingml/2006/main" xmlns:r="http://schemas.openxmlformats.org/officeDocument/2006/relationships" xmlns:p="http://schemas.openxmlformats.org/presentationml/2006/main">
  <p:tag name="NUM" val="7"/>
</p:tagLst>
</file>

<file path=ppt/tags/tag1053.xml><?xml version="1.0" encoding="utf-8"?>
<p:tagLst xmlns:a="http://schemas.openxmlformats.org/drawingml/2006/main" xmlns:r="http://schemas.openxmlformats.org/officeDocument/2006/relationships" xmlns:p="http://schemas.openxmlformats.org/presentationml/2006/main">
  <p:tag name="NUM" val="8"/>
</p:tagLst>
</file>

<file path=ppt/tags/tag1054.xml><?xml version="1.0" encoding="utf-8"?>
<p:tagLst xmlns:a="http://schemas.openxmlformats.org/drawingml/2006/main" xmlns:r="http://schemas.openxmlformats.org/officeDocument/2006/relationships" xmlns:p="http://schemas.openxmlformats.org/presentationml/2006/main">
  <p:tag name="NUM" val="9"/>
</p:tagLst>
</file>

<file path=ppt/tags/tag1055.xml><?xml version="1.0" encoding="utf-8"?>
<p:tagLst xmlns:a="http://schemas.openxmlformats.org/drawingml/2006/main" xmlns:r="http://schemas.openxmlformats.org/officeDocument/2006/relationships" xmlns:p="http://schemas.openxmlformats.org/presentationml/2006/main">
  <p:tag name="NUM" val="10"/>
</p:tagLst>
</file>

<file path=ppt/tags/tag1056.xml><?xml version="1.0" encoding="utf-8"?>
<p:tagLst xmlns:a="http://schemas.openxmlformats.org/drawingml/2006/main" xmlns:r="http://schemas.openxmlformats.org/officeDocument/2006/relationships" xmlns:p="http://schemas.openxmlformats.org/presentationml/2006/main">
  <p:tag name="NUM" val="11"/>
</p:tagLst>
</file>

<file path=ppt/tags/tag1057.xml><?xml version="1.0" encoding="utf-8"?>
<p:tagLst xmlns:a="http://schemas.openxmlformats.org/drawingml/2006/main" xmlns:r="http://schemas.openxmlformats.org/officeDocument/2006/relationships" xmlns:p="http://schemas.openxmlformats.org/presentationml/2006/main">
  <p:tag name="NUM" val="12"/>
</p:tagLst>
</file>

<file path=ppt/tags/tag1058.xml><?xml version="1.0" encoding="utf-8"?>
<p:tagLst xmlns:a="http://schemas.openxmlformats.org/drawingml/2006/main" xmlns:r="http://schemas.openxmlformats.org/officeDocument/2006/relationships" xmlns:p="http://schemas.openxmlformats.org/presentationml/2006/main">
  <p:tag name="NUM" val="13"/>
</p:tagLst>
</file>

<file path=ppt/tags/tag1059.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60.xml><?xml version="1.0" encoding="utf-8"?>
<p:tagLst xmlns:a="http://schemas.openxmlformats.org/drawingml/2006/main" xmlns:r="http://schemas.openxmlformats.org/officeDocument/2006/relationships" xmlns:p="http://schemas.openxmlformats.org/presentationml/2006/main">
  <p:tag name="NUM" val="15"/>
</p:tagLst>
</file>

<file path=ppt/tags/tag1061.xml><?xml version="1.0" encoding="utf-8"?>
<p:tagLst xmlns:a="http://schemas.openxmlformats.org/drawingml/2006/main" xmlns:r="http://schemas.openxmlformats.org/officeDocument/2006/relationships" xmlns:p="http://schemas.openxmlformats.org/presentationml/2006/main">
  <p:tag name="NUM" val="1"/>
</p:tagLst>
</file>

<file path=ppt/tags/tag1062.xml><?xml version="1.0" encoding="utf-8"?>
<p:tagLst xmlns:a="http://schemas.openxmlformats.org/drawingml/2006/main" xmlns:r="http://schemas.openxmlformats.org/officeDocument/2006/relationships" xmlns:p="http://schemas.openxmlformats.org/presentationml/2006/main">
  <p:tag name="NUM" val="2"/>
</p:tagLst>
</file>

<file path=ppt/tags/tag1063.xml><?xml version="1.0" encoding="utf-8"?>
<p:tagLst xmlns:a="http://schemas.openxmlformats.org/drawingml/2006/main" xmlns:r="http://schemas.openxmlformats.org/officeDocument/2006/relationships" xmlns:p="http://schemas.openxmlformats.org/presentationml/2006/main">
  <p:tag name="NUM" val="3"/>
</p:tagLst>
</file>

<file path=ppt/tags/tag1064.xml><?xml version="1.0" encoding="utf-8"?>
<p:tagLst xmlns:a="http://schemas.openxmlformats.org/drawingml/2006/main" xmlns:r="http://schemas.openxmlformats.org/officeDocument/2006/relationships" xmlns:p="http://schemas.openxmlformats.org/presentationml/2006/main">
  <p:tag name="NUM" val="4"/>
</p:tagLst>
</file>

<file path=ppt/tags/tag1065.xml><?xml version="1.0" encoding="utf-8"?>
<p:tagLst xmlns:a="http://schemas.openxmlformats.org/drawingml/2006/main" xmlns:r="http://schemas.openxmlformats.org/officeDocument/2006/relationships" xmlns:p="http://schemas.openxmlformats.org/presentationml/2006/main">
  <p:tag name="NUM" val="5"/>
</p:tagLst>
</file>

<file path=ppt/tags/tag1066.xml><?xml version="1.0" encoding="utf-8"?>
<p:tagLst xmlns:a="http://schemas.openxmlformats.org/drawingml/2006/main" xmlns:r="http://schemas.openxmlformats.org/officeDocument/2006/relationships" xmlns:p="http://schemas.openxmlformats.org/presentationml/2006/main">
  <p:tag name="NUM" val="6"/>
</p:tagLst>
</file>

<file path=ppt/tags/tag1067.xml><?xml version="1.0" encoding="utf-8"?>
<p:tagLst xmlns:a="http://schemas.openxmlformats.org/drawingml/2006/main" xmlns:r="http://schemas.openxmlformats.org/officeDocument/2006/relationships" xmlns:p="http://schemas.openxmlformats.org/presentationml/2006/main">
  <p:tag name="NUM" val="7"/>
</p:tagLst>
</file>

<file path=ppt/tags/tag1068.xml><?xml version="1.0" encoding="utf-8"?>
<p:tagLst xmlns:a="http://schemas.openxmlformats.org/drawingml/2006/main" xmlns:r="http://schemas.openxmlformats.org/officeDocument/2006/relationships" xmlns:p="http://schemas.openxmlformats.org/presentationml/2006/main">
  <p:tag name="NUM" val="8"/>
</p:tagLst>
</file>

<file path=ppt/tags/tag1069.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70.xml><?xml version="1.0" encoding="utf-8"?>
<p:tagLst xmlns:a="http://schemas.openxmlformats.org/drawingml/2006/main" xmlns:r="http://schemas.openxmlformats.org/officeDocument/2006/relationships" xmlns:p="http://schemas.openxmlformats.org/presentationml/2006/main">
  <p:tag name="NUM" val="10"/>
</p:tagLst>
</file>

<file path=ppt/tags/tag1071.xml><?xml version="1.0" encoding="utf-8"?>
<p:tagLst xmlns:a="http://schemas.openxmlformats.org/drawingml/2006/main" xmlns:r="http://schemas.openxmlformats.org/officeDocument/2006/relationships" xmlns:p="http://schemas.openxmlformats.org/presentationml/2006/main">
  <p:tag name="NUM" val="11"/>
</p:tagLst>
</file>

<file path=ppt/tags/tag1072.xml><?xml version="1.0" encoding="utf-8"?>
<p:tagLst xmlns:a="http://schemas.openxmlformats.org/drawingml/2006/main" xmlns:r="http://schemas.openxmlformats.org/officeDocument/2006/relationships" xmlns:p="http://schemas.openxmlformats.org/presentationml/2006/main">
  <p:tag name="NUM" val="12"/>
</p:tagLst>
</file>

<file path=ppt/tags/tag1073.xml><?xml version="1.0" encoding="utf-8"?>
<p:tagLst xmlns:a="http://schemas.openxmlformats.org/drawingml/2006/main" xmlns:r="http://schemas.openxmlformats.org/officeDocument/2006/relationships" xmlns:p="http://schemas.openxmlformats.org/presentationml/2006/main">
  <p:tag name="NUM" val="13"/>
</p:tagLst>
</file>

<file path=ppt/tags/tag1074.xml><?xml version="1.0" encoding="utf-8"?>
<p:tagLst xmlns:a="http://schemas.openxmlformats.org/drawingml/2006/main" xmlns:r="http://schemas.openxmlformats.org/officeDocument/2006/relationships" xmlns:p="http://schemas.openxmlformats.org/presentationml/2006/main">
  <p:tag name="NUM" val="14"/>
</p:tagLst>
</file>

<file path=ppt/tags/tag1075.xml><?xml version="1.0" encoding="utf-8"?>
<p:tagLst xmlns:a="http://schemas.openxmlformats.org/drawingml/2006/main" xmlns:r="http://schemas.openxmlformats.org/officeDocument/2006/relationships" xmlns:p="http://schemas.openxmlformats.org/presentationml/2006/main">
  <p:tag name="NUM" val="15"/>
</p:tagLst>
</file>

<file path=ppt/tags/tag1076.xml><?xml version="1.0" encoding="utf-8"?>
<p:tagLst xmlns:a="http://schemas.openxmlformats.org/drawingml/2006/main" xmlns:r="http://schemas.openxmlformats.org/officeDocument/2006/relationships" xmlns:p="http://schemas.openxmlformats.org/presentationml/2006/main">
  <p:tag name="NUM" val="16"/>
</p:tagLst>
</file>

<file path=ppt/tags/tag1077.xml><?xml version="1.0" encoding="utf-8"?>
<p:tagLst xmlns:a="http://schemas.openxmlformats.org/drawingml/2006/main" xmlns:r="http://schemas.openxmlformats.org/officeDocument/2006/relationships" xmlns:p="http://schemas.openxmlformats.org/presentationml/2006/main">
  <p:tag name="NUM" val="17"/>
</p:tagLst>
</file>

<file path=ppt/tags/tag1078.xml><?xml version="1.0" encoding="utf-8"?>
<p:tagLst xmlns:a="http://schemas.openxmlformats.org/drawingml/2006/main" xmlns:r="http://schemas.openxmlformats.org/officeDocument/2006/relationships" xmlns:p="http://schemas.openxmlformats.org/presentationml/2006/main">
  <p:tag name="NUM" val="18"/>
</p:tagLst>
</file>

<file path=ppt/tags/tag1079.xml><?xml version="1.0" encoding="utf-8"?>
<p:tagLst xmlns:a="http://schemas.openxmlformats.org/drawingml/2006/main" xmlns:r="http://schemas.openxmlformats.org/officeDocument/2006/relationships" xmlns:p="http://schemas.openxmlformats.org/presentationml/2006/main">
  <p:tag name="NUM" val="19"/>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80.xml><?xml version="1.0" encoding="utf-8"?>
<p:tagLst xmlns:a="http://schemas.openxmlformats.org/drawingml/2006/main" xmlns:r="http://schemas.openxmlformats.org/officeDocument/2006/relationships" xmlns:p="http://schemas.openxmlformats.org/presentationml/2006/main">
  <p:tag name="NUM" val="20"/>
</p:tagLst>
</file>

<file path=ppt/tags/tag1081.xml><?xml version="1.0" encoding="utf-8"?>
<p:tagLst xmlns:a="http://schemas.openxmlformats.org/drawingml/2006/main" xmlns:r="http://schemas.openxmlformats.org/officeDocument/2006/relationships" xmlns:p="http://schemas.openxmlformats.org/presentationml/2006/main">
  <p:tag name="NUM" val="21"/>
</p:tagLst>
</file>

<file path=ppt/tags/tag1082.xml><?xml version="1.0" encoding="utf-8"?>
<p:tagLst xmlns:a="http://schemas.openxmlformats.org/drawingml/2006/main" xmlns:r="http://schemas.openxmlformats.org/officeDocument/2006/relationships" xmlns:p="http://schemas.openxmlformats.org/presentationml/2006/main">
  <p:tag name="NUM" val="22"/>
</p:tagLst>
</file>

<file path=ppt/tags/tag1083.xml><?xml version="1.0" encoding="utf-8"?>
<p:tagLst xmlns:a="http://schemas.openxmlformats.org/drawingml/2006/main" xmlns:r="http://schemas.openxmlformats.org/officeDocument/2006/relationships" xmlns:p="http://schemas.openxmlformats.org/presentationml/2006/main">
  <p:tag name="NUM" val="23"/>
</p:tagLst>
</file>

<file path=ppt/tags/tag1084.xml><?xml version="1.0" encoding="utf-8"?>
<p:tagLst xmlns:a="http://schemas.openxmlformats.org/drawingml/2006/main" xmlns:r="http://schemas.openxmlformats.org/officeDocument/2006/relationships" xmlns:p="http://schemas.openxmlformats.org/presentationml/2006/main">
  <p:tag name="NUM" val="24"/>
</p:tagLst>
</file>

<file path=ppt/tags/tag1085.xml><?xml version="1.0" encoding="utf-8"?>
<p:tagLst xmlns:a="http://schemas.openxmlformats.org/drawingml/2006/main" xmlns:r="http://schemas.openxmlformats.org/officeDocument/2006/relationships" xmlns:p="http://schemas.openxmlformats.org/presentationml/2006/main">
  <p:tag name="NUM" val="25"/>
</p:tagLst>
</file>

<file path=ppt/tags/tag1086.xml><?xml version="1.0" encoding="utf-8"?>
<p:tagLst xmlns:a="http://schemas.openxmlformats.org/drawingml/2006/main" xmlns:r="http://schemas.openxmlformats.org/officeDocument/2006/relationships" xmlns:p="http://schemas.openxmlformats.org/presentationml/2006/main">
  <p:tag name="NUM" val="26"/>
</p:tagLst>
</file>

<file path=ppt/tags/tag1087.xml><?xml version="1.0" encoding="utf-8"?>
<p:tagLst xmlns:a="http://schemas.openxmlformats.org/drawingml/2006/main" xmlns:r="http://schemas.openxmlformats.org/officeDocument/2006/relationships" xmlns:p="http://schemas.openxmlformats.org/presentationml/2006/main">
  <p:tag name="NUM" val="27"/>
</p:tagLst>
</file>

<file path=ppt/tags/tag1088.xml><?xml version="1.0" encoding="utf-8"?>
<p:tagLst xmlns:a="http://schemas.openxmlformats.org/drawingml/2006/main" xmlns:r="http://schemas.openxmlformats.org/officeDocument/2006/relationships" xmlns:p="http://schemas.openxmlformats.org/presentationml/2006/main">
  <p:tag name="NUM" val="28"/>
</p:tagLst>
</file>

<file path=ppt/tags/tag1089.xml><?xml version="1.0" encoding="utf-8"?>
<p:tagLst xmlns:a="http://schemas.openxmlformats.org/drawingml/2006/main" xmlns:r="http://schemas.openxmlformats.org/officeDocument/2006/relationships" xmlns:p="http://schemas.openxmlformats.org/presentationml/2006/main">
  <p:tag name="NUM" val="29"/>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090.xml><?xml version="1.0" encoding="utf-8"?>
<p:tagLst xmlns:a="http://schemas.openxmlformats.org/drawingml/2006/main" xmlns:r="http://schemas.openxmlformats.org/officeDocument/2006/relationships" xmlns:p="http://schemas.openxmlformats.org/presentationml/2006/main">
  <p:tag name="NUM" val="30"/>
</p:tagLst>
</file>

<file path=ppt/tags/tag1091.xml><?xml version="1.0" encoding="utf-8"?>
<p:tagLst xmlns:a="http://schemas.openxmlformats.org/drawingml/2006/main" xmlns:r="http://schemas.openxmlformats.org/officeDocument/2006/relationships" xmlns:p="http://schemas.openxmlformats.org/presentationml/2006/main">
  <p:tag name="NUM" val="31"/>
</p:tagLst>
</file>

<file path=ppt/tags/tag1092.xml><?xml version="1.0" encoding="utf-8"?>
<p:tagLst xmlns:a="http://schemas.openxmlformats.org/drawingml/2006/main" xmlns:r="http://schemas.openxmlformats.org/officeDocument/2006/relationships" xmlns:p="http://schemas.openxmlformats.org/presentationml/2006/main">
  <p:tag name="NUM" val="32"/>
</p:tagLst>
</file>

<file path=ppt/tags/tag1093.xml><?xml version="1.0" encoding="utf-8"?>
<p:tagLst xmlns:a="http://schemas.openxmlformats.org/drawingml/2006/main" xmlns:r="http://schemas.openxmlformats.org/officeDocument/2006/relationships" xmlns:p="http://schemas.openxmlformats.org/presentationml/2006/main">
  <p:tag name="NUM" val="33"/>
</p:tagLst>
</file>

<file path=ppt/tags/tag1094.xml><?xml version="1.0" encoding="utf-8"?>
<p:tagLst xmlns:a="http://schemas.openxmlformats.org/drawingml/2006/main" xmlns:r="http://schemas.openxmlformats.org/officeDocument/2006/relationships" xmlns:p="http://schemas.openxmlformats.org/presentationml/2006/main">
  <p:tag name="NUM" val="34"/>
</p:tagLst>
</file>

<file path=ppt/tags/tag1095.xml><?xml version="1.0" encoding="utf-8"?>
<p:tagLst xmlns:a="http://schemas.openxmlformats.org/drawingml/2006/main" xmlns:r="http://schemas.openxmlformats.org/officeDocument/2006/relationships" xmlns:p="http://schemas.openxmlformats.org/presentationml/2006/main">
  <p:tag name="NUM" val="35"/>
</p:tagLst>
</file>

<file path=ppt/tags/tag1096.xml><?xml version="1.0" encoding="utf-8"?>
<p:tagLst xmlns:a="http://schemas.openxmlformats.org/drawingml/2006/main" xmlns:r="http://schemas.openxmlformats.org/officeDocument/2006/relationships" xmlns:p="http://schemas.openxmlformats.org/presentationml/2006/main">
  <p:tag name="NUM" val="36"/>
</p:tagLst>
</file>

<file path=ppt/tags/tag1097.xml><?xml version="1.0" encoding="utf-8"?>
<p:tagLst xmlns:a="http://schemas.openxmlformats.org/drawingml/2006/main" xmlns:r="http://schemas.openxmlformats.org/officeDocument/2006/relationships" xmlns:p="http://schemas.openxmlformats.org/presentationml/2006/main">
  <p:tag name="NUM" val="37"/>
</p:tagLst>
</file>

<file path=ppt/tags/tag1098.xml><?xml version="1.0" encoding="utf-8"?>
<p:tagLst xmlns:a="http://schemas.openxmlformats.org/drawingml/2006/main" xmlns:r="http://schemas.openxmlformats.org/officeDocument/2006/relationships" xmlns:p="http://schemas.openxmlformats.org/presentationml/2006/main">
  <p:tag name="NUM" val="38"/>
</p:tagLst>
</file>

<file path=ppt/tags/tag1099.xml><?xml version="1.0" encoding="utf-8"?>
<p:tagLst xmlns:a="http://schemas.openxmlformats.org/drawingml/2006/main" xmlns:r="http://schemas.openxmlformats.org/officeDocument/2006/relationships" xmlns:p="http://schemas.openxmlformats.org/presentationml/2006/main">
  <p:tag name="NUM" val="39"/>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00.xml><?xml version="1.0" encoding="utf-8"?>
<p:tagLst xmlns:a="http://schemas.openxmlformats.org/drawingml/2006/main" xmlns:r="http://schemas.openxmlformats.org/officeDocument/2006/relationships" xmlns:p="http://schemas.openxmlformats.org/presentationml/2006/main">
  <p:tag name="NUM" val="40"/>
</p:tagLst>
</file>

<file path=ppt/tags/tag1101.xml><?xml version="1.0" encoding="utf-8"?>
<p:tagLst xmlns:a="http://schemas.openxmlformats.org/drawingml/2006/main" xmlns:r="http://schemas.openxmlformats.org/officeDocument/2006/relationships" xmlns:p="http://schemas.openxmlformats.org/presentationml/2006/main">
  <p:tag name="NUM" val="41"/>
</p:tagLst>
</file>

<file path=ppt/tags/tag1102.xml><?xml version="1.0" encoding="utf-8"?>
<p:tagLst xmlns:a="http://schemas.openxmlformats.org/drawingml/2006/main" xmlns:r="http://schemas.openxmlformats.org/officeDocument/2006/relationships" xmlns:p="http://schemas.openxmlformats.org/presentationml/2006/main">
  <p:tag name="NUM" val="42"/>
</p:tagLst>
</file>

<file path=ppt/tags/tag1103.xml><?xml version="1.0" encoding="utf-8"?>
<p:tagLst xmlns:a="http://schemas.openxmlformats.org/drawingml/2006/main" xmlns:r="http://schemas.openxmlformats.org/officeDocument/2006/relationships" xmlns:p="http://schemas.openxmlformats.org/presentationml/2006/main">
  <p:tag name="NUM" val="43"/>
</p:tagLst>
</file>

<file path=ppt/tags/tag1104.xml><?xml version="1.0" encoding="utf-8"?>
<p:tagLst xmlns:a="http://schemas.openxmlformats.org/drawingml/2006/main" xmlns:r="http://schemas.openxmlformats.org/officeDocument/2006/relationships" xmlns:p="http://schemas.openxmlformats.org/presentationml/2006/main">
  <p:tag name="NUM" val="44"/>
</p:tagLst>
</file>

<file path=ppt/tags/tag1105.xml><?xml version="1.0" encoding="utf-8"?>
<p:tagLst xmlns:a="http://schemas.openxmlformats.org/drawingml/2006/main" xmlns:r="http://schemas.openxmlformats.org/officeDocument/2006/relationships" xmlns:p="http://schemas.openxmlformats.org/presentationml/2006/main">
  <p:tag name="NUM" val="45"/>
</p:tagLst>
</file>

<file path=ppt/tags/tag1106.xml><?xml version="1.0" encoding="utf-8"?>
<p:tagLst xmlns:a="http://schemas.openxmlformats.org/drawingml/2006/main" xmlns:r="http://schemas.openxmlformats.org/officeDocument/2006/relationships" xmlns:p="http://schemas.openxmlformats.org/presentationml/2006/main">
  <p:tag name="NUM" val="46"/>
</p:tagLst>
</file>

<file path=ppt/tags/tag1107.xml><?xml version="1.0" encoding="utf-8"?>
<p:tagLst xmlns:a="http://schemas.openxmlformats.org/drawingml/2006/main" xmlns:r="http://schemas.openxmlformats.org/officeDocument/2006/relationships" xmlns:p="http://schemas.openxmlformats.org/presentationml/2006/main">
  <p:tag name="NUM" val="47"/>
</p:tagLst>
</file>

<file path=ppt/tags/tag1108.xml><?xml version="1.0" encoding="utf-8"?>
<p:tagLst xmlns:a="http://schemas.openxmlformats.org/drawingml/2006/main" xmlns:r="http://schemas.openxmlformats.org/officeDocument/2006/relationships" xmlns:p="http://schemas.openxmlformats.org/presentationml/2006/main">
  <p:tag name="NUM" val="48"/>
</p:tagLst>
</file>

<file path=ppt/tags/tag1109.xml><?xml version="1.0" encoding="utf-8"?>
<p:tagLst xmlns:a="http://schemas.openxmlformats.org/drawingml/2006/main" xmlns:r="http://schemas.openxmlformats.org/officeDocument/2006/relationships" xmlns:p="http://schemas.openxmlformats.org/presentationml/2006/main">
  <p:tag name="NUM" val="49"/>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10.xml><?xml version="1.0" encoding="utf-8"?>
<p:tagLst xmlns:a="http://schemas.openxmlformats.org/drawingml/2006/main" xmlns:r="http://schemas.openxmlformats.org/officeDocument/2006/relationships" xmlns:p="http://schemas.openxmlformats.org/presentationml/2006/main">
  <p:tag name="NUM" val="50"/>
</p:tagLst>
</file>

<file path=ppt/tags/tag1111.xml><?xml version="1.0" encoding="utf-8"?>
<p:tagLst xmlns:a="http://schemas.openxmlformats.org/drawingml/2006/main" xmlns:r="http://schemas.openxmlformats.org/officeDocument/2006/relationships" xmlns:p="http://schemas.openxmlformats.org/presentationml/2006/main">
  <p:tag name="NUM" val="51"/>
</p:tagLst>
</file>

<file path=ppt/tags/tag1112.xml><?xml version="1.0" encoding="utf-8"?>
<p:tagLst xmlns:a="http://schemas.openxmlformats.org/drawingml/2006/main" xmlns:r="http://schemas.openxmlformats.org/officeDocument/2006/relationships" xmlns:p="http://schemas.openxmlformats.org/presentationml/2006/main">
  <p:tag name="NUM" val="52"/>
</p:tagLst>
</file>

<file path=ppt/tags/tag1113.xml><?xml version="1.0" encoding="utf-8"?>
<p:tagLst xmlns:a="http://schemas.openxmlformats.org/drawingml/2006/main" xmlns:r="http://schemas.openxmlformats.org/officeDocument/2006/relationships" xmlns:p="http://schemas.openxmlformats.org/presentationml/2006/main">
  <p:tag name="NUM" val="53"/>
</p:tagLst>
</file>

<file path=ppt/tags/tag1114.xml><?xml version="1.0" encoding="utf-8"?>
<p:tagLst xmlns:a="http://schemas.openxmlformats.org/drawingml/2006/main" xmlns:r="http://schemas.openxmlformats.org/officeDocument/2006/relationships" xmlns:p="http://schemas.openxmlformats.org/presentationml/2006/main">
  <p:tag name="NUM" val="54"/>
</p:tagLst>
</file>

<file path=ppt/tags/tag1115.xml><?xml version="1.0" encoding="utf-8"?>
<p:tagLst xmlns:a="http://schemas.openxmlformats.org/drawingml/2006/main" xmlns:r="http://schemas.openxmlformats.org/officeDocument/2006/relationships" xmlns:p="http://schemas.openxmlformats.org/presentationml/2006/main">
  <p:tag name="NUM" val="55"/>
</p:tagLst>
</file>

<file path=ppt/tags/tag1116.xml><?xml version="1.0" encoding="utf-8"?>
<p:tagLst xmlns:a="http://schemas.openxmlformats.org/drawingml/2006/main" xmlns:r="http://schemas.openxmlformats.org/officeDocument/2006/relationships" xmlns:p="http://schemas.openxmlformats.org/presentationml/2006/main">
  <p:tag name="NUM" val="56"/>
</p:tagLst>
</file>

<file path=ppt/tags/tag1117.xml><?xml version="1.0" encoding="utf-8"?>
<p:tagLst xmlns:a="http://schemas.openxmlformats.org/drawingml/2006/main" xmlns:r="http://schemas.openxmlformats.org/officeDocument/2006/relationships" xmlns:p="http://schemas.openxmlformats.org/presentationml/2006/main">
  <p:tag name="NUM" val="57"/>
</p:tagLst>
</file>

<file path=ppt/tags/tag1118.xml><?xml version="1.0" encoding="utf-8"?>
<p:tagLst xmlns:a="http://schemas.openxmlformats.org/drawingml/2006/main" xmlns:r="http://schemas.openxmlformats.org/officeDocument/2006/relationships" xmlns:p="http://schemas.openxmlformats.org/presentationml/2006/main">
  <p:tag name="NUM" val="58"/>
</p:tagLst>
</file>

<file path=ppt/tags/tag1119.xml><?xml version="1.0" encoding="utf-8"?>
<p:tagLst xmlns:a="http://schemas.openxmlformats.org/drawingml/2006/main" xmlns:r="http://schemas.openxmlformats.org/officeDocument/2006/relationships" xmlns:p="http://schemas.openxmlformats.org/presentationml/2006/main">
  <p:tag name="NUM" val="59"/>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20.xml><?xml version="1.0" encoding="utf-8"?>
<p:tagLst xmlns:a="http://schemas.openxmlformats.org/drawingml/2006/main" xmlns:r="http://schemas.openxmlformats.org/officeDocument/2006/relationships" xmlns:p="http://schemas.openxmlformats.org/presentationml/2006/main">
  <p:tag name="NUM" val="60"/>
</p:tagLst>
</file>

<file path=ppt/tags/tag1121.xml><?xml version="1.0" encoding="utf-8"?>
<p:tagLst xmlns:a="http://schemas.openxmlformats.org/drawingml/2006/main" xmlns:r="http://schemas.openxmlformats.org/officeDocument/2006/relationships" xmlns:p="http://schemas.openxmlformats.org/presentationml/2006/main">
  <p:tag name="NUM" val="61"/>
</p:tagLst>
</file>

<file path=ppt/tags/tag1122.xml><?xml version="1.0" encoding="utf-8"?>
<p:tagLst xmlns:a="http://schemas.openxmlformats.org/drawingml/2006/main" xmlns:r="http://schemas.openxmlformats.org/officeDocument/2006/relationships" xmlns:p="http://schemas.openxmlformats.org/presentationml/2006/main">
  <p:tag name="NUM" val="62"/>
</p:tagLst>
</file>

<file path=ppt/tags/tag1123.xml><?xml version="1.0" encoding="utf-8"?>
<p:tagLst xmlns:a="http://schemas.openxmlformats.org/drawingml/2006/main" xmlns:r="http://schemas.openxmlformats.org/officeDocument/2006/relationships" xmlns:p="http://schemas.openxmlformats.org/presentationml/2006/main">
  <p:tag name="NUM" val="63"/>
</p:tagLst>
</file>

<file path=ppt/tags/tag1124.xml><?xml version="1.0" encoding="utf-8"?>
<p:tagLst xmlns:a="http://schemas.openxmlformats.org/drawingml/2006/main" xmlns:r="http://schemas.openxmlformats.org/officeDocument/2006/relationships" xmlns:p="http://schemas.openxmlformats.org/presentationml/2006/main">
  <p:tag name="NUM" val="1"/>
</p:tagLst>
</file>

<file path=ppt/tags/tag1125.xml><?xml version="1.0" encoding="utf-8"?>
<p:tagLst xmlns:a="http://schemas.openxmlformats.org/drawingml/2006/main" xmlns:r="http://schemas.openxmlformats.org/officeDocument/2006/relationships" xmlns:p="http://schemas.openxmlformats.org/presentationml/2006/main">
  <p:tag name="NUM" val="2"/>
</p:tagLst>
</file>

<file path=ppt/tags/tag1126.xml><?xml version="1.0" encoding="utf-8"?>
<p:tagLst xmlns:a="http://schemas.openxmlformats.org/drawingml/2006/main" xmlns:r="http://schemas.openxmlformats.org/officeDocument/2006/relationships" xmlns:p="http://schemas.openxmlformats.org/presentationml/2006/main">
  <p:tag name="NUM" val="3"/>
</p:tagLst>
</file>

<file path=ppt/tags/tag1127.xml><?xml version="1.0" encoding="utf-8"?>
<p:tagLst xmlns:a="http://schemas.openxmlformats.org/drawingml/2006/main" xmlns:r="http://schemas.openxmlformats.org/officeDocument/2006/relationships" xmlns:p="http://schemas.openxmlformats.org/presentationml/2006/main">
  <p:tag name="NUM" val="4"/>
</p:tagLst>
</file>

<file path=ppt/tags/tag1128.xml><?xml version="1.0" encoding="utf-8"?>
<p:tagLst xmlns:a="http://schemas.openxmlformats.org/drawingml/2006/main" xmlns:r="http://schemas.openxmlformats.org/officeDocument/2006/relationships" xmlns:p="http://schemas.openxmlformats.org/presentationml/2006/main">
  <p:tag name="NUM" val="5"/>
</p:tagLst>
</file>

<file path=ppt/tags/tag1129.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30.xml><?xml version="1.0" encoding="utf-8"?>
<p:tagLst xmlns:a="http://schemas.openxmlformats.org/drawingml/2006/main" xmlns:r="http://schemas.openxmlformats.org/officeDocument/2006/relationships" xmlns:p="http://schemas.openxmlformats.org/presentationml/2006/main">
  <p:tag name="NUM" val="7"/>
</p:tagLst>
</file>

<file path=ppt/tags/tag1131.xml><?xml version="1.0" encoding="utf-8"?>
<p:tagLst xmlns:a="http://schemas.openxmlformats.org/drawingml/2006/main" xmlns:r="http://schemas.openxmlformats.org/officeDocument/2006/relationships" xmlns:p="http://schemas.openxmlformats.org/presentationml/2006/main">
  <p:tag name="NUM" val="8"/>
</p:tagLst>
</file>

<file path=ppt/tags/tag1132.xml><?xml version="1.0" encoding="utf-8"?>
<p:tagLst xmlns:a="http://schemas.openxmlformats.org/drawingml/2006/main" xmlns:r="http://schemas.openxmlformats.org/officeDocument/2006/relationships" xmlns:p="http://schemas.openxmlformats.org/presentationml/2006/main">
  <p:tag name="NUM" val="9"/>
</p:tagLst>
</file>

<file path=ppt/tags/tag1133.xml><?xml version="1.0" encoding="utf-8"?>
<p:tagLst xmlns:a="http://schemas.openxmlformats.org/drawingml/2006/main" xmlns:r="http://schemas.openxmlformats.org/officeDocument/2006/relationships" xmlns:p="http://schemas.openxmlformats.org/presentationml/2006/main">
  <p:tag name="NUM" val="10"/>
</p:tagLst>
</file>

<file path=ppt/tags/tag1134.xml><?xml version="1.0" encoding="utf-8"?>
<p:tagLst xmlns:a="http://schemas.openxmlformats.org/drawingml/2006/main" xmlns:r="http://schemas.openxmlformats.org/officeDocument/2006/relationships" xmlns:p="http://schemas.openxmlformats.org/presentationml/2006/main">
  <p:tag name="NUM" val="11"/>
</p:tagLst>
</file>

<file path=ppt/tags/tag1135.xml><?xml version="1.0" encoding="utf-8"?>
<p:tagLst xmlns:a="http://schemas.openxmlformats.org/drawingml/2006/main" xmlns:r="http://schemas.openxmlformats.org/officeDocument/2006/relationships" xmlns:p="http://schemas.openxmlformats.org/presentationml/2006/main">
  <p:tag name="NUM" val="12"/>
</p:tagLst>
</file>

<file path=ppt/tags/tag1136.xml><?xml version="1.0" encoding="utf-8"?>
<p:tagLst xmlns:a="http://schemas.openxmlformats.org/drawingml/2006/main" xmlns:r="http://schemas.openxmlformats.org/officeDocument/2006/relationships" xmlns:p="http://schemas.openxmlformats.org/presentationml/2006/main">
  <p:tag name="NUM" val="13"/>
</p:tagLst>
</file>

<file path=ppt/tags/tag1137.xml><?xml version="1.0" encoding="utf-8"?>
<p:tagLst xmlns:a="http://schemas.openxmlformats.org/drawingml/2006/main" xmlns:r="http://schemas.openxmlformats.org/officeDocument/2006/relationships" xmlns:p="http://schemas.openxmlformats.org/presentationml/2006/main">
  <p:tag name="NUM" val="14"/>
</p:tagLst>
</file>

<file path=ppt/tags/tag1138.xml><?xml version="1.0" encoding="utf-8"?>
<p:tagLst xmlns:a="http://schemas.openxmlformats.org/drawingml/2006/main" xmlns:r="http://schemas.openxmlformats.org/officeDocument/2006/relationships" xmlns:p="http://schemas.openxmlformats.org/presentationml/2006/main">
  <p:tag name="NUM" val="15"/>
</p:tagLst>
</file>

<file path=ppt/tags/tag1139.xml><?xml version="1.0" encoding="utf-8"?>
<p:tagLst xmlns:a="http://schemas.openxmlformats.org/drawingml/2006/main" xmlns:r="http://schemas.openxmlformats.org/officeDocument/2006/relationships" xmlns:p="http://schemas.openxmlformats.org/presentationml/2006/main">
  <p:tag name="NUM" val="16"/>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40.xml><?xml version="1.0" encoding="utf-8"?>
<p:tagLst xmlns:a="http://schemas.openxmlformats.org/drawingml/2006/main" xmlns:r="http://schemas.openxmlformats.org/officeDocument/2006/relationships" xmlns:p="http://schemas.openxmlformats.org/presentationml/2006/main">
  <p:tag name="NUM" val="17"/>
</p:tagLst>
</file>

<file path=ppt/tags/tag1141.xml><?xml version="1.0" encoding="utf-8"?>
<p:tagLst xmlns:a="http://schemas.openxmlformats.org/drawingml/2006/main" xmlns:r="http://schemas.openxmlformats.org/officeDocument/2006/relationships" xmlns:p="http://schemas.openxmlformats.org/presentationml/2006/main">
  <p:tag name="NUM" val="18"/>
</p:tagLst>
</file>

<file path=ppt/tags/tag1142.xml><?xml version="1.0" encoding="utf-8"?>
<p:tagLst xmlns:a="http://schemas.openxmlformats.org/drawingml/2006/main" xmlns:r="http://schemas.openxmlformats.org/officeDocument/2006/relationships" xmlns:p="http://schemas.openxmlformats.org/presentationml/2006/main">
  <p:tag name="NUM" val="19"/>
</p:tagLst>
</file>

<file path=ppt/tags/tag1143.xml><?xml version="1.0" encoding="utf-8"?>
<p:tagLst xmlns:a="http://schemas.openxmlformats.org/drawingml/2006/main" xmlns:r="http://schemas.openxmlformats.org/officeDocument/2006/relationships" xmlns:p="http://schemas.openxmlformats.org/presentationml/2006/main">
  <p:tag name="NUM" val="20"/>
</p:tagLst>
</file>

<file path=ppt/tags/tag1144.xml><?xml version="1.0" encoding="utf-8"?>
<p:tagLst xmlns:a="http://schemas.openxmlformats.org/drawingml/2006/main" xmlns:r="http://schemas.openxmlformats.org/officeDocument/2006/relationships" xmlns:p="http://schemas.openxmlformats.org/presentationml/2006/main">
  <p:tag name="NUM" val="21"/>
</p:tagLst>
</file>

<file path=ppt/tags/tag1145.xml><?xml version="1.0" encoding="utf-8"?>
<p:tagLst xmlns:a="http://schemas.openxmlformats.org/drawingml/2006/main" xmlns:r="http://schemas.openxmlformats.org/officeDocument/2006/relationships" xmlns:p="http://schemas.openxmlformats.org/presentationml/2006/main">
  <p:tag name="NUM" val="22"/>
</p:tagLst>
</file>

<file path=ppt/tags/tag1146.xml><?xml version="1.0" encoding="utf-8"?>
<p:tagLst xmlns:a="http://schemas.openxmlformats.org/drawingml/2006/main" xmlns:r="http://schemas.openxmlformats.org/officeDocument/2006/relationships" xmlns:p="http://schemas.openxmlformats.org/presentationml/2006/main">
  <p:tag name="NUM" val="23"/>
</p:tagLst>
</file>

<file path=ppt/tags/tag1147.xml><?xml version="1.0" encoding="utf-8"?>
<p:tagLst xmlns:a="http://schemas.openxmlformats.org/drawingml/2006/main" xmlns:r="http://schemas.openxmlformats.org/officeDocument/2006/relationships" xmlns:p="http://schemas.openxmlformats.org/presentationml/2006/main">
  <p:tag name="NUM" val="24"/>
</p:tagLst>
</file>

<file path=ppt/tags/tag1148.xml><?xml version="1.0" encoding="utf-8"?>
<p:tagLst xmlns:a="http://schemas.openxmlformats.org/drawingml/2006/main" xmlns:r="http://schemas.openxmlformats.org/officeDocument/2006/relationships" xmlns:p="http://schemas.openxmlformats.org/presentationml/2006/main">
  <p:tag name="NUM" val="1"/>
</p:tagLst>
</file>

<file path=ppt/tags/tag1149.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50.xml><?xml version="1.0" encoding="utf-8"?>
<p:tagLst xmlns:a="http://schemas.openxmlformats.org/drawingml/2006/main" xmlns:r="http://schemas.openxmlformats.org/officeDocument/2006/relationships" xmlns:p="http://schemas.openxmlformats.org/presentationml/2006/main">
  <p:tag name="NUM" val="3"/>
</p:tagLst>
</file>

<file path=ppt/tags/tag1151.xml><?xml version="1.0" encoding="utf-8"?>
<p:tagLst xmlns:a="http://schemas.openxmlformats.org/drawingml/2006/main" xmlns:r="http://schemas.openxmlformats.org/officeDocument/2006/relationships" xmlns:p="http://schemas.openxmlformats.org/presentationml/2006/main">
  <p:tag name="NUM" val="4"/>
</p:tagLst>
</file>

<file path=ppt/tags/tag1152.xml><?xml version="1.0" encoding="utf-8"?>
<p:tagLst xmlns:a="http://schemas.openxmlformats.org/drawingml/2006/main" xmlns:r="http://schemas.openxmlformats.org/officeDocument/2006/relationships" xmlns:p="http://schemas.openxmlformats.org/presentationml/2006/main">
  <p:tag name="NUM" val="5"/>
</p:tagLst>
</file>

<file path=ppt/tags/tag1153.xml><?xml version="1.0" encoding="utf-8"?>
<p:tagLst xmlns:a="http://schemas.openxmlformats.org/drawingml/2006/main" xmlns:r="http://schemas.openxmlformats.org/officeDocument/2006/relationships" xmlns:p="http://schemas.openxmlformats.org/presentationml/2006/main">
  <p:tag name="NUM" val="6"/>
</p:tagLst>
</file>

<file path=ppt/tags/tag1154.xml><?xml version="1.0" encoding="utf-8"?>
<p:tagLst xmlns:a="http://schemas.openxmlformats.org/drawingml/2006/main" xmlns:r="http://schemas.openxmlformats.org/officeDocument/2006/relationships" xmlns:p="http://schemas.openxmlformats.org/presentationml/2006/main">
  <p:tag name="NUM" val="7"/>
</p:tagLst>
</file>

<file path=ppt/tags/tag1155.xml><?xml version="1.0" encoding="utf-8"?>
<p:tagLst xmlns:a="http://schemas.openxmlformats.org/drawingml/2006/main" xmlns:r="http://schemas.openxmlformats.org/officeDocument/2006/relationships" xmlns:p="http://schemas.openxmlformats.org/presentationml/2006/main">
  <p:tag name="NUM" val="8"/>
</p:tagLst>
</file>

<file path=ppt/tags/tag1156.xml><?xml version="1.0" encoding="utf-8"?>
<p:tagLst xmlns:a="http://schemas.openxmlformats.org/drawingml/2006/main" xmlns:r="http://schemas.openxmlformats.org/officeDocument/2006/relationships" xmlns:p="http://schemas.openxmlformats.org/presentationml/2006/main">
  <p:tag name="NUM" val="9"/>
</p:tagLst>
</file>

<file path=ppt/tags/tag1157.xml><?xml version="1.0" encoding="utf-8"?>
<p:tagLst xmlns:a="http://schemas.openxmlformats.org/drawingml/2006/main" xmlns:r="http://schemas.openxmlformats.org/officeDocument/2006/relationships" xmlns:p="http://schemas.openxmlformats.org/presentationml/2006/main">
  <p:tag name="NUM" val="10"/>
</p:tagLst>
</file>

<file path=ppt/tags/tag1158.xml><?xml version="1.0" encoding="utf-8"?>
<p:tagLst xmlns:a="http://schemas.openxmlformats.org/drawingml/2006/main" xmlns:r="http://schemas.openxmlformats.org/officeDocument/2006/relationships" xmlns:p="http://schemas.openxmlformats.org/presentationml/2006/main">
  <p:tag name="NUM" val="11"/>
</p:tagLst>
</file>

<file path=ppt/tags/tag1159.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1"/>
</p:tagLst>
</file>

<file path=ppt/tags/tag1160.xml><?xml version="1.0" encoding="utf-8"?>
<p:tagLst xmlns:a="http://schemas.openxmlformats.org/drawingml/2006/main" xmlns:r="http://schemas.openxmlformats.org/officeDocument/2006/relationships" xmlns:p="http://schemas.openxmlformats.org/presentationml/2006/main">
  <p:tag name="NUM" val="13"/>
</p:tagLst>
</file>

<file path=ppt/tags/tag1161.xml><?xml version="1.0" encoding="utf-8"?>
<p:tagLst xmlns:a="http://schemas.openxmlformats.org/drawingml/2006/main" xmlns:r="http://schemas.openxmlformats.org/officeDocument/2006/relationships" xmlns:p="http://schemas.openxmlformats.org/presentationml/2006/main">
  <p:tag name="NUM" val="14"/>
</p:tagLst>
</file>

<file path=ppt/tags/tag1162.xml><?xml version="1.0" encoding="utf-8"?>
<p:tagLst xmlns:a="http://schemas.openxmlformats.org/drawingml/2006/main" xmlns:r="http://schemas.openxmlformats.org/officeDocument/2006/relationships" xmlns:p="http://schemas.openxmlformats.org/presentationml/2006/main">
  <p:tag name="NUM" val="15"/>
</p:tagLst>
</file>

<file path=ppt/tags/tag1163.xml><?xml version="1.0" encoding="utf-8"?>
<p:tagLst xmlns:a="http://schemas.openxmlformats.org/drawingml/2006/main" xmlns:r="http://schemas.openxmlformats.org/officeDocument/2006/relationships" xmlns:p="http://schemas.openxmlformats.org/presentationml/2006/main">
  <p:tag name="NUM" val="16"/>
</p:tagLst>
</file>

<file path=ppt/tags/tag1164.xml><?xml version="1.0" encoding="utf-8"?>
<p:tagLst xmlns:a="http://schemas.openxmlformats.org/drawingml/2006/main" xmlns:r="http://schemas.openxmlformats.org/officeDocument/2006/relationships" xmlns:p="http://schemas.openxmlformats.org/presentationml/2006/main">
  <p:tag name="NUM" val="17"/>
</p:tagLst>
</file>

<file path=ppt/tags/tag1165.xml><?xml version="1.0" encoding="utf-8"?>
<p:tagLst xmlns:a="http://schemas.openxmlformats.org/drawingml/2006/main" xmlns:r="http://schemas.openxmlformats.org/officeDocument/2006/relationships" xmlns:p="http://schemas.openxmlformats.org/presentationml/2006/main">
  <p:tag name="NUM" val="18"/>
</p:tagLst>
</file>

<file path=ppt/tags/tag1166.xml><?xml version="1.0" encoding="utf-8"?>
<p:tagLst xmlns:a="http://schemas.openxmlformats.org/drawingml/2006/main" xmlns:r="http://schemas.openxmlformats.org/officeDocument/2006/relationships" xmlns:p="http://schemas.openxmlformats.org/presentationml/2006/main">
  <p:tag name="NUM" val="19"/>
</p:tagLst>
</file>

<file path=ppt/tags/tag1167.xml><?xml version="1.0" encoding="utf-8"?>
<p:tagLst xmlns:a="http://schemas.openxmlformats.org/drawingml/2006/main" xmlns:r="http://schemas.openxmlformats.org/officeDocument/2006/relationships" xmlns:p="http://schemas.openxmlformats.org/presentationml/2006/main">
  <p:tag name="NUM" val="20"/>
</p:tagLst>
</file>

<file path=ppt/tags/tag1168.xml><?xml version="1.0" encoding="utf-8"?>
<p:tagLst xmlns:a="http://schemas.openxmlformats.org/drawingml/2006/main" xmlns:r="http://schemas.openxmlformats.org/officeDocument/2006/relationships" xmlns:p="http://schemas.openxmlformats.org/presentationml/2006/main">
  <p:tag name="NUM" val="21"/>
</p:tagLst>
</file>

<file path=ppt/tags/tag1169.xml><?xml version="1.0" encoding="utf-8"?>
<p:tagLst xmlns:a="http://schemas.openxmlformats.org/drawingml/2006/main" xmlns:r="http://schemas.openxmlformats.org/officeDocument/2006/relationships" xmlns:p="http://schemas.openxmlformats.org/presentationml/2006/main">
  <p:tag name="NUM" val="22"/>
</p:tagLst>
</file>

<file path=ppt/tags/tag117.xml><?xml version="1.0" encoding="utf-8"?>
<p:tagLst xmlns:a="http://schemas.openxmlformats.org/drawingml/2006/main" xmlns:r="http://schemas.openxmlformats.org/officeDocument/2006/relationships" xmlns:p="http://schemas.openxmlformats.org/presentationml/2006/main">
  <p:tag name="NUM" val="12"/>
</p:tagLst>
</file>

<file path=ppt/tags/tag1170.xml><?xml version="1.0" encoding="utf-8"?>
<p:tagLst xmlns:a="http://schemas.openxmlformats.org/drawingml/2006/main" xmlns:r="http://schemas.openxmlformats.org/officeDocument/2006/relationships" xmlns:p="http://schemas.openxmlformats.org/presentationml/2006/main">
  <p:tag name="NUM" val="23"/>
</p:tagLst>
</file>

<file path=ppt/tags/tag1171.xml><?xml version="1.0" encoding="utf-8"?>
<p:tagLst xmlns:a="http://schemas.openxmlformats.org/drawingml/2006/main" xmlns:r="http://schemas.openxmlformats.org/officeDocument/2006/relationships" xmlns:p="http://schemas.openxmlformats.org/presentationml/2006/main">
  <p:tag name="NUM" val="24"/>
</p:tagLst>
</file>

<file path=ppt/tags/tag1172.xml><?xml version="1.0" encoding="utf-8"?>
<p:tagLst xmlns:a="http://schemas.openxmlformats.org/drawingml/2006/main" xmlns:r="http://schemas.openxmlformats.org/officeDocument/2006/relationships" xmlns:p="http://schemas.openxmlformats.org/presentationml/2006/main">
  <p:tag name="NUM" val="25"/>
</p:tagLst>
</file>

<file path=ppt/tags/tag1173.xml><?xml version="1.0" encoding="utf-8"?>
<p:tagLst xmlns:a="http://schemas.openxmlformats.org/drawingml/2006/main" xmlns:r="http://schemas.openxmlformats.org/officeDocument/2006/relationships" xmlns:p="http://schemas.openxmlformats.org/presentationml/2006/main">
  <p:tag name="NUM" val="26"/>
</p:tagLst>
</file>

<file path=ppt/tags/tag1174.xml><?xml version="1.0" encoding="utf-8"?>
<p:tagLst xmlns:a="http://schemas.openxmlformats.org/drawingml/2006/main" xmlns:r="http://schemas.openxmlformats.org/officeDocument/2006/relationships" xmlns:p="http://schemas.openxmlformats.org/presentationml/2006/main">
  <p:tag name="NUM" val="1"/>
</p:tagLst>
</file>

<file path=ppt/tags/tag1175.xml><?xml version="1.0" encoding="utf-8"?>
<p:tagLst xmlns:a="http://schemas.openxmlformats.org/drawingml/2006/main" xmlns:r="http://schemas.openxmlformats.org/officeDocument/2006/relationships" xmlns:p="http://schemas.openxmlformats.org/presentationml/2006/main">
  <p:tag name="NUM" val="2"/>
</p:tagLst>
</file>

<file path=ppt/tags/tag1176.xml><?xml version="1.0" encoding="utf-8"?>
<p:tagLst xmlns:a="http://schemas.openxmlformats.org/drawingml/2006/main" xmlns:r="http://schemas.openxmlformats.org/officeDocument/2006/relationships" xmlns:p="http://schemas.openxmlformats.org/presentationml/2006/main">
  <p:tag name="NUM" val="3"/>
</p:tagLst>
</file>

<file path=ppt/tags/tag1177.xml><?xml version="1.0" encoding="utf-8"?>
<p:tagLst xmlns:a="http://schemas.openxmlformats.org/drawingml/2006/main" xmlns:r="http://schemas.openxmlformats.org/officeDocument/2006/relationships" xmlns:p="http://schemas.openxmlformats.org/presentationml/2006/main">
  <p:tag name="NUM" val="4"/>
</p:tagLst>
</file>

<file path=ppt/tags/tag1178.xml><?xml version="1.0" encoding="utf-8"?>
<p:tagLst xmlns:a="http://schemas.openxmlformats.org/drawingml/2006/main" xmlns:r="http://schemas.openxmlformats.org/officeDocument/2006/relationships" xmlns:p="http://schemas.openxmlformats.org/presentationml/2006/main">
  <p:tag name="NUM" val="5"/>
</p:tagLst>
</file>

<file path=ppt/tags/tag1179.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3"/>
</p:tagLst>
</file>

<file path=ppt/tags/tag1180.xml><?xml version="1.0" encoding="utf-8"?>
<p:tagLst xmlns:a="http://schemas.openxmlformats.org/drawingml/2006/main" xmlns:r="http://schemas.openxmlformats.org/officeDocument/2006/relationships" xmlns:p="http://schemas.openxmlformats.org/presentationml/2006/main">
  <p:tag name="NUM" val="7"/>
</p:tagLst>
</file>

<file path=ppt/tags/tag1181.xml><?xml version="1.0" encoding="utf-8"?>
<p:tagLst xmlns:a="http://schemas.openxmlformats.org/drawingml/2006/main" xmlns:r="http://schemas.openxmlformats.org/officeDocument/2006/relationships" xmlns:p="http://schemas.openxmlformats.org/presentationml/2006/main">
  <p:tag name="NUM" val="8"/>
</p:tagLst>
</file>

<file path=ppt/tags/tag1182.xml><?xml version="1.0" encoding="utf-8"?>
<p:tagLst xmlns:a="http://schemas.openxmlformats.org/drawingml/2006/main" xmlns:r="http://schemas.openxmlformats.org/officeDocument/2006/relationships" xmlns:p="http://schemas.openxmlformats.org/presentationml/2006/main">
  <p:tag name="NUM" val="9"/>
</p:tagLst>
</file>

<file path=ppt/tags/tag1183.xml><?xml version="1.0" encoding="utf-8"?>
<p:tagLst xmlns:a="http://schemas.openxmlformats.org/drawingml/2006/main" xmlns:r="http://schemas.openxmlformats.org/officeDocument/2006/relationships" xmlns:p="http://schemas.openxmlformats.org/presentationml/2006/main">
  <p:tag name="NUM" val="10"/>
</p:tagLst>
</file>

<file path=ppt/tags/tag1184.xml><?xml version="1.0" encoding="utf-8"?>
<p:tagLst xmlns:a="http://schemas.openxmlformats.org/drawingml/2006/main" xmlns:r="http://schemas.openxmlformats.org/officeDocument/2006/relationships" xmlns:p="http://schemas.openxmlformats.org/presentationml/2006/main">
  <p:tag name="NUM" val="1"/>
</p:tagLst>
</file>

<file path=ppt/tags/tag1185.xml><?xml version="1.0" encoding="utf-8"?>
<p:tagLst xmlns:a="http://schemas.openxmlformats.org/drawingml/2006/main" xmlns:r="http://schemas.openxmlformats.org/officeDocument/2006/relationships" xmlns:p="http://schemas.openxmlformats.org/presentationml/2006/main">
  <p:tag name="NUM" val="2"/>
</p:tagLst>
</file>

<file path=ppt/tags/tag1186.xml><?xml version="1.0" encoding="utf-8"?>
<p:tagLst xmlns:a="http://schemas.openxmlformats.org/drawingml/2006/main" xmlns:r="http://schemas.openxmlformats.org/officeDocument/2006/relationships" xmlns:p="http://schemas.openxmlformats.org/presentationml/2006/main">
  <p:tag name="NUM" val="3"/>
</p:tagLst>
</file>

<file path=ppt/tags/tag1187.xml><?xml version="1.0" encoding="utf-8"?>
<p:tagLst xmlns:a="http://schemas.openxmlformats.org/drawingml/2006/main" xmlns:r="http://schemas.openxmlformats.org/officeDocument/2006/relationships" xmlns:p="http://schemas.openxmlformats.org/presentationml/2006/main">
  <p:tag name="NUM" val="4"/>
</p:tagLst>
</file>

<file path=ppt/tags/tag1188.xml><?xml version="1.0" encoding="utf-8"?>
<p:tagLst xmlns:a="http://schemas.openxmlformats.org/drawingml/2006/main" xmlns:r="http://schemas.openxmlformats.org/officeDocument/2006/relationships" xmlns:p="http://schemas.openxmlformats.org/presentationml/2006/main">
  <p:tag name="NUM" val="5"/>
</p:tagLst>
</file>

<file path=ppt/tags/tag1189.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14"/>
</p:tagLst>
</file>

<file path=ppt/tags/tag1190.xml><?xml version="1.0" encoding="utf-8"?>
<p:tagLst xmlns:a="http://schemas.openxmlformats.org/drawingml/2006/main" xmlns:r="http://schemas.openxmlformats.org/officeDocument/2006/relationships" xmlns:p="http://schemas.openxmlformats.org/presentationml/2006/main">
  <p:tag name="NUM" val="7"/>
</p:tagLst>
</file>

<file path=ppt/tags/tag1191.xml><?xml version="1.0" encoding="utf-8"?>
<p:tagLst xmlns:a="http://schemas.openxmlformats.org/drawingml/2006/main" xmlns:r="http://schemas.openxmlformats.org/officeDocument/2006/relationships" xmlns:p="http://schemas.openxmlformats.org/presentationml/2006/main">
  <p:tag name="NUM" val="8"/>
</p:tagLst>
</file>

<file path=ppt/tags/tag1192.xml><?xml version="1.0" encoding="utf-8"?>
<p:tagLst xmlns:a="http://schemas.openxmlformats.org/drawingml/2006/main" xmlns:r="http://schemas.openxmlformats.org/officeDocument/2006/relationships" xmlns:p="http://schemas.openxmlformats.org/presentationml/2006/main">
  <p:tag name="NUM" val="9"/>
</p:tagLst>
</file>

<file path=ppt/tags/tag1193.xml><?xml version="1.0" encoding="utf-8"?>
<p:tagLst xmlns:a="http://schemas.openxmlformats.org/drawingml/2006/main" xmlns:r="http://schemas.openxmlformats.org/officeDocument/2006/relationships" xmlns:p="http://schemas.openxmlformats.org/presentationml/2006/main">
  <p:tag name="NUM" val="10"/>
</p:tagLst>
</file>

<file path=ppt/tags/tag1194.xml><?xml version="1.0" encoding="utf-8"?>
<p:tagLst xmlns:a="http://schemas.openxmlformats.org/drawingml/2006/main" xmlns:r="http://schemas.openxmlformats.org/officeDocument/2006/relationships" xmlns:p="http://schemas.openxmlformats.org/presentationml/2006/main">
  <p:tag name="NUM" val="11"/>
</p:tagLst>
</file>

<file path=ppt/tags/tag1195.xml><?xml version="1.0" encoding="utf-8"?>
<p:tagLst xmlns:a="http://schemas.openxmlformats.org/drawingml/2006/main" xmlns:r="http://schemas.openxmlformats.org/officeDocument/2006/relationships" xmlns:p="http://schemas.openxmlformats.org/presentationml/2006/main">
  <p:tag name="NUM" val="12"/>
</p:tagLst>
</file>

<file path=ppt/tags/tag1196.xml><?xml version="1.0" encoding="utf-8"?>
<p:tagLst xmlns:a="http://schemas.openxmlformats.org/drawingml/2006/main" xmlns:r="http://schemas.openxmlformats.org/officeDocument/2006/relationships" xmlns:p="http://schemas.openxmlformats.org/presentationml/2006/main">
  <p:tag name="NUM" val="13"/>
</p:tagLst>
</file>

<file path=ppt/tags/tag1197.xml><?xml version="1.0" encoding="utf-8"?>
<p:tagLst xmlns:a="http://schemas.openxmlformats.org/drawingml/2006/main" xmlns:r="http://schemas.openxmlformats.org/officeDocument/2006/relationships" xmlns:p="http://schemas.openxmlformats.org/presentationml/2006/main">
  <p:tag name="NUM" val="14"/>
</p:tagLst>
</file>

<file path=ppt/tags/tag1198.xml><?xml version="1.0" encoding="utf-8"?>
<p:tagLst xmlns:a="http://schemas.openxmlformats.org/drawingml/2006/main" xmlns:r="http://schemas.openxmlformats.org/officeDocument/2006/relationships" xmlns:p="http://schemas.openxmlformats.org/presentationml/2006/main">
  <p:tag name="NUM" val="1"/>
</p:tagLst>
</file>

<file path=ppt/tags/tag119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5"/>
</p:tagLst>
</file>

<file path=ppt/tags/tag1200.xml><?xml version="1.0" encoding="utf-8"?>
<p:tagLst xmlns:a="http://schemas.openxmlformats.org/drawingml/2006/main" xmlns:r="http://schemas.openxmlformats.org/officeDocument/2006/relationships" xmlns:p="http://schemas.openxmlformats.org/presentationml/2006/main">
  <p:tag name="NUM" val="3"/>
</p:tagLst>
</file>

<file path=ppt/tags/tag1201.xml><?xml version="1.0" encoding="utf-8"?>
<p:tagLst xmlns:a="http://schemas.openxmlformats.org/drawingml/2006/main" xmlns:r="http://schemas.openxmlformats.org/officeDocument/2006/relationships" xmlns:p="http://schemas.openxmlformats.org/presentationml/2006/main">
  <p:tag name="NUM" val="4"/>
</p:tagLst>
</file>

<file path=ppt/tags/tag1202.xml><?xml version="1.0" encoding="utf-8"?>
<p:tagLst xmlns:a="http://schemas.openxmlformats.org/drawingml/2006/main" xmlns:r="http://schemas.openxmlformats.org/officeDocument/2006/relationships" xmlns:p="http://schemas.openxmlformats.org/presentationml/2006/main">
  <p:tag name="NUM" val="5"/>
</p:tagLst>
</file>

<file path=ppt/tags/tag1203.xml><?xml version="1.0" encoding="utf-8"?>
<p:tagLst xmlns:a="http://schemas.openxmlformats.org/drawingml/2006/main" xmlns:r="http://schemas.openxmlformats.org/officeDocument/2006/relationships" xmlns:p="http://schemas.openxmlformats.org/presentationml/2006/main">
  <p:tag name="NUM" val="6"/>
</p:tagLst>
</file>

<file path=ppt/tags/tag1204.xml><?xml version="1.0" encoding="utf-8"?>
<p:tagLst xmlns:a="http://schemas.openxmlformats.org/drawingml/2006/main" xmlns:r="http://schemas.openxmlformats.org/officeDocument/2006/relationships" xmlns:p="http://schemas.openxmlformats.org/presentationml/2006/main">
  <p:tag name="NUM" val="7"/>
</p:tagLst>
</file>

<file path=ppt/tags/tag1205.xml><?xml version="1.0" encoding="utf-8"?>
<p:tagLst xmlns:a="http://schemas.openxmlformats.org/drawingml/2006/main" xmlns:r="http://schemas.openxmlformats.org/officeDocument/2006/relationships" xmlns:p="http://schemas.openxmlformats.org/presentationml/2006/main">
  <p:tag name="NUM" val="8"/>
</p:tagLst>
</file>

<file path=ppt/tags/tag1206.xml><?xml version="1.0" encoding="utf-8"?>
<p:tagLst xmlns:a="http://schemas.openxmlformats.org/drawingml/2006/main" xmlns:r="http://schemas.openxmlformats.org/officeDocument/2006/relationships" xmlns:p="http://schemas.openxmlformats.org/presentationml/2006/main">
  <p:tag name="NUM" val="9"/>
</p:tagLst>
</file>

<file path=ppt/tags/tag1207.xml><?xml version="1.0" encoding="utf-8"?>
<p:tagLst xmlns:a="http://schemas.openxmlformats.org/drawingml/2006/main" xmlns:r="http://schemas.openxmlformats.org/officeDocument/2006/relationships" xmlns:p="http://schemas.openxmlformats.org/presentationml/2006/main">
  <p:tag name="NUM" val="10"/>
</p:tagLst>
</file>

<file path=ppt/tags/tag1208.xml><?xml version="1.0" encoding="utf-8"?>
<p:tagLst xmlns:a="http://schemas.openxmlformats.org/drawingml/2006/main" xmlns:r="http://schemas.openxmlformats.org/officeDocument/2006/relationships" xmlns:p="http://schemas.openxmlformats.org/presentationml/2006/main">
  <p:tag name="NUM" val="11"/>
</p:tagLst>
</file>

<file path=ppt/tags/tag1209.xml><?xml version="1.0" encoding="utf-8"?>
<p:tagLst xmlns:a="http://schemas.openxmlformats.org/drawingml/2006/main" xmlns:r="http://schemas.openxmlformats.org/officeDocument/2006/relationships" xmlns:p="http://schemas.openxmlformats.org/presentationml/2006/main">
  <p:tag name="NUM" val="12"/>
</p:tagLst>
</file>

<file path=ppt/tags/tag121.xml><?xml version="1.0" encoding="utf-8"?>
<p:tagLst xmlns:a="http://schemas.openxmlformats.org/drawingml/2006/main" xmlns:r="http://schemas.openxmlformats.org/officeDocument/2006/relationships" xmlns:p="http://schemas.openxmlformats.org/presentationml/2006/main">
  <p:tag name="NUM" val="16"/>
</p:tagLst>
</file>

<file path=ppt/tags/tag1210.xml><?xml version="1.0" encoding="utf-8"?>
<p:tagLst xmlns:a="http://schemas.openxmlformats.org/drawingml/2006/main" xmlns:r="http://schemas.openxmlformats.org/officeDocument/2006/relationships" xmlns:p="http://schemas.openxmlformats.org/presentationml/2006/main">
  <p:tag name="NUM" val="13"/>
</p:tagLst>
</file>

<file path=ppt/tags/tag1211.xml><?xml version="1.0" encoding="utf-8"?>
<p:tagLst xmlns:a="http://schemas.openxmlformats.org/drawingml/2006/main" xmlns:r="http://schemas.openxmlformats.org/officeDocument/2006/relationships" xmlns:p="http://schemas.openxmlformats.org/presentationml/2006/main">
  <p:tag name="NUM" val="14"/>
</p:tagLst>
</file>

<file path=ppt/tags/tag1212.xml><?xml version="1.0" encoding="utf-8"?>
<p:tagLst xmlns:a="http://schemas.openxmlformats.org/drawingml/2006/main" xmlns:r="http://schemas.openxmlformats.org/officeDocument/2006/relationships" xmlns:p="http://schemas.openxmlformats.org/presentationml/2006/main">
  <p:tag name="NUM" val="15"/>
</p:tagLst>
</file>

<file path=ppt/tags/tag1213.xml><?xml version="1.0" encoding="utf-8"?>
<p:tagLst xmlns:a="http://schemas.openxmlformats.org/drawingml/2006/main" xmlns:r="http://schemas.openxmlformats.org/officeDocument/2006/relationships" xmlns:p="http://schemas.openxmlformats.org/presentationml/2006/main">
  <p:tag name="NUM" val="16"/>
</p:tagLst>
</file>

<file path=ppt/tags/tag1214.xml><?xml version="1.0" encoding="utf-8"?>
<p:tagLst xmlns:a="http://schemas.openxmlformats.org/drawingml/2006/main" xmlns:r="http://schemas.openxmlformats.org/officeDocument/2006/relationships" xmlns:p="http://schemas.openxmlformats.org/presentationml/2006/main">
  <p:tag name="NUM" val="17"/>
</p:tagLst>
</file>

<file path=ppt/tags/tag1215.xml><?xml version="1.0" encoding="utf-8"?>
<p:tagLst xmlns:a="http://schemas.openxmlformats.org/drawingml/2006/main" xmlns:r="http://schemas.openxmlformats.org/officeDocument/2006/relationships" xmlns:p="http://schemas.openxmlformats.org/presentationml/2006/main">
  <p:tag name="NUM" val="18"/>
</p:tagLst>
</file>

<file path=ppt/tags/tag1216.xml><?xml version="1.0" encoding="utf-8"?>
<p:tagLst xmlns:a="http://schemas.openxmlformats.org/drawingml/2006/main" xmlns:r="http://schemas.openxmlformats.org/officeDocument/2006/relationships" xmlns:p="http://schemas.openxmlformats.org/presentationml/2006/main">
  <p:tag name="NUM" val="19"/>
</p:tagLst>
</file>

<file path=ppt/tags/tag1217.xml><?xml version="1.0" encoding="utf-8"?>
<p:tagLst xmlns:a="http://schemas.openxmlformats.org/drawingml/2006/main" xmlns:r="http://schemas.openxmlformats.org/officeDocument/2006/relationships" xmlns:p="http://schemas.openxmlformats.org/presentationml/2006/main">
  <p:tag name="NUM" val="20"/>
</p:tagLst>
</file>

<file path=ppt/tags/tag1218.xml><?xml version="1.0" encoding="utf-8"?>
<p:tagLst xmlns:a="http://schemas.openxmlformats.org/drawingml/2006/main" xmlns:r="http://schemas.openxmlformats.org/officeDocument/2006/relationships" xmlns:p="http://schemas.openxmlformats.org/presentationml/2006/main">
  <p:tag name="NUM" val="21"/>
</p:tagLst>
</file>

<file path=ppt/tags/tag1219.xml><?xml version="1.0" encoding="utf-8"?>
<p:tagLst xmlns:a="http://schemas.openxmlformats.org/drawingml/2006/main" xmlns:r="http://schemas.openxmlformats.org/officeDocument/2006/relationships" xmlns:p="http://schemas.openxmlformats.org/presentationml/2006/main">
  <p:tag name="NUM" val="22"/>
</p:tagLst>
</file>

<file path=ppt/tags/tag122.xml><?xml version="1.0" encoding="utf-8"?>
<p:tagLst xmlns:a="http://schemas.openxmlformats.org/drawingml/2006/main" xmlns:r="http://schemas.openxmlformats.org/officeDocument/2006/relationships" xmlns:p="http://schemas.openxmlformats.org/presentationml/2006/main">
  <p:tag name="NUM" val="17"/>
</p:tagLst>
</file>

<file path=ppt/tags/tag1220.xml><?xml version="1.0" encoding="utf-8"?>
<p:tagLst xmlns:a="http://schemas.openxmlformats.org/drawingml/2006/main" xmlns:r="http://schemas.openxmlformats.org/officeDocument/2006/relationships" xmlns:p="http://schemas.openxmlformats.org/presentationml/2006/main">
  <p:tag name="NUM" val="23"/>
</p:tagLst>
</file>

<file path=ppt/tags/tag1221.xml><?xml version="1.0" encoding="utf-8"?>
<p:tagLst xmlns:a="http://schemas.openxmlformats.org/drawingml/2006/main" xmlns:r="http://schemas.openxmlformats.org/officeDocument/2006/relationships" xmlns:p="http://schemas.openxmlformats.org/presentationml/2006/main">
  <p:tag name="NUM" val="24"/>
</p:tagLst>
</file>

<file path=ppt/tags/tag1222.xml><?xml version="1.0" encoding="utf-8"?>
<p:tagLst xmlns:a="http://schemas.openxmlformats.org/drawingml/2006/main" xmlns:r="http://schemas.openxmlformats.org/officeDocument/2006/relationships" xmlns:p="http://schemas.openxmlformats.org/presentationml/2006/main">
  <p:tag name="NUM" val="25"/>
</p:tagLst>
</file>

<file path=ppt/tags/tag1223.xml><?xml version="1.0" encoding="utf-8"?>
<p:tagLst xmlns:a="http://schemas.openxmlformats.org/drawingml/2006/main" xmlns:r="http://schemas.openxmlformats.org/officeDocument/2006/relationships" xmlns:p="http://schemas.openxmlformats.org/presentationml/2006/main">
  <p:tag name="NUM" val="26"/>
</p:tagLst>
</file>

<file path=ppt/tags/tag1224.xml><?xml version="1.0" encoding="utf-8"?>
<p:tagLst xmlns:a="http://schemas.openxmlformats.org/drawingml/2006/main" xmlns:r="http://schemas.openxmlformats.org/officeDocument/2006/relationships" xmlns:p="http://schemas.openxmlformats.org/presentationml/2006/main">
  <p:tag name="NUM" val="27"/>
</p:tagLst>
</file>

<file path=ppt/tags/tag1225.xml><?xml version="1.0" encoding="utf-8"?>
<p:tagLst xmlns:a="http://schemas.openxmlformats.org/drawingml/2006/main" xmlns:r="http://schemas.openxmlformats.org/officeDocument/2006/relationships" xmlns:p="http://schemas.openxmlformats.org/presentationml/2006/main">
  <p:tag name="NUM" val="28"/>
</p:tagLst>
</file>

<file path=ppt/tags/tag1226.xml><?xml version="1.0" encoding="utf-8"?>
<p:tagLst xmlns:a="http://schemas.openxmlformats.org/drawingml/2006/main" xmlns:r="http://schemas.openxmlformats.org/officeDocument/2006/relationships" xmlns:p="http://schemas.openxmlformats.org/presentationml/2006/main">
  <p:tag name="NUM" val="29"/>
</p:tagLst>
</file>

<file path=ppt/tags/tag1227.xml><?xml version="1.0" encoding="utf-8"?>
<p:tagLst xmlns:a="http://schemas.openxmlformats.org/drawingml/2006/main" xmlns:r="http://schemas.openxmlformats.org/officeDocument/2006/relationships" xmlns:p="http://schemas.openxmlformats.org/presentationml/2006/main">
  <p:tag name="NUM" val="30"/>
</p:tagLst>
</file>

<file path=ppt/tags/tag1228.xml><?xml version="1.0" encoding="utf-8"?>
<p:tagLst xmlns:a="http://schemas.openxmlformats.org/drawingml/2006/main" xmlns:r="http://schemas.openxmlformats.org/officeDocument/2006/relationships" xmlns:p="http://schemas.openxmlformats.org/presentationml/2006/main">
  <p:tag name="NUM" val="1"/>
</p:tagLst>
</file>

<file path=ppt/tags/tag1229.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8"/>
</p:tagLst>
</file>

<file path=ppt/tags/tag1230.xml><?xml version="1.0" encoding="utf-8"?>
<p:tagLst xmlns:a="http://schemas.openxmlformats.org/drawingml/2006/main" xmlns:r="http://schemas.openxmlformats.org/officeDocument/2006/relationships" xmlns:p="http://schemas.openxmlformats.org/presentationml/2006/main">
  <p:tag name="NUM" val="3"/>
</p:tagLst>
</file>

<file path=ppt/tags/tag1231.xml><?xml version="1.0" encoding="utf-8"?>
<p:tagLst xmlns:a="http://schemas.openxmlformats.org/drawingml/2006/main" xmlns:r="http://schemas.openxmlformats.org/officeDocument/2006/relationships" xmlns:p="http://schemas.openxmlformats.org/presentationml/2006/main">
  <p:tag name="NUM" val="4"/>
</p:tagLst>
</file>

<file path=ppt/tags/tag1232.xml><?xml version="1.0" encoding="utf-8"?>
<p:tagLst xmlns:a="http://schemas.openxmlformats.org/drawingml/2006/main" xmlns:r="http://schemas.openxmlformats.org/officeDocument/2006/relationships" xmlns:p="http://schemas.openxmlformats.org/presentationml/2006/main">
  <p:tag name="NUM" val="5"/>
</p:tagLst>
</file>

<file path=ppt/tags/tag1233.xml><?xml version="1.0" encoding="utf-8"?>
<p:tagLst xmlns:a="http://schemas.openxmlformats.org/drawingml/2006/main" xmlns:r="http://schemas.openxmlformats.org/officeDocument/2006/relationships" xmlns:p="http://schemas.openxmlformats.org/presentationml/2006/main">
  <p:tag name="NUM" val="6"/>
</p:tagLst>
</file>

<file path=ppt/tags/tag1234.xml><?xml version="1.0" encoding="utf-8"?>
<p:tagLst xmlns:a="http://schemas.openxmlformats.org/drawingml/2006/main" xmlns:r="http://schemas.openxmlformats.org/officeDocument/2006/relationships" xmlns:p="http://schemas.openxmlformats.org/presentationml/2006/main">
  <p:tag name="NUM" val="7"/>
</p:tagLst>
</file>

<file path=ppt/tags/tag1235.xml><?xml version="1.0" encoding="utf-8"?>
<p:tagLst xmlns:a="http://schemas.openxmlformats.org/drawingml/2006/main" xmlns:r="http://schemas.openxmlformats.org/officeDocument/2006/relationships" xmlns:p="http://schemas.openxmlformats.org/presentationml/2006/main">
  <p:tag name="NUM" val="8"/>
</p:tagLst>
</file>

<file path=ppt/tags/tag1236.xml><?xml version="1.0" encoding="utf-8"?>
<p:tagLst xmlns:a="http://schemas.openxmlformats.org/drawingml/2006/main" xmlns:r="http://schemas.openxmlformats.org/officeDocument/2006/relationships" xmlns:p="http://schemas.openxmlformats.org/presentationml/2006/main">
  <p:tag name="NUM" val="9"/>
</p:tagLst>
</file>

<file path=ppt/tags/tag1237.xml><?xml version="1.0" encoding="utf-8"?>
<p:tagLst xmlns:a="http://schemas.openxmlformats.org/drawingml/2006/main" xmlns:r="http://schemas.openxmlformats.org/officeDocument/2006/relationships" xmlns:p="http://schemas.openxmlformats.org/presentationml/2006/main">
  <p:tag name="NUM" val="10"/>
</p:tagLst>
</file>

<file path=ppt/tags/tag1238.xml><?xml version="1.0" encoding="utf-8"?>
<p:tagLst xmlns:a="http://schemas.openxmlformats.org/drawingml/2006/main" xmlns:r="http://schemas.openxmlformats.org/officeDocument/2006/relationships" xmlns:p="http://schemas.openxmlformats.org/presentationml/2006/main">
  <p:tag name="NUM" val="11"/>
</p:tagLst>
</file>

<file path=ppt/tags/tag1239.xml><?xml version="1.0" encoding="utf-8"?>
<p:tagLst xmlns:a="http://schemas.openxmlformats.org/drawingml/2006/main" xmlns:r="http://schemas.openxmlformats.org/officeDocument/2006/relationships" xmlns:p="http://schemas.openxmlformats.org/presentationml/2006/main">
  <p:tag name="NUM" val="12"/>
</p:tagLst>
</file>

<file path=ppt/tags/tag124.xml><?xml version="1.0" encoding="utf-8"?>
<p:tagLst xmlns:a="http://schemas.openxmlformats.org/drawingml/2006/main" xmlns:r="http://schemas.openxmlformats.org/officeDocument/2006/relationships" xmlns:p="http://schemas.openxmlformats.org/presentationml/2006/main">
  <p:tag name="NUM" val="19"/>
</p:tagLst>
</file>

<file path=ppt/tags/tag1240.xml><?xml version="1.0" encoding="utf-8"?>
<p:tagLst xmlns:a="http://schemas.openxmlformats.org/drawingml/2006/main" xmlns:r="http://schemas.openxmlformats.org/officeDocument/2006/relationships" xmlns:p="http://schemas.openxmlformats.org/presentationml/2006/main">
  <p:tag name="NUM" val="13"/>
</p:tagLst>
</file>

<file path=ppt/tags/tag1241.xml><?xml version="1.0" encoding="utf-8"?>
<p:tagLst xmlns:a="http://schemas.openxmlformats.org/drawingml/2006/main" xmlns:r="http://schemas.openxmlformats.org/officeDocument/2006/relationships" xmlns:p="http://schemas.openxmlformats.org/presentationml/2006/main">
  <p:tag name="NUM" val="14"/>
</p:tagLst>
</file>

<file path=ppt/tags/tag1242.xml><?xml version="1.0" encoding="utf-8"?>
<p:tagLst xmlns:a="http://schemas.openxmlformats.org/drawingml/2006/main" xmlns:r="http://schemas.openxmlformats.org/officeDocument/2006/relationships" xmlns:p="http://schemas.openxmlformats.org/presentationml/2006/main">
  <p:tag name="NUM" val="15"/>
</p:tagLst>
</file>

<file path=ppt/tags/tag1243.xml><?xml version="1.0" encoding="utf-8"?>
<p:tagLst xmlns:a="http://schemas.openxmlformats.org/drawingml/2006/main" xmlns:r="http://schemas.openxmlformats.org/officeDocument/2006/relationships" xmlns:p="http://schemas.openxmlformats.org/presentationml/2006/main">
  <p:tag name="NUM" val="16"/>
</p:tagLst>
</file>

<file path=ppt/tags/tag1244.xml><?xml version="1.0" encoding="utf-8"?>
<p:tagLst xmlns:a="http://schemas.openxmlformats.org/drawingml/2006/main" xmlns:r="http://schemas.openxmlformats.org/officeDocument/2006/relationships" xmlns:p="http://schemas.openxmlformats.org/presentationml/2006/main">
  <p:tag name="NUM" val="17"/>
</p:tagLst>
</file>

<file path=ppt/tags/tag1245.xml><?xml version="1.0" encoding="utf-8"?>
<p:tagLst xmlns:a="http://schemas.openxmlformats.org/drawingml/2006/main" xmlns:r="http://schemas.openxmlformats.org/officeDocument/2006/relationships" xmlns:p="http://schemas.openxmlformats.org/presentationml/2006/main">
  <p:tag name="NUM" val="18"/>
</p:tagLst>
</file>

<file path=ppt/tags/tag1246.xml><?xml version="1.0" encoding="utf-8"?>
<p:tagLst xmlns:a="http://schemas.openxmlformats.org/drawingml/2006/main" xmlns:r="http://schemas.openxmlformats.org/officeDocument/2006/relationships" xmlns:p="http://schemas.openxmlformats.org/presentationml/2006/main">
  <p:tag name="NUM" val="19"/>
</p:tagLst>
</file>

<file path=ppt/tags/tag1247.xml><?xml version="1.0" encoding="utf-8"?>
<p:tagLst xmlns:a="http://schemas.openxmlformats.org/drawingml/2006/main" xmlns:r="http://schemas.openxmlformats.org/officeDocument/2006/relationships" xmlns:p="http://schemas.openxmlformats.org/presentationml/2006/main">
  <p:tag name="NUM" val="20"/>
</p:tagLst>
</file>

<file path=ppt/tags/tag1248.xml><?xml version="1.0" encoding="utf-8"?>
<p:tagLst xmlns:a="http://schemas.openxmlformats.org/drawingml/2006/main" xmlns:r="http://schemas.openxmlformats.org/officeDocument/2006/relationships" xmlns:p="http://schemas.openxmlformats.org/presentationml/2006/main">
  <p:tag name="NUM" val="21"/>
</p:tagLst>
</file>

<file path=ppt/tags/tag1249.xml><?xml version="1.0" encoding="utf-8"?>
<p:tagLst xmlns:a="http://schemas.openxmlformats.org/drawingml/2006/main" xmlns:r="http://schemas.openxmlformats.org/officeDocument/2006/relationships" xmlns:p="http://schemas.openxmlformats.org/presentationml/2006/main">
  <p:tag name="NUM" val="22"/>
</p:tagLst>
</file>

<file path=ppt/tags/tag125.xml><?xml version="1.0" encoding="utf-8"?>
<p:tagLst xmlns:a="http://schemas.openxmlformats.org/drawingml/2006/main" xmlns:r="http://schemas.openxmlformats.org/officeDocument/2006/relationships" xmlns:p="http://schemas.openxmlformats.org/presentationml/2006/main">
  <p:tag name="NUM" val="20"/>
</p:tagLst>
</file>

<file path=ppt/tags/tag1250.xml><?xml version="1.0" encoding="utf-8"?>
<p:tagLst xmlns:a="http://schemas.openxmlformats.org/drawingml/2006/main" xmlns:r="http://schemas.openxmlformats.org/officeDocument/2006/relationships" xmlns:p="http://schemas.openxmlformats.org/presentationml/2006/main">
  <p:tag name="NUM" val="23"/>
</p:tagLst>
</file>

<file path=ppt/tags/tag1251.xml><?xml version="1.0" encoding="utf-8"?>
<p:tagLst xmlns:a="http://schemas.openxmlformats.org/drawingml/2006/main" xmlns:r="http://schemas.openxmlformats.org/officeDocument/2006/relationships" xmlns:p="http://schemas.openxmlformats.org/presentationml/2006/main">
  <p:tag name="NUM" val="24"/>
</p:tagLst>
</file>

<file path=ppt/tags/tag1252.xml><?xml version="1.0" encoding="utf-8"?>
<p:tagLst xmlns:a="http://schemas.openxmlformats.org/drawingml/2006/main" xmlns:r="http://schemas.openxmlformats.org/officeDocument/2006/relationships" xmlns:p="http://schemas.openxmlformats.org/presentationml/2006/main">
  <p:tag name="NUM" val="25"/>
</p:tagLst>
</file>

<file path=ppt/tags/tag1253.xml><?xml version="1.0" encoding="utf-8"?>
<p:tagLst xmlns:a="http://schemas.openxmlformats.org/drawingml/2006/main" xmlns:r="http://schemas.openxmlformats.org/officeDocument/2006/relationships" xmlns:p="http://schemas.openxmlformats.org/presentationml/2006/main">
  <p:tag name="NUM" val="26"/>
</p:tagLst>
</file>

<file path=ppt/tags/tag1254.xml><?xml version="1.0" encoding="utf-8"?>
<p:tagLst xmlns:a="http://schemas.openxmlformats.org/drawingml/2006/main" xmlns:r="http://schemas.openxmlformats.org/officeDocument/2006/relationships" xmlns:p="http://schemas.openxmlformats.org/presentationml/2006/main">
  <p:tag name="NUM" val="27"/>
</p:tagLst>
</file>

<file path=ppt/tags/tag1255.xml><?xml version="1.0" encoding="utf-8"?>
<p:tagLst xmlns:a="http://schemas.openxmlformats.org/drawingml/2006/main" xmlns:r="http://schemas.openxmlformats.org/officeDocument/2006/relationships" xmlns:p="http://schemas.openxmlformats.org/presentationml/2006/main">
  <p:tag name="NUM" val="28"/>
</p:tagLst>
</file>

<file path=ppt/tags/tag1256.xml><?xml version="1.0" encoding="utf-8"?>
<p:tagLst xmlns:a="http://schemas.openxmlformats.org/drawingml/2006/main" xmlns:r="http://schemas.openxmlformats.org/officeDocument/2006/relationships" xmlns:p="http://schemas.openxmlformats.org/presentationml/2006/main">
  <p:tag name="NUM" val="29"/>
</p:tagLst>
</file>

<file path=ppt/tags/tag1257.xml><?xml version="1.0" encoding="utf-8"?>
<p:tagLst xmlns:a="http://schemas.openxmlformats.org/drawingml/2006/main" xmlns:r="http://schemas.openxmlformats.org/officeDocument/2006/relationships" xmlns:p="http://schemas.openxmlformats.org/presentationml/2006/main">
  <p:tag name="NUM" val="30"/>
</p:tagLst>
</file>

<file path=ppt/tags/tag1258.xml><?xml version="1.0" encoding="utf-8"?>
<p:tagLst xmlns:a="http://schemas.openxmlformats.org/drawingml/2006/main" xmlns:r="http://schemas.openxmlformats.org/officeDocument/2006/relationships" xmlns:p="http://schemas.openxmlformats.org/presentationml/2006/main">
  <p:tag name="NUM" val="31"/>
</p:tagLst>
</file>

<file path=ppt/tags/tag1259.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1"/>
</p:tagLst>
</file>

<file path=ppt/tags/tag1260.xml><?xml version="1.0" encoding="utf-8"?>
<p:tagLst xmlns:a="http://schemas.openxmlformats.org/drawingml/2006/main" xmlns:r="http://schemas.openxmlformats.org/officeDocument/2006/relationships" xmlns:p="http://schemas.openxmlformats.org/presentationml/2006/main">
  <p:tag name="NUM" val="2"/>
</p:tagLst>
</file>

<file path=ppt/tags/tag1261.xml><?xml version="1.0" encoding="utf-8"?>
<p:tagLst xmlns:a="http://schemas.openxmlformats.org/drawingml/2006/main" xmlns:r="http://schemas.openxmlformats.org/officeDocument/2006/relationships" xmlns:p="http://schemas.openxmlformats.org/presentationml/2006/main">
  <p:tag name="NUM" val="3"/>
</p:tagLst>
</file>

<file path=ppt/tags/tag1262.xml><?xml version="1.0" encoding="utf-8"?>
<p:tagLst xmlns:a="http://schemas.openxmlformats.org/drawingml/2006/main" xmlns:r="http://schemas.openxmlformats.org/officeDocument/2006/relationships" xmlns:p="http://schemas.openxmlformats.org/presentationml/2006/main">
  <p:tag name="NUM" val="4"/>
</p:tagLst>
</file>

<file path=ppt/tags/tag1263.xml><?xml version="1.0" encoding="utf-8"?>
<p:tagLst xmlns:a="http://schemas.openxmlformats.org/drawingml/2006/main" xmlns:r="http://schemas.openxmlformats.org/officeDocument/2006/relationships" xmlns:p="http://schemas.openxmlformats.org/presentationml/2006/main">
  <p:tag name="NUM" val="5"/>
</p:tagLst>
</file>

<file path=ppt/tags/tag1264.xml><?xml version="1.0" encoding="utf-8"?>
<p:tagLst xmlns:a="http://schemas.openxmlformats.org/drawingml/2006/main" xmlns:r="http://schemas.openxmlformats.org/officeDocument/2006/relationships" xmlns:p="http://schemas.openxmlformats.org/presentationml/2006/main">
  <p:tag name="NUM" val="6"/>
</p:tagLst>
</file>

<file path=ppt/tags/tag1265.xml><?xml version="1.0" encoding="utf-8"?>
<p:tagLst xmlns:a="http://schemas.openxmlformats.org/drawingml/2006/main" xmlns:r="http://schemas.openxmlformats.org/officeDocument/2006/relationships" xmlns:p="http://schemas.openxmlformats.org/presentationml/2006/main">
  <p:tag name="NUM" val="7"/>
</p:tagLst>
</file>

<file path=ppt/tags/tag1266.xml><?xml version="1.0" encoding="utf-8"?>
<p:tagLst xmlns:a="http://schemas.openxmlformats.org/drawingml/2006/main" xmlns:r="http://schemas.openxmlformats.org/officeDocument/2006/relationships" xmlns:p="http://schemas.openxmlformats.org/presentationml/2006/main">
  <p:tag name="NUM" val="8"/>
</p:tagLst>
</file>

<file path=ppt/tags/tag1267.xml><?xml version="1.0" encoding="utf-8"?>
<p:tagLst xmlns:a="http://schemas.openxmlformats.org/drawingml/2006/main" xmlns:r="http://schemas.openxmlformats.org/officeDocument/2006/relationships" xmlns:p="http://schemas.openxmlformats.org/presentationml/2006/main">
  <p:tag name="NUM" val="9"/>
</p:tagLst>
</file>

<file path=ppt/tags/tag1268.xml><?xml version="1.0" encoding="utf-8"?>
<p:tagLst xmlns:a="http://schemas.openxmlformats.org/drawingml/2006/main" xmlns:r="http://schemas.openxmlformats.org/officeDocument/2006/relationships" xmlns:p="http://schemas.openxmlformats.org/presentationml/2006/main">
  <p:tag name="NUM" val="10"/>
</p:tagLst>
</file>

<file path=ppt/tags/tag1269.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22"/>
</p:tagLst>
</file>

<file path=ppt/tags/tag1270.xml><?xml version="1.0" encoding="utf-8"?>
<p:tagLst xmlns:a="http://schemas.openxmlformats.org/drawingml/2006/main" xmlns:r="http://schemas.openxmlformats.org/officeDocument/2006/relationships" xmlns:p="http://schemas.openxmlformats.org/presentationml/2006/main">
  <p:tag name="NUM" val="12"/>
</p:tagLst>
</file>

<file path=ppt/tags/tag1271.xml><?xml version="1.0" encoding="utf-8"?>
<p:tagLst xmlns:a="http://schemas.openxmlformats.org/drawingml/2006/main" xmlns:r="http://schemas.openxmlformats.org/officeDocument/2006/relationships" xmlns:p="http://schemas.openxmlformats.org/presentationml/2006/main">
  <p:tag name="NUM" val="13"/>
</p:tagLst>
</file>

<file path=ppt/tags/tag1272.xml><?xml version="1.0" encoding="utf-8"?>
<p:tagLst xmlns:a="http://schemas.openxmlformats.org/drawingml/2006/main" xmlns:r="http://schemas.openxmlformats.org/officeDocument/2006/relationships" xmlns:p="http://schemas.openxmlformats.org/presentationml/2006/main">
  <p:tag name="NUM" val="14"/>
</p:tagLst>
</file>

<file path=ppt/tags/tag1273.xml><?xml version="1.0" encoding="utf-8"?>
<p:tagLst xmlns:a="http://schemas.openxmlformats.org/drawingml/2006/main" xmlns:r="http://schemas.openxmlformats.org/officeDocument/2006/relationships" xmlns:p="http://schemas.openxmlformats.org/presentationml/2006/main">
  <p:tag name="NUM" val="15"/>
</p:tagLst>
</file>

<file path=ppt/tags/tag1274.xml><?xml version="1.0" encoding="utf-8"?>
<p:tagLst xmlns:a="http://schemas.openxmlformats.org/drawingml/2006/main" xmlns:r="http://schemas.openxmlformats.org/officeDocument/2006/relationships" xmlns:p="http://schemas.openxmlformats.org/presentationml/2006/main">
  <p:tag name="NUM" val="16"/>
</p:tagLst>
</file>

<file path=ppt/tags/tag1275.xml><?xml version="1.0" encoding="utf-8"?>
<p:tagLst xmlns:a="http://schemas.openxmlformats.org/drawingml/2006/main" xmlns:r="http://schemas.openxmlformats.org/officeDocument/2006/relationships" xmlns:p="http://schemas.openxmlformats.org/presentationml/2006/main">
  <p:tag name="NUM" val="17"/>
</p:tagLst>
</file>

<file path=ppt/tags/tag1276.xml><?xml version="1.0" encoding="utf-8"?>
<p:tagLst xmlns:a="http://schemas.openxmlformats.org/drawingml/2006/main" xmlns:r="http://schemas.openxmlformats.org/officeDocument/2006/relationships" xmlns:p="http://schemas.openxmlformats.org/presentationml/2006/main">
  <p:tag name="NUM" val="18"/>
</p:tagLst>
</file>

<file path=ppt/tags/tag1277.xml><?xml version="1.0" encoding="utf-8"?>
<p:tagLst xmlns:a="http://schemas.openxmlformats.org/drawingml/2006/main" xmlns:r="http://schemas.openxmlformats.org/officeDocument/2006/relationships" xmlns:p="http://schemas.openxmlformats.org/presentationml/2006/main">
  <p:tag name="NUM" val="19"/>
</p:tagLst>
</file>

<file path=ppt/tags/tag1278.xml><?xml version="1.0" encoding="utf-8"?>
<p:tagLst xmlns:a="http://schemas.openxmlformats.org/drawingml/2006/main" xmlns:r="http://schemas.openxmlformats.org/officeDocument/2006/relationships" xmlns:p="http://schemas.openxmlformats.org/presentationml/2006/main">
  <p:tag name="NUM" val="20"/>
</p:tagLst>
</file>

<file path=ppt/tags/tag1279.xml><?xml version="1.0" encoding="utf-8"?>
<p:tagLst xmlns:a="http://schemas.openxmlformats.org/drawingml/2006/main" xmlns:r="http://schemas.openxmlformats.org/officeDocument/2006/relationships" xmlns:p="http://schemas.openxmlformats.org/presentationml/2006/main">
  <p:tag name="NUM" val="21"/>
</p:tagLst>
</file>

<file path=ppt/tags/tag128.xml><?xml version="1.0" encoding="utf-8"?>
<p:tagLst xmlns:a="http://schemas.openxmlformats.org/drawingml/2006/main" xmlns:r="http://schemas.openxmlformats.org/officeDocument/2006/relationships" xmlns:p="http://schemas.openxmlformats.org/presentationml/2006/main">
  <p:tag name="NUM" val="23"/>
</p:tagLst>
</file>

<file path=ppt/tags/tag1280.xml><?xml version="1.0" encoding="utf-8"?>
<p:tagLst xmlns:a="http://schemas.openxmlformats.org/drawingml/2006/main" xmlns:r="http://schemas.openxmlformats.org/officeDocument/2006/relationships" xmlns:p="http://schemas.openxmlformats.org/presentationml/2006/main">
  <p:tag name="NUM" val="22"/>
</p:tagLst>
</file>

<file path=ppt/tags/tag1281.xml><?xml version="1.0" encoding="utf-8"?>
<p:tagLst xmlns:a="http://schemas.openxmlformats.org/drawingml/2006/main" xmlns:r="http://schemas.openxmlformats.org/officeDocument/2006/relationships" xmlns:p="http://schemas.openxmlformats.org/presentationml/2006/main">
  <p:tag name="NUM" val="23"/>
</p:tagLst>
</file>

<file path=ppt/tags/tag1282.xml><?xml version="1.0" encoding="utf-8"?>
<p:tagLst xmlns:a="http://schemas.openxmlformats.org/drawingml/2006/main" xmlns:r="http://schemas.openxmlformats.org/officeDocument/2006/relationships" xmlns:p="http://schemas.openxmlformats.org/presentationml/2006/main">
  <p:tag name="NUM" val="24"/>
</p:tagLst>
</file>

<file path=ppt/tags/tag1283.xml><?xml version="1.0" encoding="utf-8"?>
<p:tagLst xmlns:a="http://schemas.openxmlformats.org/drawingml/2006/main" xmlns:r="http://schemas.openxmlformats.org/officeDocument/2006/relationships" xmlns:p="http://schemas.openxmlformats.org/presentationml/2006/main">
  <p:tag name="NUM" val="25"/>
</p:tagLst>
</file>

<file path=ppt/tags/tag1284.xml><?xml version="1.0" encoding="utf-8"?>
<p:tagLst xmlns:a="http://schemas.openxmlformats.org/drawingml/2006/main" xmlns:r="http://schemas.openxmlformats.org/officeDocument/2006/relationships" xmlns:p="http://schemas.openxmlformats.org/presentationml/2006/main">
  <p:tag name="NUM" val="26"/>
</p:tagLst>
</file>

<file path=ppt/tags/tag1285.xml><?xml version="1.0" encoding="utf-8"?>
<p:tagLst xmlns:a="http://schemas.openxmlformats.org/drawingml/2006/main" xmlns:r="http://schemas.openxmlformats.org/officeDocument/2006/relationships" xmlns:p="http://schemas.openxmlformats.org/presentationml/2006/main">
  <p:tag name="NUM" val="27"/>
</p:tagLst>
</file>

<file path=ppt/tags/tag1286.xml><?xml version="1.0" encoding="utf-8"?>
<p:tagLst xmlns:a="http://schemas.openxmlformats.org/drawingml/2006/main" xmlns:r="http://schemas.openxmlformats.org/officeDocument/2006/relationships" xmlns:p="http://schemas.openxmlformats.org/presentationml/2006/main">
  <p:tag name="NUM" val="28"/>
</p:tagLst>
</file>

<file path=ppt/tags/tag1287.xml><?xml version="1.0" encoding="utf-8"?>
<p:tagLst xmlns:a="http://schemas.openxmlformats.org/drawingml/2006/main" xmlns:r="http://schemas.openxmlformats.org/officeDocument/2006/relationships" xmlns:p="http://schemas.openxmlformats.org/presentationml/2006/main">
  <p:tag name="NUM" val="29"/>
</p:tagLst>
</file>

<file path=ppt/tags/tag1288.xml><?xml version="1.0" encoding="utf-8"?>
<p:tagLst xmlns:a="http://schemas.openxmlformats.org/drawingml/2006/main" xmlns:r="http://schemas.openxmlformats.org/officeDocument/2006/relationships" xmlns:p="http://schemas.openxmlformats.org/presentationml/2006/main">
  <p:tag name="NUM" val="30"/>
</p:tagLst>
</file>

<file path=ppt/tags/tag1289.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4"/>
</p:tagLst>
</file>

<file path=ppt/tags/tag1290.xml><?xml version="1.0" encoding="utf-8"?>
<p:tagLst xmlns:a="http://schemas.openxmlformats.org/drawingml/2006/main" xmlns:r="http://schemas.openxmlformats.org/officeDocument/2006/relationships" xmlns:p="http://schemas.openxmlformats.org/presentationml/2006/main">
  <p:tag name="NUM" val="2"/>
</p:tagLst>
</file>

<file path=ppt/tags/tag1291.xml><?xml version="1.0" encoding="utf-8"?>
<p:tagLst xmlns:a="http://schemas.openxmlformats.org/drawingml/2006/main" xmlns:r="http://schemas.openxmlformats.org/officeDocument/2006/relationships" xmlns:p="http://schemas.openxmlformats.org/presentationml/2006/main">
  <p:tag name="NUM" val="3"/>
</p:tagLst>
</file>

<file path=ppt/tags/tag1292.xml><?xml version="1.0" encoding="utf-8"?>
<p:tagLst xmlns:a="http://schemas.openxmlformats.org/drawingml/2006/main" xmlns:r="http://schemas.openxmlformats.org/officeDocument/2006/relationships" xmlns:p="http://schemas.openxmlformats.org/presentationml/2006/main">
  <p:tag name="NUM" val="4"/>
</p:tagLst>
</file>

<file path=ppt/tags/tag1293.xml><?xml version="1.0" encoding="utf-8"?>
<p:tagLst xmlns:a="http://schemas.openxmlformats.org/drawingml/2006/main" xmlns:r="http://schemas.openxmlformats.org/officeDocument/2006/relationships" xmlns:p="http://schemas.openxmlformats.org/presentationml/2006/main">
  <p:tag name="NUM" val="5"/>
</p:tagLst>
</file>

<file path=ppt/tags/tag1294.xml><?xml version="1.0" encoding="utf-8"?>
<p:tagLst xmlns:a="http://schemas.openxmlformats.org/drawingml/2006/main" xmlns:r="http://schemas.openxmlformats.org/officeDocument/2006/relationships" xmlns:p="http://schemas.openxmlformats.org/presentationml/2006/main">
  <p:tag name="NUM" val="6"/>
</p:tagLst>
</file>

<file path=ppt/tags/tag1295.xml><?xml version="1.0" encoding="utf-8"?>
<p:tagLst xmlns:a="http://schemas.openxmlformats.org/drawingml/2006/main" xmlns:r="http://schemas.openxmlformats.org/officeDocument/2006/relationships" xmlns:p="http://schemas.openxmlformats.org/presentationml/2006/main">
  <p:tag name="NUM" val="7"/>
</p:tagLst>
</file>

<file path=ppt/tags/tag1296.xml><?xml version="1.0" encoding="utf-8"?>
<p:tagLst xmlns:a="http://schemas.openxmlformats.org/drawingml/2006/main" xmlns:r="http://schemas.openxmlformats.org/officeDocument/2006/relationships" xmlns:p="http://schemas.openxmlformats.org/presentationml/2006/main">
  <p:tag name="NUM" val="8"/>
</p:tagLst>
</file>

<file path=ppt/tags/tag1297.xml><?xml version="1.0" encoding="utf-8"?>
<p:tagLst xmlns:a="http://schemas.openxmlformats.org/drawingml/2006/main" xmlns:r="http://schemas.openxmlformats.org/officeDocument/2006/relationships" xmlns:p="http://schemas.openxmlformats.org/presentationml/2006/main">
  <p:tag name="NUM" val="9"/>
</p:tagLst>
</file>

<file path=ppt/tags/tag1298.xml><?xml version="1.0" encoding="utf-8"?>
<p:tagLst xmlns:a="http://schemas.openxmlformats.org/drawingml/2006/main" xmlns:r="http://schemas.openxmlformats.org/officeDocument/2006/relationships" xmlns:p="http://schemas.openxmlformats.org/presentationml/2006/main">
  <p:tag name="NUM" val="10"/>
</p:tagLst>
</file>

<file path=ppt/tags/tag1299.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5"/>
</p:tagLst>
</file>

<file path=ppt/tags/tag1300.xml><?xml version="1.0" encoding="utf-8"?>
<p:tagLst xmlns:a="http://schemas.openxmlformats.org/drawingml/2006/main" xmlns:r="http://schemas.openxmlformats.org/officeDocument/2006/relationships" xmlns:p="http://schemas.openxmlformats.org/presentationml/2006/main">
  <p:tag name="NUM" val="12"/>
</p:tagLst>
</file>

<file path=ppt/tags/tag1301.xml><?xml version="1.0" encoding="utf-8"?>
<p:tagLst xmlns:a="http://schemas.openxmlformats.org/drawingml/2006/main" xmlns:r="http://schemas.openxmlformats.org/officeDocument/2006/relationships" xmlns:p="http://schemas.openxmlformats.org/presentationml/2006/main">
  <p:tag name="NUM" val="13"/>
</p:tagLst>
</file>

<file path=ppt/tags/tag1302.xml><?xml version="1.0" encoding="utf-8"?>
<p:tagLst xmlns:a="http://schemas.openxmlformats.org/drawingml/2006/main" xmlns:r="http://schemas.openxmlformats.org/officeDocument/2006/relationships" xmlns:p="http://schemas.openxmlformats.org/presentationml/2006/main">
  <p:tag name="NUM" val="14"/>
</p:tagLst>
</file>

<file path=ppt/tags/tag1303.xml><?xml version="1.0" encoding="utf-8"?>
<p:tagLst xmlns:a="http://schemas.openxmlformats.org/drawingml/2006/main" xmlns:r="http://schemas.openxmlformats.org/officeDocument/2006/relationships" xmlns:p="http://schemas.openxmlformats.org/presentationml/2006/main">
  <p:tag name="NUM" val="15"/>
</p:tagLst>
</file>

<file path=ppt/tags/tag1304.xml><?xml version="1.0" encoding="utf-8"?>
<p:tagLst xmlns:a="http://schemas.openxmlformats.org/drawingml/2006/main" xmlns:r="http://schemas.openxmlformats.org/officeDocument/2006/relationships" xmlns:p="http://schemas.openxmlformats.org/presentationml/2006/main">
  <p:tag name="NUM" val="16"/>
</p:tagLst>
</file>

<file path=ppt/tags/tag1305.xml><?xml version="1.0" encoding="utf-8"?>
<p:tagLst xmlns:a="http://schemas.openxmlformats.org/drawingml/2006/main" xmlns:r="http://schemas.openxmlformats.org/officeDocument/2006/relationships" xmlns:p="http://schemas.openxmlformats.org/presentationml/2006/main">
  <p:tag name="NUM" val="17"/>
</p:tagLst>
</file>

<file path=ppt/tags/tag1306.xml><?xml version="1.0" encoding="utf-8"?>
<p:tagLst xmlns:a="http://schemas.openxmlformats.org/drawingml/2006/main" xmlns:r="http://schemas.openxmlformats.org/officeDocument/2006/relationships" xmlns:p="http://schemas.openxmlformats.org/presentationml/2006/main">
  <p:tag name="NUM" val="18"/>
</p:tagLst>
</file>

<file path=ppt/tags/tag1307.xml><?xml version="1.0" encoding="utf-8"?>
<p:tagLst xmlns:a="http://schemas.openxmlformats.org/drawingml/2006/main" xmlns:r="http://schemas.openxmlformats.org/officeDocument/2006/relationships" xmlns:p="http://schemas.openxmlformats.org/presentationml/2006/main">
  <p:tag name="NUM" val="19"/>
</p:tagLst>
</file>

<file path=ppt/tags/tag1308.xml><?xml version="1.0" encoding="utf-8"?>
<p:tagLst xmlns:a="http://schemas.openxmlformats.org/drawingml/2006/main" xmlns:r="http://schemas.openxmlformats.org/officeDocument/2006/relationships" xmlns:p="http://schemas.openxmlformats.org/presentationml/2006/main">
  <p:tag name="NUM" val="20"/>
</p:tagLst>
</file>

<file path=ppt/tags/tag1309.xml><?xml version="1.0" encoding="utf-8"?>
<p:tagLst xmlns:a="http://schemas.openxmlformats.org/drawingml/2006/main" xmlns:r="http://schemas.openxmlformats.org/officeDocument/2006/relationships" xmlns:p="http://schemas.openxmlformats.org/presentationml/2006/main">
  <p:tag name="NUM" val="21"/>
</p:tagLst>
</file>

<file path=ppt/tags/tag131.xml><?xml version="1.0" encoding="utf-8"?>
<p:tagLst xmlns:a="http://schemas.openxmlformats.org/drawingml/2006/main" xmlns:r="http://schemas.openxmlformats.org/officeDocument/2006/relationships" xmlns:p="http://schemas.openxmlformats.org/presentationml/2006/main">
  <p:tag name="NUM" val="26"/>
</p:tagLst>
</file>

<file path=ppt/tags/tag1310.xml><?xml version="1.0" encoding="utf-8"?>
<p:tagLst xmlns:a="http://schemas.openxmlformats.org/drawingml/2006/main" xmlns:r="http://schemas.openxmlformats.org/officeDocument/2006/relationships" xmlns:p="http://schemas.openxmlformats.org/presentationml/2006/main">
  <p:tag name="NUM" val="22"/>
</p:tagLst>
</file>

<file path=ppt/tags/tag1311.xml><?xml version="1.0" encoding="utf-8"?>
<p:tagLst xmlns:a="http://schemas.openxmlformats.org/drawingml/2006/main" xmlns:r="http://schemas.openxmlformats.org/officeDocument/2006/relationships" xmlns:p="http://schemas.openxmlformats.org/presentationml/2006/main">
  <p:tag name="NUM" val="23"/>
</p:tagLst>
</file>

<file path=ppt/tags/tag1312.xml><?xml version="1.0" encoding="utf-8"?>
<p:tagLst xmlns:a="http://schemas.openxmlformats.org/drawingml/2006/main" xmlns:r="http://schemas.openxmlformats.org/officeDocument/2006/relationships" xmlns:p="http://schemas.openxmlformats.org/presentationml/2006/main">
  <p:tag name="NUM" val="24"/>
</p:tagLst>
</file>

<file path=ppt/tags/tag1313.xml><?xml version="1.0" encoding="utf-8"?>
<p:tagLst xmlns:a="http://schemas.openxmlformats.org/drawingml/2006/main" xmlns:r="http://schemas.openxmlformats.org/officeDocument/2006/relationships" xmlns:p="http://schemas.openxmlformats.org/presentationml/2006/main">
  <p:tag name="NUM" val="25"/>
</p:tagLst>
</file>

<file path=ppt/tags/tag1314.xml><?xml version="1.0" encoding="utf-8"?>
<p:tagLst xmlns:a="http://schemas.openxmlformats.org/drawingml/2006/main" xmlns:r="http://schemas.openxmlformats.org/officeDocument/2006/relationships" xmlns:p="http://schemas.openxmlformats.org/presentationml/2006/main">
  <p:tag name="NUM" val="26"/>
</p:tagLst>
</file>

<file path=ppt/tags/tag1315.xml><?xml version="1.0" encoding="utf-8"?>
<p:tagLst xmlns:a="http://schemas.openxmlformats.org/drawingml/2006/main" xmlns:r="http://schemas.openxmlformats.org/officeDocument/2006/relationships" xmlns:p="http://schemas.openxmlformats.org/presentationml/2006/main">
  <p:tag name="NUM" val="27"/>
</p:tagLst>
</file>

<file path=ppt/tags/tag1316.xml><?xml version="1.0" encoding="utf-8"?>
<p:tagLst xmlns:a="http://schemas.openxmlformats.org/drawingml/2006/main" xmlns:r="http://schemas.openxmlformats.org/officeDocument/2006/relationships" xmlns:p="http://schemas.openxmlformats.org/presentationml/2006/main">
  <p:tag name="NUM" val="28"/>
</p:tagLst>
</file>

<file path=ppt/tags/tag1317.xml><?xml version="1.0" encoding="utf-8"?>
<p:tagLst xmlns:a="http://schemas.openxmlformats.org/drawingml/2006/main" xmlns:r="http://schemas.openxmlformats.org/officeDocument/2006/relationships" xmlns:p="http://schemas.openxmlformats.org/presentationml/2006/main">
  <p:tag name="NUM" val="29"/>
</p:tagLst>
</file>

<file path=ppt/tags/tag1318.xml><?xml version="1.0" encoding="utf-8"?>
<p:tagLst xmlns:a="http://schemas.openxmlformats.org/drawingml/2006/main" xmlns:r="http://schemas.openxmlformats.org/officeDocument/2006/relationships" xmlns:p="http://schemas.openxmlformats.org/presentationml/2006/main">
  <p:tag name="NUM" val="30"/>
</p:tagLst>
</file>

<file path=ppt/tags/tag1319.xml><?xml version="1.0" encoding="utf-8"?>
<p:tagLst xmlns:a="http://schemas.openxmlformats.org/drawingml/2006/main" xmlns:r="http://schemas.openxmlformats.org/officeDocument/2006/relationships" xmlns:p="http://schemas.openxmlformats.org/presentationml/2006/main">
  <p:tag name="NUM" val="31"/>
</p:tagLst>
</file>

<file path=ppt/tags/tag132.xml><?xml version="1.0" encoding="utf-8"?>
<p:tagLst xmlns:a="http://schemas.openxmlformats.org/drawingml/2006/main" xmlns:r="http://schemas.openxmlformats.org/officeDocument/2006/relationships" xmlns:p="http://schemas.openxmlformats.org/presentationml/2006/main">
  <p:tag name="NUM" val="27"/>
</p:tagLst>
</file>

<file path=ppt/tags/tag1320.xml><?xml version="1.0" encoding="utf-8"?>
<p:tagLst xmlns:a="http://schemas.openxmlformats.org/drawingml/2006/main" xmlns:r="http://schemas.openxmlformats.org/officeDocument/2006/relationships" xmlns:p="http://schemas.openxmlformats.org/presentationml/2006/main">
  <p:tag name="NUM" val="32"/>
</p:tagLst>
</file>

<file path=ppt/tags/tag1321.xml><?xml version="1.0" encoding="utf-8"?>
<p:tagLst xmlns:a="http://schemas.openxmlformats.org/drawingml/2006/main" xmlns:r="http://schemas.openxmlformats.org/officeDocument/2006/relationships" xmlns:p="http://schemas.openxmlformats.org/presentationml/2006/main">
  <p:tag name="NUM" val="33"/>
</p:tagLst>
</file>

<file path=ppt/tags/tag1322.xml><?xml version="1.0" encoding="utf-8"?>
<p:tagLst xmlns:a="http://schemas.openxmlformats.org/drawingml/2006/main" xmlns:r="http://schemas.openxmlformats.org/officeDocument/2006/relationships" xmlns:p="http://schemas.openxmlformats.org/presentationml/2006/main">
  <p:tag name="NUM" val="34"/>
</p:tagLst>
</file>

<file path=ppt/tags/tag1323.xml><?xml version="1.0" encoding="utf-8"?>
<p:tagLst xmlns:a="http://schemas.openxmlformats.org/drawingml/2006/main" xmlns:r="http://schemas.openxmlformats.org/officeDocument/2006/relationships" xmlns:p="http://schemas.openxmlformats.org/presentationml/2006/main">
  <p:tag name="NUM" val="35"/>
</p:tagLst>
</file>

<file path=ppt/tags/tag1324.xml><?xml version="1.0" encoding="utf-8"?>
<p:tagLst xmlns:a="http://schemas.openxmlformats.org/drawingml/2006/main" xmlns:r="http://schemas.openxmlformats.org/officeDocument/2006/relationships" xmlns:p="http://schemas.openxmlformats.org/presentationml/2006/main">
  <p:tag name="NUM" val="36"/>
</p:tagLst>
</file>

<file path=ppt/tags/tag1325.xml><?xml version="1.0" encoding="utf-8"?>
<p:tagLst xmlns:a="http://schemas.openxmlformats.org/drawingml/2006/main" xmlns:r="http://schemas.openxmlformats.org/officeDocument/2006/relationships" xmlns:p="http://schemas.openxmlformats.org/presentationml/2006/main">
  <p:tag name="NUM" val="37"/>
</p:tagLst>
</file>

<file path=ppt/tags/tag1326.xml><?xml version="1.0" encoding="utf-8"?>
<p:tagLst xmlns:a="http://schemas.openxmlformats.org/drawingml/2006/main" xmlns:r="http://schemas.openxmlformats.org/officeDocument/2006/relationships" xmlns:p="http://schemas.openxmlformats.org/presentationml/2006/main">
  <p:tag name="NUM" val="38"/>
</p:tagLst>
</file>

<file path=ppt/tags/tag1327.xml><?xml version="1.0" encoding="utf-8"?>
<p:tagLst xmlns:a="http://schemas.openxmlformats.org/drawingml/2006/main" xmlns:r="http://schemas.openxmlformats.org/officeDocument/2006/relationships" xmlns:p="http://schemas.openxmlformats.org/presentationml/2006/main">
  <p:tag name="NUM" val="39"/>
</p:tagLst>
</file>

<file path=ppt/tags/tag1328.xml><?xml version="1.0" encoding="utf-8"?>
<p:tagLst xmlns:a="http://schemas.openxmlformats.org/drawingml/2006/main" xmlns:r="http://schemas.openxmlformats.org/officeDocument/2006/relationships" xmlns:p="http://schemas.openxmlformats.org/presentationml/2006/main">
  <p:tag name="NUM" val="40"/>
</p:tagLst>
</file>

<file path=ppt/tags/tag1329.xml><?xml version="1.0" encoding="utf-8"?>
<p:tagLst xmlns:a="http://schemas.openxmlformats.org/drawingml/2006/main" xmlns:r="http://schemas.openxmlformats.org/officeDocument/2006/relationships" xmlns:p="http://schemas.openxmlformats.org/presentationml/2006/main">
  <p:tag name="NUM" val="41"/>
</p:tagLst>
</file>

<file path=ppt/tags/tag133.xml><?xml version="1.0" encoding="utf-8"?>
<p:tagLst xmlns:a="http://schemas.openxmlformats.org/drawingml/2006/main" xmlns:r="http://schemas.openxmlformats.org/officeDocument/2006/relationships" xmlns:p="http://schemas.openxmlformats.org/presentationml/2006/main">
  <p:tag name="NUM" val="28"/>
</p:tagLst>
</file>

<file path=ppt/tags/tag1330.xml><?xml version="1.0" encoding="utf-8"?>
<p:tagLst xmlns:a="http://schemas.openxmlformats.org/drawingml/2006/main" xmlns:r="http://schemas.openxmlformats.org/officeDocument/2006/relationships" xmlns:p="http://schemas.openxmlformats.org/presentationml/2006/main">
  <p:tag name="NUM" val="42"/>
</p:tagLst>
</file>

<file path=ppt/tags/tag1331.xml><?xml version="1.0" encoding="utf-8"?>
<p:tagLst xmlns:a="http://schemas.openxmlformats.org/drawingml/2006/main" xmlns:r="http://schemas.openxmlformats.org/officeDocument/2006/relationships" xmlns:p="http://schemas.openxmlformats.org/presentationml/2006/main">
  <p:tag name="NUM" val="43"/>
</p:tagLst>
</file>

<file path=ppt/tags/tag1332.xml><?xml version="1.0" encoding="utf-8"?>
<p:tagLst xmlns:a="http://schemas.openxmlformats.org/drawingml/2006/main" xmlns:r="http://schemas.openxmlformats.org/officeDocument/2006/relationships" xmlns:p="http://schemas.openxmlformats.org/presentationml/2006/main">
  <p:tag name="NUM" val="1"/>
</p:tagLst>
</file>

<file path=ppt/tags/tag1333.xml><?xml version="1.0" encoding="utf-8"?>
<p:tagLst xmlns:a="http://schemas.openxmlformats.org/drawingml/2006/main" xmlns:r="http://schemas.openxmlformats.org/officeDocument/2006/relationships" xmlns:p="http://schemas.openxmlformats.org/presentationml/2006/main">
  <p:tag name="NUM" val="2"/>
</p:tagLst>
</file>

<file path=ppt/tags/tag1334.xml><?xml version="1.0" encoding="utf-8"?>
<p:tagLst xmlns:a="http://schemas.openxmlformats.org/drawingml/2006/main" xmlns:r="http://schemas.openxmlformats.org/officeDocument/2006/relationships" xmlns:p="http://schemas.openxmlformats.org/presentationml/2006/main">
  <p:tag name="NUM" val="3"/>
</p:tagLst>
</file>

<file path=ppt/tags/tag1335.xml><?xml version="1.0" encoding="utf-8"?>
<p:tagLst xmlns:a="http://schemas.openxmlformats.org/drawingml/2006/main" xmlns:r="http://schemas.openxmlformats.org/officeDocument/2006/relationships" xmlns:p="http://schemas.openxmlformats.org/presentationml/2006/main">
  <p:tag name="NUM" val="1"/>
</p:tagLst>
</file>

<file path=ppt/tags/tag1336.xml><?xml version="1.0" encoding="utf-8"?>
<p:tagLst xmlns:a="http://schemas.openxmlformats.org/drawingml/2006/main" xmlns:r="http://schemas.openxmlformats.org/officeDocument/2006/relationships" xmlns:p="http://schemas.openxmlformats.org/presentationml/2006/main">
  <p:tag name="NUM" val="2"/>
</p:tagLst>
</file>

<file path=ppt/tags/tag1337.xml><?xml version="1.0" encoding="utf-8"?>
<p:tagLst xmlns:a="http://schemas.openxmlformats.org/drawingml/2006/main" xmlns:r="http://schemas.openxmlformats.org/officeDocument/2006/relationships" xmlns:p="http://schemas.openxmlformats.org/presentationml/2006/main">
  <p:tag name="NUM" val="3"/>
</p:tagLst>
</file>

<file path=ppt/tags/tag1338.xml><?xml version="1.0" encoding="utf-8"?>
<p:tagLst xmlns:a="http://schemas.openxmlformats.org/drawingml/2006/main" xmlns:r="http://schemas.openxmlformats.org/officeDocument/2006/relationships" xmlns:p="http://schemas.openxmlformats.org/presentationml/2006/main">
  <p:tag name="NUM" val="4"/>
</p:tagLst>
</file>

<file path=ppt/tags/tag1339.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29"/>
</p:tagLst>
</file>

<file path=ppt/tags/tag1340.xml><?xml version="1.0" encoding="utf-8"?>
<p:tagLst xmlns:a="http://schemas.openxmlformats.org/drawingml/2006/main" xmlns:r="http://schemas.openxmlformats.org/officeDocument/2006/relationships" xmlns:p="http://schemas.openxmlformats.org/presentationml/2006/main">
  <p:tag name="NUM" val="6"/>
</p:tagLst>
</file>

<file path=ppt/tags/tag1341.xml><?xml version="1.0" encoding="utf-8"?>
<p:tagLst xmlns:a="http://schemas.openxmlformats.org/drawingml/2006/main" xmlns:r="http://schemas.openxmlformats.org/officeDocument/2006/relationships" xmlns:p="http://schemas.openxmlformats.org/presentationml/2006/main">
  <p:tag name="NUM" val="7"/>
</p:tagLst>
</file>

<file path=ppt/tags/tag1342.xml><?xml version="1.0" encoding="utf-8"?>
<p:tagLst xmlns:a="http://schemas.openxmlformats.org/drawingml/2006/main" xmlns:r="http://schemas.openxmlformats.org/officeDocument/2006/relationships" xmlns:p="http://schemas.openxmlformats.org/presentationml/2006/main">
  <p:tag name="NUM" val="8"/>
</p:tagLst>
</file>

<file path=ppt/tags/tag1343.xml><?xml version="1.0" encoding="utf-8"?>
<p:tagLst xmlns:a="http://schemas.openxmlformats.org/drawingml/2006/main" xmlns:r="http://schemas.openxmlformats.org/officeDocument/2006/relationships" xmlns:p="http://schemas.openxmlformats.org/presentationml/2006/main">
  <p:tag name="NUM" val="9"/>
</p:tagLst>
</file>

<file path=ppt/tags/tag1344.xml><?xml version="1.0" encoding="utf-8"?>
<p:tagLst xmlns:a="http://schemas.openxmlformats.org/drawingml/2006/main" xmlns:r="http://schemas.openxmlformats.org/officeDocument/2006/relationships" xmlns:p="http://schemas.openxmlformats.org/presentationml/2006/main">
  <p:tag name="NUM" val="10"/>
</p:tagLst>
</file>

<file path=ppt/tags/tag1345.xml><?xml version="1.0" encoding="utf-8"?>
<p:tagLst xmlns:a="http://schemas.openxmlformats.org/drawingml/2006/main" xmlns:r="http://schemas.openxmlformats.org/officeDocument/2006/relationships" xmlns:p="http://schemas.openxmlformats.org/presentationml/2006/main">
  <p:tag name="NUM" val="11"/>
</p:tagLst>
</file>

<file path=ppt/tags/tag1346.xml><?xml version="1.0" encoding="utf-8"?>
<p:tagLst xmlns:a="http://schemas.openxmlformats.org/drawingml/2006/main" xmlns:r="http://schemas.openxmlformats.org/officeDocument/2006/relationships" xmlns:p="http://schemas.openxmlformats.org/presentationml/2006/main">
  <p:tag name="NUM" val="12"/>
</p:tagLst>
</file>

<file path=ppt/tags/tag1347.xml><?xml version="1.0" encoding="utf-8"?>
<p:tagLst xmlns:a="http://schemas.openxmlformats.org/drawingml/2006/main" xmlns:r="http://schemas.openxmlformats.org/officeDocument/2006/relationships" xmlns:p="http://schemas.openxmlformats.org/presentationml/2006/main">
  <p:tag name="NUM" val="13"/>
</p:tagLst>
</file>

<file path=ppt/tags/tag1348.xml><?xml version="1.0" encoding="utf-8"?>
<p:tagLst xmlns:a="http://schemas.openxmlformats.org/drawingml/2006/main" xmlns:r="http://schemas.openxmlformats.org/officeDocument/2006/relationships" xmlns:p="http://schemas.openxmlformats.org/presentationml/2006/main">
  <p:tag name="NUM" val="14"/>
</p:tagLst>
</file>

<file path=ppt/tags/tag1349.xml><?xml version="1.0" encoding="utf-8"?>
<p:tagLst xmlns:a="http://schemas.openxmlformats.org/drawingml/2006/main" xmlns:r="http://schemas.openxmlformats.org/officeDocument/2006/relationships" xmlns:p="http://schemas.openxmlformats.org/presentationml/2006/main">
  <p:tag name="NUM" val="15"/>
</p:tagLst>
</file>

<file path=ppt/tags/tag135.xml><?xml version="1.0" encoding="utf-8"?>
<p:tagLst xmlns:a="http://schemas.openxmlformats.org/drawingml/2006/main" xmlns:r="http://schemas.openxmlformats.org/officeDocument/2006/relationships" xmlns:p="http://schemas.openxmlformats.org/presentationml/2006/main">
  <p:tag name="NUM" val="30"/>
</p:tagLst>
</file>

<file path=ppt/tags/tag1350.xml><?xml version="1.0" encoding="utf-8"?>
<p:tagLst xmlns:a="http://schemas.openxmlformats.org/drawingml/2006/main" xmlns:r="http://schemas.openxmlformats.org/officeDocument/2006/relationships" xmlns:p="http://schemas.openxmlformats.org/presentationml/2006/main">
  <p:tag name="NUM" val="16"/>
</p:tagLst>
</file>

<file path=ppt/tags/tag1351.xml><?xml version="1.0" encoding="utf-8"?>
<p:tagLst xmlns:a="http://schemas.openxmlformats.org/drawingml/2006/main" xmlns:r="http://schemas.openxmlformats.org/officeDocument/2006/relationships" xmlns:p="http://schemas.openxmlformats.org/presentationml/2006/main">
  <p:tag name="NUM" val="17"/>
</p:tagLst>
</file>

<file path=ppt/tags/tag1352.xml><?xml version="1.0" encoding="utf-8"?>
<p:tagLst xmlns:a="http://schemas.openxmlformats.org/drawingml/2006/main" xmlns:r="http://schemas.openxmlformats.org/officeDocument/2006/relationships" xmlns:p="http://schemas.openxmlformats.org/presentationml/2006/main">
  <p:tag name="NUM" val="18"/>
</p:tagLst>
</file>

<file path=ppt/tags/tag1353.xml><?xml version="1.0" encoding="utf-8"?>
<p:tagLst xmlns:a="http://schemas.openxmlformats.org/drawingml/2006/main" xmlns:r="http://schemas.openxmlformats.org/officeDocument/2006/relationships" xmlns:p="http://schemas.openxmlformats.org/presentationml/2006/main">
  <p:tag name="NUM" val="19"/>
</p:tagLst>
</file>

<file path=ppt/tags/tag1354.xml><?xml version="1.0" encoding="utf-8"?>
<p:tagLst xmlns:a="http://schemas.openxmlformats.org/drawingml/2006/main" xmlns:r="http://schemas.openxmlformats.org/officeDocument/2006/relationships" xmlns:p="http://schemas.openxmlformats.org/presentationml/2006/main">
  <p:tag name="NUM" val="20"/>
</p:tagLst>
</file>

<file path=ppt/tags/tag1355.xml><?xml version="1.0" encoding="utf-8"?>
<p:tagLst xmlns:a="http://schemas.openxmlformats.org/drawingml/2006/main" xmlns:r="http://schemas.openxmlformats.org/officeDocument/2006/relationships" xmlns:p="http://schemas.openxmlformats.org/presentationml/2006/main">
  <p:tag name="NUM" val="21"/>
</p:tagLst>
</file>

<file path=ppt/tags/tag1356.xml><?xml version="1.0" encoding="utf-8"?>
<p:tagLst xmlns:a="http://schemas.openxmlformats.org/drawingml/2006/main" xmlns:r="http://schemas.openxmlformats.org/officeDocument/2006/relationships" xmlns:p="http://schemas.openxmlformats.org/presentationml/2006/main">
  <p:tag name="NUM" val="22"/>
</p:tagLst>
</file>

<file path=ppt/tags/tag1357.xml><?xml version="1.0" encoding="utf-8"?>
<p:tagLst xmlns:a="http://schemas.openxmlformats.org/drawingml/2006/main" xmlns:r="http://schemas.openxmlformats.org/officeDocument/2006/relationships" xmlns:p="http://schemas.openxmlformats.org/presentationml/2006/main">
  <p:tag name="NUM" val="23"/>
</p:tagLst>
</file>

<file path=ppt/tags/tag1358.xml><?xml version="1.0" encoding="utf-8"?>
<p:tagLst xmlns:a="http://schemas.openxmlformats.org/drawingml/2006/main" xmlns:r="http://schemas.openxmlformats.org/officeDocument/2006/relationships" xmlns:p="http://schemas.openxmlformats.org/presentationml/2006/main">
  <p:tag name="NUM" val="24"/>
</p:tagLst>
</file>

<file path=ppt/tags/tag1359.xml><?xml version="1.0" encoding="utf-8"?>
<p:tagLst xmlns:a="http://schemas.openxmlformats.org/drawingml/2006/main" xmlns:r="http://schemas.openxmlformats.org/officeDocument/2006/relationships" xmlns:p="http://schemas.openxmlformats.org/presentationml/2006/main">
  <p:tag name="NUM" val="25"/>
</p:tagLst>
</file>

<file path=ppt/tags/tag136.xml><?xml version="1.0" encoding="utf-8"?>
<p:tagLst xmlns:a="http://schemas.openxmlformats.org/drawingml/2006/main" xmlns:r="http://schemas.openxmlformats.org/officeDocument/2006/relationships" xmlns:p="http://schemas.openxmlformats.org/presentationml/2006/main">
  <p:tag name="NUM" val="31"/>
</p:tagLst>
</file>

<file path=ppt/tags/tag1360.xml><?xml version="1.0" encoding="utf-8"?>
<p:tagLst xmlns:a="http://schemas.openxmlformats.org/drawingml/2006/main" xmlns:r="http://schemas.openxmlformats.org/officeDocument/2006/relationships" xmlns:p="http://schemas.openxmlformats.org/presentationml/2006/main">
  <p:tag name="NUM" val="26"/>
</p:tagLst>
</file>

<file path=ppt/tags/tag1361.xml><?xml version="1.0" encoding="utf-8"?>
<p:tagLst xmlns:a="http://schemas.openxmlformats.org/drawingml/2006/main" xmlns:r="http://schemas.openxmlformats.org/officeDocument/2006/relationships" xmlns:p="http://schemas.openxmlformats.org/presentationml/2006/main">
  <p:tag name="NUM" val="27"/>
</p:tagLst>
</file>

<file path=ppt/tags/tag1362.xml><?xml version="1.0" encoding="utf-8"?>
<p:tagLst xmlns:a="http://schemas.openxmlformats.org/drawingml/2006/main" xmlns:r="http://schemas.openxmlformats.org/officeDocument/2006/relationships" xmlns:p="http://schemas.openxmlformats.org/presentationml/2006/main">
  <p:tag name="NUM" val="28"/>
</p:tagLst>
</file>

<file path=ppt/tags/tag1363.xml><?xml version="1.0" encoding="utf-8"?>
<p:tagLst xmlns:a="http://schemas.openxmlformats.org/drawingml/2006/main" xmlns:r="http://schemas.openxmlformats.org/officeDocument/2006/relationships" xmlns:p="http://schemas.openxmlformats.org/presentationml/2006/main">
  <p:tag name="NUM" val="29"/>
</p:tagLst>
</file>

<file path=ppt/tags/tag1364.xml><?xml version="1.0" encoding="utf-8"?>
<p:tagLst xmlns:a="http://schemas.openxmlformats.org/drawingml/2006/main" xmlns:r="http://schemas.openxmlformats.org/officeDocument/2006/relationships" xmlns:p="http://schemas.openxmlformats.org/presentationml/2006/main">
  <p:tag name="NUM" val="1"/>
</p:tagLst>
</file>

<file path=ppt/tags/tag1365.xml><?xml version="1.0" encoding="utf-8"?>
<p:tagLst xmlns:a="http://schemas.openxmlformats.org/drawingml/2006/main" xmlns:r="http://schemas.openxmlformats.org/officeDocument/2006/relationships" xmlns:p="http://schemas.openxmlformats.org/presentationml/2006/main">
  <p:tag name="NUM" val="2"/>
</p:tagLst>
</file>

<file path=ppt/tags/tag1366.xml><?xml version="1.0" encoding="utf-8"?>
<p:tagLst xmlns:a="http://schemas.openxmlformats.org/drawingml/2006/main" xmlns:r="http://schemas.openxmlformats.org/officeDocument/2006/relationships" xmlns:p="http://schemas.openxmlformats.org/presentationml/2006/main">
  <p:tag name="NUM" val="3"/>
</p:tagLst>
</file>

<file path=ppt/tags/tag1367.xml><?xml version="1.0" encoding="utf-8"?>
<p:tagLst xmlns:a="http://schemas.openxmlformats.org/drawingml/2006/main" xmlns:r="http://schemas.openxmlformats.org/officeDocument/2006/relationships" xmlns:p="http://schemas.openxmlformats.org/presentationml/2006/main">
  <p:tag name="NUM" val="4"/>
</p:tagLst>
</file>

<file path=ppt/tags/tag1368.xml><?xml version="1.0" encoding="utf-8"?>
<p:tagLst xmlns:a="http://schemas.openxmlformats.org/drawingml/2006/main" xmlns:r="http://schemas.openxmlformats.org/officeDocument/2006/relationships" xmlns:p="http://schemas.openxmlformats.org/presentationml/2006/main">
  <p:tag name="NUM" val="5"/>
</p:tagLst>
</file>

<file path=ppt/tags/tag1369.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32"/>
</p:tagLst>
</file>

<file path=ppt/tags/tag1370.xml><?xml version="1.0" encoding="utf-8"?>
<p:tagLst xmlns:a="http://schemas.openxmlformats.org/drawingml/2006/main" xmlns:r="http://schemas.openxmlformats.org/officeDocument/2006/relationships" xmlns:p="http://schemas.openxmlformats.org/presentationml/2006/main">
  <p:tag name="NUM" val="7"/>
</p:tagLst>
</file>

<file path=ppt/tags/tag1371.xml><?xml version="1.0" encoding="utf-8"?>
<p:tagLst xmlns:a="http://schemas.openxmlformats.org/drawingml/2006/main" xmlns:r="http://schemas.openxmlformats.org/officeDocument/2006/relationships" xmlns:p="http://schemas.openxmlformats.org/presentationml/2006/main">
  <p:tag name="NUM" val="8"/>
</p:tagLst>
</file>

<file path=ppt/tags/tag1372.xml><?xml version="1.0" encoding="utf-8"?>
<p:tagLst xmlns:a="http://schemas.openxmlformats.org/drawingml/2006/main" xmlns:r="http://schemas.openxmlformats.org/officeDocument/2006/relationships" xmlns:p="http://schemas.openxmlformats.org/presentationml/2006/main">
  <p:tag name="NUM" val="9"/>
</p:tagLst>
</file>

<file path=ppt/tags/tag1373.xml><?xml version="1.0" encoding="utf-8"?>
<p:tagLst xmlns:a="http://schemas.openxmlformats.org/drawingml/2006/main" xmlns:r="http://schemas.openxmlformats.org/officeDocument/2006/relationships" xmlns:p="http://schemas.openxmlformats.org/presentationml/2006/main">
  <p:tag name="NUM" val="10"/>
</p:tagLst>
</file>

<file path=ppt/tags/tag1374.xml><?xml version="1.0" encoding="utf-8"?>
<p:tagLst xmlns:a="http://schemas.openxmlformats.org/drawingml/2006/main" xmlns:r="http://schemas.openxmlformats.org/officeDocument/2006/relationships" xmlns:p="http://schemas.openxmlformats.org/presentationml/2006/main">
  <p:tag name="NUM" val="11"/>
</p:tagLst>
</file>

<file path=ppt/tags/tag1375.xml><?xml version="1.0" encoding="utf-8"?>
<p:tagLst xmlns:a="http://schemas.openxmlformats.org/drawingml/2006/main" xmlns:r="http://schemas.openxmlformats.org/officeDocument/2006/relationships" xmlns:p="http://schemas.openxmlformats.org/presentationml/2006/main">
  <p:tag name="NUM" val="12"/>
</p:tagLst>
</file>

<file path=ppt/tags/tag1376.xml><?xml version="1.0" encoding="utf-8"?>
<p:tagLst xmlns:a="http://schemas.openxmlformats.org/drawingml/2006/main" xmlns:r="http://schemas.openxmlformats.org/officeDocument/2006/relationships" xmlns:p="http://schemas.openxmlformats.org/presentationml/2006/main">
  <p:tag name="NUM" val="13"/>
</p:tagLst>
</file>

<file path=ppt/tags/tag1377.xml><?xml version="1.0" encoding="utf-8"?>
<p:tagLst xmlns:a="http://schemas.openxmlformats.org/drawingml/2006/main" xmlns:r="http://schemas.openxmlformats.org/officeDocument/2006/relationships" xmlns:p="http://schemas.openxmlformats.org/presentationml/2006/main">
  <p:tag name="NUM" val="14"/>
</p:tagLst>
</file>

<file path=ppt/tags/tag1378.xml><?xml version="1.0" encoding="utf-8"?>
<p:tagLst xmlns:a="http://schemas.openxmlformats.org/drawingml/2006/main" xmlns:r="http://schemas.openxmlformats.org/officeDocument/2006/relationships" xmlns:p="http://schemas.openxmlformats.org/presentationml/2006/main">
  <p:tag name="NUM" val="15"/>
</p:tagLst>
</file>

<file path=ppt/tags/tag1379.xml><?xml version="1.0" encoding="utf-8"?>
<p:tagLst xmlns:a="http://schemas.openxmlformats.org/drawingml/2006/main" xmlns:r="http://schemas.openxmlformats.org/officeDocument/2006/relationships" xmlns:p="http://schemas.openxmlformats.org/presentationml/2006/main">
  <p:tag name="NUM" val="16"/>
</p:tagLst>
</file>

<file path=ppt/tags/tag138.xml><?xml version="1.0" encoding="utf-8"?>
<p:tagLst xmlns:a="http://schemas.openxmlformats.org/drawingml/2006/main" xmlns:r="http://schemas.openxmlformats.org/officeDocument/2006/relationships" xmlns:p="http://schemas.openxmlformats.org/presentationml/2006/main">
  <p:tag name="NUM" val="33"/>
</p:tagLst>
</file>

<file path=ppt/tags/tag1380.xml><?xml version="1.0" encoding="utf-8"?>
<p:tagLst xmlns:a="http://schemas.openxmlformats.org/drawingml/2006/main" xmlns:r="http://schemas.openxmlformats.org/officeDocument/2006/relationships" xmlns:p="http://schemas.openxmlformats.org/presentationml/2006/main">
  <p:tag name="NUM" val="17"/>
</p:tagLst>
</file>

<file path=ppt/tags/tag1381.xml><?xml version="1.0" encoding="utf-8"?>
<p:tagLst xmlns:a="http://schemas.openxmlformats.org/drawingml/2006/main" xmlns:r="http://schemas.openxmlformats.org/officeDocument/2006/relationships" xmlns:p="http://schemas.openxmlformats.org/presentationml/2006/main">
  <p:tag name="NUM" val="18"/>
</p:tagLst>
</file>

<file path=ppt/tags/tag1382.xml><?xml version="1.0" encoding="utf-8"?>
<p:tagLst xmlns:a="http://schemas.openxmlformats.org/drawingml/2006/main" xmlns:r="http://schemas.openxmlformats.org/officeDocument/2006/relationships" xmlns:p="http://schemas.openxmlformats.org/presentationml/2006/main">
  <p:tag name="NUM" val="19"/>
</p:tagLst>
</file>

<file path=ppt/tags/tag1383.xml><?xml version="1.0" encoding="utf-8"?>
<p:tagLst xmlns:a="http://schemas.openxmlformats.org/drawingml/2006/main" xmlns:r="http://schemas.openxmlformats.org/officeDocument/2006/relationships" xmlns:p="http://schemas.openxmlformats.org/presentationml/2006/main">
  <p:tag name="NUM" val="20"/>
</p:tagLst>
</file>

<file path=ppt/tags/tag1384.xml><?xml version="1.0" encoding="utf-8"?>
<p:tagLst xmlns:a="http://schemas.openxmlformats.org/drawingml/2006/main" xmlns:r="http://schemas.openxmlformats.org/officeDocument/2006/relationships" xmlns:p="http://schemas.openxmlformats.org/presentationml/2006/main">
  <p:tag name="NUM" val="21"/>
</p:tagLst>
</file>

<file path=ppt/tags/tag1385.xml><?xml version="1.0" encoding="utf-8"?>
<p:tagLst xmlns:a="http://schemas.openxmlformats.org/drawingml/2006/main" xmlns:r="http://schemas.openxmlformats.org/officeDocument/2006/relationships" xmlns:p="http://schemas.openxmlformats.org/presentationml/2006/main">
  <p:tag name="NUM" val="22"/>
</p:tagLst>
</file>

<file path=ppt/tags/tag1386.xml><?xml version="1.0" encoding="utf-8"?>
<p:tagLst xmlns:a="http://schemas.openxmlformats.org/drawingml/2006/main" xmlns:r="http://schemas.openxmlformats.org/officeDocument/2006/relationships" xmlns:p="http://schemas.openxmlformats.org/presentationml/2006/main">
  <p:tag name="NUM" val="23"/>
</p:tagLst>
</file>

<file path=ppt/tags/tag1387.xml><?xml version="1.0" encoding="utf-8"?>
<p:tagLst xmlns:a="http://schemas.openxmlformats.org/drawingml/2006/main" xmlns:r="http://schemas.openxmlformats.org/officeDocument/2006/relationships" xmlns:p="http://schemas.openxmlformats.org/presentationml/2006/main">
  <p:tag name="NUM" val="24"/>
</p:tagLst>
</file>

<file path=ppt/tags/tag1388.xml><?xml version="1.0" encoding="utf-8"?>
<p:tagLst xmlns:a="http://schemas.openxmlformats.org/drawingml/2006/main" xmlns:r="http://schemas.openxmlformats.org/officeDocument/2006/relationships" xmlns:p="http://schemas.openxmlformats.org/presentationml/2006/main">
  <p:tag name="NUM" val="25"/>
</p:tagLst>
</file>

<file path=ppt/tags/tag1389.xml><?xml version="1.0" encoding="utf-8"?>
<p:tagLst xmlns:a="http://schemas.openxmlformats.org/drawingml/2006/main" xmlns:r="http://schemas.openxmlformats.org/officeDocument/2006/relationships" xmlns:p="http://schemas.openxmlformats.org/presentationml/2006/main">
  <p:tag name="NUM" val="26"/>
</p:tagLst>
</file>

<file path=ppt/tags/tag139.xml><?xml version="1.0" encoding="utf-8"?>
<p:tagLst xmlns:a="http://schemas.openxmlformats.org/drawingml/2006/main" xmlns:r="http://schemas.openxmlformats.org/officeDocument/2006/relationships" xmlns:p="http://schemas.openxmlformats.org/presentationml/2006/main">
  <p:tag name="NUM" val="34"/>
</p:tagLst>
</file>

<file path=ppt/tags/tag1390.xml><?xml version="1.0" encoding="utf-8"?>
<p:tagLst xmlns:a="http://schemas.openxmlformats.org/drawingml/2006/main" xmlns:r="http://schemas.openxmlformats.org/officeDocument/2006/relationships" xmlns:p="http://schemas.openxmlformats.org/presentationml/2006/main">
  <p:tag name="NUM" val="27"/>
</p:tagLst>
</file>

<file path=ppt/tags/tag1391.xml><?xml version="1.0" encoding="utf-8"?>
<p:tagLst xmlns:a="http://schemas.openxmlformats.org/drawingml/2006/main" xmlns:r="http://schemas.openxmlformats.org/officeDocument/2006/relationships" xmlns:p="http://schemas.openxmlformats.org/presentationml/2006/main">
  <p:tag name="NUM" val="28"/>
</p:tagLst>
</file>

<file path=ppt/tags/tag1392.xml><?xml version="1.0" encoding="utf-8"?>
<p:tagLst xmlns:a="http://schemas.openxmlformats.org/drawingml/2006/main" xmlns:r="http://schemas.openxmlformats.org/officeDocument/2006/relationships" xmlns:p="http://schemas.openxmlformats.org/presentationml/2006/main">
  <p:tag name="NUM" val="29"/>
</p:tagLst>
</file>

<file path=ppt/tags/tag1393.xml><?xml version="1.0" encoding="utf-8"?>
<p:tagLst xmlns:a="http://schemas.openxmlformats.org/drawingml/2006/main" xmlns:r="http://schemas.openxmlformats.org/officeDocument/2006/relationships" xmlns:p="http://schemas.openxmlformats.org/presentationml/2006/main">
  <p:tag name="NUM" val="30"/>
</p:tagLst>
</file>

<file path=ppt/tags/tag1394.xml><?xml version="1.0" encoding="utf-8"?>
<p:tagLst xmlns:a="http://schemas.openxmlformats.org/drawingml/2006/main" xmlns:r="http://schemas.openxmlformats.org/officeDocument/2006/relationships" xmlns:p="http://schemas.openxmlformats.org/presentationml/2006/main">
  <p:tag name="NUM" val="31"/>
</p:tagLst>
</file>

<file path=ppt/tags/tag1395.xml><?xml version="1.0" encoding="utf-8"?>
<p:tagLst xmlns:a="http://schemas.openxmlformats.org/drawingml/2006/main" xmlns:r="http://schemas.openxmlformats.org/officeDocument/2006/relationships" xmlns:p="http://schemas.openxmlformats.org/presentationml/2006/main">
  <p:tag name="NUM" val="32"/>
</p:tagLst>
</file>

<file path=ppt/tags/tag1396.xml><?xml version="1.0" encoding="utf-8"?>
<p:tagLst xmlns:a="http://schemas.openxmlformats.org/drawingml/2006/main" xmlns:r="http://schemas.openxmlformats.org/officeDocument/2006/relationships" xmlns:p="http://schemas.openxmlformats.org/presentationml/2006/main">
  <p:tag name="NUM" val="33"/>
</p:tagLst>
</file>

<file path=ppt/tags/tag1397.xml><?xml version="1.0" encoding="utf-8"?>
<p:tagLst xmlns:a="http://schemas.openxmlformats.org/drawingml/2006/main" xmlns:r="http://schemas.openxmlformats.org/officeDocument/2006/relationships" xmlns:p="http://schemas.openxmlformats.org/presentationml/2006/main">
  <p:tag name="NUM" val="34"/>
</p:tagLst>
</file>

<file path=ppt/tags/tag1398.xml><?xml version="1.0" encoding="utf-8"?>
<p:tagLst xmlns:a="http://schemas.openxmlformats.org/drawingml/2006/main" xmlns:r="http://schemas.openxmlformats.org/officeDocument/2006/relationships" xmlns:p="http://schemas.openxmlformats.org/presentationml/2006/main">
  <p:tag name="NUM" val="35"/>
</p:tagLst>
</file>

<file path=ppt/tags/tag1399.xml><?xml version="1.0" encoding="utf-8"?>
<p:tagLst xmlns:a="http://schemas.openxmlformats.org/drawingml/2006/main" xmlns:r="http://schemas.openxmlformats.org/officeDocument/2006/relationships" xmlns:p="http://schemas.openxmlformats.org/presentationml/2006/main">
  <p:tag name="NUM" val="36"/>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5"/>
</p:tagLst>
</file>

<file path=ppt/tags/tag1400.xml><?xml version="1.0" encoding="utf-8"?>
<p:tagLst xmlns:a="http://schemas.openxmlformats.org/drawingml/2006/main" xmlns:r="http://schemas.openxmlformats.org/officeDocument/2006/relationships" xmlns:p="http://schemas.openxmlformats.org/presentationml/2006/main">
  <p:tag name="NUM" val="37"/>
</p:tagLst>
</file>

<file path=ppt/tags/tag1401.xml><?xml version="1.0" encoding="utf-8"?>
<p:tagLst xmlns:a="http://schemas.openxmlformats.org/drawingml/2006/main" xmlns:r="http://schemas.openxmlformats.org/officeDocument/2006/relationships" xmlns:p="http://schemas.openxmlformats.org/presentationml/2006/main">
  <p:tag name="NUM" val="38"/>
</p:tagLst>
</file>

<file path=ppt/tags/tag1402.xml><?xml version="1.0" encoding="utf-8"?>
<p:tagLst xmlns:a="http://schemas.openxmlformats.org/drawingml/2006/main" xmlns:r="http://schemas.openxmlformats.org/officeDocument/2006/relationships" xmlns:p="http://schemas.openxmlformats.org/presentationml/2006/main">
  <p:tag name="NUM" val="39"/>
</p:tagLst>
</file>

<file path=ppt/tags/tag1403.xml><?xml version="1.0" encoding="utf-8"?>
<p:tagLst xmlns:a="http://schemas.openxmlformats.org/drawingml/2006/main" xmlns:r="http://schemas.openxmlformats.org/officeDocument/2006/relationships" xmlns:p="http://schemas.openxmlformats.org/presentationml/2006/main">
  <p:tag name="NUM" val="40"/>
</p:tagLst>
</file>

<file path=ppt/tags/tag1404.xml><?xml version="1.0" encoding="utf-8"?>
<p:tagLst xmlns:a="http://schemas.openxmlformats.org/drawingml/2006/main" xmlns:r="http://schemas.openxmlformats.org/officeDocument/2006/relationships" xmlns:p="http://schemas.openxmlformats.org/presentationml/2006/main">
  <p:tag name="NUM" val="41"/>
</p:tagLst>
</file>

<file path=ppt/tags/tag1405.xml><?xml version="1.0" encoding="utf-8"?>
<p:tagLst xmlns:a="http://schemas.openxmlformats.org/drawingml/2006/main" xmlns:r="http://schemas.openxmlformats.org/officeDocument/2006/relationships" xmlns:p="http://schemas.openxmlformats.org/presentationml/2006/main">
  <p:tag name="NUM" val="42"/>
</p:tagLst>
</file>

<file path=ppt/tags/tag1406.xml><?xml version="1.0" encoding="utf-8"?>
<p:tagLst xmlns:a="http://schemas.openxmlformats.org/drawingml/2006/main" xmlns:r="http://schemas.openxmlformats.org/officeDocument/2006/relationships" xmlns:p="http://schemas.openxmlformats.org/presentationml/2006/main">
  <p:tag name="NUM" val="43"/>
</p:tagLst>
</file>

<file path=ppt/tags/tag1407.xml><?xml version="1.0" encoding="utf-8"?>
<p:tagLst xmlns:a="http://schemas.openxmlformats.org/drawingml/2006/main" xmlns:r="http://schemas.openxmlformats.org/officeDocument/2006/relationships" xmlns:p="http://schemas.openxmlformats.org/presentationml/2006/main">
  <p:tag name="NUM" val="1"/>
</p:tagLst>
</file>

<file path=ppt/tags/tag1408.xml><?xml version="1.0" encoding="utf-8"?>
<p:tagLst xmlns:a="http://schemas.openxmlformats.org/drawingml/2006/main" xmlns:r="http://schemas.openxmlformats.org/officeDocument/2006/relationships" xmlns:p="http://schemas.openxmlformats.org/presentationml/2006/main">
  <p:tag name="NUM" val="2"/>
</p:tagLst>
</file>

<file path=ppt/tags/tag1409.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36"/>
</p:tagLst>
</file>

<file path=ppt/tags/tag1410.xml><?xml version="1.0" encoding="utf-8"?>
<p:tagLst xmlns:a="http://schemas.openxmlformats.org/drawingml/2006/main" xmlns:r="http://schemas.openxmlformats.org/officeDocument/2006/relationships" xmlns:p="http://schemas.openxmlformats.org/presentationml/2006/main">
  <p:tag name="NUM" val="2"/>
</p:tagLst>
</file>

<file path=ppt/tags/tag1411.xml><?xml version="1.0" encoding="utf-8"?>
<p:tagLst xmlns:a="http://schemas.openxmlformats.org/drawingml/2006/main" xmlns:r="http://schemas.openxmlformats.org/officeDocument/2006/relationships" xmlns:p="http://schemas.openxmlformats.org/presentationml/2006/main">
  <p:tag name="NUM" val="3"/>
</p:tagLst>
</file>

<file path=ppt/tags/tag1412.xml><?xml version="1.0" encoding="utf-8"?>
<p:tagLst xmlns:a="http://schemas.openxmlformats.org/drawingml/2006/main" xmlns:r="http://schemas.openxmlformats.org/officeDocument/2006/relationships" xmlns:p="http://schemas.openxmlformats.org/presentationml/2006/main">
  <p:tag name="NUM" val="4"/>
</p:tagLst>
</file>

<file path=ppt/tags/tag1413.xml><?xml version="1.0" encoding="utf-8"?>
<p:tagLst xmlns:a="http://schemas.openxmlformats.org/drawingml/2006/main" xmlns:r="http://schemas.openxmlformats.org/officeDocument/2006/relationships" xmlns:p="http://schemas.openxmlformats.org/presentationml/2006/main">
  <p:tag name="NUM" val="5"/>
</p:tagLst>
</file>

<file path=ppt/tags/tag1414.xml><?xml version="1.0" encoding="utf-8"?>
<p:tagLst xmlns:a="http://schemas.openxmlformats.org/drawingml/2006/main" xmlns:r="http://schemas.openxmlformats.org/officeDocument/2006/relationships" xmlns:p="http://schemas.openxmlformats.org/presentationml/2006/main">
  <p:tag name="NUM" val="6"/>
</p:tagLst>
</file>

<file path=ppt/tags/tag1415.xml><?xml version="1.0" encoding="utf-8"?>
<p:tagLst xmlns:a="http://schemas.openxmlformats.org/drawingml/2006/main" xmlns:r="http://schemas.openxmlformats.org/officeDocument/2006/relationships" xmlns:p="http://schemas.openxmlformats.org/presentationml/2006/main">
  <p:tag name="NUM" val="7"/>
</p:tagLst>
</file>

<file path=ppt/tags/tag1416.xml><?xml version="1.0" encoding="utf-8"?>
<p:tagLst xmlns:a="http://schemas.openxmlformats.org/drawingml/2006/main" xmlns:r="http://schemas.openxmlformats.org/officeDocument/2006/relationships" xmlns:p="http://schemas.openxmlformats.org/presentationml/2006/main">
  <p:tag name="NUM" val="8"/>
</p:tagLst>
</file>

<file path=ppt/tags/tag1417.xml><?xml version="1.0" encoding="utf-8"?>
<p:tagLst xmlns:a="http://schemas.openxmlformats.org/drawingml/2006/main" xmlns:r="http://schemas.openxmlformats.org/officeDocument/2006/relationships" xmlns:p="http://schemas.openxmlformats.org/presentationml/2006/main">
  <p:tag name="NUM" val="9"/>
</p:tagLst>
</file>

<file path=ppt/tags/tag1418.xml><?xml version="1.0" encoding="utf-8"?>
<p:tagLst xmlns:a="http://schemas.openxmlformats.org/drawingml/2006/main" xmlns:r="http://schemas.openxmlformats.org/officeDocument/2006/relationships" xmlns:p="http://schemas.openxmlformats.org/presentationml/2006/main">
  <p:tag name="NUM" val="10"/>
</p:tagLst>
</file>

<file path=ppt/tags/tag1419.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37"/>
</p:tagLst>
</file>

<file path=ppt/tags/tag1420.xml><?xml version="1.0" encoding="utf-8"?>
<p:tagLst xmlns:a="http://schemas.openxmlformats.org/drawingml/2006/main" xmlns:r="http://schemas.openxmlformats.org/officeDocument/2006/relationships" xmlns:p="http://schemas.openxmlformats.org/presentationml/2006/main">
  <p:tag name="NUM" val="12"/>
</p:tagLst>
</file>

<file path=ppt/tags/tag1421.xml><?xml version="1.0" encoding="utf-8"?>
<p:tagLst xmlns:a="http://schemas.openxmlformats.org/drawingml/2006/main" xmlns:r="http://schemas.openxmlformats.org/officeDocument/2006/relationships" xmlns:p="http://schemas.openxmlformats.org/presentationml/2006/main">
  <p:tag name="NUM" val="13"/>
</p:tagLst>
</file>

<file path=ppt/tags/tag1422.xml><?xml version="1.0" encoding="utf-8"?>
<p:tagLst xmlns:a="http://schemas.openxmlformats.org/drawingml/2006/main" xmlns:r="http://schemas.openxmlformats.org/officeDocument/2006/relationships" xmlns:p="http://schemas.openxmlformats.org/presentationml/2006/main">
  <p:tag name="NUM" val="14"/>
</p:tagLst>
</file>

<file path=ppt/tags/tag1423.xml><?xml version="1.0" encoding="utf-8"?>
<p:tagLst xmlns:a="http://schemas.openxmlformats.org/drawingml/2006/main" xmlns:r="http://schemas.openxmlformats.org/officeDocument/2006/relationships" xmlns:p="http://schemas.openxmlformats.org/presentationml/2006/main">
  <p:tag name="NUM" val="15"/>
</p:tagLst>
</file>

<file path=ppt/tags/tag1424.xml><?xml version="1.0" encoding="utf-8"?>
<p:tagLst xmlns:a="http://schemas.openxmlformats.org/drawingml/2006/main" xmlns:r="http://schemas.openxmlformats.org/officeDocument/2006/relationships" xmlns:p="http://schemas.openxmlformats.org/presentationml/2006/main">
  <p:tag name="NUM" val="16"/>
</p:tagLst>
</file>

<file path=ppt/tags/tag1425.xml><?xml version="1.0" encoding="utf-8"?>
<p:tagLst xmlns:a="http://schemas.openxmlformats.org/drawingml/2006/main" xmlns:r="http://schemas.openxmlformats.org/officeDocument/2006/relationships" xmlns:p="http://schemas.openxmlformats.org/presentationml/2006/main">
  <p:tag name="NUM" val="17"/>
</p:tagLst>
</file>

<file path=ppt/tags/tag1426.xml><?xml version="1.0" encoding="utf-8"?>
<p:tagLst xmlns:a="http://schemas.openxmlformats.org/drawingml/2006/main" xmlns:r="http://schemas.openxmlformats.org/officeDocument/2006/relationships" xmlns:p="http://schemas.openxmlformats.org/presentationml/2006/main">
  <p:tag name="NUM" val="18"/>
</p:tagLst>
</file>

<file path=ppt/tags/tag1427.xml><?xml version="1.0" encoding="utf-8"?>
<p:tagLst xmlns:a="http://schemas.openxmlformats.org/drawingml/2006/main" xmlns:r="http://schemas.openxmlformats.org/officeDocument/2006/relationships" xmlns:p="http://schemas.openxmlformats.org/presentationml/2006/main">
  <p:tag name="NUM" val="19"/>
</p:tagLst>
</file>

<file path=ppt/tags/tag1428.xml><?xml version="1.0" encoding="utf-8"?>
<p:tagLst xmlns:a="http://schemas.openxmlformats.org/drawingml/2006/main" xmlns:r="http://schemas.openxmlformats.org/officeDocument/2006/relationships" xmlns:p="http://schemas.openxmlformats.org/presentationml/2006/main">
  <p:tag name="NUM" val="20"/>
</p:tagLst>
</file>

<file path=ppt/tags/tag1429.xml><?xml version="1.0" encoding="utf-8"?>
<p:tagLst xmlns:a="http://schemas.openxmlformats.org/drawingml/2006/main" xmlns:r="http://schemas.openxmlformats.org/officeDocument/2006/relationships" xmlns:p="http://schemas.openxmlformats.org/presentationml/2006/main">
  <p:tag name="NUM" val="21"/>
</p:tagLst>
</file>

<file path=ppt/tags/tag143.xml><?xml version="1.0" encoding="utf-8"?>
<p:tagLst xmlns:a="http://schemas.openxmlformats.org/drawingml/2006/main" xmlns:r="http://schemas.openxmlformats.org/officeDocument/2006/relationships" xmlns:p="http://schemas.openxmlformats.org/presentationml/2006/main">
  <p:tag name="NUM" val="38"/>
</p:tagLst>
</file>

<file path=ppt/tags/tag1430.xml><?xml version="1.0" encoding="utf-8"?>
<p:tagLst xmlns:a="http://schemas.openxmlformats.org/drawingml/2006/main" xmlns:r="http://schemas.openxmlformats.org/officeDocument/2006/relationships" xmlns:p="http://schemas.openxmlformats.org/presentationml/2006/main">
  <p:tag name="NUM" val="22"/>
</p:tagLst>
</file>

<file path=ppt/tags/tag1431.xml><?xml version="1.0" encoding="utf-8"?>
<p:tagLst xmlns:a="http://schemas.openxmlformats.org/drawingml/2006/main" xmlns:r="http://schemas.openxmlformats.org/officeDocument/2006/relationships" xmlns:p="http://schemas.openxmlformats.org/presentationml/2006/main">
  <p:tag name="NUM" val="23"/>
</p:tagLst>
</file>

<file path=ppt/tags/tag1432.xml><?xml version="1.0" encoding="utf-8"?>
<p:tagLst xmlns:a="http://schemas.openxmlformats.org/drawingml/2006/main" xmlns:r="http://schemas.openxmlformats.org/officeDocument/2006/relationships" xmlns:p="http://schemas.openxmlformats.org/presentationml/2006/main">
  <p:tag name="NUM" val="24"/>
</p:tagLst>
</file>

<file path=ppt/tags/tag1433.xml><?xml version="1.0" encoding="utf-8"?>
<p:tagLst xmlns:a="http://schemas.openxmlformats.org/drawingml/2006/main" xmlns:r="http://schemas.openxmlformats.org/officeDocument/2006/relationships" xmlns:p="http://schemas.openxmlformats.org/presentationml/2006/main">
  <p:tag name="NUM" val="25"/>
</p:tagLst>
</file>

<file path=ppt/tags/tag1434.xml><?xml version="1.0" encoding="utf-8"?>
<p:tagLst xmlns:a="http://schemas.openxmlformats.org/drawingml/2006/main" xmlns:r="http://schemas.openxmlformats.org/officeDocument/2006/relationships" xmlns:p="http://schemas.openxmlformats.org/presentationml/2006/main">
  <p:tag name="NUM" val="26"/>
</p:tagLst>
</file>

<file path=ppt/tags/tag1435.xml><?xml version="1.0" encoding="utf-8"?>
<p:tagLst xmlns:a="http://schemas.openxmlformats.org/drawingml/2006/main" xmlns:r="http://schemas.openxmlformats.org/officeDocument/2006/relationships" xmlns:p="http://schemas.openxmlformats.org/presentationml/2006/main">
  <p:tag name="NUM" val="27"/>
</p:tagLst>
</file>

<file path=ppt/tags/tag1436.xml><?xml version="1.0" encoding="utf-8"?>
<p:tagLst xmlns:a="http://schemas.openxmlformats.org/drawingml/2006/main" xmlns:r="http://schemas.openxmlformats.org/officeDocument/2006/relationships" xmlns:p="http://schemas.openxmlformats.org/presentationml/2006/main">
  <p:tag name="NUM" val="28"/>
</p:tagLst>
</file>

<file path=ppt/tags/tag1437.xml><?xml version="1.0" encoding="utf-8"?>
<p:tagLst xmlns:a="http://schemas.openxmlformats.org/drawingml/2006/main" xmlns:r="http://schemas.openxmlformats.org/officeDocument/2006/relationships" xmlns:p="http://schemas.openxmlformats.org/presentationml/2006/main">
  <p:tag name="NUM" val="29"/>
</p:tagLst>
</file>

<file path=ppt/tags/tag1438.xml><?xml version="1.0" encoding="utf-8"?>
<p:tagLst xmlns:a="http://schemas.openxmlformats.org/drawingml/2006/main" xmlns:r="http://schemas.openxmlformats.org/officeDocument/2006/relationships" xmlns:p="http://schemas.openxmlformats.org/presentationml/2006/main">
  <p:tag name="NUM" val="30"/>
</p:tagLst>
</file>

<file path=ppt/tags/tag1439.xml><?xml version="1.0" encoding="utf-8"?>
<p:tagLst xmlns:a="http://schemas.openxmlformats.org/drawingml/2006/main" xmlns:r="http://schemas.openxmlformats.org/officeDocument/2006/relationships" xmlns:p="http://schemas.openxmlformats.org/presentationml/2006/main">
  <p:tag name="NUM" val="31"/>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40.xml><?xml version="1.0" encoding="utf-8"?>
<p:tagLst xmlns:a="http://schemas.openxmlformats.org/drawingml/2006/main" xmlns:r="http://schemas.openxmlformats.org/officeDocument/2006/relationships" xmlns:p="http://schemas.openxmlformats.org/presentationml/2006/main">
  <p:tag name="NUM" val="32"/>
</p:tagLst>
</file>

<file path=ppt/tags/tag1441.xml><?xml version="1.0" encoding="utf-8"?>
<p:tagLst xmlns:a="http://schemas.openxmlformats.org/drawingml/2006/main" xmlns:r="http://schemas.openxmlformats.org/officeDocument/2006/relationships" xmlns:p="http://schemas.openxmlformats.org/presentationml/2006/main">
  <p:tag name="NUM" val="33"/>
</p:tagLst>
</file>

<file path=ppt/tags/tag1442.xml><?xml version="1.0" encoding="utf-8"?>
<p:tagLst xmlns:a="http://schemas.openxmlformats.org/drawingml/2006/main" xmlns:r="http://schemas.openxmlformats.org/officeDocument/2006/relationships" xmlns:p="http://schemas.openxmlformats.org/presentationml/2006/main">
  <p:tag name="NUM" val="34"/>
</p:tagLst>
</file>

<file path=ppt/tags/tag1443.xml><?xml version="1.0" encoding="utf-8"?>
<p:tagLst xmlns:a="http://schemas.openxmlformats.org/drawingml/2006/main" xmlns:r="http://schemas.openxmlformats.org/officeDocument/2006/relationships" xmlns:p="http://schemas.openxmlformats.org/presentationml/2006/main">
  <p:tag name="NUM" val="35"/>
</p:tagLst>
</file>

<file path=ppt/tags/tag1444.xml><?xml version="1.0" encoding="utf-8"?>
<p:tagLst xmlns:a="http://schemas.openxmlformats.org/drawingml/2006/main" xmlns:r="http://schemas.openxmlformats.org/officeDocument/2006/relationships" xmlns:p="http://schemas.openxmlformats.org/presentationml/2006/main">
  <p:tag name="NUM" val="36"/>
</p:tagLst>
</file>

<file path=ppt/tags/tag1445.xml><?xml version="1.0" encoding="utf-8"?>
<p:tagLst xmlns:a="http://schemas.openxmlformats.org/drawingml/2006/main" xmlns:r="http://schemas.openxmlformats.org/officeDocument/2006/relationships" xmlns:p="http://schemas.openxmlformats.org/presentationml/2006/main">
  <p:tag name="NUM" val="37"/>
</p:tagLst>
</file>

<file path=ppt/tags/tag1446.xml><?xml version="1.0" encoding="utf-8"?>
<p:tagLst xmlns:a="http://schemas.openxmlformats.org/drawingml/2006/main" xmlns:r="http://schemas.openxmlformats.org/officeDocument/2006/relationships" xmlns:p="http://schemas.openxmlformats.org/presentationml/2006/main">
  <p:tag name="NUM" val="38"/>
</p:tagLst>
</file>

<file path=ppt/tags/tag1447.xml><?xml version="1.0" encoding="utf-8"?>
<p:tagLst xmlns:a="http://schemas.openxmlformats.org/drawingml/2006/main" xmlns:r="http://schemas.openxmlformats.org/officeDocument/2006/relationships" xmlns:p="http://schemas.openxmlformats.org/presentationml/2006/main">
  <p:tag name="NUM" val="39"/>
</p:tagLst>
</file>

<file path=ppt/tags/tag1448.xml><?xml version="1.0" encoding="utf-8"?>
<p:tagLst xmlns:a="http://schemas.openxmlformats.org/drawingml/2006/main" xmlns:r="http://schemas.openxmlformats.org/officeDocument/2006/relationships" xmlns:p="http://schemas.openxmlformats.org/presentationml/2006/main">
  <p:tag name="NUM" val="40"/>
</p:tagLst>
</file>

<file path=ppt/tags/tag1449.xml><?xml version="1.0" encoding="utf-8"?>
<p:tagLst xmlns:a="http://schemas.openxmlformats.org/drawingml/2006/main" xmlns:r="http://schemas.openxmlformats.org/officeDocument/2006/relationships" xmlns:p="http://schemas.openxmlformats.org/presentationml/2006/main">
  <p:tag name="NUM" val="4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50.xml><?xml version="1.0" encoding="utf-8"?>
<p:tagLst xmlns:a="http://schemas.openxmlformats.org/drawingml/2006/main" xmlns:r="http://schemas.openxmlformats.org/officeDocument/2006/relationships" xmlns:p="http://schemas.openxmlformats.org/presentationml/2006/main">
  <p:tag name="NUM" val="42"/>
</p:tagLst>
</file>

<file path=ppt/tags/tag1451.xml><?xml version="1.0" encoding="utf-8"?>
<p:tagLst xmlns:a="http://schemas.openxmlformats.org/drawingml/2006/main" xmlns:r="http://schemas.openxmlformats.org/officeDocument/2006/relationships" xmlns:p="http://schemas.openxmlformats.org/presentationml/2006/main">
  <p:tag name="NUM" val="43"/>
</p:tagLst>
</file>

<file path=ppt/tags/tag1452.xml><?xml version="1.0" encoding="utf-8"?>
<p:tagLst xmlns:a="http://schemas.openxmlformats.org/drawingml/2006/main" xmlns:r="http://schemas.openxmlformats.org/officeDocument/2006/relationships" xmlns:p="http://schemas.openxmlformats.org/presentationml/2006/main">
  <p:tag name="NUM" val="44"/>
</p:tagLst>
</file>

<file path=ppt/tags/tag1453.xml><?xml version="1.0" encoding="utf-8"?>
<p:tagLst xmlns:a="http://schemas.openxmlformats.org/drawingml/2006/main" xmlns:r="http://schemas.openxmlformats.org/officeDocument/2006/relationships" xmlns:p="http://schemas.openxmlformats.org/presentationml/2006/main">
  <p:tag name="NUM" val="45"/>
</p:tagLst>
</file>

<file path=ppt/tags/tag1454.xml><?xml version="1.0" encoding="utf-8"?>
<p:tagLst xmlns:a="http://schemas.openxmlformats.org/drawingml/2006/main" xmlns:r="http://schemas.openxmlformats.org/officeDocument/2006/relationships" xmlns:p="http://schemas.openxmlformats.org/presentationml/2006/main">
  <p:tag name="NUM" val="46"/>
</p:tagLst>
</file>

<file path=ppt/tags/tag1455.xml><?xml version="1.0" encoding="utf-8"?>
<p:tagLst xmlns:a="http://schemas.openxmlformats.org/drawingml/2006/main" xmlns:r="http://schemas.openxmlformats.org/officeDocument/2006/relationships" xmlns:p="http://schemas.openxmlformats.org/presentationml/2006/main">
  <p:tag name="NUM" val="47"/>
</p:tagLst>
</file>

<file path=ppt/tags/tag1456.xml><?xml version="1.0" encoding="utf-8"?>
<p:tagLst xmlns:a="http://schemas.openxmlformats.org/drawingml/2006/main" xmlns:r="http://schemas.openxmlformats.org/officeDocument/2006/relationships" xmlns:p="http://schemas.openxmlformats.org/presentationml/2006/main">
  <p:tag name="NUM" val="48"/>
</p:tagLst>
</file>

<file path=ppt/tags/tag1457.xml><?xml version="1.0" encoding="utf-8"?>
<p:tagLst xmlns:a="http://schemas.openxmlformats.org/drawingml/2006/main" xmlns:r="http://schemas.openxmlformats.org/officeDocument/2006/relationships" xmlns:p="http://schemas.openxmlformats.org/presentationml/2006/main">
  <p:tag name="NUM" val="49"/>
</p:tagLst>
</file>

<file path=ppt/tags/tag1458.xml><?xml version="1.0" encoding="utf-8"?>
<p:tagLst xmlns:a="http://schemas.openxmlformats.org/drawingml/2006/main" xmlns:r="http://schemas.openxmlformats.org/officeDocument/2006/relationships" xmlns:p="http://schemas.openxmlformats.org/presentationml/2006/main">
  <p:tag name="NUM" val="50"/>
</p:tagLst>
</file>

<file path=ppt/tags/tag1459.xml><?xml version="1.0" encoding="utf-8"?>
<p:tagLst xmlns:a="http://schemas.openxmlformats.org/drawingml/2006/main" xmlns:r="http://schemas.openxmlformats.org/officeDocument/2006/relationships" xmlns:p="http://schemas.openxmlformats.org/presentationml/2006/main">
  <p:tag name="NUM" val="51"/>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60.xml><?xml version="1.0" encoding="utf-8"?>
<p:tagLst xmlns:a="http://schemas.openxmlformats.org/drawingml/2006/main" xmlns:r="http://schemas.openxmlformats.org/officeDocument/2006/relationships" xmlns:p="http://schemas.openxmlformats.org/presentationml/2006/main">
  <p:tag name="NUM" val="52"/>
</p:tagLst>
</file>

<file path=ppt/tags/tag1461.xml><?xml version="1.0" encoding="utf-8"?>
<p:tagLst xmlns:a="http://schemas.openxmlformats.org/drawingml/2006/main" xmlns:r="http://schemas.openxmlformats.org/officeDocument/2006/relationships" xmlns:p="http://schemas.openxmlformats.org/presentationml/2006/main">
  <p:tag name="NUM" val="53"/>
</p:tagLst>
</file>

<file path=ppt/tags/tag1462.xml><?xml version="1.0" encoding="utf-8"?>
<p:tagLst xmlns:a="http://schemas.openxmlformats.org/drawingml/2006/main" xmlns:r="http://schemas.openxmlformats.org/officeDocument/2006/relationships" xmlns:p="http://schemas.openxmlformats.org/presentationml/2006/main">
  <p:tag name="NUM" val="1"/>
</p:tagLst>
</file>

<file path=ppt/tags/tag1463.xml><?xml version="1.0" encoding="utf-8"?>
<p:tagLst xmlns:a="http://schemas.openxmlformats.org/drawingml/2006/main" xmlns:r="http://schemas.openxmlformats.org/officeDocument/2006/relationships" xmlns:p="http://schemas.openxmlformats.org/presentationml/2006/main">
  <p:tag name="NUM" val="2"/>
</p:tagLst>
</file>

<file path=ppt/tags/tag1464.xml><?xml version="1.0" encoding="utf-8"?>
<p:tagLst xmlns:a="http://schemas.openxmlformats.org/drawingml/2006/main" xmlns:r="http://schemas.openxmlformats.org/officeDocument/2006/relationships" xmlns:p="http://schemas.openxmlformats.org/presentationml/2006/main">
  <p:tag name="NUM" val="3"/>
</p:tagLst>
</file>

<file path=ppt/tags/tag1465.xml><?xml version="1.0" encoding="utf-8"?>
<p:tagLst xmlns:a="http://schemas.openxmlformats.org/drawingml/2006/main" xmlns:r="http://schemas.openxmlformats.org/officeDocument/2006/relationships" xmlns:p="http://schemas.openxmlformats.org/presentationml/2006/main">
  <p:tag name="NUM" val="4"/>
</p:tagLst>
</file>

<file path=ppt/tags/tag1466.xml><?xml version="1.0" encoding="utf-8"?>
<p:tagLst xmlns:a="http://schemas.openxmlformats.org/drawingml/2006/main" xmlns:r="http://schemas.openxmlformats.org/officeDocument/2006/relationships" xmlns:p="http://schemas.openxmlformats.org/presentationml/2006/main">
  <p:tag name="NUM" val="5"/>
</p:tagLst>
</file>

<file path=ppt/tags/tag1467.xml><?xml version="1.0" encoding="utf-8"?>
<p:tagLst xmlns:a="http://schemas.openxmlformats.org/drawingml/2006/main" xmlns:r="http://schemas.openxmlformats.org/officeDocument/2006/relationships" xmlns:p="http://schemas.openxmlformats.org/presentationml/2006/main">
  <p:tag name="NUM" val="6"/>
</p:tagLst>
</file>

<file path=ppt/tags/tag1468.xml><?xml version="1.0" encoding="utf-8"?>
<p:tagLst xmlns:a="http://schemas.openxmlformats.org/drawingml/2006/main" xmlns:r="http://schemas.openxmlformats.org/officeDocument/2006/relationships" xmlns:p="http://schemas.openxmlformats.org/presentationml/2006/main">
  <p:tag name="NUM" val="7"/>
</p:tagLst>
</file>

<file path=ppt/tags/tag1469.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70.xml><?xml version="1.0" encoding="utf-8"?>
<p:tagLst xmlns:a="http://schemas.openxmlformats.org/drawingml/2006/main" xmlns:r="http://schemas.openxmlformats.org/officeDocument/2006/relationships" xmlns:p="http://schemas.openxmlformats.org/presentationml/2006/main">
  <p:tag name="NUM" val="9"/>
</p:tagLst>
</file>

<file path=ppt/tags/tag1471.xml><?xml version="1.0" encoding="utf-8"?>
<p:tagLst xmlns:a="http://schemas.openxmlformats.org/drawingml/2006/main" xmlns:r="http://schemas.openxmlformats.org/officeDocument/2006/relationships" xmlns:p="http://schemas.openxmlformats.org/presentationml/2006/main">
  <p:tag name="NUM" val="10"/>
</p:tagLst>
</file>

<file path=ppt/tags/tag1472.xml><?xml version="1.0" encoding="utf-8"?>
<p:tagLst xmlns:a="http://schemas.openxmlformats.org/drawingml/2006/main" xmlns:r="http://schemas.openxmlformats.org/officeDocument/2006/relationships" xmlns:p="http://schemas.openxmlformats.org/presentationml/2006/main">
  <p:tag name="NUM" val="11"/>
</p:tagLst>
</file>

<file path=ppt/tags/tag1473.xml><?xml version="1.0" encoding="utf-8"?>
<p:tagLst xmlns:a="http://schemas.openxmlformats.org/drawingml/2006/main" xmlns:r="http://schemas.openxmlformats.org/officeDocument/2006/relationships" xmlns:p="http://schemas.openxmlformats.org/presentationml/2006/main">
  <p:tag name="NUM" val="12"/>
</p:tagLst>
</file>

<file path=ppt/tags/tag1474.xml><?xml version="1.0" encoding="utf-8"?>
<p:tagLst xmlns:a="http://schemas.openxmlformats.org/drawingml/2006/main" xmlns:r="http://schemas.openxmlformats.org/officeDocument/2006/relationships" xmlns:p="http://schemas.openxmlformats.org/presentationml/2006/main">
  <p:tag name="NUM" val="13"/>
</p:tagLst>
</file>

<file path=ppt/tags/tag1475.xml><?xml version="1.0" encoding="utf-8"?>
<p:tagLst xmlns:a="http://schemas.openxmlformats.org/drawingml/2006/main" xmlns:r="http://schemas.openxmlformats.org/officeDocument/2006/relationships" xmlns:p="http://schemas.openxmlformats.org/presentationml/2006/main">
  <p:tag name="NUM" val="14"/>
</p:tagLst>
</file>

<file path=ppt/tags/tag1476.xml><?xml version="1.0" encoding="utf-8"?>
<p:tagLst xmlns:a="http://schemas.openxmlformats.org/drawingml/2006/main" xmlns:r="http://schemas.openxmlformats.org/officeDocument/2006/relationships" xmlns:p="http://schemas.openxmlformats.org/presentationml/2006/main">
  <p:tag name="NUM" val="15"/>
</p:tagLst>
</file>

<file path=ppt/tags/tag1477.xml><?xml version="1.0" encoding="utf-8"?>
<p:tagLst xmlns:a="http://schemas.openxmlformats.org/drawingml/2006/main" xmlns:r="http://schemas.openxmlformats.org/officeDocument/2006/relationships" xmlns:p="http://schemas.openxmlformats.org/presentationml/2006/main">
  <p:tag name="NUM" val="16"/>
</p:tagLst>
</file>

<file path=ppt/tags/tag1478.xml><?xml version="1.0" encoding="utf-8"?>
<p:tagLst xmlns:a="http://schemas.openxmlformats.org/drawingml/2006/main" xmlns:r="http://schemas.openxmlformats.org/officeDocument/2006/relationships" xmlns:p="http://schemas.openxmlformats.org/presentationml/2006/main">
  <p:tag name="NUM" val="17"/>
</p:tagLst>
</file>

<file path=ppt/tags/tag1479.xml><?xml version="1.0" encoding="utf-8"?>
<p:tagLst xmlns:a="http://schemas.openxmlformats.org/drawingml/2006/main" xmlns:r="http://schemas.openxmlformats.org/officeDocument/2006/relationships" xmlns:p="http://schemas.openxmlformats.org/presentationml/2006/main">
  <p:tag name="NUM" val="18"/>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80.xml><?xml version="1.0" encoding="utf-8"?>
<p:tagLst xmlns:a="http://schemas.openxmlformats.org/drawingml/2006/main" xmlns:r="http://schemas.openxmlformats.org/officeDocument/2006/relationships" xmlns:p="http://schemas.openxmlformats.org/presentationml/2006/main">
  <p:tag name="NUM" val="19"/>
</p:tagLst>
</file>

<file path=ppt/tags/tag1481.xml><?xml version="1.0" encoding="utf-8"?>
<p:tagLst xmlns:a="http://schemas.openxmlformats.org/drawingml/2006/main" xmlns:r="http://schemas.openxmlformats.org/officeDocument/2006/relationships" xmlns:p="http://schemas.openxmlformats.org/presentationml/2006/main">
  <p:tag name="NUM" val="20"/>
</p:tagLst>
</file>

<file path=ppt/tags/tag1482.xml><?xml version="1.0" encoding="utf-8"?>
<p:tagLst xmlns:a="http://schemas.openxmlformats.org/drawingml/2006/main" xmlns:r="http://schemas.openxmlformats.org/officeDocument/2006/relationships" xmlns:p="http://schemas.openxmlformats.org/presentationml/2006/main">
  <p:tag name="NUM" val="21"/>
</p:tagLst>
</file>

<file path=ppt/tags/tag1483.xml><?xml version="1.0" encoding="utf-8"?>
<p:tagLst xmlns:a="http://schemas.openxmlformats.org/drawingml/2006/main" xmlns:r="http://schemas.openxmlformats.org/officeDocument/2006/relationships" xmlns:p="http://schemas.openxmlformats.org/presentationml/2006/main">
  <p:tag name="NUM" val="22"/>
</p:tagLst>
</file>

<file path=ppt/tags/tag1484.xml><?xml version="1.0" encoding="utf-8"?>
<p:tagLst xmlns:a="http://schemas.openxmlformats.org/drawingml/2006/main" xmlns:r="http://schemas.openxmlformats.org/officeDocument/2006/relationships" xmlns:p="http://schemas.openxmlformats.org/presentationml/2006/main">
  <p:tag name="NUM" val="23"/>
</p:tagLst>
</file>

<file path=ppt/tags/tag1485.xml><?xml version="1.0" encoding="utf-8"?>
<p:tagLst xmlns:a="http://schemas.openxmlformats.org/drawingml/2006/main" xmlns:r="http://schemas.openxmlformats.org/officeDocument/2006/relationships" xmlns:p="http://schemas.openxmlformats.org/presentationml/2006/main">
  <p:tag name="NUM" val="24"/>
</p:tagLst>
</file>

<file path=ppt/tags/tag1486.xml><?xml version="1.0" encoding="utf-8"?>
<p:tagLst xmlns:a="http://schemas.openxmlformats.org/drawingml/2006/main" xmlns:r="http://schemas.openxmlformats.org/officeDocument/2006/relationships" xmlns:p="http://schemas.openxmlformats.org/presentationml/2006/main">
  <p:tag name="NUM" val="25"/>
</p:tagLst>
</file>

<file path=ppt/tags/tag1487.xml><?xml version="1.0" encoding="utf-8"?>
<p:tagLst xmlns:a="http://schemas.openxmlformats.org/drawingml/2006/main" xmlns:r="http://schemas.openxmlformats.org/officeDocument/2006/relationships" xmlns:p="http://schemas.openxmlformats.org/presentationml/2006/main">
  <p:tag name="NUM" val="26"/>
</p:tagLst>
</file>

<file path=ppt/tags/tag1488.xml><?xml version="1.0" encoding="utf-8"?>
<p:tagLst xmlns:a="http://schemas.openxmlformats.org/drawingml/2006/main" xmlns:r="http://schemas.openxmlformats.org/officeDocument/2006/relationships" xmlns:p="http://schemas.openxmlformats.org/presentationml/2006/main">
  <p:tag name="NUM" val="27"/>
</p:tagLst>
</file>

<file path=ppt/tags/tag1489.xml><?xml version="1.0" encoding="utf-8"?>
<p:tagLst xmlns:a="http://schemas.openxmlformats.org/drawingml/2006/main" xmlns:r="http://schemas.openxmlformats.org/officeDocument/2006/relationships" xmlns:p="http://schemas.openxmlformats.org/presentationml/2006/main">
  <p:tag name="NUM" val="28"/>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490.xml><?xml version="1.0" encoding="utf-8"?>
<p:tagLst xmlns:a="http://schemas.openxmlformats.org/drawingml/2006/main" xmlns:r="http://schemas.openxmlformats.org/officeDocument/2006/relationships" xmlns:p="http://schemas.openxmlformats.org/presentationml/2006/main">
  <p:tag name="NUM" val="29"/>
</p:tagLst>
</file>

<file path=ppt/tags/tag1491.xml><?xml version="1.0" encoding="utf-8"?>
<p:tagLst xmlns:a="http://schemas.openxmlformats.org/drawingml/2006/main" xmlns:r="http://schemas.openxmlformats.org/officeDocument/2006/relationships" xmlns:p="http://schemas.openxmlformats.org/presentationml/2006/main">
  <p:tag name="NUM" val="30"/>
</p:tagLst>
</file>

<file path=ppt/tags/tag1492.xml><?xml version="1.0" encoding="utf-8"?>
<p:tagLst xmlns:a="http://schemas.openxmlformats.org/drawingml/2006/main" xmlns:r="http://schemas.openxmlformats.org/officeDocument/2006/relationships" xmlns:p="http://schemas.openxmlformats.org/presentationml/2006/main">
  <p:tag name="NUM" val="31"/>
</p:tagLst>
</file>

<file path=ppt/tags/tag1493.xml><?xml version="1.0" encoding="utf-8"?>
<p:tagLst xmlns:a="http://schemas.openxmlformats.org/drawingml/2006/main" xmlns:r="http://schemas.openxmlformats.org/officeDocument/2006/relationships" xmlns:p="http://schemas.openxmlformats.org/presentationml/2006/main">
  <p:tag name="NUM" val="32"/>
</p:tagLst>
</file>

<file path=ppt/tags/tag1494.xml><?xml version="1.0" encoding="utf-8"?>
<p:tagLst xmlns:a="http://schemas.openxmlformats.org/drawingml/2006/main" xmlns:r="http://schemas.openxmlformats.org/officeDocument/2006/relationships" xmlns:p="http://schemas.openxmlformats.org/presentationml/2006/main">
  <p:tag name="NUM" val="33"/>
</p:tagLst>
</file>

<file path=ppt/tags/tag1495.xml><?xml version="1.0" encoding="utf-8"?>
<p:tagLst xmlns:a="http://schemas.openxmlformats.org/drawingml/2006/main" xmlns:r="http://schemas.openxmlformats.org/officeDocument/2006/relationships" xmlns:p="http://schemas.openxmlformats.org/presentationml/2006/main">
  <p:tag name="NUM" val="34"/>
</p:tagLst>
</file>

<file path=ppt/tags/tag1496.xml><?xml version="1.0" encoding="utf-8"?>
<p:tagLst xmlns:a="http://schemas.openxmlformats.org/drawingml/2006/main" xmlns:r="http://schemas.openxmlformats.org/officeDocument/2006/relationships" xmlns:p="http://schemas.openxmlformats.org/presentationml/2006/main">
  <p:tag name="NUM" val="35"/>
</p:tagLst>
</file>

<file path=ppt/tags/tag1497.xml><?xml version="1.0" encoding="utf-8"?>
<p:tagLst xmlns:a="http://schemas.openxmlformats.org/drawingml/2006/main" xmlns:r="http://schemas.openxmlformats.org/officeDocument/2006/relationships" xmlns:p="http://schemas.openxmlformats.org/presentationml/2006/main">
  <p:tag name="NUM" val="36"/>
</p:tagLst>
</file>

<file path=ppt/tags/tag1498.xml><?xml version="1.0" encoding="utf-8"?>
<p:tagLst xmlns:a="http://schemas.openxmlformats.org/drawingml/2006/main" xmlns:r="http://schemas.openxmlformats.org/officeDocument/2006/relationships" xmlns:p="http://schemas.openxmlformats.org/presentationml/2006/main">
  <p:tag name="NUM" val="37"/>
</p:tagLst>
</file>

<file path=ppt/tags/tag1499.xml><?xml version="1.0" encoding="utf-8"?>
<p:tagLst xmlns:a="http://schemas.openxmlformats.org/drawingml/2006/main" xmlns:r="http://schemas.openxmlformats.org/officeDocument/2006/relationships" xmlns:p="http://schemas.openxmlformats.org/presentationml/2006/main">
  <p:tag name="NUM" val="38"/>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00.xml><?xml version="1.0" encoding="utf-8"?>
<p:tagLst xmlns:a="http://schemas.openxmlformats.org/drawingml/2006/main" xmlns:r="http://schemas.openxmlformats.org/officeDocument/2006/relationships" xmlns:p="http://schemas.openxmlformats.org/presentationml/2006/main">
  <p:tag name="NUM" val="39"/>
</p:tagLst>
</file>

<file path=ppt/tags/tag1501.xml><?xml version="1.0" encoding="utf-8"?>
<p:tagLst xmlns:a="http://schemas.openxmlformats.org/drawingml/2006/main" xmlns:r="http://schemas.openxmlformats.org/officeDocument/2006/relationships" xmlns:p="http://schemas.openxmlformats.org/presentationml/2006/main">
  <p:tag name="NUM" val="40"/>
</p:tagLst>
</file>

<file path=ppt/tags/tag1502.xml><?xml version="1.0" encoding="utf-8"?>
<p:tagLst xmlns:a="http://schemas.openxmlformats.org/drawingml/2006/main" xmlns:r="http://schemas.openxmlformats.org/officeDocument/2006/relationships" xmlns:p="http://schemas.openxmlformats.org/presentationml/2006/main">
  <p:tag name="NUM" val="41"/>
</p:tagLst>
</file>

<file path=ppt/tags/tag1503.xml><?xml version="1.0" encoding="utf-8"?>
<p:tagLst xmlns:a="http://schemas.openxmlformats.org/drawingml/2006/main" xmlns:r="http://schemas.openxmlformats.org/officeDocument/2006/relationships" xmlns:p="http://schemas.openxmlformats.org/presentationml/2006/main">
  <p:tag name="NUM" val="42"/>
</p:tagLst>
</file>

<file path=ppt/tags/tag1504.xml><?xml version="1.0" encoding="utf-8"?>
<p:tagLst xmlns:a="http://schemas.openxmlformats.org/drawingml/2006/main" xmlns:r="http://schemas.openxmlformats.org/officeDocument/2006/relationships" xmlns:p="http://schemas.openxmlformats.org/presentationml/2006/main">
  <p:tag name="NUM" val="43"/>
</p:tagLst>
</file>

<file path=ppt/tags/tag1505.xml><?xml version="1.0" encoding="utf-8"?>
<p:tagLst xmlns:a="http://schemas.openxmlformats.org/drawingml/2006/main" xmlns:r="http://schemas.openxmlformats.org/officeDocument/2006/relationships" xmlns:p="http://schemas.openxmlformats.org/presentationml/2006/main">
  <p:tag name="NUM" val="44"/>
</p:tagLst>
</file>

<file path=ppt/tags/tag1506.xml><?xml version="1.0" encoding="utf-8"?>
<p:tagLst xmlns:a="http://schemas.openxmlformats.org/drawingml/2006/main" xmlns:r="http://schemas.openxmlformats.org/officeDocument/2006/relationships" xmlns:p="http://schemas.openxmlformats.org/presentationml/2006/main">
  <p:tag name="NUM" val="45"/>
</p:tagLst>
</file>

<file path=ppt/tags/tag1507.xml><?xml version="1.0" encoding="utf-8"?>
<p:tagLst xmlns:a="http://schemas.openxmlformats.org/drawingml/2006/main" xmlns:r="http://schemas.openxmlformats.org/officeDocument/2006/relationships" xmlns:p="http://schemas.openxmlformats.org/presentationml/2006/main">
  <p:tag name="NUM" val="46"/>
</p:tagLst>
</file>

<file path=ppt/tags/tag1508.xml><?xml version="1.0" encoding="utf-8"?>
<p:tagLst xmlns:a="http://schemas.openxmlformats.org/drawingml/2006/main" xmlns:r="http://schemas.openxmlformats.org/officeDocument/2006/relationships" xmlns:p="http://schemas.openxmlformats.org/presentationml/2006/main">
  <p:tag name="NUM" val="47"/>
</p:tagLst>
</file>

<file path=ppt/tags/tag1509.xml><?xml version="1.0" encoding="utf-8"?>
<p:tagLst xmlns:a="http://schemas.openxmlformats.org/drawingml/2006/main" xmlns:r="http://schemas.openxmlformats.org/officeDocument/2006/relationships" xmlns:p="http://schemas.openxmlformats.org/presentationml/2006/main">
  <p:tag name="NUM" val="48"/>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10.xml><?xml version="1.0" encoding="utf-8"?>
<p:tagLst xmlns:a="http://schemas.openxmlformats.org/drawingml/2006/main" xmlns:r="http://schemas.openxmlformats.org/officeDocument/2006/relationships" xmlns:p="http://schemas.openxmlformats.org/presentationml/2006/main">
  <p:tag name="NUM" val="49"/>
</p:tagLst>
</file>

<file path=ppt/tags/tag1511.xml><?xml version="1.0" encoding="utf-8"?>
<p:tagLst xmlns:a="http://schemas.openxmlformats.org/drawingml/2006/main" xmlns:r="http://schemas.openxmlformats.org/officeDocument/2006/relationships" xmlns:p="http://schemas.openxmlformats.org/presentationml/2006/main">
  <p:tag name="NUM" val="50"/>
</p:tagLst>
</file>

<file path=ppt/tags/tag1512.xml><?xml version="1.0" encoding="utf-8"?>
<p:tagLst xmlns:a="http://schemas.openxmlformats.org/drawingml/2006/main" xmlns:r="http://schemas.openxmlformats.org/officeDocument/2006/relationships" xmlns:p="http://schemas.openxmlformats.org/presentationml/2006/main">
  <p:tag name="NUM" val="1"/>
</p:tagLst>
</file>

<file path=ppt/tags/tag1513.xml><?xml version="1.0" encoding="utf-8"?>
<p:tagLst xmlns:a="http://schemas.openxmlformats.org/drawingml/2006/main" xmlns:r="http://schemas.openxmlformats.org/officeDocument/2006/relationships" xmlns:p="http://schemas.openxmlformats.org/presentationml/2006/main">
  <p:tag name="NUM" val="2"/>
</p:tagLst>
</file>

<file path=ppt/tags/tag1514.xml><?xml version="1.0" encoding="utf-8"?>
<p:tagLst xmlns:a="http://schemas.openxmlformats.org/drawingml/2006/main" xmlns:r="http://schemas.openxmlformats.org/officeDocument/2006/relationships" xmlns:p="http://schemas.openxmlformats.org/presentationml/2006/main">
  <p:tag name="NUM" val="1"/>
</p:tagLst>
</file>

<file path=ppt/tags/tag1515.xml><?xml version="1.0" encoding="utf-8"?>
<p:tagLst xmlns:a="http://schemas.openxmlformats.org/drawingml/2006/main" xmlns:r="http://schemas.openxmlformats.org/officeDocument/2006/relationships" xmlns:p="http://schemas.openxmlformats.org/presentationml/2006/main">
  <p:tag name="NUM" val="2"/>
</p:tagLst>
</file>

<file path=ppt/tags/tag1516.xml><?xml version="1.0" encoding="utf-8"?>
<p:tagLst xmlns:a="http://schemas.openxmlformats.org/drawingml/2006/main" xmlns:r="http://schemas.openxmlformats.org/officeDocument/2006/relationships" xmlns:p="http://schemas.openxmlformats.org/presentationml/2006/main">
  <p:tag name="NUM" val="3"/>
</p:tagLst>
</file>

<file path=ppt/tags/tag1517.xml><?xml version="1.0" encoding="utf-8"?>
<p:tagLst xmlns:a="http://schemas.openxmlformats.org/drawingml/2006/main" xmlns:r="http://schemas.openxmlformats.org/officeDocument/2006/relationships" xmlns:p="http://schemas.openxmlformats.org/presentationml/2006/main">
  <p:tag name="NUM" val="4"/>
</p:tagLst>
</file>

<file path=ppt/tags/tag1518.xml><?xml version="1.0" encoding="utf-8"?>
<p:tagLst xmlns:a="http://schemas.openxmlformats.org/drawingml/2006/main" xmlns:r="http://schemas.openxmlformats.org/officeDocument/2006/relationships" xmlns:p="http://schemas.openxmlformats.org/presentationml/2006/main">
  <p:tag name="NUM" val="5"/>
</p:tagLst>
</file>

<file path=ppt/tags/tag1519.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20.xml><?xml version="1.0" encoding="utf-8"?>
<p:tagLst xmlns:a="http://schemas.openxmlformats.org/drawingml/2006/main" xmlns:r="http://schemas.openxmlformats.org/officeDocument/2006/relationships" xmlns:p="http://schemas.openxmlformats.org/presentationml/2006/main">
  <p:tag name="NUM" val="7"/>
</p:tagLst>
</file>

<file path=ppt/tags/tag1521.xml><?xml version="1.0" encoding="utf-8"?>
<p:tagLst xmlns:a="http://schemas.openxmlformats.org/drawingml/2006/main" xmlns:r="http://schemas.openxmlformats.org/officeDocument/2006/relationships" xmlns:p="http://schemas.openxmlformats.org/presentationml/2006/main">
  <p:tag name="NUM" val="8"/>
</p:tagLst>
</file>

<file path=ppt/tags/tag1522.xml><?xml version="1.0" encoding="utf-8"?>
<p:tagLst xmlns:a="http://schemas.openxmlformats.org/drawingml/2006/main" xmlns:r="http://schemas.openxmlformats.org/officeDocument/2006/relationships" xmlns:p="http://schemas.openxmlformats.org/presentationml/2006/main">
  <p:tag name="NUM" val="9"/>
</p:tagLst>
</file>

<file path=ppt/tags/tag1523.xml><?xml version="1.0" encoding="utf-8"?>
<p:tagLst xmlns:a="http://schemas.openxmlformats.org/drawingml/2006/main" xmlns:r="http://schemas.openxmlformats.org/officeDocument/2006/relationships" xmlns:p="http://schemas.openxmlformats.org/presentationml/2006/main">
  <p:tag name="NUM" val="10"/>
</p:tagLst>
</file>

<file path=ppt/tags/tag1524.xml><?xml version="1.0" encoding="utf-8"?>
<p:tagLst xmlns:a="http://schemas.openxmlformats.org/drawingml/2006/main" xmlns:r="http://schemas.openxmlformats.org/officeDocument/2006/relationships" xmlns:p="http://schemas.openxmlformats.org/presentationml/2006/main">
  <p:tag name="NUM" val="11"/>
</p:tagLst>
</file>

<file path=ppt/tags/tag1525.xml><?xml version="1.0" encoding="utf-8"?>
<p:tagLst xmlns:a="http://schemas.openxmlformats.org/drawingml/2006/main" xmlns:r="http://schemas.openxmlformats.org/officeDocument/2006/relationships" xmlns:p="http://schemas.openxmlformats.org/presentationml/2006/main">
  <p:tag name="NUM" val="12"/>
</p:tagLst>
</file>

<file path=ppt/tags/tag1526.xml><?xml version="1.0" encoding="utf-8"?>
<p:tagLst xmlns:a="http://schemas.openxmlformats.org/drawingml/2006/main" xmlns:r="http://schemas.openxmlformats.org/officeDocument/2006/relationships" xmlns:p="http://schemas.openxmlformats.org/presentationml/2006/main">
  <p:tag name="NUM" val="13"/>
</p:tagLst>
</file>

<file path=ppt/tags/tag1527.xml><?xml version="1.0" encoding="utf-8"?>
<p:tagLst xmlns:a="http://schemas.openxmlformats.org/drawingml/2006/main" xmlns:r="http://schemas.openxmlformats.org/officeDocument/2006/relationships" xmlns:p="http://schemas.openxmlformats.org/presentationml/2006/main">
  <p:tag name="NUM" val="1"/>
</p:tagLst>
</file>

<file path=ppt/tags/tag1528.xml><?xml version="1.0" encoding="utf-8"?>
<p:tagLst xmlns:a="http://schemas.openxmlformats.org/drawingml/2006/main" xmlns:r="http://schemas.openxmlformats.org/officeDocument/2006/relationships" xmlns:p="http://schemas.openxmlformats.org/presentationml/2006/main">
  <p:tag name="NUM" val="2"/>
</p:tagLst>
</file>

<file path=ppt/tags/tag1529.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30.xml><?xml version="1.0" encoding="utf-8"?>
<p:tagLst xmlns:a="http://schemas.openxmlformats.org/drawingml/2006/main" xmlns:r="http://schemas.openxmlformats.org/officeDocument/2006/relationships" xmlns:p="http://schemas.openxmlformats.org/presentationml/2006/main">
  <p:tag name="NUM" val="4"/>
</p:tagLst>
</file>

<file path=ppt/tags/tag1531.xml><?xml version="1.0" encoding="utf-8"?>
<p:tagLst xmlns:a="http://schemas.openxmlformats.org/drawingml/2006/main" xmlns:r="http://schemas.openxmlformats.org/officeDocument/2006/relationships" xmlns:p="http://schemas.openxmlformats.org/presentationml/2006/main">
  <p:tag name="NUM" val="5"/>
</p:tagLst>
</file>

<file path=ppt/tags/tag1532.xml><?xml version="1.0" encoding="utf-8"?>
<p:tagLst xmlns:a="http://schemas.openxmlformats.org/drawingml/2006/main" xmlns:r="http://schemas.openxmlformats.org/officeDocument/2006/relationships" xmlns:p="http://schemas.openxmlformats.org/presentationml/2006/main">
  <p:tag name="NUM" val="6"/>
</p:tagLst>
</file>

<file path=ppt/tags/tag1533.xml><?xml version="1.0" encoding="utf-8"?>
<p:tagLst xmlns:a="http://schemas.openxmlformats.org/drawingml/2006/main" xmlns:r="http://schemas.openxmlformats.org/officeDocument/2006/relationships" xmlns:p="http://schemas.openxmlformats.org/presentationml/2006/main">
  <p:tag name="NUM" val="7"/>
</p:tagLst>
</file>

<file path=ppt/tags/tag1534.xml><?xml version="1.0" encoding="utf-8"?>
<p:tagLst xmlns:a="http://schemas.openxmlformats.org/drawingml/2006/main" xmlns:r="http://schemas.openxmlformats.org/officeDocument/2006/relationships" xmlns:p="http://schemas.openxmlformats.org/presentationml/2006/main">
  <p:tag name="NUM" val="8"/>
</p:tagLst>
</file>

<file path=ppt/tags/tag1535.xml><?xml version="1.0" encoding="utf-8"?>
<p:tagLst xmlns:a="http://schemas.openxmlformats.org/drawingml/2006/main" xmlns:r="http://schemas.openxmlformats.org/officeDocument/2006/relationships" xmlns:p="http://schemas.openxmlformats.org/presentationml/2006/main">
  <p:tag name="NUM" val="9"/>
</p:tagLst>
</file>

<file path=ppt/tags/tag1536.xml><?xml version="1.0" encoding="utf-8"?>
<p:tagLst xmlns:a="http://schemas.openxmlformats.org/drawingml/2006/main" xmlns:r="http://schemas.openxmlformats.org/officeDocument/2006/relationships" xmlns:p="http://schemas.openxmlformats.org/presentationml/2006/main">
  <p:tag name="NUM" val="10"/>
</p:tagLst>
</file>

<file path=ppt/tags/tag1537.xml><?xml version="1.0" encoding="utf-8"?>
<p:tagLst xmlns:a="http://schemas.openxmlformats.org/drawingml/2006/main" xmlns:r="http://schemas.openxmlformats.org/officeDocument/2006/relationships" xmlns:p="http://schemas.openxmlformats.org/presentationml/2006/main">
  <p:tag name="NUM" val="11"/>
</p:tagLst>
</file>

<file path=ppt/tags/tag1538.xml><?xml version="1.0" encoding="utf-8"?>
<p:tagLst xmlns:a="http://schemas.openxmlformats.org/drawingml/2006/main" xmlns:r="http://schemas.openxmlformats.org/officeDocument/2006/relationships" xmlns:p="http://schemas.openxmlformats.org/presentationml/2006/main">
  <p:tag name="NUM" val="12"/>
</p:tagLst>
</file>

<file path=ppt/tags/tag1539.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40.xml><?xml version="1.0" encoding="utf-8"?>
<p:tagLst xmlns:a="http://schemas.openxmlformats.org/drawingml/2006/main" xmlns:r="http://schemas.openxmlformats.org/officeDocument/2006/relationships" xmlns:p="http://schemas.openxmlformats.org/presentationml/2006/main">
  <p:tag name="NUM" val="2"/>
</p:tagLst>
</file>

<file path=ppt/tags/tag1541.xml><?xml version="1.0" encoding="utf-8"?>
<p:tagLst xmlns:a="http://schemas.openxmlformats.org/drawingml/2006/main" xmlns:r="http://schemas.openxmlformats.org/officeDocument/2006/relationships" xmlns:p="http://schemas.openxmlformats.org/presentationml/2006/main">
  <p:tag name="NUM" val="3"/>
</p:tagLst>
</file>

<file path=ppt/tags/tag1542.xml><?xml version="1.0" encoding="utf-8"?>
<p:tagLst xmlns:a="http://schemas.openxmlformats.org/drawingml/2006/main" xmlns:r="http://schemas.openxmlformats.org/officeDocument/2006/relationships" xmlns:p="http://schemas.openxmlformats.org/presentationml/2006/main">
  <p:tag name="NUM" val="4"/>
</p:tagLst>
</file>

<file path=ppt/tags/tag1543.xml><?xml version="1.0" encoding="utf-8"?>
<p:tagLst xmlns:a="http://schemas.openxmlformats.org/drawingml/2006/main" xmlns:r="http://schemas.openxmlformats.org/officeDocument/2006/relationships" xmlns:p="http://schemas.openxmlformats.org/presentationml/2006/main">
  <p:tag name="NUM" val="5"/>
</p:tagLst>
</file>

<file path=ppt/tags/tag1544.xml><?xml version="1.0" encoding="utf-8"?>
<p:tagLst xmlns:a="http://schemas.openxmlformats.org/drawingml/2006/main" xmlns:r="http://schemas.openxmlformats.org/officeDocument/2006/relationships" xmlns:p="http://schemas.openxmlformats.org/presentationml/2006/main">
  <p:tag name="NUM" val="6"/>
</p:tagLst>
</file>

<file path=ppt/tags/tag1545.xml><?xml version="1.0" encoding="utf-8"?>
<p:tagLst xmlns:a="http://schemas.openxmlformats.org/drawingml/2006/main" xmlns:r="http://schemas.openxmlformats.org/officeDocument/2006/relationships" xmlns:p="http://schemas.openxmlformats.org/presentationml/2006/main">
  <p:tag name="NUM" val="1"/>
</p:tagLst>
</file>

<file path=ppt/tags/tag1546.xml><?xml version="1.0" encoding="utf-8"?>
<p:tagLst xmlns:a="http://schemas.openxmlformats.org/drawingml/2006/main" xmlns:r="http://schemas.openxmlformats.org/officeDocument/2006/relationships" xmlns:p="http://schemas.openxmlformats.org/presentationml/2006/main">
  <p:tag name="NUM" val="2"/>
</p:tagLst>
</file>

<file path=ppt/tags/tag1547.xml><?xml version="1.0" encoding="utf-8"?>
<p:tagLst xmlns:a="http://schemas.openxmlformats.org/drawingml/2006/main" xmlns:r="http://schemas.openxmlformats.org/officeDocument/2006/relationships" xmlns:p="http://schemas.openxmlformats.org/presentationml/2006/main">
  <p:tag name="NUM" val="3"/>
</p:tagLst>
</file>

<file path=ppt/tags/tag1548.xml><?xml version="1.0" encoding="utf-8"?>
<p:tagLst xmlns:a="http://schemas.openxmlformats.org/drawingml/2006/main" xmlns:r="http://schemas.openxmlformats.org/officeDocument/2006/relationships" xmlns:p="http://schemas.openxmlformats.org/presentationml/2006/main">
  <p:tag name="NUM" val="4"/>
</p:tagLst>
</file>

<file path=ppt/tags/tag1549.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50.xml><?xml version="1.0" encoding="utf-8"?>
<p:tagLst xmlns:a="http://schemas.openxmlformats.org/drawingml/2006/main" xmlns:r="http://schemas.openxmlformats.org/officeDocument/2006/relationships" xmlns:p="http://schemas.openxmlformats.org/presentationml/2006/main">
  <p:tag name="NUM" val="1"/>
</p:tagLst>
</file>

<file path=ppt/tags/tag1551.xml><?xml version="1.0" encoding="utf-8"?>
<p:tagLst xmlns:a="http://schemas.openxmlformats.org/drawingml/2006/main" xmlns:r="http://schemas.openxmlformats.org/officeDocument/2006/relationships" xmlns:p="http://schemas.openxmlformats.org/presentationml/2006/main">
  <p:tag name="NUM" val="2"/>
</p:tagLst>
</file>

<file path=ppt/tags/tag1552.xml><?xml version="1.0" encoding="utf-8"?>
<p:tagLst xmlns:a="http://schemas.openxmlformats.org/drawingml/2006/main" xmlns:r="http://schemas.openxmlformats.org/officeDocument/2006/relationships" xmlns:p="http://schemas.openxmlformats.org/presentationml/2006/main">
  <p:tag name="NUM" val="1"/>
</p:tagLst>
</file>

<file path=ppt/tags/tag1553.xml><?xml version="1.0" encoding="utf-8"?>
<p:tagLst xmlns:a="http://schemas.openxmlformats.org/drawingml/2006/main" xmlns:r="http://schemas.openxmlformats.org/officeDocument/2006/relationships" xmlns:p="http://schemas.openxmlformats.org/presentationml/2006/main">
  <p:tag name="NUM" val="2"/>
</p:tagLst>
</file>

<file path=ppt/tags/tag1554.xml><?xml version="1.0" encoding="utf-8"?>
<p:tagLst xmlns:a="http://schemas.openxmlformats.org/drawingml/2006/main" xmlns:r="http://schemas.openxmlformats.org/officeDocument/2006/relationships" xmlns:p="http://schemas.openxmlformats.org/presentationml/2006/main">
  <p:tag name="NUM" val="3"/>
</p:tagLst>
</file>

<file path=ppt/tags/tag1555.xml><?xml version="1.0" encoding="utf-8"?>
<p:tagLst xmlns:a="http://schemas.openxmlformats.org/drawingml/2006/main" xmlns:r="http://schemas.openxmlformats.org/officeDocument/2006/relationships" xmlns:p="http://schemas.openxmlformats.org/presentationml/2006/main">
  <p:tag name="NUM" val="4"/>
</p:tagLst>
</file>

<file path=ppt/tags/tag1556.xml><?xml version="1.0" encoding="utf-8"?>
<p:tagLst xmlns:a="http://schemas.openxmlformats.org/drawingml/2006/main" xmlns:r="http://schemas.openxmlformats.org/officeDocument/2006/relationships" xmlns:p="http://schemas.openxmlformats.org/presentationml/2006/main">
  <p:tag name="NUM" val="5"/>
</p:tagLst>
</file>

<file path=ppt/tags/tag1557.xml><?xml version="1.0" encoding="utf-8"?>
<p:tagLst xmlns:a="http://schemas.openxmlformats.org/drawingml/2006/main" xmlns:r="http://schemas.openxmlformats.org/officeDocument/2006/relationships" xmlns:p="http://schemas.openxmlformats.org/presentationml/2006/main">
  <p:tag name="NUM" val="6"/>
</p:tagLst>
</file>

<file path=ppt/tags/tag1558.xml><?xml version="1.0" encoding="utf-8"?>
<p:tagLst xmlns:a="http://schemas.openxmlformats.org/drawingml/2006/main" xmlns:r="http://schemas.openxmlformats.org/officeDocument/2006/relationships" xmlns:p="http://schemas.openxmlformats.org/presentationml/2006/main">
  <p:tag name="NUM" val="7"/>
</p:tagLst>
</file>

<file path=ppt/tags/tag1559.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60.xml><?xml version="1.0" encoding="utf-8"?>
<p:tagLst xmlns:a="http://schemas.openxmlformats.org/drawingml/2006/main" xmlns:r="http://schemas.openxmlformats.org/officeDocument/2006/relationships" xmlns:p="http://schemas.openxmlformats.org/presentationml/2006/main">
  <p:tag name="NUM" val="9"/>
</p:tagLst>
</file>

<file path=ppt/tags/tag1561.xml><?xml version="1.0" encoding="utf-8"?>
<p:tagLst xmlns:a="http://schemas.openxmlformats.org/drawingml/2006/main" xmlns:r="http://schemas.openxmlformats.org/officeDocument/2006/relationships" xmlns:p="http://schemas.openxmlformats.org/presentationml/2006/main">
  <p:tag name="NUM" val="10"/>
</p:tagLst>
</file>

<file path=ppt/tags/tag1562.xml><?xml version="1.0" encoding="utf-8"?>
<p:tagLst xmlns:a="http://schemas.openxmlformats.org/drawingml/2006/main" xmlns:r="http://schemas.openxmlformats.org/officeDocument/2006/relationships" xmlns:p="http://schemas.openxmlformats.org/presentationml/2006/main">
  <p:tag name="NUM" val="11"/>
</p:tagLst>
</file>

<file path=ppt/tags/tag1563.xml><?xml version="1.0" encoding="utf-8"?>
<p:tagLst xmlns:a="http://schemas.openxmlformats.org/drawingml/2006/main" xmlns:r="http://schemas.openxmlformats.org/officeDocument/2006/relationships" xmlns:p="http://schemas.openxmlformats.org/presentationml/2006/main">
  <p:tag name="NUM" val="12"/>
</p:tagLst>
</file>

<file path=ppt/tags/tag1564.xml><?xml version="1.0" encoding="utf-8"?>
<p:tagLst xmlns:a="http://schemas.openxmlformats.org/drawingml/2006/main" xmlns:r="http://schemas.openxmlformats.org/officeDocument/2006/relationships" xmlns:p="http://schemas.openxmlformats.org/presentationml/2006/main">
  <p:tag name="NUM" val="13"/>
</p:tagLst>
</file>

<file path=ppt/tags/tag1565.xml><?xml version="1.0" encoding="utf-8"?>
<p:tagLst xmlns:a="http://schemas.openxmlformats.org/drawingml/2006/main" xmlns:r="http://schemas.openxmlformats.org/officeDocument/2006/relationships" xmlns:p="http://schemas.openxmlformats.org/presentationml/2006/main">
  <p:tag name="NUM" val="14"/>
</p:tagLst>
</file>

<file path=ppt/tags/tag1566.xml><?xml version="1.0" encoding="utf-8"?>
<p:tagLst xmlns:a="http://schemas.openxmlformats.org/drawingml/2006/main" xmlns:r="http://schemas.openxmlformats.org/officeDocument/2006/relationships" xmlns:p="http://schemas.openxmlformats.org/presentationml/2006/main">
  <p:tag name="NUM" val="15"/>
</p:tagLst>
</file>

<file path=ppt/tags/tag1567.xml><?xml version="1.0" encoding="utf-8"?>
<p:tagLst xmlns:a="http://schemas.openxmlformats.org/drawingml/2006/main" xmlns:r="http://schemas.openxmlformats.org/officeDocument/2006/relationships" xmlns:p="http://schemas.openxmlformats.org/presentationml/2006/main">
  <p:tag name="NUM" val="16"/>
</p:tagLst>
</file>

<file path=ppt/tags/tag1568.xml><?xml version="1.0" encoding="utf-8"?>
<p:tagLst xmlns:a="http://schemas.openxmlformats.org/drawingml/2006/main" xmlns:r="http://schemas.openxmlformats.org/officeDocument/2006/relationships" xmlns:p="http://schemas.openxmlformats.org/presentationml/2006/main">
  <p:tag name="NUM" val="17"/>
</p:tagLst>
</file>

<file path=ppt/tags/tag1569.xml><?xml version="1.0" encoding="utf-8"?>
<p:tagLst xmlns:a="http://schemas.openxmlformats.org/drawingml/2006/main" xmlns:r="http://schemas.openxmlformats.org/officeDocument/2006/relationships" xmlns:p="http://schemas.openxmlformats.org/presentationml/2006/main">
  <p:tag name="NUM" val="18"/>
</p:tagLst>
</file>

<file path=ppt/tags/tag157.xml><?xml version="1.0" encoding="utf-8"?>
<p:tagLst xmlns:a="http://schemas.openxmlformats.org/drawingml/2006/main" xmlns:r="http://schemas.openxmlformats.org/officeDocument/2006/relationships" xmlns:p="http://schemas.openxmlformats.org/presentationml/2006/main">
  <p:tag name="NUM" val="14"/>
</p:tagLst>
</file>

<file path=ppt/tags/tag1570.xml><?xml version="1.0" encoding="utf-8"?>
<p:tagLst xmlns:a="http://schemas.openxmlformats.org/drawingml/2006/main" xmlns:r="http://schemas.openxmlformats.org/officeDocument/2006/relationships" xmlns:p="http://schemas.openxmlformats.org/presentationml/2006/main">
  <p:tag name="NUM" val="19"/>
</p:tagLst>
</file>

<file path=ppt/tags/tag1571.xml><?xml version="1.0" encoding="utf-8"?>
<p:tagLst xmlns:a="http://schemas.openxmlformats.org/drawingml/2006/main" xmlns:r="http://schemas.openxmlformats.org/officeDocument/2006/relationships" xmlns:p="http://schemas.openxmlformats.org/presentationml/2006/main">
  <p:tag name="NUM" val="20"/>
</p:tagLst>
</file>

<file path=ppt/tags/tag1572.xml><?xml version="1.0" encoding="utf-8"?>
<p:tagLst xmlns:a="http://schemas.openxmlformats.org/drawingml/2006/main" xmlns:r="http://schemas.openxmlformats.org/officeDocument/2006/relationships" xmlns:p="http://schemas.openxmlformats.org/presentationml/2006/main">
  <p:tag name="NUM" val="21"/>
</p:tagLst>
</file>

<file path=ppt/tags/tag1573.xml><?xml version="1.0" encoding="utf-8"?>
<p:tagLst xmlns:a="http://schemas.openxmlformats.org/drawingml/2006/main" xmlns:r="http://schemas.openxmlformats.org/officeDocument/2006/relationships" xmlns:p="http://schemas.openxmlformats.org/presentationml/2006/main">
  <p:tag name="NUM" val="22"/>
</p:tagLst>
</file>

<file path=ppt/tags/tag1574.xml><?xml version="1.0" encoding="utf-8"?>
<p:tagLst xmlns:a="http://schemas.openxmlformats.org/drawingml/2006/main" xmlns:r="http://schemas.openxmlformats.org/officeDocument/2006/relationships" xmlns:p="http://schemas.openxmlformats.org/presentationml/2006/main">
  <p:tag name="NUM" val="23"/>
</p:tagLst>
</file>

<file path=ppt/tags/tag1575.xml><?xml version="1.0" encoding="utf-8"?>
<p:tagLst xmlns:a="http://schemas.openxmlformats.org/drawingml/2006/main" xmlns:r="http://schemas.openxmlformats.org/officeDocument/2006/relationships" xmlns:p="http://schemas.openxmlformats.org/presentationml/2006/main">
  <p:tag name="NUM" val="24"/>
</p:tagLst>
</file>

<file path=ppt/tags/tag1576.xml><?xml version="1.0" encoding="utf-8"?>
<p:tagLst xmlns:a="http://schemas.openxmlformats.org/drawingml/2006/main" xmlns:r="http://schemas.openxmlformats.org/officeDocument/2006/relationships" xmlns:p="http://schemas.openxmlformats.org/presentationml/2006/main">
  <p:tag name="NUM" val="25"/>
</p:tagLst>
</file>

<file path=ppt/tags/tag1577.xml><?xml version="1.0" encoding="utf-8"?>
<p:tagLst xmlns:a="http://schemas.openxmlformats.org/drawingml/2006/main" xmlns:r="http://schemas.openxmlformats.org/officeDocument/2006/relationships" xmlns:p="http://schemas.openxmlformats.org/presentationml/2006/main">
  <p:tag name="NUM" val="26"/>
</p:tagLst>
</file>

<file path=ppt/tags/tag1578.xml><?xml version="1.0" encoding="utf-8"?>
<p:tagLst xmlns:a="http://schemas.openxmlformats.org/drawingml/2006/main" xmlns:r="http://schemas.openxmlformats.org/officeDocument/2006/relationships" xmlns:p="http://schemas.openxmlformats.org/presentationml/2006/main">
  <p:tag name="NUM" val="27"/>
</p:tagLst>
</file>

<file path=ppt/tags/tag1579.xml><?xml version="1.0" encoding="utf-8"?>
<p:tagLst xmlns:a="http://schemas.openxmlformats.org/drawingml/2006/main" xmlns:r="http://schemas.openxmlformats.org/officeDocument/2006/relationships" xmlns:p="http://schemas.openxmlformats.org/presentationml/2006/main">
  <p:tag name="NUM" val="28"/>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80.xml><?xml version="1.0" encoding="utf-8"?>
<p:tagLst xmlns:a="http://schemas.openxmlformats.org/drawingml/2006/main" xmlns:r="http://schemas.openxmlformats.org/officeDocument/2006/relationships" xmlns:p="http://schemas.openxmlformats.org/presentationml/2006/main">
  <p:tag name="NUM" val="29"/>
</p:tagLst>
</file>

<file path=ppt/tags/tag1581.xml><?xml version="1.0" encoding="utf-8"?>
<p:tagLst xmlns:a="http://schemas.openxmlformats.org/drawingml/2006/main" xmlns:r="http://schemas.openxmlformats.org/officeDocument/2006/relationships" xmlns:p="http://schemas.openxmlformats.org/presentationml/2006/main">
  <p:tag name="NUM" val="30"/>
</p:tagLst>
</file>

<file path=ppt/tags/tag1582.xml><?xml version="1.0" encoding="utf-8"?>
<p:tagLst xmlns:a="http://schemas.openxmlformats.org/drawingml/2006/main" xmlns:r="http://schemas.openxmlformats.org/officeDocument/2006/relationships" xmlns:p="http://schemas.openxmlformats.org/presentationml/2006/main">
  <p:tag name="NUM" val="31"/>
</p:tagLst>
</file>

<file path=ppt/tags/tag1583.xml><?xml version="1.0" encoding="utf-8"?>
<p:tagLst xmlns:a="http://schemas.openxmlformats.org/drawingml/2006/main" xmlns:r="http://schemas.openxmlformats.org/officeDocument/2006/relationships" xmlns:p="http://schemas.openxmlformats.org/presentationml/2006/main">
  <p:tag name="NUM" val="32"/>
</p:tagLst>
</file>

<file path=ppt/tags/tag1584.xml><?xml version="1.0" encoding="utf-8"?>
<p:tagLst xmlns:a="http://schemas.openxmlformats.org/drawingml/2006/main" xmlns:r="http://schemas.openxmlformats.org/officeDocument/2006/relationships" xmlns:p="http://schemas.openxmlformats.org/presentationml/2006/main">
  <p:tag name="NUM" val="33"/>
</p:tagLst>
</file>

<file path=ppt/tags/tag1585.xml><?xml version="1.0" encoding="utf-8"?>
<p:tagLst xmlns:a="http://schemas.openxmlformats.org/drawingml/2006/main" xmlns:r="http://schemas.openxmlformats.org/officeDocument/2006/relationships" xmlns:p="http://schemas.openxmlformats.org/presentationml/2006/main">
  <p:tag name="NUM" val="34"/>
</p:tagLst>
</file>

<file path=ppt/tags/tag1586.xml><?xml version="1.0" encoding="utf-8"?>
<p:tagLst xmlns:a="http://schemas.openxmlformats.org/drawingml/2006/main" xmlns:r="http://schemas.openxmlformats.org/officeDocument/2006/relationships" xmlns:p="http://schemas.openxmlformats.org/presentationml/2006/main">
  <p:tag name="NUM" val="35"/>
</p:tagLst>
</file>

<file path=ppt/tags/tag1587.xml><?xml version="1.0" encoding="utf-8"?>
<p:tagLst xmlns:a="http://schemas.openxmlformats.org/drawingml/2006/main" xmlns:r="http://schemas.openxmlformats.org/officeDocument/2006/relationships" xmlns:p="http://schemas.openxmlformats.org/presentationml/2006/main">
  <p:tag name="NUM" val="36"/>
</p:tagLst>
</file>

<file path=ppt/tags/tag1588.xml><?xml version="1.0" encoding="utf-8"?>
<p:tagLst xmlns:a="http://schemas.openxmlformats.org/drawingml/2006/main" xmlns:r="http://schemas.openxmlformats.org/officeDocument/2006/relationships" xmlns:p="http://schemas.openxmlformats.org/presentationml/2006/main">
  <p:tag name="NUM" val="37"/>
</p:tagLst>
</file>

<file path=ppt/tags/tag1589.xml><?xml version="1.0" encoding="utf-8"?>
<p:tagLst xmlns:a="http://schemas.openxmlformats.org/drawingml/2006/main" xmlns:r="http://schemas.openxmlformats.org/officeDocument/2006/relationships" xmlns:p="http://schemas.openxmlformats.org/presentationml/2006/main">
  <p:tag name="NUM" val="38"/>
</p:tagLst>
</file>

<file path=ppt/tags/tag159.xml><?xml version="1.0" encoding="utf-8"?>
<p:tagLst xmlns:a="http://schemas.openxmlformats.org/drawingml/2006/main" xmlns:r="http://schemas.openxmlformats.org/officeDocument/2006/relationships" xmlns:p="http://schemas.openxmlformats.org/presentationml/2006/main">
  <p:tag name="NUM" val="16"/>
</p:tagLst>
</file>

<file path=ppt/tags/tag1590.xml><?xml version="1.0" encoding="utf-8"?>
<p:tagLst xmlns:a="http://schemas.openxmlformats.org/drawingml/2006/main" xmlns:r="http://schemas.openxmlformats.org/officeDocument/2006/relationships" xmlns:p="http://schemas.openxmlformats.org/presentationml/2006/main">
  <p:tag name="NUM" val="39"/>
</p:tagLst>
</file>

<file path=ppt/tags/tag1591.xml><?xml version="1.0" encoding="utf-8"?>
<p:tagLst xmlns:a="http://schemas.openxmlformats.org/drawingml/2006/main" xmlns:r="http://schemas.openxmlformats.org/officeDocument/2006/relationships" xmlns:p="http://schemas.openxmlformats.org/presentationml/2006/main">
  <p:tag name="NUM" val="40"/>
</p:tagLst>
</file>

<file path=ppt/tags/tag1592.xml><?xml version="1.0" encoding="utf-8"?>
<p:tagLst xmlns:a="http://schemas.openxmlformats.org/drawingml/2006/main" xmlns:r="http://schemas.openxmlformats.org/officeDocument/2006/relationships" xmlns:p="http://schemas.openxmlformats.org/presentationml/2006/main">
  <p:tag name="NUM" val="41"/>
</p:tagLst>
</file>

<file path=ppt/tags/tag1593.xml><?xml version="1.0" encoding="utf-8"?>
<p:tagLst xmlns:a="http://schemas.openxmlformats.org/drawingml/2006/main" xmlns:r="http://schemas.openxmlformats.org/officeDocument/2006/relationships" xmlns:p="http://schemas.openxmlformats.org/presentationml/2006/main">
  <p:tag name="NUM" val="1"/>
</p:tagLst>
</file>

<file path=ppt/tags/tag1594.xml><?xml version="1.0" encoding="utf-8"?>
<p:tagLst xmlns:a="http://schemas.openxmlformats.org/drawingml/2006/main" xmlns:r="http://schemas.openxmlformats.org/officeDocument/2006/relationships" xmlns:p="http://schemas.openxmlformats.org/presentationml/2006/main">
  <p:tag name="NUM" val="2"/>
</p:tagLst>
</file>

<file path=ppt/tags/tag1595.xml><?xml version="1.0" encoding="utf-8"?>
<p:tagLst xmlns:a="http://schemas.openxmlformats.org/drawingml/2006/main" xmlns:r="http://schemas.openxmlformats.org/officeDocument/2006/relationships" xmlns:p="http://schemas.openxmlformats.org/presentationml/2006/main">
  <p:tag name="NUM" val="3"/>
</p:tagLst>
</file>

<file path=ppt/tags/tag1596.xml><?xml version="1.0" encoding="utf-8"?>
<p:tagLst xmlns:a="http://schemas.openxmlformats.org/drawingml/2006/main" xmlns:r="http://schemas.openxmlformats.org/officeDocument/2006/relationships" xmlns:p="http://schemas.openxmlformats.org/presentationml/2006/main">
  <p:tag name="NUM" val="4"/>
</p:tagLst>
</file>

<file path=ppt/tags/tag1597.xml><?xml version="1.0" encoding="utf-8"?>
<p:tagLst xmlns:a="http://schemas.openxmlformats.org/drawingml/2006/main" xmlns:r="http://schemas.openxmlformats.org/officeDocument/2006/relationships" xmlns:p="http://schemas.openxmlformats.org/presentationml/2006/main">
  <p:tag name="NUM" val="5"/>
</p:tagLst>
</file>

<file path=ppt/tags/tag1598.xml><?xml version="1.0" encoding="utf-8"?>
<p:tagLst xmlns:a="http://schemas.openxmlformats.org/drawingml/2006/main" xmlns:r="http://schemas.openxmlformats.org/officeDocument/2006/relationships" xmlns:p="http://schemas.openxmlformats.org/presentationml/2006/main">
  <p:tag name="NUM" val="6"/>
</p:tagLst>
</file>

<file path=ppt/tags/tag159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7"/>
</p:tagLst>
</file>

<file path=ppt/tags/tag1600.xml><?xml version="1.0" encoding="utf-8"?>
<p:tagLst xmlns:a="http://schemas.openxmlformats.org/drawingml/2006/main" xmlns:r="http://schemas.openxmlformats.org/officeDocument/2006/relationships" xmlns:p="http://schemas.openxmlformats.org/presentationml/2006/main">
  <p:tag name="NUM" val="8"/>
</p:tagLst>
</file>

<file path=ppt/tags/tag1601.xml><?xml version="1.0" encoding="utf-8"?>
<p:tagLst xmlns:a="http://schemas.openxmlformats.org/drawingml/2006/main" xmlns:r="http://schemas.openxmlformats.org/officeDocument/2006/relationships" xmlns:p="http://schemas.openxmlformats.org/presentationml/2006/main">
  <p:tag name="NUM" val="9"/>
</p:tagLst>
</file>

<file path=ppt/tags/tag1602.xml><?xml version="1.0" encoding="utf-8"?>
<p:tagLst xmlns:a="http://schemas.openxmlformats.org/drawingml/2006/main" xmlns:r="http://schemas.openxmlformats.org/officeDocument/2006/relationships" xmlns:p="http://schemas.openxmlformats.org/presentationml/2006/main">
  <p:tag name="NUM" val="10"/>
</p:tagLst>
</file>

<file path=ppt/tags/tag1603.xml><?xml version="1.0" encoding="utf-8"?>
<p:tagLst xmlns:a="http://schemas.openxmlformats.org/drawingml/2006/main" xmlns:r="http://schemas.openxmlformats.org/officeDocument/2006/relationships" xmlns:p="http://schemas.openxmlformats.org/presentationml/2006/main">
  <p:tag name="NUM" val="11"/>
</p:tagLst>
</file>

<file path=ppt/tags/tag1604.xml><?xml version="1.0" encoding="utf-8"?>
<p:tagLst xmlns:a="http://schemas.openxmlformats.org/drawingml/2006/main" xmlns:r="http://schemas.openxmlformats.org/officeDocument/2006/relationships" xmlns:p="http://schemas.openxmlformats.org/presentationml/2006/main">
  <p:tag name="NUM" val="12"/>
</p:tagLst>
</file>

<file path=ppt/tags/tag1605.xml><?xml version="1.0" encoding="utf-8"?>
<p:tagLst xmlns:a="http://schemas.openxmlformats.org/drawingml/2006/main" xmlns:r="http://schemas.openxmlformats.org/officeDocument/2006/relationships" xmlns:p="http://schemas.openxmlformats.org/presentationml/2006/main">
  <p:tag name="NUM" val="13"/>
</p:tagLst>
</file>

<file path=ppt/tags/tag1606.xml><?xml version="1.0" encoding="utf-8"?>
<p:tagLst xmlns:a="http://schemas.openxmlformats.org/drawingml/2006/main" xmlns:r="http://schemas.openxmlformats.org/officeDocument/2006/relationships" xmlns:p="http://schemas.openxmlformats.org/presentationml/2006/main">
  <p:tag name="NUM" val="14"/>
</p:tagLst>
</file>

<file path=ppt/tags/tag1607.xml><?xml version="1.0" encoding="utf-8"?>
<p:tagLst xmlns:a="http://schemas.openxmlformats.org/drawingml/2006/main" xmlns:r="http://schemas.openxmlformats.org/officeDocument/2006/relationships" xmlns:p="http://schemas.openxmlformats.org/presentationml/2006/main">
  <p:tag name="NUM" val="15"/>
</p:tagLst>
</file>

<file path=ppt/tags/tag1608.xml><?xml version="1.0" encoding="utf-8"?>
<p:tagLst xmlns:a="http://schemas.openxmlformats.org/drawingml/2006/main" xmlns:r="http://schemas.openxmlformats.org/officeDocument/2006/relationships" xmlns:p="http://schemas.openxmlformats.org/presentationml/2006/main">
  <p:tag name="NUM" val="16"/>
</p:tagLst>
</file>

<file path=ppt/tags/tag1609.xml><?xml version="1.0" encoding="utf-8"?>
<p:tagLst xmlns:a="http://schemas.openxmlformats.org/drawingml/2006/main" xmlns:r="http://schemas.openxmlformats.org/officeDocument/2006/relationships" xmlns:p="http://schemas.openxmlformats.org/presentationml/2006/main">
  <p:tag name="NUM" val="17"/>
</p:tagLst>
</file>

<file path=ppt/tags/tag161.xml><?xml version="1.0" encoding="utf-8"?>
<p:tagLst xmlns:a="http://schemas.openxmlformats.org/drawingml/2006/main" xmlns:r="http://schemas.openxmlformats.org/officeDocument/2006/relationships" xmlns:p="http://schemas.openxmlformats.org/presentationml/2006/main">
  <p:tag name="NUM" val="18"/>
</p:tagLst>
</file>

<file path=ppt/tags/tag1610.xml><?xml version="1.0" encoding="utf-8"?>
<p:tagLst xmlns:a="http://schemas.openxmlformats.org/drawingml/2006/main" xmlns:r="http://schemas.openxmlformats.org/officeDocument/2006/relationships" xmlns:p="http://schemas.openxmlformats.org/presentationml/2006/main">
  <p:tag name="NUM" val="18"/>
</p:tagLst>
</file>

<file path=ppt/tags/tag1611.xml><?xml version="1.0" encoding="utf-8"?>
<p:tagLst xmlns:a="http://schemas.openxmlformats.org/drawingml/2006/main" xmlns:r="http://schemas.openxmlformats.org/officeDocument/2006/relationships" xmlns:p="http://schemas.openxmlformats.org/presentationml/2006/main">
  <p:tag name="NUM" val="19"/>
</p:tagLst>
</file>

<file path=ppt/tags/tag1612.xml><?xml version="1.0" encoding="utf-8"?>
<p:tagLst xmlns:a="http://schemas.openxmlformats.org/drawingml/2006/main" xmlns:r="http://schemas.openxmlformats.org/officeDocument/2006/relationships" xmlns:p="http://schemas.openxmlformats.org/presentationml/2006/main">
  <p:tag name="NUM" val="20"/>
</p:tagLst>
</file>

<file path=ppt/tags/tag1613.xml><?xml version="1.0" encoding="utf-8"?>
<p:tagLst xmlns:a="http://schemas.openxmlformats.org/drawingml/2006/main" xmlns:r="http://schemas.openxmlformats.org/officeDocument/2006/relationships" xmlns:p="http://schemas.openxmlformats.org/presentationml/2006/main">
  <p:tag name="NUM" val="21"/>
</p:tagLst>
</file>

<file path=ppt/tags/tag1614.xml><?xml version="1.0" encoding="utf-8"?>
<p:tagLst xmlns:a="http://schemas.openxmlformats.org/drawingml/2006/main" xmlns:r="http://schemas.openxmlformats.org/officeDocument/2006/relationships" xmlns:p="http://schemas.openxmlformats.org/presentationml/2006/main">
  <p:tag name="NUM" val="22"/>
</p:tagLst>
</file>

<file path=ppt/tags/tag1615.xml><?xml version="1.0" encoding="utf-8"?>
<p:tagLst xmlns:a="http://schemas.openxmlformats.org/drawingml/2006/main" xmlns:r="http://schemas.openxmlformats.org/officeDocument/2006/relationships" xmlns:p="http://schemas.openxmlformats.org/presentationml/2006/main">
  <p:tag name="NUM" val="23"/>
</p:tagLst>
</file>

<file path=ppt/tags/tag1616.xml><?xml version="1.0" encoding="utf-8"?>
<p:tagLst xmlns:a="http://schemas.openxmlformats.org/drawingml/2006/main" xmlns:r="http://schemas.openxmlformats.org/officeDocument/2006/relationships" xmlns:p="http://schemas.openxmlformats.org/presentationml/2006/main">
  <p:tag name="NUM" val="24"/>
</p:tagLst>
</file>

<file path=ppt/tags/tag1617.xml><?xml version="1.0" encoding="utf-8"?>
<p:tagLst xmlns:a="http://schemas.openxmlformats.org/drawingml/2006/main" xmlns:r="http://schemas.openxmlformats.org/officeDocument/2006/relationships" xmlns:p="http://schemas.openxmlformats.org/presentationml/2006/main">
  <p:tag name="NUM" val="25"/>
</p:tagLst>
</file>

<file path=ppt/tags/tag1618.xml><?xml version="1.0" encoding="utf-8"?>
<p:tagLst xmlns:a="http://schemas.openxmlformats.org/drawingml/2006/main" xmlns:r="http://schemas.openxmlformats.org/officeDocument/2006/relationships" xmlns:p="http://schemas.openxmlformats.org/presentationml/2006/main">
  <p:tag name="NUM" val="26"/>
</p:tagLst>
</file>

<file path=ppt/tags/tag1619.xml><?xml version="1.0" encoding="utf-8"?>
<p:tagLst xmlns:a="http://schemas.openxmlformats.org/drawingml/2006/main" xmlns:r="http://schemas.openxmlformats.org/officeDocument/2006/relationships" xmlns:p="http://schemas.openxmlformats.org/presentationml/2006/main">
  <p:tag name="NUM" val="27"/>
</p:tagLst>
</file>

<file path=ppt/tags/tag162.xml><?xml version="1.0" encoding="utf-8"?>
<p:tagLst xmlns:a="http://schemas.openxmlformats.org/drawingml/2006/main" xmlns:r="http://schemas.openxmlformats.org/officeDocument/2006/relationships" xmlns:p="http://schemas.openxmlformats.org/presentationml/2006/main">
  <p:tag name="NUM" val="19"/>
</p:tagLst>
</file>

<file path=ppt/tags/tag1620.xml><?xml version="1.0" encoding="utf-8"?>
<p:tagLst xmlns:a="http://schemas.openxmlformats.org/drawingml/2006/main" xmlns:r="http://schemas.openxmlformats.org/officeDocument/2006/relationships" xmlns:p="http://schemas.openxmlformats.org/presentationml/2006/main">
  <p:tag name="NUM" val="28"/>
</p:tagLst>
</file>

<file path=ppt/tags/tag1621.xml><?xml version="1.0" encoding="utf-8"?>
<p:tagLst xmlns:a="http://schemas.openxmlformats.org/drawingml/2006/main" xmlns:r="http://schemas.openxmlformats.org/officeDocument/2006/relationships" xmlns:p="http://schemas.openxmlformats.org/presentationml/2006/main">
  <p:tag name="NUM" val="29"/>
</p:tagLst>
</file>

<file path=ppt/tags/tag1622.xml><?xml version="1.0" encoding="utf-8"?>
<p:tagLst xmlns:a="http://schemas.openxmlformats.org/drawingml/2006/main" xmlns:r="http://schemas.openxmlformats.org/officeDocument/2006/relationships" xmlns:p="http://schemas.openxmlformats.org/presentationml/2006/main">
  <p:tag name="NUM" val="30"/>
</p:tagLst>
</file>

<file path=ppt/tags/tag1623.xml><?xml version="1.0" encoding="utf-8"?>
<p:tagLst xmlns:a="http://schemas.openxmlformats.org/drawingml/2006/main" xmlns:r="http://schemas.openxmlformats.org/officeDocument/2006/relationships" xmlns:p="http://schemas.openxmlformats.org/presentationml/2006/main">
  <p:tag name="NUM" val="31"/>
</p:tagLst>
</file>

<file path=ppt/tags/tag1624.xml><?xml version="1.0" encoding="utf-8"?>
<p:tagLst xmlns:a="http://schemas.openxmlformats.org/drawingml/2006/main" xmlns:r="http://schemas.openxmlformats.org/officeDocument/2006/relationships" xmlns:p="http://schemas.openxmlformats.org/presentationml/2006/main">
  <p:tag name="NUM" val="32"/>
</p:tagLst>
</file>

<file path=ppt/tags/tag1625.xml><?xml version="1.0" encoding="utf-8"?>
<p:tagLst xmlns:a="http://schemas.openxmlformats.org/drawingml/2006/main" xmlns:r="http://schemas.openxmlformats.org/officeDocument/2006/relationships" xmlns:p="http://schemas.openxmlformats.org/presentationml/2006/main">
  <p:tag name="NUM" val="33"/>
</p:tagLst>
</file>

<file path=ppt/tags/tag1626.xml><?xml version="1.0" encoding="utf-8"?>
<p:tagLst xmlns:a="http://schemas.openxmlformats.org/drawingml/2006/main" xmlns:r="http://schemas.openxmlformats.org/officeDocument/2006/relationships" xmlns:p="http://schemas.openxmlformats.org/presentationml/2006/main">
  <p:tag name="NUM" val="34"/>
</p:tagLst>
</file>

<file path=ppt/tags/tag1627.xml><?xml version="1.0" encoding="utf-8"?>
<p:tagLst xmlns:a="http://schemas.openxmlformats.org/drawingml/2006/main" xmlns:r="http://schemas.openxmlformats.org/officeDocument/2006/relationships" xmlns:p="http://schemas.openxmlformats.org/presentationml/2006/main">
  <p:tag name="NUM" val="35"/>
</p:tagLst>
</file>

<file path=ppt/tags/tag1628.xml><?xml version="1.0" encoding="utf-8"?>
<p:tagLst xmlns:a="http://schemas.openxmlformats.org/drawingml/2006/main" xmlns:r="http://schemas.openxmlformats.org/officeDocument/2006/relationships" xmlns:p="http://schemas.openxmlformats.org/presentationml/2006/main">
  <p:tag name="NUM" val="36"/>
</p:tagLst>
</file>

<file path=ppt/tags/tag1629.xml><?xml version="1.0" encoding="utf-8"?>
<p:tagLst xmlns:a="http://schemas.openxmlformats.org/drawingml/2006/main" xmlns:r="http://schemas.openxmlformats.org/officeDocument/2006/relationships" xmlns:p="http://schemas.openxmlformats.org/presentationml/2006/main">
  <p:tag name="NUM" val="37"/>
</p:tagLst>
</file>

<file path=ppt/tags/tag163.xml><?xml version="1.0" encoding="utf-8"?>
<p:tagLst xmlns:a="http://schemas.openxmlformats.org/drawingml/2006/main" xmlns:r="http://schemas.openxmlformats.org/officeDocument/2006/relationships" xmlns:p="http://schemas.openxmlformats.org/presentationml/2006/main">
  <p:tag name="NUM" val="20"/>
</p:tagLst>
</file>

<file path=ppt/tags/tag1630.xml><?xml version="1.0" encoding="utf-8"?>
<p:tagLst xmlns:a="http://schemas.openxmlformats.org/drawingml/2006/main" xmlns:r="http://schemas.openxmlformats.org/officeDocument/2006/relationships" xmlns:p="http://schemas.openxmlformats.org/presentationml/2006/main">
  <p:tag name="NUM" val="38"/>
</p:tagLst>
</file>

<file path=ppt/tags/tag1631.xml><?xml version="1.0" encoding="utf-8"?>
<p:tagLst xmlns:a="http://schemas.openxmlformats.org/drawingml/2006/main" xmlns:r="http://schemas.openxmlformats.org/officeDocument/2006/relationships" xmlns:p="http://schemas.openxmlformats.org/presentationml/2006/main">
  <p:tag name="NUM" val="39"/>
</p:tagLst>
</file>

<file path=ppt/tags/tag1632.xml><?xml version="1.0" encoding="utf-8"?>
<p:tagLst xmlns:a="http://schemas.openxmlformats.org/drawingml/2006/main" xmlns:r="http://schemas.openxmlformats.org/officeDocument/2006/relationships" xmlns:p="http://schemas.openxmlformats.org/presentationml/2006/main">
  <p:tag name="NUM" val="40"/>
</p:tagLst>
</file>

<file path=ppt/tags/tag1633.xml><?xml version="1.0" encoding="utf-8"?>
<p:tagLst xmlns:a="http://schemas.openxmlformats.org/drawingml/2006/main" xmlns:r="http://schemas.openxmlformats.org/officeDocument/2006/relationships" xmlns:p="http://schemas.openxmlformats.org/presentationml/2006/main">
  <p:tag name="NUM" val="41"/>
</p:tagLst>
</file>

<file path=ppt/tags/tag1634.xml><?xml version="1.0" encoding="utf-8"?>
<p:tagLst xmlns:a="http://schemas.openxmlformats.org/drawingml/2006/main" xmlns:r="http://schemas.openxmlformats.org/officeDocument/2006/relationships" xmlns:p="http://schemas.openxmlformats.org/presentationml/2006/main">
  <p:tag name="NUM" val="42"/>
</p:tagLst>
</file>

<file path=ppt/tags/tag1635.xml><?xml version="1.0" encoding="utf-8"?>
<p:tagLst xmlns:a="http://schemas.openxmlformats.org/drawingml/2006/main" xmlns:r="http://schemas.openxmlformats.org/officeDocument/2006/relationships" xmlns:p="http://schemas.openxmlformats.org/presentationml/2006/main">
  <p:tag name="NUM" val="43"/>
</p:tagLst>
</file>

<file path=ppt/tags/tag1636.xml><?xml version="1.0" encoding="utf-8"?>
<p:tagLst xmlns:a="http://schemas.openxmlformats.org/drawingml/2006/main" xmlns:r="http://schemas.openxmlformats.org/officeDocument/2006/relationships" xmlns:p="http://schemas.openxmlformats.org/presentationml/2006/main">
  <p:tag name="NUM" val="44"/>
</p:tagLst>
</file>

<file path=ppt/tags/tag1637.xml><?xml version="1.0" encoding="utf-8"?>
<p:tagLst xmlns:a="http://schemas.openxmlformats.org/drawingml/2006/main" xmlns:r="http://schemas.openxmlformats.org/officeDocument/2006/relationships" xmlns:p="http://schemas.openxmlformats.org/presentationml/2006/main">
  <p:tag name="NUM" val="45"/>
</p:tagLst>
</file>

<file path=ppt/tags/tag1638.xml><?xml version="1.0" encoding="utf-8"?>
<p:tagLst xmlns:a="http://schemas.openxmlformats.org/drawingml/2006/main" xmlns:r="http://schemas.openxmlformats.org/officeDocument/2006/relationships" xmlns:p="http://schemas.openxmlformats.org/presentationml/2006/main">
  <p:tag name="NUM" val="46"/>
</p:tagLst>
</file>

<file path=ppt/tags/tag1639.xml><?xml version="1.0" encoding="utf-8"?>
<p:tagLst xmlns:a="http://schemas.openxmlformats.org/drawingml/2006/main" xmlns:r="http://schemas.openxmlformats.org/officeDocument/2006/relationships" xmlns:p="http://schemas.openxmlformats.org/presentationml/2006/main">
  <p:tag name="NUM" val="47"/>
</p:tagLst>
</file>

<file path=ppt/tags/tag164.xml><?xml version="1.0" encoding="utf-8"?>
<p:tagLst xmlns:a="http://schemas.openxmlformats.org/drawingml/2006/main" xmlns:r="http://schemas.openxmlformats.org/officeDocument/2006/relationships" xmlns:p="http://schemas.openxmlformats.org/presentationml/2006/main">
  <p:tag name="NUM" val="21"/>
</p:tagLst>
</file>

<file path=ppt/tags/tag1640.xml><?xml version="1.0" encoding="utf-8"?>
<p:tagLst xmlns:a="http://schemas.openxmlformats.org/drawingml/2006/main" xmlns:r="http://schemas.openxmlformats.org/officeDocument/2006/relationships" xmlns:p="http://schemas.openxmlformats.org/presentationml/2006/main">
  <p:tag name="NUM" val="48"/>
</p:tagLst>
</file>

<file path=ppt/tags/tag1641.xml><?xml version="1.0" encoding="utf-8"?>
<p:tagLst xmlns:a="http://schemas.openxmlformats.org/drawingml/2006/main" xmlns:r="http://schemas.openxmlformats.org/officeDocument/2006/relationships" xmlns:p="http://schemas.openxmlformats.org/presentationml/2006/main">
  <p:tag name="NUM" val="49"/>
</p:tagLst>
</file>

<file path=ppt/tags/tag1642.xml><?xml version="1.0" encoding="utf-8"?>
<p:tagLst xmlns:a="http://schemas.openxmlformats.org/drawingml/2006/main" xmlns:r="http://schemas.openxmlformats.org/officeDocument/2006/relationships" xmlns:p="http://schemas.openxmlformats.org/presentationml/2006/main">
  <p:tag name="NUM" val="50"/>
</p:tagLst>
</file>

<file path=ppt/tags/tag1643.xml><?xml version="1.0" encoding="utf-8"?>
<p:tagLst xmlns:a="http://schemas.openxmlformats.org/drawingml/2006/main" xmlns:r="http://schemas.openxmlformats.org/officeDocument/2006/relationships" xmlns:p="http://schemas.openxmlformats.org/presentationml/2006/main">
  <p:tag name="NUM" val="51"/>
</p:tagLst>
</file>

<file path=ppt/tags/tag1644.xml><?xml version="1.0" encoding="utf-8"?>
<p:tagLst xmlns:a="http://schemas.openxmlformats.org/drawingml/2006/main" xmlns:r="http://schemas.openxmlformats.org/officeDocument/2006/relationships" xmlns:p="http://schemas.openxmlformats.org/presentationml/2006/main">
  <p:tag name="NUM" val="52"/>
</p:tagLst>
</file>

<file path=ppt/tags/tag1645.xml><?xml version="1.0" encoding="utf-8"?>
<p:tagLst xmlns:a="http://schemas.openxmlformats.org/drawingml/2006/main" xmlns:r="http://schemas.openxmlformats.org/officeDocument/2006/relationships" xmlns:p="http://schemas.openxmlformats.org/presentationml/2006/main">
  <p:tag name="NUM" val="53"/>
</p:tagLst>
</file>

<file path=ppt/tags/tag1646.xml><?xml version="1.0" encoding="utf-8"?>
<p:tagLst xmlns:a="http://schemas.openxmlformats.org/drawingml/2006/main" xmlns:r="http://schemas.openxmlformats.org/officeDocument/2006/relationships" xmlns:p="http://schemas.openxmlformats.org/presentationml/2006/main">
  <p:tag name="NUM" val="54"/>
</p:tagLst>
</file>

<file path=ppt/tags/tag1647.xml><?xml version="1.0" encoding="utf-8"?>
<p:tagLst xmlns:a="http://schemas.openxmlformats.org/drawingml/2006/main" xmlns:r="http://schemas.openxmlformats.org/officeDocument/2006/relationships" xmlns:p="http://schemas.openxmlformats.org/presentationml/2006/main">
  <p:tag name="NUM" val="55"/>
</p:tagLst>
</file>

<file path=ppt/tags/tag1648.xml><?xml version="1.0" encoding="utf-8"?>
<p:tagLst xmlns:a="http://schemas.openxmlformats.org/drawingml/2006/main" xmlns:r="http://schemas.openxmlformats.org/officeDocument/2006/relationships" xmlns:p="http://schemas.openxmlformats.org/presentationml/2006/main">
  <p:tag name="NUM" val="56"/>
</p:tagLst>
</file>

<file path=ppt/tags/tag1649.xml><?xml version="1.0" encoding="utf-8"?>
<p:tagLst xmlns:a="http://schemas.openxmlformats.org/drawingml/2006/main" xmlns:r="http://schemas.openxmlformats.org/officeDocument/2006/relationships" xmlns:p="http://schemas.openxmlformats.org/presentationml/2006/main">
  <p:tag name="NUM" val="57"/>
</p:tagLst>
</file>

<file path=ppt/tags/tag165.xml><?xml version="1.0" encoding="utf-8"?>
<p:tagLst xmlns:a="http://schemas.openxmlformats.org/drawingml/2006/main" xmlns:r="http://schemas.openxmlformats.org/officeDocument/2006/relationships" xmlns:p="http://schemas.openxmlformats.org/presentationml/2006/main">
  <p:tag name="NUM" val="22"/>
</p:tagLst>
</file>

<file path=ppt/tags/tag1650.xml><?xml version="1.0" encoding="utf-8"?>
<p:tagLst xmlns:a="http://schemas.openxmlformats.org/drawingml/2006/main" xmlns:r="http://schemas.openxmlformats.org/officeDocument/2006/relationships" xmlns:p="http://schemas.openxmlformats.org/presentationml/2006/main">
  <p:tag name="NUM" val="58"/>
</p:tagLst>
</file>

<file path=ppt/tags/tag1651.xml><?xml version="1.0" encoding="utf-8"?>
<p:tagLst xmlns:a="http://schemas.openxmlformats.org/drawingml/2006/main" xmlns:r="http://schemas.openxmlformats.org/officeDocument/2006/relationships" xmlns:p="http://schemas.openxmlformats.org/presentationml/2006/main">
  <p:tag name="NUM" val="59"/>
</p:tagLst>
</file>

<file path=ppt/tags/tag1652.xml><?xml version="1.0" encoding="utf-8"?>
<p:tagLst xmlns:a="http://schemas.openxmlformats.org/drawingml/2006/main" xmlns:r="http://schemas.openxmlformats.org/officeDocument/2006/relationships" xmlns:p="http://schemas.openxmlformats.org/presentationml/2006/main">
  <p:tag name="NUM" val="60"/>
</p:tagLst>
</file>

<file path=ppt/tags/tag1653.xml><?xml version="1.0" encoding="utf-8"?>
<p:tagLst xmlns:a="http://schemas.openxmlformats.org/drawingml/2006/main" xmlns:r="http://schemas.openxmlformats.org/officeDocument/2006/relationships" xmlns:p="http://schemas.openxmlformats.org/presentationml/2006/main">
  <p:tag name="NUM" val="61"/>
</p:tagLst>
</file>

<file path=ppt/tags/tag1654.xml><?xml version="1.0" encoding="utf-8"?>
<p:tagLst xmlns:a="http://schemas.openxmlformats.org/drawingml/2006/main" xmlns:r="http://schemas.openxmlformats.org/officeDocument/2006/relationships" xmlns:p="http://schemas.openxmlformats.org/presentationml/2006/main">
  <p:tag name="NUM" val="62"/>
</p:tagLst>
</file>

<file path=ppt/tags/tag1655.xml><?xml version="1.0" encoding="utf-8"?>
<p:tagLst xmlns:a="http://schemas.openxmlformats.org/drawingml/2006/main" xmlns:r="http://schemas.openxmlformats.org/officeDocument/2006/relationships" xmlns:p="http://schemas.openxmlformats.org/presentationml/2006/main">
  <p:tag name="NUM" val="63"/>
</p:tagLst>
</file>

<file path=ppt/tags/tag1656.xml><?xml version="1.0" encoding="utf-8"?>
<p:tagLst xmlns:a="http://schemas.openxmlformats.org/drawingml/2006/main" xmlns:r="http://schemas.openxmlformats.org/officeDocument/2006/relationships" xmlns:p="http://schemas.openxmlformats.org/presentationml/2006/main">
  <p:tag name="NUM" val="64"/>
</p:tagLst>
</file>

<file path=ppt/tags/tag1657.xml><?xml version="1.0" encoding="utf-8"?>
<p:tagLst xmlns:a="http://schemas.openxmlformats.org/drawingml/2006/main" xmlns:r="http://schemas.openxmlformats.org/officeDocument/2006/relationships" xmlns:p="http://schemas.openxmlformats.org/presentationml/2006/main">
  <p:tag name="NUM" val="65"/>
</p:tagLst>
</file>

<file path=ppt/tags/tag1658.xml><?xml version="1.0" encoding="utf-8"?>
<p:tagLst xmlns:a="http://schemas.openxmlformats.org/drawingml/2006/main" xmlns:r="http://schemas.openxmlformats.org/officeDocument/2006/relationships" xmlns:p="http://schemas.openxmlformats.org/presentationml/2006/main">
  <p:tag name="NUM" val="66"/>
</p:tagLst>
</file>

<file path=ppt/tags/tag1659.xml><?xml version="1.0" encoding="utf-8"?>
<p:tagLst xmlns:a="http://schemas.openxmlformats.org/drawingml/2006/main" xmlns:r="http://schemas.openxmlformats.org/officeDocument/2006/relationships" xmlns:p="http://schemas.openxmlformats.org/presentationml/2006/main">
  <p:tag name="NUM" val="67"/>
</p:tagLst>
</file>

<file path=ppt/tags/tag166.xml><?xml version="1.0" encoding="utf-8"?>
<p:tagLst xmlns:a="http://schemas.openxmlformats.org/drawingml/2006/main" xmlns:r="http://schemas.openxmlformats.org/officeDocument/2006/relationships" xmlns:p="http://schemas.openxmlformats.org/presentationml/2006/main">
  <p:tag name="NUM" val="23"/>
</p:tagLst>
</file>

<file path=ppt/tags/tag1660.xml><?xml version="1.0" encoding="utf-8"?>
<p:tagLst xmlns:a="http://schemas.openxmlformats.org/drawingml/2006/main" xmlns:r="http://schemas.openxmlformats.org/officeDocument/2006/relationships" xmlns:p="http://schemas.openxmlformats.org/presentationml/2006/main">
  <p:tag name="NUM" val="68"/>
</p:tagLst>
</file>

<file path=ppt/tags/tag1661.xml><?xml version="1.0" encoding="utf-8"?>
<p:tagLst xmlns:a="http://schemas.openxmlformats.org/drawingml/2006/main" xmlns:r="http://schemas.openxmlformats.org/officeDocument/2006/relationships" xmlns:p="http://schemas.openxmlformats.org/presentationml/2006/main">
  <p:tag name="NUM" val="69"/>
</p:tagLst>
</file>

<file path=ppt/tags/tag1662.xml><?xml version="1.0" encoding="utf-8"?>
<p:tagLst xmlns:a="http://schemas.openxmlformats.org/drawingml/2006/main" xmlns:r="http://schemas.openxmlformats.org/officeDocument/2006/relationships" xmlns:p="http://schemas.openxmlformats.org/presentationml/2006/main">
  <p:tag name="NUM" val="70"/>
</p:tagLst>
</file>

<file path=ppt/tags/tag1663.xml><?xml version="1.0" encoding="utf-8"?>
<p:tagLst xmlns:a="http://schemas.openxmlformats.org/drawingml/2006/main" xmlns:r="http://schemas.openxmlformats.org/officeDocument/2006/relationships" xmlns:p="http://schemas.openxmlformats.org/presentationml/2006/main">
  <p:tag name="NUM" val="71"/>
</p:tagLst>
</file>

<file path=ppt/tags/tag1664.xml><?xml version="1.0" encoding="utf-8"?>
<p:tagLst xmlns:a="http://schemas.openxmlformats.org/drawingml/2006/main" xmlns:r="http://schemas.openxmlformats.org/officeDocument/2006/relationships" xmlns:p="http://schemas.openxmlformats.org/presentationml/2006/main">
  <p:tag name="NUM" val="72"/>
</p:tagLst>
</file>

<file path=ppt/tags/tag1665.xml><?xml version="1.0" encoding="utf-8"?>
<p:tagLst xmlns:a="http://schemas.openxmlformats.org/drawingml/2006/main" xmlns:r="http://schemas.openxmlformats.org/officeDocument/2006/relationships" xmlns:p="http://schemas.openxmlformats.org/presentationml/2006/main">
  <p:tag name="NUM" val="73"/>
</p:tagLst>
</file>

<file path=ppt/tags/tag1666.xml><?xml version="1.0" encoding="utf-8"?>
<p:tagLst xmlns:a="http://schemas.openxmlformats.org/drawingml/2006/main" xmlns:r="http://schemas.openxmlformats.org/officeDocument/2006/relationships" xmlns:p="http://schemas.openxmlformats.org/presentationml/2006/main">
  <p:tag name="NUM" val="74"/>
</p:tagLst>
</file>

<file path=ppt/tags/tag1667.xml><?xml version="1.0" encoding="utf-8"?>
<p:tagLst xmlns:a="http://schemas.openxmlformats.org/drawingml/2006/main" xmlns:r="http://schemas.openxmlformats.org/officeDocument/2006/relationships" xmlns:p="http://schemas.openxmlformats.org/presentationml/2006/main">
  <p:tag name="NUM" val="75"/>
</p:tagLst>
</file>

<file path=ppt/tags/tag1668.xml><?xml version="1.0" encoding="utf-8"?>
<p:tagLst xmlns:a="http://schemas.openxmlformats.org/drawingml/2006/main" xmlns:r="http://schemas.openxmlformats.org/officeDocument/2006/relationships" xmlns:p="http://schemas.openxmlformats.org/presentationml/2006/main">
  <p:tag name="NUM" val="76"/>
</p:tagLst>
</file>

<file path=ppt/tags/tag1669.xml><?xml version="1.0" encoding="utf-8"?>
<p:tagLst xmlns:a="http://schemas.openxmlformats.org/drawingml/2006/main" xmlns:r="http://schemas.openxmlformats.org/officeDocument/2006/relationships" xmlns:p="http://schemas.openxmlformats.org/presentationml/2006/main">
  <p:tag name="NUM" val="77"/>
</p:tagLst>
</file>

<file path=ppt/tags/tag167.xml><?xml version="1.0" encoding="utf-8"?>
<p:tagLst xmlns:a="http://schemas.openxmlformats.org/drawingml/2006/main" xmlns:r="http://schemas.openxmlformats.org/officeDocument/2006/relationships" xmlns:p="http://schemas.openxmlformats.org/presentationml/2006/main">
  <p:tag name="NUM" val="24"/>
</p:tagLst>
</file>

<file path=ppt/tags/tag1670.xml><?xml version="1.0" encoding="utf-8"?>
<p:tagLst xmlns:a="http://schemas.openxmlformats.org/drawingml/2006/main" xmlns:r="http://schemas.openxmlformats.org/officeDocument/2006/relationships" xmlns:p="http://schemas.openxmlformats.org/presentationml/2006/main">
  <p:tag name="NUM" val="78"/>
</p:tagLst>
</file>

<file path=ppt/tags/tag1671.xml><?xml version="1.0" encoding="utf-8"?>
<p:tagLst xmlns:a="http://schemas.openxmlformats.org/drawingml/2006/main" xmlns:r="http://schemas.openxmlformats.org/officeDocument/2006/relationships" xmlns:p="http://schemas.openxmlformats.org/presentationml/2006/main">
  <p:tag name="NUM" val="79"/>
</p:tagLst>
</file>

<file path=ppt/tags/tag1672.xml><?xml version="1.0" encoding="utf-8"?>
<p:tagLst xmlns:a="http://schemas.openxmlformats.org/drawingml/2006/main" xmlns:r="http://schemas.openxmlformats.org/officeDocument/2006/relationships" xmlns:p="http://schemas.openxmlformats.org/presentationml/2006/main">
  <p:tag name="NUM" val="80"/>
</p:tagLst>
</file>

<file path=ppt/tags/tag1673.xml><?xml version="1.0" encoding="utf-8"?>
<p:tagLst xmlns:a="http://schemas.openxmlformats.org/drawingml/2006/main" xmlns:r="http://schemas.openxmlformats.org/officeDocument/2006/relationships" xmlns:p="http://schemas.openxmlformats.org/presentationml/2006/main">
  <p:tag name="NUM" val="81"/>
</p:tagLst>
</file>

<file path=ppt/tags/tag1674.xml><?xml version="1.0" encoding="utf-8"?>
<p:tagLst xmlns:a="http://schemas.openxmlformats.org/drawingml/2006/main" xmlns:r="http://schemas.openxmlformats.org/officeDocument/2006/relationships" xmlns:p="http://schemas.openxmlformats.org/presentationml/2006/main">
  <p:tag name="NUM" val="82"/>
</p:tagLst>
</file>

<file path=ppt/tags/tag1675.xml><?xml version="1.0" encoding="utf-8"?>
<p:tagLst xmlns:a="http://schemas.openxmlformats.org/drawingml/2006/main" xmlns:r="http://schemas.openxmlformats.org/officeDocument/2006/relationships" xmlns:p="http://schemas.openxmlformats.org/presentationml/2006/main">
  <p:tag name="NUM" val="1"/>
</p:tagLst>
</file>

<file path=ppt/tags/tag1676.xml><?xml version="1.0" encoding="utf-8"?>
<p:tagLst xmlns:a="http://schemas.openxmlformats.org/drawingml/2006/main" xmlns:r="http://schemas.openxmlformats.org/officeDocument/2006/relationships" xmlns:p="http://schemas.openxmlformats.org/presentationml/2006/main">
  <p:tag name="NUM" val="2"/>
</p:tagLst>
</file>

<file path=ppt/tags/tag1677.xml><?xml version="1.0" encoding="utf-8"?>
<p:tagLst xmlns:a="http://schemas.openxmlformats.org/drawingml/2006/main" xmlns:r="http://schemas.openxmlformats.org/officeDocument/2006/relationships" xmlns:p="http://schemas.openxmlformats.org/presentationml/2006/main">
  <p:tag name="NUM" val="3"/>
</p:tagLst>
</file>

<file path=ppt/tags/tag1678.xml><?xml version="1.0" encoding="utf-8"?>
<p:tagLst xmlns:a="http://schemas.openxmlformats.org/drawingml/2006/main" xmlns:r="http://schemas.openxmlformats.org/officeDocument/2006/relationships" xmlns:p="http://schemas.openxmlformats.org/presentationml/2006/main">
  <p:tag name="NUM" val="4"/>
</p:tagLst>
</file>

<file path=ppt/tags/tag1679.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25"/>
</p:tagLst>
</file>

<file path=ppt/tags/tag1680.xml><?xml version="1.0" encoding="utf-8"?>
<p:tagLst xmlns:a="http://schemas.openxmlformats.org/drawingml/2006/main" xmlns:r="http://schemas.openxmlformats.org/officeDocument/2006/relationships" xmlns:p="http://schemas.openxmlformats.org/presentationml/2006/main">
  <p:tag name="NUM" val="6"/>
</p:tagLst>
</file>

<file path=ppt/tags/tag1681.xml><?xml version="1.0" encoding="utf-8"?>
<p:tagLst xmlns:a="http://schemas.openxmlformats.org/drawingml/2006/main" xmlns:r="http://schemas.openxmlformats.org/officeDocument/2006/relationships" xmlns:p="http://schemas.openxmlformats.org/presentationml/2006/main">
  <p:tag name="NUM" val="7"/>
</p:tagLst>
</file>

<file path=ppt/tags/tag1682.xml><?xml version="1.0" encoding="utf-8"?>
<p:tagLst xmlns:a="http://schemas.openxmlformats.org/drawingml/2006/main" xmlns:r="http://schemas.openxmlformats.org/officeDocument/2006/relationships" xmlns:p="http://schemas.openxmlformats.org/presentationml/2006/main">
  <p:tag name="NUM" val="8"/>
</p:tagLst>
</file>

<file path=ppt/tags/tag1683.xml><?xml version="1.0" encoding="utf-8"?>
<p:tagLst xmlns:a="http://schemas.openxmlformats.org/drawingml/2006/main" xmlns:r="http://schemas.openxmlformats.org/officeDocument/2006/relationships" xmlns:p="http://schemas.openxmlformats.org/presentationml/2006/main">
  <p:tag name="NUM" val="9"/>
</p:tagLst>
</file>

<file path=ppt/tags/tag1684.xml><?xml version="1.0" encoding="utf-8"?>
<p:tagLst xmlns:a="http://schemas.openxmlformats.org/drawingml/2006/main" xmlns:r="http://schemas.openxmlformats.org/officeDocument/2006/relationships" xmlns:p="http://schemas.openxmlformats.org/presentationml/2006/main">
  <p:tag name="NUM" val="10"/>
</p:tagLst>
</file>

<file path=ppt/tags/tag1685.xml><?xml version="1.0" encoding="utf-8"?>
<p:tagLst xmlns:a="http://schemas.openxmlformats.org/drawingml/2006/main" xmlns:r="http://schemas.openxmlformats.org/officeDocument/2006/relationships" xmlns:p="http://schemas.openxmlformats.org/presentationml/2006/main">
  <p:tag name="NUM" val="11"/>
</p:tagLst>
</file>

<file path=ppt/tags/tag1686.xml><?xml version="1.0" encoding="utf-8"?>
<p:tagLst xmlns:a="http://schemas.openxmlformats.org/drawingml/2006/main" xmlns:r="http://schemas.openxmlformats.org/officeDocument/2006/relationships" xmlns:p="http://schemas.openxmlformats.org/presentationml/2006/main">
  <p:tag name="NUM" val="12"/>
</p:tagLst>
</file>

<file path=ppt/tags/tag1687.xml><?xml version="1.0" encoding="utf-8"?>
<p:tagLst xmlns:a="http://schemas.openxmlformats.org/drawingml/2006/main" xmlns:r="http://schemas.openxmlformats.org/officeDocument/2006/relationships" xmlns:p="http://schemas.openxmlformats.org/presentationml/2006/main">
  <p:tag name="NUM" val="13"/>
</p:tagLst>
</file>

<file path=ppt/tags/tag1688.xml><?xml version="1.0" encoding="utf-8"?>
<p:tagLst xmlns:a="http://schemas.openxmlformats.org/drawingml/2006/main" xmlns:r="http://schemas.openxmlformats.org/officeDocument/2006/relationships" xmlns:p="http://schemas.openxmlformats.org/presentationml/2006/main">
  <p:tag name="NUM" val="14"/>
</p:tagLst>
</file>

<file path=ppt/tags/tag1689.xml><?xml version="1.0" encoding="utf-8"?>
<p:tagLst xmlns:a="http://schemas.openxmlformats.org/drawingml/2006/main" xmlns:r="http://schemas.openxmlformats.org/officeDocument/2006/relationships" xmlns:p="http://schemas.openxmlformats.org/presentationml/2006/main">
  <p:tag name="NUM" val="15"/>
</p:tagLst>
</file>

<file path=ppt/tags/tag169.xml><?xml version="1.0" encoding="utf-8"?>
<p:tagLst xmlns:a="http://schemas.openxmlformats.org/drawingml/2006/main" xmlns:r="http://schemas.openxmlformats.org/officeDocument/2006/relationships" xmlns:p="http://schemas.openxmlformats.org/presentationml/2006/main">
  <p:tag name="NUM" val="26"/>
</p:tagLst>
</file>

<file path=ppt/tags/tag1690.xml><?xml version="1.0" encoding="utf-8"?>
<p:tagLst xmlns:a="http://schemas.openxmlformats.org/drawingml/2006/main" xmlns:r="http://schemas.openxmlformats.org/officeDocument/2006/relationships" xmlns:p="http://schemas.openxmlformats.org/presentationml/2006/main">
  <p:tag name="NUM" val="16"/>
</p:tagLst>
</file>

<file path=ppt/tags/tag1691.xml><?xml version="1.0" encoding="utf-8"?>
<p:tagLst xmlns:a="http://schemas.openxmlformats.org/drawingml/2006/main" xmlns:r="http://schemas.openxmlformats.org/officeDocument/2006/relationships" xmlns:p="http://schemas.openxmlformats.org/presentationml/2006/main">
  <p:tag name="NUM" val="17"/>
</p:tagLst>
</file>

<file path=ppt/tags/tag1692.xml><?xml version="1.0" encoding="utf-8"?>
<p:tagLst xmlns:a="http://schemas.openxmlformats.org/drawingml/2006/main" xmlns:r="http://schemas.openxmlformats.org/officeDocument/2006/relationships" xmlns:p="http://schemas.openxmlformats.org/presentationml/2006/main">
  <p:tag name="NUM" val="18"/>
</p:tagLst>
</file>

<file path=ppt/tags/tag1693.xml><?xml version="1.0" encoding="utf-8"?>
<p:tagLst xmlns:a="http://schemas.openxmlformats.org/drawingml/2006/main" xmlns:r="http://schemas.openxmlformats.org/officeDocument/2006/relationships" xmlns:p="http://schemas.openxmlformats.org/presentationml/2006/main">
  <p:tag name="NUM" val="19"/>
</p:tagLst>
</file>

<file path=ppt/tags/tag1694.xml><?xml version="1.0" encoding="utf-8"?>
<p:tagLst xmlns:a="http://schemas.openxmlformats.org/drawingml/2006/main" xmlns:r="http://schemas.openxmlformats.org/officeDocument/2006/relationships" xmlns:p="http://schemas.openxmlformats.org/presentationml/2006/main">
  <p:tag name="NUM" val="20"/>
</p:tagLst>
</file>

<file path=ppt/tags/tag1695.xml><?xml version="1.0" encoding="utf-8"?>
<p:tagLst xmlns:a="http://schemas.openxmlformats.org/drawingml/2006/main" xmlns:r="http://schemas.openxmlformats.org/officeDocument/2006/relationships" xmlns:p="http://schemas.openxmlformats.org/presentationml/2006/main">
  <p:tag name="NUM" val="21"/>
</p:tagLst>
</file>

<file path=ppt/tags/tag1696.xml><?xml version="1.0" encoding="utf-8"?>
<p:tagLst xmlns:a="http://schemas.openxmlformats.org/drawingml/2006/main" xmlns:r="http://schemas.openxmlformats.org/officeDocument/2006/relationships" xmlns:p="http://schemas.openxmlformats.org/presentationml/2006/main">
  <p:tag name="NUM" val="22"/>
</p:tagLst>
</file>

<file path=ppt/tags/tag1697.xml><?xml version="1.0" encoding="utf-8"?>
<p:tagLst xmlns:a="http://schemas.openxmlformats.org/drawingml/2006/main" xmlns:r="http://schemas.openxmlformats.org/officeDocument/2006/relationships" xmlns:p="http://schemas.openxmlformats.org/presentationml/2006/main">
  <p:tag name="NUM" val="23"/>
</p:tagLst>
</file>

<file path=ppt/tags/tag1698.xml><?xml version="1.0" encoding="utf-8"?>
<p:tagLst xmlns:a="http://schemas.openxmlformats.org/drawingml/2006/main" xmlns:r="http://schemas.openxmlformats.org/officeDocument/2006/relationships" xmlns:p="http://schemas.openxmlformats.org/presentationml/2006/main">
  <p:tag name="NUM" val="24"/>
</p:tagLst>
</file>

<file path=ppt/tags/tag1699.xml><?xml version="1.0" encoding="utf-8"?>
<p:tagLst xmlns:a="http://schemas.openxmlformats.org/drawingml/2006/main" xmlns:r="http://schemas.openxmlformats.org/officeDocument/2006/relationships" xmlns:p="http://schemas.openxmlformats.org/presentationml/2006/main">
  <p:tag name="NUM" val="25"/>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7"/>
</p:tagLst>
</file>

<file path=ppt/tags/tag1700.xml><?xml version="1.0" encoding="utf-8"?>
<p:tagLst xmlns:a="http://schemas.openxmlformats.org/drawingml/2006/main" xmlns:r="http://schemas.openxmlformats.org/officeDocument/2006/relationships" xmlns:p="http://schemas.openxmlformats.org/presentationml/2006/main">
  <p:tag name="NUM" val="26"/>
</p:tagLst>
</file>

<file path=ppt/tags/tag1701.xml><?xml version="1.0" encoding="utf-8"?>
<p:tagLst xmlns:a="http://schemas.openxmlformats.org/drawingml/2006/main" xmlns:r="http://schemas.openxmlformats.org/officeDocument/2006/relationships" xmlns:p="http://schemas.openxmlformats.org/presentationml/2006/main">
  <p:tag name="NUM" val="27"/>
</p:tagLst>
</file>

<file path=ppt/tags/tag1702.xml><?xml version="1.0" encoding="utf-8"?>
<p:tagLst xmlns:a="http://schemas.openxmlformats.org/drawingml/2006/main" xmlns:r="http://schemas.openxmlformats.org/officeDocument/2006/relationships" xmlns:p="http://schemas.openxmlformats.org/presentationml/2006/main">
  <p:tag name="NUM" val="28"/>
</p:tagLst>
</file>

<file path=ppt/tags/tag1703.xml><?xml version="1.0" encoding="utf-8"?>
<p:tagLst xmlns:a="http://schemas.openxmlformats.org/drawingml/2006/main" xmlns:r="http://schemas.openxmlformats.org/officeDocument/2006/relationships" xmlns:p="http://schemas.openxmlformats.org/presentationml/2006/main">
  <p:tag name="NUM" val="29"/>
</p:tagLst>
</file>

<file path=ppt/tags/tag1704.xml><?xml version="1.0" encoding="utf-8"?>
<p:tagLst xmlns:a="http://schemas.openxmlformats.org/drawingml/2006/main" xmlns:r="http://schemas.openxmlformats.org/officeDocument/2006/relationships" xmlns:p="http://schemas.openxmlformats.org/presentationml/2006/main">
  <p:tag name="NUM" val="30"/>
</p:tagLst>
</file>

<file path=ppt/tags/tag1705.xml><?xml version="1.0" encoding="utf-8"?>
<p:tagLst xmlns:a="http://schemas.openxmlformats.org/drawingml/2006/main" xmlns:r="http://schemas.openxmlformats.org/officeDocument/2006/relationships" xmlns:p="http://schemas.openxmlformats.org/presentationml/2006/main">
  <p:tag name="NUM" val="31"/>
</p:tagLst>
</file>

<file path=ppt/tags/tag1706.xml><?xml version="1.0" encoding="utf-8"?>
<p:tagLst xmlns:a="http://schemas.openxmlformats.org/drawingml/2006/main" xmlns:r="http://schemas.openxmlformats.org/officeDocument/2006/relationships" xmlns:p="http://schemas.openxmlformats.org/presentationml/2006/main">
  <p:tag name="NUM" val="32"/>
</p:tagLst>
</file>

<file path=ppt/tags/tag1707.xml><?xml version="1.0" encoding="utf-8"?>
<p:tagLst xmlns:a="http://schemas.openxmlformats.org/drawingml/2006/main" xmlns:r="http://schemas.openxmlformats.org/officeDocument/2006/relationships" xmlns:p="http://schemas.openxmlformats.org/presentationml/2006/main">
  <p:tag name="NUM" val="33"/>
</p:tagLst>
</file>

<file path=ppt/tags/tag1708.xml><?xml version="1.0" encoding="utf-8"?>
<p:tagLst xmlns:a="http://schemas.openxmlformats.org/drawingml/2006/main" xmlns:r="http://schemas.openxmlformats.org/officeDocument/2006/relationships" xmlns:p="http://schemas.openxmlformats.org/presentationml/2006/main">
  <p:tag name="NUM" val="34"/>
</p:tagLst>
</file>

<file path=ppt/tags/tag1709.xml><?xml version="1.0" encoding="utf-8"?>
<p:tagLst xmlns:a="http://schemas.openxmlformats.org/drawingml/2006/main" xmlns:r="http://schemas.openxmlformats.org/officeDocument/2006/relationships" xmlns:p="http://schemas.openxmlformats.org/presentationml/2006/main">
  <p:tag name="NUM" val="35"/>
</p:tagLst>
</file>

<file path=ppt/tags/tag171.xml><?xml version="1.0" encoding="utf-8"?>
<p:tagLst xmlns:a="http://schemas.openxmlformats.org/drawingml/2006/main" xmlns:r="http://schemas.openxmlformats.org/officeDocument/2006/relationships" xmlns:p="http://schemas.openxmlformats.org/presentationml/2006/main">
  <p:tag name="NUM" val="28"/>
</p:tagLst>
</file>

<file path=ppt/tags/tag1710.xml><?xml version="1.0" encoding="utf-8"?>
<p:tagLst xmlns:a="http://schemas.openxmlformats.org/drawingml/2006/main" xmlns:r="http://schemas.openxmlformats.org/officeDocument/2006/relationships" xmlns:p="http://schemas.openxmlformats.org/presentationml/2006/main">
  <p:tag name="NUM" val="36"/>
</p:tagLst>
</file>

<file path=ppt/tags/tag1711.xml><?xml version="1.0" encoding="utf-8"?>
<p:tagLst xmlns:a="http://schemas.openxmlformats.org/drawingml/2006/main" xmlns:r="http://schemas.openxmlformats.org/officeDocument/2006/relationships" xmlns:p="http://schemas.openxmlformats.org/presentationml/2006/main">
  <p:tag name="NUM" val="37"/>
</p:tagLst>
</file>

<file path=ppt/tags/tag1712.xml><?xml version="1.0" encoding="utf-8"?>
<p:tagLst xmlns:a="http://schemas.openxmlformats.org/drawingml/2006/main" xmlns:r="http://schemas.openxmlformats.org/officeDocument/2006/relationships" xmlns:p="http://schemas.openxmlformats.org/presentationml/2006/main">
  <p:tag name="NUM" val="38"/>
</p:tagLst>
</file>

<file path=ppt/tags/tag1713.xml><?xml version="1.0" encoding="utf-8"?>
<p:tagLst xmlns:a="http://schemas.openxmlformats.org/drawingml/2006/main" xmlns:r="http://schemas.openxmlformats.org/officeDocument/2006/relationships" xmlns:p="http://schemas.openxmlformats.org/presentationml/2006/main">
  <p:tag name="NUM" val="39"/>
</p:tagLst>
</file>

<file path=ppt/tags/tag1714.xml><?xml version="1.0" encoding="utf-8"?>
<p:tagLst xmlns:a="http://schemas.openxmlformats.org/drawingml/2006/main" xmlns:r="http://schemas.openxmlformats.org/officeDocument/2006/relationships" xmlns:p="http://schemas.openxmlformats.org/presentationml/2006/main">
  <p:tag name="NUM" val="40"/>
</p:tagLst>
</file>

<file path=ppt/tags/tag1715.xml><?xml version="1.0" encoding="utf-8"?>
<p:tagLst xmlns:a="http://schemas.openxmlformats.org/drawingml/2006/main" xmlns:r="http://schemas.openxmlformats.org/officeDocument/2006/relationships" xmlns:p="http://schemas.openxmlformats.org/presentationml/2006/main">
  <p:tag name="NUM" val="41"/>
</p:tagLst>
</file>

<file path=ppt/tags/tag1716.xml><?xml version="1.0" encoding="utf-8"?>
<p:tagLst xmlns:a="http://schemas.openxmlformats.org/drawingml/2006/main" xmlns:r="http://schemas.openxmlformats.org/officeDocument/2006/relationships" xmlns:p="http://schemas.openxmlformats.org/presentationml/2006/main">
  <p:tag name="NUM" val="42"/>
</p:tagLst>
</file>

<file path=ppt/tags/tag1717.xml><?xml version="1.0" encoding="utf-8"?>
<p:tagLst xmlns:a="http://schemas.openxmlformats.org/drawingml/2006/main" xmlns:r="http://schemas.openxmlformats.org/officeDocument/2006/relationships" xmlns:p="http://schemas.openxmlformats.org/presentationml/2006/main">
  <p:tag name="NUM" val="43"/>
</p:tagLst>
</file>

<file path=ppt/tags/tag1718.xml><?xml version="1.0" encoding="utf-8"?>
<p:tagLst xmlns:a="http://schemas.openxmlformats.org/drawingml/2006/main" xmlns:r="http://schemas.openxmlformats.org/officeDocument/2006/relationships" xmlns:p="http://schemas.openxmlformats.org/presentationml/2006/main">
  <p:tag name="NUM" val="44"/>
</p:tagLst>
</file>

<file path=ppt/tags/tag1719.xml><?xml version="1.0" encoding="utf-8"?>
<p:tagLst xmlns:a="http://schemas.openxmlformats.org/drawingml/2006/main" xmlns:r="http://schemas.openxmlformats.org/officeDocument/2006/relationships" xmlns:p="http://schemas.openxmlformats.org/presentationml/2006/main">
  <p:tag name="NUM" val="45"/>
</p:tagLst>
</file>

<file path=ppt/tags/tag172.xml><?xml version="1.0" encoding="utf-8"?>
<p:tagLst xmlns:a="http://schemas.openxmlformats.org/drawingml/2006/main" xmlns:r="http://schemas.openxmlformats.org/officeDocument/2006/relationships" xmlns:p="http://schemas.openxmlformats.org/presentationml/2006/main">
  <p:tag name="NUM" val="29"/>
</p:tagLst>
</file>

<file path=ppt/tags/tag1720.xml><?xml version="1.0" encoding="utf-8"?>
<p:tagLst xmlns:a="http://schemas.openxmlformats.org/drawingml/2006/main" xmlns:r="http://schemas.openxmlformats.org/officeDocument/2006/relationships" xmlns:p="http://schemas.openxmlformats.org/presentationml/2006/main">
  <p:tag name="NUM" val="46"/>
</p:tagLst>
</file>

<file path=ppt/tags/tag1721.xml><?xml version="1.0" encoding="utf-8"?>
<p:tagLst xmlns:a="http://schemas.openxmlformats.org/drawingml/2006/main" xmlns:r="http://schemas.openxmlformats.org/officeDocument/2006/relationships" xmlns:p="http://schemas.openxmlformats.org/presentationml/2006/main">
  <p:tag name="NUM" val="47"/>
</p:tagLst>
</file>

<file path=ppt/tags/tag1722.xml><?xml version="1.0" encoding="utf-8"?>
<p:tagLst xmlns:a="http://schemas.openxmlformats.org/drawingml/2006/main" xmlns:r="http://schemas.openxmlformats.org/officeDocument/2006/relationships" xmlns:p="http://schemas.openxmlformats.org/presentationml/2006/main">
  <p:tag name="NUM" val="48"/>
</p:tagLst>
</file>

<file path=ppt/tags/tag1723.xml><?xml version="1.0" encoding="utf-8"?>
<p:tagLst xmlns:a="http://schemas.openxmlformats.org/drawingml/2006/main" xmlns:r="http://schemas.openxmlformats.org/officeDocument/2006/relationships" xmlns:p="http://schemas.openxmlformats.org/presentationml/2006/main">
  <p:tag name="NUM" val="49"/>
</p:tagLst>
</file>

<file path=ppt/tags/tag1724.xml><?xml version="1.0" encoding="utf-8"?>
<p:tagLst xmlns:a="http://schemas.openxmlformats.org/drawingml/2006/main" xmlns:r="http://schemas.openxmlformats.org/officeDocument/2006/relationships" xmlns:p="http://schemas.openxmlformats.org/presentationml/2006/main">
  <p:tag name="NUM" val="50"/>
</p:tagLst>
</file>

<file path=ppt/tags/tag1725.xml><?xml version="1.0" encoding="utf-8"?>
<p:tagLst xmlns:a="http://schemas.openxmlformats.org/drawingml/2006/main" xmlns:r="http://schemas.openxmlformats.org/officeDocument/2006/relationships" xmlns:p="http://schemas.openxmlformats.org/presentationml/2006/main">
  <p:tag name="NUM" val="51"/>
</p:tagLst>
</file>

<file path=ppt/tags/tag1726.xml><?xml version="1.0" encoding="utf-8"?>
<p:tagLst xmlns:a="http://schemas.openxmlformats.org/drawingml/2006/main" xmlns:r="http://schemas.openxmlformats.org/officeDocument/2006/relationships" xmlns:p="http://schemas.openxmlformats.org/presentationml/2006/main">
  <p:tag name="NUM" val="52"/>
</p:tagLst>
</file>

<file path=ppt/tags/tag1727.xml><?xml version="1.0" encoding="utf-8"?>
<p:tagLst xmlns:a="http://schemas.openxmlformats.org/drawingml/2006/main" xmlns:r="http://schemas.openxmlformats.org/officeDocument/2006/relationships" xmlns:p="http://schemas.openxmlformats.org/presentationml/2006/main">
  <p:tag name="NUM" val="53"/>
</p:tagLst>
</file>

<file path=ppt/tags/tag1728.xml><?xml version="1.0" encoding="utf-8"?>
<p:tagLst xmlns:a="http://schemas.openxmlformats.org/drawingml/2006/main" xmlns:r="http://schemas.openxmlformats.org/officeDocument/2006/relationships" xmlns:p="http://schemas.openxmlformats.org/presentationml/2006/main">
  <p:tag name="NUM" val="54"/>
</p:tagLst>
</file>

<file path=ppt/tags/tag1729.xml><?xml version="1.0" encoding="utf-8"?>
<p:tagLst xmlns:a="http://schemas.openxmlformats.org/drawingml/2006/main" xmlns:r="http://schemas.openxmlformats.org/officeDocument/2006/relationships" xmlns:p="http://schemas.openxmlformats.org/presentationml/2006/main">
  <p:tag name="NUM" val="55"/>
</p:tagLst>
</file>

<file path=ppt/tags/tag173.xml><?xml version="1.0" encoding="utf-8"?>
<p:tagLst xmlns:a="http://schemas.openxmlformats.org/drawingml/2006/main" xmlns:r="http://schemas.openxmlformats.org/officeDocument/2006/relationships" xmlns:p="http://schemas.openxmlformats.org/presentationml/2006/main">
  <p:tag name="NUM" val="30"/>
</p:tagLst>
</file>

<file path=ppt/tags/tag1730.xml><?xml version="1.0" encoding="utf-8"?>
<p:tagLst xmlns:a="http://schemas.openxmlformats.org/drawingml/2006/main" xmlns:r="http://schemas.openxmlformats.org/officeDocument/2006/relationships" xmlns:p="http://schemas.openxmlformats.org/presentationml/2006/main">
  <p:tag name="NUM" val="56"/>
</p:tagLst>
</file>

<file path=ppt/tags/tag1731.xml><?xml version="1.0" encoding="utf-8"?>
<p:tagLst xmlns:a="http://schemas.openxmlformats.org/drawingml/2006/main" xmlns:r="http://schemas.openxmlformats.org/officeDocument/2006/relationships" xmlns:p="http://schemas.openxmlformats.org/presentationml/2006/main">
  <p:tag name="NUM" val="57"/>
</p:tagLst>
</file>

<file path=ppt/tags/tag1732.xml><?xml version="1.0" encoding="utf-8"?>
<p:tagLst xmlns:a="http://schemas.openxmlformats.org/drawingml/2006/main" xmlns:r="http://schemas.openxmlformats.org/officeDocument/2006/relationships" xmlns:p="http://schemas.openxmlformats.org/presentationml/2006/main">
  <p:tag name="NUM" val="58"/>
</p:tagLst>
</file>

<file path=ppt/tags/tag1733.xml><?xml version="1.0" encoding="utf-8"?>
<p:tagLst xmlns:a="http://schemas.openxmlformats.org/drawingml/2006/main" xmlns:r="http://schemas.openxmlformats.org/officeDocument/2006/relationships" xmlns:p="http://schemas.openxmlformats.org/presentationml/2006/main">
  <p:tag name="NUM" val="59"/>
</p:tagLst>
</file>

<file path=ppt/tags/tag1734.xml><?xml version="1.0" encoding="utf-8"?>
<p:tagLst xmlns:a="http://schemas.openxmlformats.org/drawingml/2006/main" xmlns:r="http://schemas.openxmlformats.org/officeDocument/2006/relationships" xmlns:p="http://schemas.openxmlformats.org/presentationml/2006/main">
  <p:tag name="NUM" val="60"/>
</p:tagLst>
</file>

<file path=ppt/tags/tag1735.xml><?xml version="1.0" encoding="utf-8"?>
<p:tagLst xmlns:a="http://schemas.openxmlformats.org/drawingml/2006/main" xmlns:r="http://schemas.openxmlformats.org/officeDocument/2006/relationships" xmlns:p="http://schemas.openxmlformats.org/presentationml/2006/main">
  <p:tag name="NUM" val="61"/>
</p:tagLst>
</file>

<file path=ppt/tags/tag1736.xml><?xml version="1.0" encoding="utf-8"?>
<p:tagLst xmlns:a="http://schemas.openxmlformats.org/drawingml/2006/main" xmlns:r="http://schemas.openxmlformats.org/officeDocument/2006/relationships" xmlns:p="http://schemas.openxmlformats.org/presentationml/2006/main">
  <p:tag name="NUM" val="62"/>
</p:tagLst>
</file>

<file path=ppt/tags/tag1737.xml><?xml version="1.0" encoding="utf-8"?>
<p:tagLst xmlns:a="http://schemas.openxmlformats.org/drawingml/2006/main" xmlns:r="http://schemas.openxmlformats.org/officeDocument/2006/relationships" xmlns:p="http://schemas.openxmlformats.org/presentationml/2006/main">
  <p:tag name="NUM" val="63"/>
</p:tagLst>
</file>

<file path=ppt/tags/tag1738.xml><?xml version="1.0" encoding="utf-8"?>
<p:tagLst xmlns:a="http://schemas.openxmlformats.org/drawingml/2006/main" xmlns:r="http://schemas.openxmlformats.org/officeDocument/2006/relationships" xmlns:p="http://schemas.openxmlformats.org/presentationml/2006/main">
  <p:tag name="NUM" val="64"/>
</p:tagLst>
</file>

<file path=ppt/tags/tag1739.xml><?xml version="1.0" encoding="utf-8"?>
<p:tagLst xmlns:a="http://schemas.openxmlformats.org/drawingml/2006/main" xmlns:r="http://schemas.openxmlformats.org/officeDocument/2006/relationships" xmlns:p="http://schemas.openxmlformats.org/presentationml/2006/main">
  <p:tag name="NUM" val="65"/>
</p:tagLst>
</file>

<file path=ppt/tags/tag174.xml><?xml version="1.0" encoding="utf-8"?>
<p:tagLst xmlns:a="http://schemas.openxmlformats.org/drawingml/2006/main" xmlns:r="http://schemas.openxmlformats.org/officeDocument/2006/relationships" xmlns:p="http://schemas.openxmlformats.org/presentationml/2006/main">
  <p:tag name="NUM" val="31"/>
</p:tagLst>
</file>

<file path=ppt/tags/tag1740.xml><?xml version="1.0" encoding="utf-8"?>
<p:tagLst xmlns:a="http://schemas.openxmlformats.org/drawingml/2006/main" xmlns:r="http://schemas.openxmlformats.org/officeDocument/2006/relationships" xmlns:p="http://schemas.openxmlformats.org/presentationml/2006/main">
  <p:tag name="NUM" val="1"/>
</p:tagLst>
</file>

<file path=ppt/tags/tag1741.xml><?xml version="1.0" encoding="utf-8"?>
<p:tagLst xmlns:a="http://schemas.openxmlformats.org/drawingml/2006/main" xmlns:r="http://schemas.openxmlformats.org/officeDocument/2006/relationships" xmlns:p="http://schemas.openxmlformats.org/presentationml/2006/main">
  <p:tag name="NUM" val="2"/>
</p:tagLst>
</file>

<file path=ppt/tags/tag1742.xml><?xml version="1.0" encoding="utf-8"?>
<p:tagLst xmlns:a="http://schemas.openxmlformats.org/drawingml/2006/main" xmlns:r="http://schemas.openxmlformats.org/officeDocument/2006/relationships" xmlns:p="http://schemas.openxmlformats.org/presentationml/2006/main">
  <p:tag name="NUM" val="1"/>
</p:tagLst>
</file>

<file path=ppt/tags/tag1743.xml><?xml version="1.0" encoding="utf-8"?>
<p:tagLst xmlns:a="http://schemas.openxmlformats.org/drawingml/2006/main" xmlns:r="http://schemas.openxmlformats.org/officeDocument/2006/relationships" xmlns:p="http://schemas.openxmlformats.org/presentationml/2006/main">
  <p:tag name="NUM" val="2"/>
</p:tagLst>
</file>

<file path=ppt/tags/tag1744.xml><?xml version="1.0" encoding="utf-8"?>
<p:tagLst xmlns:a="http://schemas.openxmlformats.org/drawingml/2006/main" xmlns:r="http://schemas.openxmlformats.org/officeDocument/2006/relationships" xmlns:p="http://schemas.openxmlformats.org/presentationml/2006/main">
  <p:tag name="NUM" val="3"/>
</p:tagLst>
</file>

<file path=ppt/tags/tag1745.xml><?xml version="1.0" encoding="utf-8"?>
<p:tagLst xmlns:a="http://schemas.openxmlformats.org/drawingml/2006/main" xmlns:r="http://schemas.openxmlformats.org/officeDocument/2006/relationships" xmlns:p="http://schemas.openxmlformats.org/presentationml/2006/main">
  <p:tag name="NUM" val="4"/>
</p:tagLst>
</file>

<file path=ppt/tags/tag1746.xml><?xml version="1.0" encoding="utf-8"?>
<p:tagLst xmlns:a="http://schemas.openxmlformats.org/drawingml/2006/main" xmlns:r="http://schemas.openxmlformats.org/officeDocument/2006/relationships" xmlns:p="http://schemas.openxmlformats.org/presentationml/2006/main">
  <p:tag name="NUM" val="5"/>
</p:tagLst>
</file>

<file path=ppt/tags/tag1747.xml><?xml version="1.0" encoding="utf-8"?>
<p:tagLst xmlns:a="http://schemas.openxmlformats.org/drawingml/2006/main" xmlns:r="http://schemas.openxmlformats.org/officeDocument/2006/relationships" xmlns:p="http://schemas.openxmlformats.org/presentationml/2006/main">
  <p:tag name="NUM" val="1"/>
</p:tagLst>
</file>

<file path=ppt/tags/tag1748.xml><?xml version="1.0" encoding="utf-8"?>
<p:tagLst xmlns:a="http://schemas.openxmlformats.org/drawingml/2006/main" xmlns:r="http://schemas.openxmlformats.org/officeDocument/2006/relationships" xmlns:p="http://schemas.openxmlformats.org/presentationml/2006/main">
  <p:tag name="NUM" val="2"/>
</p:tagLst>
</file>

<file path=ppt/tags/tag1749.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32"/>
</p:tagLst>
</file>

<file path=ppt/tags/tag1750.xml><?xml version="1.0" encoding="utf-8"?>
<p:tagLst xmlns:a="http://schemas.openxmlformats.org/drawingml/2006/main" xmlns:r="http://schemas.openxmlformats.org/officeDocument/2006/relationships" xmlns:p="http://schemas.openxmlformats.org/presentationml/2006/main">
  <p:tag name="NUM" val="4"/>
</p:tagLst>
</file>

<file path=ppt/tags/tag1751.xml><?xml version="1.0" encoding="utf-8"?>
<p:tagLst xmlns:a="http://schemas.openxmlformats.org/drawingml/2006/main" xmlns:r="http://schemas.openxmlformats.org/officeDocument/2006/relationships" xmlns:p="http://schemas.openxmlformats.org/presentationml/2006/main">
  <p:tag name="NUM" val="5"/>
</p:tagLst>
</file>

<file path=ppt/tags/tag1752.xml><?xml version="1.0" encoding="utf-8"?>
<p:tagLst xmlns:a="http://schemas.openxmlformats.org/drawingml/2006/main" xmlns:r="http://schemas.openxmlformats.org/officeDocument/2006/relationships" xmlns:p="http://schemas.openxmlformats.org/presentationml/2006/main">
  <p:tag name="NUM" val="1"/>
</p:tagLst>
</file>

<file path=ppt/tags/tag1753.xml><?xml version="1.0" encoding="utf-8"?>
<p:tagLst xmlns:a="http://schemas.openxmlformats.org/drawingml/2006/main" xmlns:r="http://schemas.openxmlformats.org/officeDocument/2006/relationships" xmlns:p="http://schemas.openxmlformats.org/presentationml/2006/main">
  <p:tag name="NUM" val="2"/>
</p:tagLst>
</file>

<file path=ppt/tags/tag1754.xml><?xml version="1.0" encoding="utf-8"?>
<p:tagLst xmlns:a="http://schemas.openxmlformats.org/drawingml/2006/main" xmlns:r="http://schemas.openxmlformats.org/officeDocument/2006/relationships" xmlns:p="http://schemas.openxmlformats.org/presentationml/2006/main">
  <p:tag name="NUM" val="1"/>
</p:tagLst>
</file>

<file path=ppt/tags/tag1755.xml><?xml version="1.0" encoding="utf-8"?>
<p:tagLst xmlns:a="http://schemas.openxmlformats.org/drawingml/2006/main" xmlns:r="http://schemas.openxmlformats.org/officeDocument/2006/relationships" xmlns:p="http://schemas.openxmlformats.org/presentationml/2006/main">
  <p:tag name="NUM" val="2"/>
</p:tagLst>
</file>

<file path=ppt/tags/tag1756.xml><?xml version="1.0" encoding="utf-8"?>
<p:tagLst xmlns:a="http://schemas.openxmlformats.org/drawingml/2006/main" xmlns:r="http://schemas.openxmlformats.org/officeDocument/2006/relationships" xmlns:p="http://schemas.openxmlformats.org/presentationml/2006/main">
  <p:tag name="NUM" val="3"/>
</p:tagLst>
</file>

<file path=ppt/tags/tag1757.xml><?xml version="1.0" encoding="utf-8"?>
<p:tagLst xmlns:a="http://schemas.openxmlformats.org/drawingml/2006/main" xmlns:r="http://schemas.openxmlformats.org/officeDocument/2006/relationships" xmlns:p="http://schemas.openxmlformats.org/presentationml/2006/main">
  <p:tag name="NUM" val="4"/>
</p:tagLst>
</file>

<file path=ppt/tags/tag1758.xml><?xml version="1.0" encoding="utf-8"?>
<p:tagLst xmlns:a="http://schemas.openxmlformats.org/drawingml/2006/main" xmlns:r="http://schemas.openxmlformats.org/officeDocument/2006/relationships" xmlns:p="http://schemas.openxmlformats.org/presentationml/2006/main">
  <p:tag name="NUM" val="5"/>
</p:tagLst>
</file>

<file path=ppt/tags/tag1759.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33"/>
</p:tagLst>
</file>

<file path=ppt/tags/tag1760.xml><?xml version="1.0" encoding="utf-8"?>
<p:tagLst xmlns:a="http://schemas.openxmlformats.org/drawingml/2006/main" xmlns:r="http://schemas.openxmlformats.org/officeDocument/2006/relationships" xmlns:p="http://schemas.openxmlformats.org/presentationml/2006/main">
  <p:tag name="NUM" val="2"/>
</p:tagLst>
</file>

<file path=ppt/tags/tag1761.xml><?xml version="1.0" encoding="utf-8"?>
<p:tagLst xmlns:a="http://schemas.openxmlformats.org/drawingml/2006/main" xmlns:r="http://schemas.openxmlformats.org/officeDocument/2006/relationships" xmlns:p="http://schemas.openxmlformats.org/presentationml/2006/main">
  <p:tag name="NUM" val="3"/>
</p:tagLst>
</file>

<file path=ppt/tags/tag1762.xml><?xml version="1.0" encoding="utf-8"?>
<p:tagLst xmlns:a="http://schemas.openxmlformats.org/drawingml/2006/main" xmlns:r="http://schemas.openxmlformats.org/officeDocument/2006/relationships" xmlns:p="http://schemas.openxmlformats.org/presentationml/2006/main">
  <p:tag name="NUM" val="4"/>
</p:tagLst>
</file>

<file path=ppt/tags/tag1763.xml><?xml version="1.0" encoding="utf-8"?>
<p:tagLst xmlns:a="http://schemas.openxmlformats.org/drawingml/2006/main" xmlns:r="http://schemas.openxmlformats.org/officeDocument/2006/relationships" xmlns:p="http://schemas.openxmlformats.org/presentationml/2006/main">
  <p:tag name="NUM" val="5"/>
</p:tagLst>
</file>

<file path=ppt/tags/tag1764.xml><?xml version="1.0" encoding="utf-8"?>
<p:tagLst xmlns:a="http://schemas.openxmlformats.org/drawingml/2006/main" xmlns:r="http://schemas.openxmlformats.org/officeDocument/2006/relationships" xmlns:p="http://schemas.openxmlformats.org/presentationml/2006/main">
  <p:tag name="NUM" val="1"/>
</p:tagLst>
</file>

<file path=ppt/tags/tag1765.xml><?xml version="1.0" encoding="utf-8"?>
<p:tagLst xmlns:a="http://schemas.openxmlformats.org/drawingml/2006/main" xmlns:r="http://schemas.openxmlformats.org/officeDocument/2006/relationships" xmlns:p="http://schemas.openxmlformats.org/presentationml/2006/main">
  <p:tag name="NUM" val="2"/>
</p:tagLst>
</file>

<file path=ppt/tags/tag1766.xml><?xml version="1.0" encoding="utf-8"?>
<p:tagLst xmlns:a="http://schemas.openxmlformats.org/drawingml/2006/main" xmlns:r="http://schemas.openxmlformats.org/officeDocument/2006/relationships" xmlns:p="http://schemas.openxmlformats.org/presentationml/2006/main">
  <p:tag name="NUM" val="1"/>
</p:tagLst>
</file>

<file path=ppt/tags/tag1767.xml><?xml version="1.0" encoding="utf-8"?>
<p:tagLst xmlns:a="http://schemas.openxmlformats.org/drawingml/2006/main" xmlns:r="http://schemas.openxmlformats.org/officeDocument/2006/relationships" xmlns:p="http://schemas.openxmlformats.org/presentationml/2006/main">
  <p:tag name="NUM" val="2"/>
</p:tagLst>
</file>

<file path=ppt/tags/tag1768.xml><?xml version="1.0" encoding="utf-8"?>
<p:tagLst xmlns:a="http://schemas.openxmlformats.org/drawingml/2006/main" xmlns:r="http://schemas.openxmlformats.org/officeDocument/2006/relationships" xmlns:p="http://schemas.openxmlformats.org/presentationml/2006/main">
  <p:tag name="NUM" val="3"/>
</p:tagLst>
</file>

<file path=ppt/tags/tag1769.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34"/>
</p:tagLst>
</file>

<file path=ppt/tags/tag1770.xml><?xml version="1.0" encoding="utf-8"?>
<p:tagLst xmlns:a="http://schemas.openxmlformats.org/drawingml/2006/main" xmlns:r="http://schemas.openxmlformats.org/officeDocument/2006/relationships" xmlns:p="http://schemas.openxmlformats.org/presentationml/2006/main">
  <p:tag name="NUM" val="5"/>
</p:tagLst>
</file>

<file path=ppt/tags/tag1771.xml><?xml version="1.0" encoding="utf-8"?>
<p:tagLst xmlns:a="http://schemas.openxmlformats.org/drawingml/2006/main" xmlns:r="http://schemas.openxmlformats.org/officeDocument/2006/relationships" xmlns:p="http://schemas.openxmlformats.org/presentationml/2006/main">
  <p:tag name="NUM" val="1"/>
</p:tagLst>
</file>

<file path=ppt/tags/tag1772.xml><?xml version="1.0" encoding="utf-8"?>
<p:tagLst xmlns:a="http://schemas.openxmlformats.org/drawingml/2006/main" xmlns:r="http://schemas.openxmlformats.org/officeDocument/2006/relationships" xmlns:p="http://schemas.openxmlformats.org/presentationml/2006/main">
  <p:tag name="NUM" val="2"/>
</p:tagLst>
</file>

<file path=ppt/tags/tag1773.xml><?xml version="1.0" encoding="utf-8"?>
<p:tagLst xmlns:a="http://schemas.openxmlformats.org/drawingml/2006/main" xmlns:r="http://schemas.openxmlformats.org/officeDocument/2006/relationships" xmlns:p="http://schemas.openxmlformats.org/presentationml/2006/main">
  <p:tag name="NUM" val="3"/>
</p:tagLst>
</file>

<file path=ppt/tags/tag1774.xml><?xml version="1.0" encoding="utf-8"?>
<p:tagLst xmlns:a="http://schemas.openxmlformats.org/drawingml/2006/main" xmlns:r="http://schemas.openxmlformats.org/officeDocument/2006/relationships" xmlns:p="http://schemas.openxmlformats.org/presentationml/2006/main">
  <p:tag name="NUM" val="4"/>
</p:tagLst>
</file>

<file path=ppt/tags/tag1775.xml><?xml version="1.0" encoding="utf-8"?>
<p:tagLst xmlns:a="http://schemas.openxmlformats.org/drawingml/2006/main" xmlns:r="http://schemas.openxmlformats.org/officeDocument/2006/relationships" xmlns:p="http://schemas.openxmlformats.org/presentationml/2006/main">
  <p:tag name="NUM" val="5"/>
</p:tagLst>
</file>

<file path=ppt/tags/tag1776.xml><?xml version="1.0" encoding="utf-8"?>
<p:tagLst xmlns:a="http://schemas.openxmlformats.org/drawingml/2006/main" xmlns:r="http://schemas.openxmlformats.org/officeDocument/2006/relationships" xmlns:p="http://schemas.openxmlformats.org/presentationml/2006/main">
  <p:tag name="NUM" val="1"/>
</p:tagLst>
</file>

<file path=ppt/tags/tag1777.xml><?xml version="1.0" encoding="utf-8"?>
<p:tagLst xmlns:a="http://schemas.openxmlformats.org/drawingml/2006/main" xmlns:r="http://schemas.openxmlformats.org/officeDocument/2006/relationships" xmlns:p="http://schemas.openxmlformats.org/presentationml/2006/main">
  <p:tag name="NUM" val="2"/>
</p:tagLst>
</file>

<file path=ppt/tags/tag1778.xml><?xml version="1.0" encoding="utf-8"?>
<p:tagLst xmlns:a="http://schemas.openxmlformats.org/drawingml/2006/main" xmlns:r="http://schemas.openxmlformats.org/officeDocument/2006/relationships" xmlns:p="http://schemas.openxmlformats.org/presentationml/2006/main">
  <p:tag name="NUM" val="1"/>
</p:tagLst>
</file>

<file path=ppt/tags/tag1779.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5"/>
</p:tagLst>
</file>

<file path=ppt/tags/tag1780.xml><?xml version="1.0" encoding="utf-8"?>
<p:tagLst xmlns:a="http://schemas.openxmlformats.org/drawingml/2006/main" xmlns:r="http://schemas.openxmlformats.org/officeDocument/2006/relationships" xmlns:p="http://schemas.openxmlformats.org/presentationml/2006/main">
  <p:tag name="NUM" val="3"/>
</p:tagLst>
</file>

<file path=ppt/tags/tag1781.xml><?xml version="1.0" encoding="utf-8"?>
<p:tagLst xmlns:a="http://schemas.openxmlformats.org/drawingml/2006/main" xmlns:r="http://schemas.openxmlformats.org/officeDocument/2006/relationships" xmlns:p="http://schemas.openxmlformats.org/presentationml/2006/main">
  <p:tag name="NUM" val="4"/>
</p:tagLst>
</file>

<file path=ppt/tags/tag1782.xml><?xml version="1.0" encoding="utf-8"?>
<p:tagLst xmlns:a="http://schemas.openxmlformats.org/drawingml/2006/main" xmlns:r="http://schemas.openxmlformats.org/officeDocument/2006/relationships" xmlns:p="http://schemas.openxmlformats.org/presentationml/2006/main">
  <p:tag name="NUM" val="5"/>
</p:tagLst>
</file>

<file path=ppt/tags/tag1783.xml><?xml version="1.0" encoding="utf-8"?>
<p:tagLst xmlns:a="http://schemas.openxmlformats.org/drawingml/2006/main" xmlns:r="http://schemas.openxmlformats.org/officeDocument/2006/relationships" xmlns:p="http://schemas.openxmlformats.org/presentationml/2006/main">
  <p:tag name="NUM" val="1"/>
</p:tagLst>
</file>

<file path=ppt/tags/tag1784.xml><?xml version="1.0" encoding="utf-8"?>
<p:tagLst xmlns:a="http://schemas.openxmlformats.org/drawingml/2006/main" xmlns:r="http://schemas.openxmlformats.org/officeDocument/2006/relationships" xmlns:p="http://schemas.openxmlformats.org/presentationml/2006/main">
  <p:tag name="NUM" val="2"/>
</p:tagLst>
</file>

<file path=ppt/tags/tag1785.xml><?xml version="1.0" encoding="utf-8"?>
<p:tagLst xmlns:a="http://schemas.openxmlformats.org/drawingml/2006/main" xmlns:r="http://schemas.openxmlformats.org/officeDocument/2006/relationships" xmlns:p="http://schemas.openxmlformats.org/presentationml/2006/main">
  <p:tag name="NUM" val="3"/>
</p:tagLst>
</file>

<file path=ppt/tags/tag1786.xml><?xml version="1.0" encoding="utf-8"?>
<p:tagLst xmlns:a="http://schemas.openxmlformats.org/drawingml/2006/main" xmlns:r="http://schemas.openxmlformats.org/officeDocument/2006/relationships" xmlns:p="http://schemas.openxmlformats.org/presentationml/2006/main">
  <p:tag name="NUM" val="4"/>
</p:tagLst>
</file>

<file path=ppt/tags/tag1787.xml><?xml version="1.0" encoding="utf-8"?>
<p:tagLst xmlns:a="http://schemas.openxmlformats.org/drawingml/2006/main" xmlns:r="http://schemas.openxmlformats.org/officeDocument/2006/relationships" xmlns:p="http://schemas.openxmlformats.org/presentationml/2006/main">
  <p:tag name="NUM" val="5"/>
</p:tagLst>
</file>

<file path=ppt/tags/tag1788.xml><?xml version="1.0" encoding="utf-8"?>
<p:tagLst xmlns:a="http://schemas.openxmlformats.org/drawingml/2006/main" xmlns:r="http://schemas.openxmlformats.org/officeDocument/2006/relationships" xmlns:p="http://schemas.openxmlformats.org/presentationml/2006/main">
  <p:tag name="NUM" val="1"/>
</p:tagLst>
</file>

<file path=ppt/tags/tag1789.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6"/>
</p:tagLst>
</file>

<file path=ppt/tags/tag1790.xml><?xml version="1.0" encoding="utf-8"?>
<p:tagLst xmlns:a="http://schemas.openxmlformats.org/drawingml/2006/main" xmlns:r="http://schemas.openxmlformats.org/officeDocument/2006/relationships" xmlns:p="http://schemas.openxmlformats.org/presentationml/2006/main">
  <p:tag name="NUM" val="1"/>
</p:tagLst>
</file>

<file path=ppt/tags/tag1791.xml><?xml version="1.0" encoding="utf-8"?>
<p:tagLst xmlns:a="http://schemas.openxmlformats.org/drawingml/2006/main" xmlns:r="http://schemas.openxmlformats.org/officeDocument/2006/relationships" xmlns:p="http://schemas.openxmlformats.org/presentationml/2006/main">
  <p:tag name="NUM" val="2"/>
</p:tagLst>
</file>

<file path=ppt/tags/tag1792.xml><?xml version="1.0" encoding="utf-8"?>
<p:tagLst xmlns:a="http://schemas.openxmlformats.org/drawingml/2006/main" xmlns:r="http://schemas.openxmlformats.org/officeDocument/2006/relationships" xmlns:p="http://schemas.openxmlformats.org/presentationml/2006/main">
  <p:tag name="NUM" val="3"/>
</p:tagLst>
</file>

<file path=ppt/tags/tag1793.xml><?xml version="1.0" encoding="utf-8"?>
<p:tagLst xmlns:a="http://schemas.openxmlformats.org/drawingml/2006/main" xmlns:r="http://schemas.openxmlformats.org/officeDocument/2006/relationships" xmlns:p="http://schemas.openxmlformats.org/presentationml/2006/main">
  <p:tag name="NUM" val="4"/>
</p:tagLst>
</file>

<file path=ppt/tags/tag1794.xml><?xml version="1.0" encoding="utf-8"?>
<p:tagLst xmlns:a="http://schemas.openxmlformats.org/drawingml/2006/main" xmlns:r="http://schemas.openxmlformats.org/officeDocument/2006/relationships" xmlns:p="http://schemas.openxmlformats.org/presentationml/2006/main">
  <p:tag name="NUM" val="5"/>
</p:tagLst>
</file>

<file path=ppt/tags/tag1795.xml><?xml version="1.0" encoding="utf-8"?>
<p:tagLst xmlns:a="http://schemas.openxmlformats.org/drawingml/2006/main" xmlns:r="http://schemas.openxmlformats.org/officeDocument/2006/relationships" xmlns:p="http://schemas.openxmlformats.org/presentationml/2006/main">
  <p:tag name="NUM" val="1"/>
</p:tagLst>
</file>

<file path=ppt/tags/tag1796.xml><?xml version="1.0" encoding="utf-8"?>
<p:tagLst xmlns:a="http://schemas.openxmlformats.org/drawingml/2006/main" xmlns:r="http://schemas.openxmlformats.org/officeDocument/2006/relationships" xmlns:p="http://schemas.openxmlformats.org/presentationml/2006/main">
  <p:tag name="NUM" val="2"/>
</p:tagLst>
</file>

<file path=ppt/tags/tag1797.xml><?xml version="1.0" encoding="utf-8"?>
<p:tagLst xmlns:a="http://schemas.openxmlformats.org/drawingml/2006/main" xmlns:r="http://schemas.openxmlformats.org/officeDocument/2006/relationships" xmlns:p="http://schemas.openxmlformats.org/presentationml/2006/main">
  <p:tag name="NUM" val="3"/>
</p:tagLst>
</file>

<file path=ppt/tags/tag1798.xml><?xml version="1.0" encoding="utf-8"?>
<p:tagLst xmlns:a="http://schemas.openxmlformats.org/drawingml/2006/main" xmlns:r="http://schemas.openxmlformats.org/officeDocument/2006/relationships" xmlns:p="http://schemas.openxmlformats.org/presentationml/2006/main">
  <p:tag name="NUM" val="4"/>
</p:tagLst>
</file>

<file path=ppt/tags/tag179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37"/>
</p:tagLst>
</file>

<file path=ppt/tags/tag1800.xml><?xml version="1.0" encoding="utf-8"?>
<p:tagLst xmlns:a="http://schemas.openxmlformats.org/drawingml/2006/main" xmlns:r="http://schemas.openxmlformats.org/officeDocument/2006/relationships" xmlns:p="http://schemas.openxmlformats.org/presentationml/2006/main">
  <p:tag name="NUM" val="1"/>
</p:tagLst>
</file>

<file path=ppt/tags/tag1801.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8"/>
</p:tagLst>
</file>

<file path=ppt/tags/tag182.xml><?xml version="1.0" encoding="utf-8"?>
<p:tagLst xmlns:a="http://schemas.openxmlformats.org/drawingml/2006/main" xmlns:r="http://schemas.openxmlformats.org/officeDocument/2006/relationships" xmlns:p="http://schemas.openxmlformats.org/presentationml/2006/main">
  <p:tag name="NUM" val="39"/>
</p:tagLst>
</file>

<file path=ppt/tags/tag183.xml><?xml version="1.0" encoding="utf-8"?>
<p:tagLst xmlns:a="http://schemas.openxmlformats.org/drawingml/2006/main" xmlns:r="http://schemas.openxmlformats.org/officeDocument/2006/relationships" xmlns:p="http://schemas.openxmlformats.org/presentationml/2006/main">
  <p:tag name="NUM" val="40"/>
</p:tagLst>
</file>

<file path=ppt/tags/tag184.xml><?xml version="1.0" encoding="utf-8"?>
<p:tagLst xmlns:a="http://schemas.openxmlformats.org/drawingml/2006/main" xmlns:r="http://schemas.openxmlformats.org/officeDocument/2006/relationships" xmlns:p="http://schemas.openxmlformats.org/presentationml/2006/main">
  <p:tag name="NUM" val="41"/>
</p:tagLst>
</file>

<file path=ppt/tags/tag185.xml><?xml version="1.0" encoding="utf-8"?>
<p:tagLst xmlns:a="http://schemas.openxmlformats.org/drawingml/2006/main" xmlns:r="http://schemas.openxmlformats.org/officeDocument/2006/relationships" xmlns:p="http://schemas.openxmlformats.org/presentationml/2006/main">
  <p:tag name="NUM" val="42"/>
</p:tagLst>
</file>

<file path=ppt/tags/tag186.xml><?xml version="1.0" encoding="utf-8"?>
<p:tagLst xmlns:a="http://schemas.openxmlformats.org/drawingml/2006/main" xmlns:r="http://schemas.openxmlformats.org/officeDocument/2006/relationships" xmlns:p="http://schemas.openxmlformats.org/presentationml/2006/main">
  <p:tag name="NUM" val="43"/>
</p:tagLst>
</file>

<file path=ppt/tags/tag187.xml><?xml version="1.0" encoding="utf-8"?>
<p:tagLst xmlns:a="http://schemas.openxmlformats.org/drawingml/2006/main" xmlns:r="http://schemas.openxmlformats.org/officeDocument/2006/relationships" xmlns:p="http://schemas.openxmlformats.org/presentationml/2006/main">
  <p:tag name="NUM" val="44"/>
</p:tagLst>
</file>

<file path=ppt/tags/tag188.xml><?xml version="1.0" encoding="utf-8"?>
<p:tagLst xmlns:a="http://schemas.openxmlformats.org/drawingml/2006/main" xmlns:r="http://schemas.openxmlformats.org/officeDocument/2006/relationships" xmlns:p="http://schemas.openxmlformats.org/presentationml/2006/main">
  <p:tag name="NUM" val="45"/>
</p:tagLst>
</file>

<file path=ppt/tags/tag189.xml><?xml version="1.0" encoding="utf-8"?>
<p:tagLst xmlns:a="http://schemas.openxmlformats.org/drawingml/2006/main" xmlns:r="http://schemas.openxmlformats.org/officeDocument/2006/relationships" xmlns:p="http://schemas.openxmlformats.org/presentationml/2006/main">
  <p:tag name="NUM" val="46"/>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47"/>
</p:tagLst>
</file>

<file path=ppt/tags/tag191.xml><?xml version="1.0" encoding="utf-8"?>
<p:tagLst xmlns:a="http://schemas.openxmlformats.org/drawingml/2006/main" xmlns:r="http://schemas.openxmlformats.org/officeDocument/2006/relationships" xmlns:p="http://schemas.openxmlformats.org/presentationml/2006/main">
  <p:tag name="NUM" val="48"/>
</p:tagLst>
</file>

<file path=ppt/tags/tag192.xml><?xml version="1.0" encoding="utf-8"?>
<p:tagLst xmlns:a="http://schemas.openxmlformats.org/drawingml/2006/main" xmlns:r="http://schemas.openxmlformats.org/officeDocument/2006/relationships" xmlns:p="http://schemas.openxmlformats.org/presentationml/2006/main">
  <p:tag name="NUM" val="49"/>
</p:tagLst>
</file>

<file path=ppt/tags/tag193.xml><?xml version="1.0" encoding="utf-8"?>
<p:tagLst xmlns:a="http://schemas.openxmlformats.org/drawingml/2006/main" xmlns:r="http://schemas.openxmlformats.org/officeDocument/2006/relationships" xmlns:p="http://schemas.openxmlformats.org/presentationml/2006/main">
  <p:tag name="NUM" val="50"/>
</p:tagLst>
</file>

<file path=ppt/tags/tag194.xml><?xml version="1.0" encoding="utf-8"?>
<p:tagLst xmlns:a="http://schemas.openxmlformats.org/drawingml/2006/main" xmlns:r="http://schemas.openxmlformats.org/officeDocument/2006/relationships" xmlns:p="http://schemas.openxmlformats.org/presentationml/2006/main">
  <p:tag name="NUM" val="51"/>
</p:tagLst>
</file>

<file path=ppt/tags/tag195.xml><?xml version="1.0" encoding="utf-8"?>
<p:tagLst xmlns:a="http://schemas.openxmlformats.org/drawingml/2006/main" xmlns:r="http://schemas.openxmlformats.org/officeDocument/2006/relationships" xmlns:p="http://schemas.openxmlformats.org/presentationml/2006/main">
  <p:tag name="NUM" val="52"/>
</p:tagLst>
</file>

<file path=ppt/tags/tag196.xml><?xml version="1.0" encoding="utf-8"?>
<p:tagLst xmlns:a="http://schemas.openxmlformats.org/drawingml/2006/main" xmlns:r="http://schemas.openxmlformats.org/officeDocument/2006/relationships" xmlns:p="http://schemas.openxmlformats.org/presentationml/2006/main">
  <p:tag name="NUM" val="53"/>
</p:tagLst>
</file>

<file path=ppt/tags/tag197.xml><?xml version="1.0" encoding="utf-8"?>
<p:tagLst xmlns:a="http://schemas.openxmlformats.org/drawingml/2006/main" xmlns:r="http://schemas.openxmlformats.org/officeDocument/2006/relationships" xmlns:p="http://schemas.openxmlformats.org/presentationml/2006/main">
  <p:tag name="NUM" val="54"/>
</p:tagLst>
</file>

<file path=ppt/tags/tag198.xml><?xml version="1.0" encoding="utf-8"?>
<p:tagLst xmlns:a="http://schemas.openxmlformats.org/drawingml/2006/main" xmlns:r="http://schemas.openxmlformats.org/officeDocument/2006/relationships" xmlns:p="http://schemas.openxmlformats.org/presentationml/2006/main">
  <p:tag name="NUM" val="55"/>
</p:tagLst>
</file>

<file path=ppt/tags/tag199.xml><?xml version="1.0" encoding="utf-8"?>
<p:tagLst xmlns:a="http://schemas.openxmlformats.org/drawingml/2006/main" xmlns:r="http://schemas.openxmlformats.org/officeDocument/2006/relationships" xmlns:p="http://schemas.openxmlformats.org/presentationml/2006/main">
  <p:tag name="NUM" val="5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57"/>
</p:tagLst>
</file>

<file path=ppt/tags/tag201.xml><?xml version="1.0" encoding="utf-8"?>
<p:tagLst xmlns:a="http://schemas.openxmlformats.org/drawingml/2006/main" xmlns:r="http://schemas.openxmlformats.org/officeDocument/2006/relationships" xmlns:p="http://schemas.openxmlformats.org/presentationml/2006/main">
  <p:tag name="NUM" val="58"/>
</p:tagLst>
</file>

<file path=ppt/tags/tag202.xml><?xml version="1.0" encoding="utf-8"?>
<p:tagLst xmlns:a="http://schemas.openxmlformats.org/drawingml/2006/main" xmlns:r="http://schemas.openxmlformats.org/officeDocument/2006/relationships" xmlns:p="http://schemas.openxmlformats.org/presentationml/2006/main">
  <p:tag name="NUM" val="59"/>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9"/>
</p:tagLst>
</file>

<file path=ppt/tags/tag212.xml><?xml version="1.0" encoding="utf-8"?>
<p:tagLst xmlns:a="http://schemas.openxmlformats.org/drawingml/2006/main" xmlns:r="http://schemas.openxmlformats.org/officeDocument/2006/relationships" xmlns:p="http://schemas.openxmlformats.org/presentationml/2006/main">
  <p:tag name="NUM" val="10"/>
</p:tagLst>
</file>

<file path=ppt/tags/tag213.xml><?xml version="1.0" encoding="utf-8"?>
<p:tagLst xmlns:a="http://schemas.openxmlformats.org/drawingml/2006/main" xmlns:r="http://schemas.openxmlformats.org/officeDocument/2006/relationships" xmlns:p="http://schemas.openxmlformats.org/presentationml/2006/main">
  <p:tag name="NUM" val="11"/>
</p:tagLst>
</file>

<file path=ppt/tags/tag214.xml><?xml version="1.0" encoding="utf-8"?>
<p:tagLst xmlns:a="http://schemas.openxmlformats.org/drawingml/2006/main" xmlns:r="http://schemas.openxmlformats.org/officeDocument/2006/relationships" xmlns:p="http://schemas.openxmlformats.org/presentationml/2006/main">
  <p:tag name="NUM" val="12"/>
</p:tagLst>
</file>

<file path=ppt/tags/tag215.xml><?xml version="1.0" encoding="utf-8"?>
<p:tagLst xmlns:a="http://schemas.openxmlformats.org/drawingml/2006/main" xmlns:r="http://schemas.openxmlformats.org/officeDocument/2006/relationships" xmlns:p="http://schemas.openxmlformats.org/presentationml/2006/main">
  <p:tag name="NUM" val="13"/>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9"/>
</p:tagLst>
</file>

<file path=ppt/tags/tag225.xml><?xml version="1.0" encoding="utf-8"?>
<p:tagLst xmlns:a="http://schemas.openxmlformats.org/drawingml/2006/main" xmlns:r="http://schemas.openxmlformats.org/officeDocument/2006/relationships" xmlns:p="http://schemas.openxmlformats.org/presentationml/2006/main">
  <p:tag name="NUM" val="10"/>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12"/>
</p:tagLst>
</file>

<file path=ppt/tags/tag228.xml><?xml version="1.0" encoding="utf-8"?>
<p:tagLst xmlns:a="http://schemas.openxmlformats.org/drawingml/2006/main" xmlns:r="http://schemas.openxmlformats.org/officeDocument/2006/relationships" xmlns:p="http://schemas.openxmlformats.org/presentationml/2006/main">
  <p:tag name="NUM" val="13"/>
</p:tagLst>
</file>

<file path=ppt/tags/tag229.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5"/>
</p:tagLst>
</file>

<file path=ppt/tags/tag231.xml><?xml version="1.0" encoding="utf-8"?>
<p:tagLst xmlns:a="http://schemas.openxmlformats.org/drawingml/2006/main" xmlns:r="http://schemas.openxmlformats.org/officeDocument/2006/relationships" xmlns:p="http://schemas.openxmlformats.org/presentationml/2006/main">
  <p:tag name="NUM" val="16"/>
</p:tagLst>
</file>

<file path=ppt/tags/tag232.xml><?xml version="1.0" encoding="utf-8"?>
<p:tagLst xmlns:a="http://schemas.openxmlformats.org/drawingml/2006/main" xmlns:r="http://schemas.openxmlformats.org/officeDocument/2006/relationships" xmlns:p="http://schemas.openxmlformats.org/presentationml/2006/main">
  <p:tag name="NUM" val="17"/>
</p:tagLst>
</file>

<file path=ppt/tags/tag233.xml><?xml version="1.0" encoding="utf-8"?>
<p:tagLst xmlns:a="http://schemas.openxmlformats.org/drawingml/2006/main" xmlns:r="http://schemas.openxmlformats.org/officeDocument/2006/relationships" xmlns:p="http://schemas.openxmlformats.org/presentationml/2006/main">
  <p:tag name="NUM" val="18"/>
</p:tagLst>
</file>

<file path=ppt/tags/tag234.xml><?xml version="1.0" encoding="utf-8"?>
<p:tagLst xmlns:a="http://schemas.openxmlformats.org/drawingml/2006/main" xmlns:r="http://schemas.openxmlformats.org/officeDocument/2006/relationships" xmlns:p="http://schemas.openxmlformats.org/presentationml/2006/main">
  <p:tag name="NUM" val="19"/>
</p:tagLst>
</file>

<file path=ppt/tags/tag235.xml><?xml version="1.0" encoding="utf-8"?>
<p:tagLst xmlns:a="http://schemas.openxmlformats.org/drawingml/2006/main" xmlns:r="http://schemas.openxmlformats.org/officeDocument/2006/relationships" xmlns:p="http://schemas.openxmlformats.org/presentationml/2006/main">
  <p:tag name="NUM" val="20"/>
</p:tagLst>
</file>

<file path=ppt/tags/tag236.xml><?xml version="1.0" encoding="utf-8"?>
<p:tagLst xmlns:a="http://schemas.openxmlformats.org/drawingml/2006/main" xmlns:r="http://schemas.openxmlformats.org/officeDocument/2006/relationships" xmlns:p="http://schemas.openxmlformats.org/presentationml/2006/main">
  <p:tag name="NUM" val="21"/>
</p:tagLst>
</file>

<file path=ppt/tags/tag237.xml><?xml version="1.0" encoding="utf-8"?>
<p:tagLst xmlns:a="http://schemas.openxmlformats.org/drawingml/2006/main" xmlns:r="http://schemas.openxmlformats.org/officeDocument/2006/relationships" xmlns:p="http://schemas.openxmlformats.org/presentationml/2006/main">
  <p:tag name="NUM" val="22"/>
</p:tagLst>
</file>

<file path=ppt/tags/tag238.xml><?xml version="1.0" encoding="utf-8"?>
<p:tagLst xmlns:a="http://schemas.openxmlformats.org/drawingml/2006/main" xmlns:r="http://schemas.openxmlformats.org/officeDocument/2006/relationships" xmlns:p="http://schemas.openxmlformats.org/presentationml/2006/main">
  <p:tag name="NUM" val="23"/>
</p:tagLst>
</file>

<file path=ppt/tags/tag239.xml><?xml version="1.0" encoding="utf-8"?>
<p:tagLst xmlns:a="http://schemas.openxmlformats.org/drawingml/2006/main" xmlns:r="http://schemas.openxmlformats.org/officeDocument/2006/relationships" xmlns:p="http://schemas.openxmlformats.org/presentationml/2006/main">
  <p:tag name="NUM" val="2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5"/>
</p:tagLst>
</file>

<file path=ppt/tags/tag241.xml><?xml version="1.0" encoding="utf-8"?>
<p:tagLst xmlns:a="http://schemas.openxmlformats.org/drawingml/2006/main" xmlns:r="http://schemas.openxmlformats.org/officeDocument/2006/relationships" xmlns:p="http://schemas.openxmlformats.org/presentationml/2006/main">
  <p:tag name="NUM" val="26"/>
</p:tagLst>
</file>

<file path=ppt/tags/tag242.xml><?xml version="1.0" encoding="utf-8"?>
<p:tagLst xmlns:a="http://schemas.openxmlformats.org/drawingml/2006/main" xmlns:r="http://schemas.openxmlformats.org/officeDocument/2006/relationships" xmlns:p="http://schemas.openxmlformats.org/presentationml/2006/main">
  <p:tag name="NUM" val="27"/>
</p:tagLst>
</file>

<file path=ppt/tags/tag243.xml><?xml version="1.0" encoding="utf-8"?>
<p:tagLst xmlns:a="http://schemas.openxmlformats.org/drawingml/2006/main" xmlns:r="http://schemas.openxmlformats.org/officeDocument/2006/relationships" xmlns:p="http://schemas.openxmlformats.org/presentationml/2006/main">
  <p:tag name="NUM" val="28"/>
</p:tagLst>
</file>

<file path=ppt/tags/tag244.xml><?xml version="1.0" encoding="utf-8"?>
<p:tagLst xmlns:a="http://schemas.openxmlformats.org/drawingml/2006/main" xmlns:r="http://schemas.openxmlformats.org/officeDocument/2006/relationships" xmlns:p="http://schemas.openxmlformats.org/presentationml/2006/main">
  <p:tag name="NUM" val="29"/>
</p:tagLst>
</file>

<file path=ppt/tags/tag245.xml><?xml version="1.0" encoding="utf-8"?>
<p:tagLst xmlns:a="http://schemas.openxmlformats.org/drawingml/2006/main" xmlns:r="http://schemas.openxmlformats.org/officeDocument/2006/relationships" xmlns:p="http://schemas.openxmlformats.org/presentationml/2006/main">
  <p:tag name="NUM" val="30"/>
</p:tagLst>
</file>

<file path=ppt/tags/tag246.xml><?xml version="1.0" encoding="utf-8"?>
<p:tagLst xmlns:a="http://schemas.openxmlformats.org/drawingml/2006/main" xmlns:r="http://schemas.openxmlformats.org/officeDocument/2006/relationships" xmlns:p="http://schemas.openxmlformats.org/presentationml/2006/main">
  <p:tag name="NUM" val="31"/>
</p:tagLst>
</file>

<file path=ppt/tags/tag247.xml><?xml version="1.0" encoding="utf-8"?>
<p:tagLst xmlns:a="http://schemas.openxmlformats.org/drawingml/2006/main" xmlns:r="http://schemas.openxmlformats.org/officeDocument/2006/relationships" xmlns:p="http://schemas.openxmlformats.org/presentationml/2006/main">
  <p:tag name="NUM" val="32"/>
</p:tagLst>
</file>

<file path=ppt/tags/tag248.xml><?xml version="1.0" encoding="utf-8"?>
<p:tagLst xmlns:a="http://schemas.openxmlformats.org/drawingml/2006/main" xmlns:r="http://schemas.openxmlformats.org/officeDocument/2006/relationships" xmlns:p="http://schemas.openxmlformats.org/presentationml/2006/main">
  <p:tag name="NUM" val="33"/>
</p:tagLst>
</file>

<file path=ppt/tags/tag249.xml><?xml version="1.0" encoding="utf-8"?>
<p:tagLst xmlns:a="http://schemas.openxmlformats.org/drawingml/2006/main" xmlns:r="http://schemas.openxmlformats.org/officeDocument/2006/relationships" xmlns:p="http://schemas.openxmlformats.org/presentationml/2006/main">
  <p:tag name="NUM" val="34"/>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35"/>
</p:tagLst>
</file>

<file path=ppt/tags/tag251.xml><?xml version="1.0" encoding="utf-8"?>
<p:tagLst xmlns:a="http://schemas.openxmlformats.org/drawingml/2006/main" xmlns:r="http://schemas.openxmlformats.org/officeDocument/2006/relationships" xmlns:p="http://schemas.openxmlformats.org/presentationml/2006/main">
  <p:tag name="NUM" val="36"/>
</p:tagLst>
</file>

<file path=ppt/tags/tag252.xml><?xml version="1.0" encoding="utf-8"?>
<p:tagLst xmlns:a="http://schemas.openxmlformats.org/drawingml/2006/main" xmlns:r="http://schemas.openxmlformats.org/officeDocument/2006/relationships" xmlns:p="http://schemas.openxmlformats.org/presentationml/2006/main">
  <p:tag name="NUM" val="37"/>
</p:tagLst>
</file>

<file path=ppt/tags/tag253.xml><?xml version="1.0" encoding="utf-8"?>
<p:tagLst xmlns:a="http://schemas.openxmlformats.org/drawingml/2006/main" xmlns:r="http://schemas.openxmlformats.org/officeDocument/2006/relationships" xmlns:p="http://schemas.openxmlformats.org/presentationml/2006/main">
  <p:tag name="NUM" val="38"/>
</p:tagLst>
</file>

<file path=ppt/tags/tag254.xml><?xml version="1.0" encoding="utf-8"?>
<p:tagLst xmlns:a="http://schemas.openxmlformats.org/drawingml/2006/main" xmlns:r="http://schemas.openxmlformats.org/officeDocument/2006/relationships" xmlns:p="http://schemas.openxmlformats.org/presentationml/2006/main">
  <p:tag name="NUM" val="39"/>
</p:tagLst>
</file>

<file path=ppt/tags/tag255.xml><?xml version="1.0" encoding="utf-8"?>
<p:tagLst xmlns:a="http://schemas.openxmlformats.org/drawingml/2006/main" xmlns:r="http://schemas.openxmlformats.org/officeDocument/2006/relationships" xmlns:p="http://schemas.openxmlformats.org/presentationml/2006/main">
  <p:tag name="NUM" val="40"/>
</p:tagLst>
</file>

<file path=ppt/tags/tag256.xml><?xml version="1.0" encoding="utf-8"?>
<p:tagLst xmlns:a="http://schemas.openxmlformats.org/drawingml/2006/main" xmlns:r="http://schemas.openxmlformats.org/officeDocument/2006/relationships" xmlns:p="http://schemas.openxmlformats.org/presentationml/2006/main">
  <p:tag name="NUM" val="41"/>
</p:tagLst>
</file>

<file path=ppt/tags/tag257.xml><?xml version="1.0" encoding="utf-8"?>
<p:tagLst xmlns:a="http://schemas.openxmlformats.org/drawingml/2006/main" xmlns:r="http://schemas.openxmlformats.org/officeDocument/2006/relationships" xmlns:p="http://schemas.openxmlformats.org/presentationml/2006/main">
  <p:tag name="NUM" val="42"/>
</p:tagLst>
</file>

<file path=ppt/tags/tag258.xml><?xml version="1.0" encoding="utf-8"?>
<p:tagLst xmlns:a="http://schemas.openxmlformats.org/drawingml/2006/main" xmlns:r="http://schemas.openxmlformats.org/officeDocument/2006/relationships" xmlns:p="http://schemas.openxmlformats.org/presentationml/2006/main">
  <p:tag name="NUM" val="43"/>
</p:tagLst>
</file>

<file path=ppt/tags/tag259.xml><?xml version="1.0" encoding="utf-8"?>
<p:tagLst xmlns:a="http://schemas.openxmlformats.org/drawingml/2006/main" xmlns:r="http://schemas.openxmlformats.org/officeDocument/2006/relationships" xmlns:p="http://schemas.openxmlformats.org/presentationml/2006/main">
  <p:tag name="NUM" val="44"/>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45"/>
</p:tagLst>
</file>

<file path=ppt/tags/tag261.xml><?xml version="1.0" encoding="utf-8"?>
<p:tagLst xmlns:a="http://schemas.openxmlformats.org/drawingml/2006/main" xmlns:r="http://schemas.openxmlformats.org/officeDocument/2006/relationships" xmlns:p="http://schemas.openxmlformats.org/presentationml/2006/main">
  <p:tag name="NUM" val="46"/>
</p:tagLst>
</file>

<file path=ppt/tags/tag262.xml><?xml version="1.0" encoding="utf-8"?>
<p:tagLst xmlns:a="http://schemas.openxmlformats.org/drawingml/2006/main" xmlns:r="http://schemas.openxmlformats.org/officeDocument/2006/relationships" xmlns:p="http://schemas.openxmlformats.org/presentationml/2006/main">
  <p:tag name="NUM" val="47"/>
</p:tagLst>
</file>

<file path=ppt/tags/tag263.xml><?xml version="1.0" encoding="utf-8"?>
<p:tagLst xmlns:a="http://schemas.openxmlformats.org/drawingml/2006/main" xmlns:r="http://schemas.openxmlformats.org/officeDocument/2006/relationships" xmlns:p="http://schemas.openxmlformats.org/presentationml/2006/main">
  <p:tag name="NUM" val="48"/>
</p:tagLst>
</file>

<file path=ppt/tags/tag264.xml><?xml version="1.0" encoding="utf-8"?>
<p:tagLst xmlns:a="http://schemas.openxmlformats.org/drawingml/2006/main" xmlns:r="http://schemas.openxmlformats.org/officeDocument/2006/relationships" xmlns:p="http://schemas.openxmlformats.org/presentationml/2006/main">
  <p:tag name="NUM" val="49"/>
</p:tagLst>
</file>

<file path=ppt/tags/tag265.xml><?xml version="1.0" encoding="utf-8"?>
<p:tagLst xmlns:a="http://schemas.openxmlformats.org/drawingml/2006/main" xmlns:r="http://schemas.openxmlformats.org/officeDocument/2006/relationships" xmlns:p="http://schemas.openxmlformats.org/presentationml/2006/main">
  <p:tag name="NUM" val="50"/>
</p:tagLst>
</file>

<file path=ppt/tags/tag266.xml><?xml version="1.0" encoding="utf-8"?>
<p:tagLst xmlns:a="http://schemas.openxmlformats.org/drawingml/2006/main" xmlns:r="http://schemas.openxmlformats.org/officeDocument/2006/relationships" xmlns:p="http://schemas.openxmlformats.org/presentationml/2006/main">
  <p:tag name="NUM" val="51"/>
</p:tagLst>
</file>

<file path=ppt/tags/tag267.xml><?xml version="1.0" encoding="utf-8"?>
<p:tagLst xmlns:a="http://schemas.openxmlformats.org/drawingml/2006/main" xmlns:r="http://schemas.openxmlformats.org/officeDocument/2006/relationships" xmlns:p="http://schemas.openxmlformats.org/presentationml/2006/main">
  <p:tag name="NUM" val="52"/>
</p:tagLst>
</file>

<file path=ppt/tags/tag268.xml><?xml version="1.0" encoding="utf-8"?>
<p:tagLst xmlns:a="http://schemas.openxmlformats.org/drawingml/2006/main" xmlns:r="http://schemas.openxmlformats.org/officeDocument/2006/relationships" xmlns:p="http://schemas.openxmlformats.org/presentationml/2006/main">
  <p:tag name="NUM" val="53"/>
</p:tagLst>
</file>

<file path=ppt/tags/tag269.xml><?xml version="1.0" encoding="utf-8"?>
<p:tagLst xmlns:a="http://schemas.openxmlformats.org/drawingml/2006/main" xmlns:r="http://schemas.openxmlformats.org/officeDocument/2006/relationships" xmlns:p="http://schemas.openxmlformats.org/presentationml/2006/main">
  <p:tag name="NUM" val="5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55"/>
</p:tagLst>
</file>

<file path=ppt/tags/tag271.xml><?xml version="1.0" encoding="utf-8"?>
<p:tagLst xmlns:a="http://schemas.openxmlformats.org/drawingml/2006/main" xmlns:r="http://schemas.openxmlformats.org/officeDocument/2006/relationships" xmlns:p="http://schemas.openxmlformats.org/presentationml/2006/main">
  <p:tag name="NUM" val="56"/>
</p:tagLst>
</file>

<file path=ppt/tags/tag272.xml><?xml version="1.0" encoding="utf-8"?>
<p:tagLst xmlns:a="http://schemas.openxmlformats.org/drawingml/2006/main" xmlns:r="http://schemas.openxmlformats.org/officeDocument/2006/relationships" xmlns:p="http://schemas.openxmlformats.org/presentationml/2006/main">
  <p:tag name="NUM" val="57"/>
</p:tagLst>
</file>

<file path=ppt/tags/tag273.xml><?xml version="1.0" encoding="utf-8"?>
<p:tagLst xmlns:a="http://schemas.openxmlformats.org/drawingml/2006/main" xmlns:r="http://schemas.openxmlformats.org/officeDocument/2006/relationships" xmlns:p="http://schemas.openxmlformats.org/presentationml/2006/main">
  <p:tag name="NUM" val="58"/>
</p:tagLst>
</file>

<file path=ppt/tags/tag274.xml><?xml version="1.0" encoding="utf-8"?>
<p:tagLst xmlns:a="http://schemas.openxmlformats.org/drawingml/2006/main" xmlns:r="http://schemas.openxmlformats.org/officeDocument/2006/relationships" xmlns:p="http://schemas.openxmlformats.org/presentationml/2006/main">
  <p:tag name="NUM" val="59"/>
</p:tagLst>
</file>

<file path=ppt/tags/tag275.xml><?xml version="1.0" encoding="utf-8"?>
<p:tagLst xmlns:a="http://schemas.openxmlformats.org/drawingml/2006/main" xmlns:r="http://schemas.openxmlformats.org/officeDocument/2006/relationships" xmlns:p="http://schemas.openxmlformats.org/presentationml/2006/main">
  <p:tag name="NUM" val="60"/>
</p:tagLst>
</file>

<file path=ppt/tags/tag276.xml><?xml version="1.0" encoding="utf-8"?>
<p:tagLst xmlns:a="http://schemas.openxmlformats.org/drawingml/2006/main" xmlns:r="http://schemas.openxmlformats.org/officeDocument/2006/relationships" xmlns:p="http://schemas.openxmlformats.org/presentationml/2006/main">
  <p:tag name="NUM" val="61"/>
</p:tagLst>
</file>

<file path=ppt/tags/tag277.xml><?xml version="1.0" encoding="utf-8"?>
<p:tagLst xmlns:a="http://schemas.openxmlformats.org/drawingml/2006/main" xmlns:r="http://schemas.openxmlformats.org/officeDocument/2006/relationships" xmlns:p="http://schemas.openxmlformats.org/presentationml/2006/main">
  <p:tag name="NUM" val="62"/>
</p:tagLst>
</file>

<file path=ppt/tags/tag278.xml><?xml version="1.0" encoding="utf-8"?>
<p:tagLst xmlns:a="http://schemas.openxmlformats.org/drawingml/2006/main" xmlns:r="http://schemas.openxmlformats.org/officeDocument/2006/relationships" xmlns:p="http://schemas.openxmlformats.org/presentationml/2006/main">
  <p:tag name="NUM" val="63"/>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0"/>
</p:tagLst>
</file>

<file path=ppt/tags/tag289.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12"/>
</p:tagLst>
</file>

<file path=ppt/tags/tag291.xml><?xml version="1.0" encoding="utf-8"?>
<p:tagLst xmlns:a="http://schemas.openxmlformats.org/drawingml/2006/main" xmlns:r="http://schemas.openxmlformats.org/officeDocument/2006/relationships" xmlns:p="http://schemas.openxmlformats.org/presentationml/2006/main">
  <p:tag name="NUM" val="13"/>
</p:tagLst>
</file>

<file path=ppt/tags/tag292.xml><?xml version="1.0" encoding="utf-8"?>
<p:tagLst xmlns:a="http://schemas.openxmlformats.org/drawingml/2006/main" xmlns:r="http://schemas.openxmlformats.org/officeDocument/2006/relationships" xmlns:p="http://schemas.openxmlformats.org/presentationml/2006/main">
  <p:tag name="NUM" val="14"/>
</p:tagLst>
</file>

<file path=ppt/tags/tag293.xml><?xml version="1.0" encoding="utf-8"?>
<p:tagLst xmlns:a="http://schemas.openxmlformats.org/drawingml/2006/main" xmlns:r="http://schemas.openxmlformats.org/officeDocument/2006/relationships" xmlns:p="http://schemas.openxmlformats.org/presentationml/2006/main">
  <p:tag name="NUM" val="15"/>
</p:tagLst>
</file>

<file path=ppt/tags/tag294.xml><?xml version="1.0" encoding="utf-8"?>
<p:tagLst xmlns:a="http://schemas.openxmlformats.org/drawingml/2006/main" xmlns:r="http://schemas.openxmlformats.org/officeDocument/2006/relationships" xmlns:p="http://schemas.openxmlformats.org/presentationml/2006/main">
  <p:tag name="NUM" val="16"/>
</p:tagLst>
</file>

<file path=ppt/tags/tag295.xml><?xml version="1.0" encoding="utf-8"?>
<p:tagLst xmlns:a="http://schemas.openxmlformats.org/drawingml/2006/main" xmlns:r="http://schemas.openxmlformats.org/officeDocument/2006/relationships" xmlns:p="http://schemas.openxmlformats.org/presentationml/2006/main">
  <p:tag name="NUM" val="17"/>
</p:tagLst>
</file>

<file path=ppt/tags/tag296.xml><?xml version="1.0" encoding="utf-8"?>
<p:tagLst xmlns:a="http://schemas.openxmlformats.org/drawingml/2006/main" xmlns:r="http://schemas.openxmlformats.org/officeDocument/2006/relationships" xmlns:p="http://schemas.openxmlformats.org/presentationml/2006/main">
  <p:tag name="NUM" val="18"/>
</p:tagLst>
</file>

<file path=ppt/tags/tag297.xml><?xml version="1.0" encoding="utf-8"?>
<p:tagLst xmlns:a="http://schemas.openxmlformats.org/drawingml/2006/main" xmlns:r="http://schemas.openxmlformats.org/officeDocument/2006/relationships" xmlns:p="http://schemas.openxmlformats.org/presentationml/2006/main">
  <p:tag name="NUM" val="19"/>
</p:tagLst>
</file>

<file path=ppt/tags/tag298.xml><?xml version="1.0" encoding="utf-8"?>
<p:tagLst xmlns:a="http://schemas.openxmlformats.org/drawingml/2006/main" xmlns:r="http://schemas.openxmlformats.org/officeDocument/2006/relationships" xmlns:p="http://schemas.openxmlformats.org/presentationml/2006/main">
  <p:tag name="NUM" val="20"/>
</p:tagLst>
</file>

<file path=ppt/tags/tag299.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22"/>
</p:tagLst>
</file>

<file path=ppt/tags/tag301.xml><?xml version="1.0" encoding="utf-8"?>
<p:tagLst xmlns:a="http://schemas.openxmlformats.org/drawingml/2006/main" xmlns:r="http://schemas.openxmlformats.org/officeDocument/2006/relationships" xmlns:p="http://schemas.openxmlformats.org/presentationml/2006/main">
  <p:tag name="NUM" val="23"/>
</p:tagLst>
</file>

<file path=ppt/tags/tag302.xml><?xml version="1.0" encoding="utf-8"?>
<p:tagLst xmlns:a="http://schemas.openxmlformats.org/drawingml/2006/main" xmlns:r="http://schemas.openxmlformats.org/officeDocument/2006/relationships" xmlns:p="http://schemas.openxmlformats.org/presentationml/2006/main">
  <p:tag name="NUM" val="24"/>
</p:tagLst>
</file>

<file path=ppt/tags/tag303.xml><?xml version="1.0" encoding="utf-8"?>
<p:tagLst xmlns:a="http://schemas.openxmlformats.org/drawingml/2006/main" xmlns:r="http://schemas.openxmlformats.org/officeDocument/2006/relationships" xmlns:p="http://schemas.openxmlformats.org/presentationml/2006/main">
  <p:tag name="NUM" val="25"/>
</p:tagLst>
</file>

<file path=ppt/tags/tag304.xml><?xml version="1.0" encoding="utf-8"?>
<p:tagLst xmlns:a="http://schemas.openxmlformats.org/drawingml/2006/main" xmlns:r="http://schemas.openxmlformats.org/officeDocument/2006/relationships" xmlns:p="http://schemas.openxmlformats.org/presentationml/2006/main">
  <p:tag name="NUM" val="26"/>
</p:tagLst>
</file>

<file path=ppt/tags/tag305.xml><?xml version="1.0" encoding="utf-8"?>
<p:tagLst xmlns:a="http://schemas.openxmlformats.org/drawingml/2006/main" xmlns:r="http://schemas.openxmlformats.org/officeDocument/2006/relationships" xmlns:p="http://schemas.openxmlformats.org/presentationml/2006/main">
  <p:tag name="NUM" val="27"/>
</p:tagLst>
</file>

<file path=ppt/tags/tag306.xml><?xml version="1.0" encoding="utf-8"?>
<p:tagLst xmlns:a="http://schemas.openxmlformats.org/drawingml/2006/main" xmlns:r="http://schemas.openxmlformats.org/officeDocument/2006/relationships" xmlns:p="http://schemas.openxmlformats.org/presentationml/2006/main">
  <p:tag name="NUM" val="28"/>
</p:tagLst>
</file>

<file path=ppt/tags/tag307.xml><?xml version="1.0" encoding="utf-8"?>
<p:tagLst xmlns:a="http://schemas.openxmlformats.org/drawingml/2006/main" xmlns:r="http://schemas.openxmlformats.org/officeDocument/2006/relationships" xmlns:p="http://schemas.openxmlformats.org/presentationml/2006/main">
  <p:tag name="NUM" val="29"/>
</p:tagLst>
</file>

<file path=ppt/tags/tag308.xml><?xml version="1.0" encoding="utf-8"?>
<p:tagLst xmlns:a="http://schemas.openxmlformats.org/drawingml/2006/main" xmlns:r="http://schemas.openxmlformats.org/officeDocument/2006/relationships" xmlns:p="http://schemas.openxmlformats.org/presentationml/2006/main">
  <p:tag name="NUM" val="30"/>
</p:tagLst>
</file>

<file path=ppt/tags/tag309.xml><?xml version="1.0" encoding="utf-8"?>
<p:tagLst xmlns:a="http://schemas.openxmlformats.org/drawingml/2006/main" xmlns:r="http://schemas.openxmlformats.org/officeDocument/2006/relationships" xmlns:p="http://schemas.openxmlformats.org/presentationml/2006/main">
  <p:tag name="NUM" val="3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32"/>
</p:tagLst>
</file>

<file path=ppt/tags/tag311.xml><?xml version="1.0" encoding="utf-8"?>
<p:tagLst xmlns:a="http://schemas.openxmlformats.org/drawingml/2006/main" xmlns:r="http://schemas.openxmlformats.org/officeDocument/2006/relationships" xmlns:p="http://schemas.openxmlformats.org/presentationml/2006/main">
  <p:tag name="NUM" val="33"/>
</p:tagLst>
</file>

<file path=ppt/tags/tag312.xml><?xml version="1.0" encoding="utf-8"?>
<p:tagLst xmlns:a="http://schemas.openxmlformats.org/drawingml/2006/main" xmlns:r="http://schemas.openxmlformats.org/officeDocument/2006/relationships" xmlns:p="http://schemas.openxmlformats.org/presentationml/2006/main">
  <p:tag name="NUM" val="34"/>
</p:tagLst>
</file>

<file path=ppt/tags/tag313.xml><?xml version="1.0" encoding="utf-8"?>
<p:tagLst xmlns:a="http://schemas.openxmlformats.org/drawingml/2006/main" xmlns:r="http://schemas.openxmlformats.org/officeDocument/2006/relationships" xmlns:p="http://schemas.openxmlformats.org/presentationml/2006/main">
  <p:tag name="NUM" val="35"/>
</p:tagLst>
</file>

<file path=ppt/tags/tag314.xml><?xml version="1.0" encoding="utf-8"?>
<p:tagLst xmlns:a="http://schemas.openxmlformats.org/drawingml/2006/main" xmlns:r="http://schemas.openxmlformats.org/officeDocument/2006/relationships" xmlns:p="http://schemas.openxmlformats.org/presentationml/2006/main">
  <p:tag name="NUM" val="36"/>
</p:tagLst>
</file>

<file path=ppt/tags/tag315.xml><?xml version="1.0" encoding="utf-8"?>
<p:tagLst xmlns:a="http://schemas.openxmlformats.org/drawingml/2006/main" xmlns:r="http://schemas.openxmlformats.org/officeDocument/2006/relationships" xmlns:p="http://schemas.openxmlformats.org/presentationml/2006/main">
  <p:tag name="NUM" val="37"/>
</p:tagLst>
</file>

<file path=ppt/tags/tag316.xml><?xml version="1.0" encoding="utf-8"?>
<p:tagLst xmlns:a="http://schemas.openxmlformats.org/drawingml/2006/main" xmlns:r="http://schemas.openxmlformats.org/officeDocument/2006/relationships" xmlns:p="http://schemas.openxmlformats.org/presentationml/2006/main">
  <p:tag name="NUM" val="38"/>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4"/>
</p:tagLst>
</file>

<file path=ppt/tags/tag321.xml><?xml version="1.0" encoding="utf-8"?>
<p:tagLst xmlns:a="http://schemas.openxmlformats.org/drawingml/2006/main" xmlns:r="http://schemas.openxmlformats.org/officeDocument/2006/relationships" xmlns:p="http://schemas.openxmlformats.org/presentationml/2006/main">
  <p:tag name="NUM" val="5"/>
</p:tagLst>
</file>

<file path=ppt/tags/tag322.xml><?xml version="1.0" encoding="utf-8"?>
<p:tagLst xmlns:a="http://schemas.openxmlformats.org/drawingml/2006/main" xmlns:r="http://schemas.openxmlformats.org/officeDocument/2006/relationships" xmlns:p="http://schemas.openxmlformats.org/presentationml/2006/main">
  <p:tag name="NUM" val="6"/>
</p:tagLst>
</file>

<file path=ppt/tags/tag323.xml><?xml version="1.0" encoding="utf-8"?>
<p:tagLst xmlns:a="http://schemas.openxmlformats.org/drawingml/2006/main" xmlns:r="http://schemas.openxmlformats.org/officeDocument/2006/relationships" xmlns:p="http://schemas.openxmlformats.org/presentationml/2006/main">
  <p:tag name="NUM" val="7"/>
</p:tagLst>
</file>

<file path=ppt/tags/tag324.xml><?xml version="1.0" encoding="utf-8"?>
<p:tagLst xmlns:a="http://schemas.openxmlformats.org/drawingml/2006/main" xmlns:r="http://schemas.openxmlformats.org/officeDocument/2006/relationships" xmlns:p="http://schemas.openxmlformats.org/presentationml/2006/main">
  <p:tag name="NUM" val="8"/>
</p:tagLst>
</file>

<file path=ppt/tags/tag325.xml><?xml version="1.0" encoding="utf-8"?>
<p:tagLst xmlns:a="http://schemas.openxmlformats.org/drawingml/2006/main" xmlns:r="http://schemas.openxmlformats.org/officeDocument/2006/relationships" xmlns:p="http://schemas.openxmlformats.org/presentationml/2006/main">
  <p:tag name="NUM" val="9"/>
</p:tagLst>
</file>

<file path=ppt/tags/tag326.xml><?xml version="1.0" encoding="utf-8"?>
<p:tagLst xmlns:a="http://schemas.openxmlformats.org/drawingml/2006/main" xmlns:r="http://schemas.openxmlformats.org/officeDocument/2006/relationships" xmlns:p="http://schemas.openxmlformats.org/presentationml/2006/main">
  <p:tag name="NUM" val="10"/>
</p:tagLst>
</file>

<file path=ppt/tags/tag327.xml><?xml version="1.0" encoding="utf-8"?>
<p:tagLst xmlns:a="http://schemas.openxmlformats.org/drawingml/2006/main" xmlns:r="http://schemas.openxmlformats.org/officeDocument/2006/relationships" xmlns:p="http://schemas.openxmlformats.org/presentationml/2006/main">
  <p:tag name="NUM" val="11"/>
</p:tagLst>
</file>

<file path=ppt/tags/tag328.xml><?xml version="1.0" encoding="utf-8"?>
<p:tagLst xmlns:a="http://schemas.openxmlformats.org/drawingml/2006/main" xmlns:r="http://schemas.openxmlformats.org/officeDocument/2006/relationships" xmlns:p="http://schemas.openxmlformats.org/presentationml/2006/main">
  <p:tag name="NUM" val="12"/>
</p:tagLst>
</file>

<file path=ppt/tags/tag329.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14"/>
</p:tagLst>
</file>

<file path=ppt/tags/tag331.xml><?xml version="1.0" encoding="utf-8"?>
<p:tagLst xmlns:a="http://schemas.openxmlformats.org/drawingml/2006/main" xmlns:r="http://schemas.openxmlformats.org/officeDocument/2006/relationships" xmlns:p="http://schemas.openxmlformats.org/presentationml/2006/main">
  <p:tag name="NUM" val="15"/>
</p:tagLst>
</file>

<file path=ppt/tags/tag332.xml><?xml version="1.0" encoding="utf-8"?>
<p:tagLst xmlns:a="http://schemas.openxmlformats.org/drawingml/2006/main" xmlns:r="http://schemas.openxmlformats.org/officeDocument/2006/relationships" xmlns:p="http://schemas.openxmlformats.org/presentationml/2006/main">
  <p:tag name="NUM" val="16"/>
</p:tagLst>
</file>

<file path=ppt/tags/tag333.xml><?xml version="1.0" encoding="utf-8"?>
<p:tagLst xmlns:a="http://schemas.openxmlformats.org/drawingml/2006/main" xmlns:r="http://schemas.openxmlformats.org/officeDocument/2006/relationships" xmlns:p="http://schemas.openxmlformats.org/presentationml/2006/main">
  <p:tag name="NUM" val="17"/>
</p:tagLst>
</file>

<file path=ppt/tags/tag334.xml><?xml version="1.0" encoding="utf-8"?>
<p:tagLst xmlns:a="http://schemas.openxmlformats.org/drawingml/2006/main" xmlns:r="http://schemas.openxmlformats.org/officeDocument/2006/relationships" xmlns:p="http://schemas.openxmlformats.org/presentationml/2006/main">
  <p:tag name="NUM" val="18"/>
</p:tagLst>
</file>

<file path=ppt/tags/tag335.xml><?xml version="1.0" encoding="utf-8"?>
<p:tagLst xmlns:a="http://schemas.openxmlformats.org/drawingml/2006/main" xmlns:r="http://schemas.openxmlformats.org/officeDocument/2006/relationships" xmlns:p="http://schemas.openxmlformats.org/presentationml/2006/main">
  <p:tag name="NUM" val="19"/>
</p:tagLst>
</file>

<file path=ppt/tags/tag336.xml><?xml version="1.0" encoding="utf-8"?>
<p:tagLst xmlns:a="http://schemas.openxmlformats.org/drawingml/2006/main" xmlns:r="http://schemas.openxmlformats.org/officeDocument/2006/relationships" xmlns:p="http://schemas.openxmlformats.org/presentationml/2006/main">
  <p:tag name="NUM" val="20"/>
</p:tagLst>
</file>

<file path=ppt/tags/tag337.xml><?xml version="1.0" encoding="utf-8"?>
<p:tagLst xmlns:a="http://schemas.openxmlformats.org/drawingml/2006/main" xmlns:r="http://schemas.openxmlformats.org/officeDocument/2006/relationships" xmlns:p="http://schemas.openxmlformats.org/presentationml/2006/main">
  <p:tag name="NUM" val="21"/>
</p:tagLst>
</file>

<file path=ppt/tags/tag338.xml><?xml version="1.0" encoding="utf-8"?>
<p:tagLst xmlns:a="http://schemas.openxmlformats.org/drawingml/2006/main" xmlns:r="http://schemas.openxmlformats.org/officeDocument/2006/relationships" xmlns:p="http://schemas.openxmlformats.org/presentationml/2006/main">
  <p:tag name="NUM" val="22"/>
</p:tagLst>
</file>

<file path=ppt/tags/tag339.xml><?xml version="1.0" encoding="utf-8"?>
<p:tagLst xmlns:a="http://schemas.openxmlformats.org/drawingml/2006/main" xmlns:r="http://schemas.openxmlformats.org/officeDocument/2006/relationships" xmlns:p="http://schemas.openxmlformats.org/presentationml/2006/main">
  <p:tag name="NUM" val="23"/>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24"/>
</p:tagLst>
</file>

<file path=ppt/tags/tag341.xml><?xml version="1.0" encoding="utf-8"?>
<p:tagLst xmlns:a="http://schemas.openxmlformats.org/drawingml/2006/main" xmlns:r="http://schemas.openxmlformats.org/officeDocument/2006/relationships" xmlns:p="http://schemas.openxmlformats.org/presentationml/2006/main">
  <p:tag name="NUM" val="25"/>
</p:tagLst>
</file>

<file path=ppt/tags/tag342.xml><?xml version="1.0" encoding="utf-8"?>
<p:tagLst xmlns:a="http://schemas.openxmlformats.org/drawingml/2006/main" xmlns:r="http://schemas.openxmlformats.org/officeDocument/2006/relationships" xmlns:p="http://schemas.openxmlformats.org/presentationml/2006/main">
  <p:tag name="NUM" val="26"/>
</p:tagLst>
</file>

<file path=ppt/tags/tag343.xml><?xml version="1.0" encoding="utf-8"?>
<p:tagLst xmlns:a="http://schemas.openxmlformats.org/drawingml/2006/main" xmlns:r="http://schemas.openxmlformats.org/officeDocument/2006/relationships" xmlns:p="http://schemas.openxmlformats.org/presentationml/2006/main">
  <p:tag name="NUM" val="27"/>
</p:tagLst>
</file>

<file path=ppt/tags/tag344.xml><?xml version="1.0" encoding="utf-8"?>
<p:tagLst xmlns:a="http://schemas.openxmlformats.org/drawingml/2006/main" xmlns:r="http://schemas.openxmlformats.org/officeDocument/2006/relationships" xmlns:p="http://schemas.openxmlformats.org/presentationml/2006/main">
  <p:tag name="NUM" val="28"/>
</p:tagLst>
</file>

<file path=ppt/tags/tag345.xml><?xml version="1.0" encoding="utf-8"?>
<p:tagLst xmlns:a="http://schemas.openxmlformats.org/drawingml/2006/main" xmlns:r="http://schemas.openxmlformats.org/officeDocument/2006/relationships" xmlns:p="http://schemas.openxmlformats.org/presentationml/2006/main">
  <p:tag name="NUM" val="29"/>
</p:tagLst>
</file>

<file path=ppt/tags/tag346.xml><?xml version="1.0" encoding="utf-8"?>
<p:tagLst xmlns:a="http://schemas.openxmlformats.org/drawingml/2006/main" xmlns:r="http://schemas.openxmlformats.org/officeDocument/2006/relationships" xmlns:p="http://schemas.openxmlformats.org/presentationml/2006/main">
  <p:tag name="NUM" val="30"/>
</p:tagLst>
</file>

<file path=ppt/tags/tag347.xml><?xml version="1.0" encoding="utf-8"?>
<p:tagLst xmlns:a="http://schemas.openxmlformats.org/drawingml/2006/main" xmlns:r="http://schemas.openxmlformats.org/officeDocument/2006/relationships" xmlns:p="http://schemas.openxmlformats.org/presentationml/2006/main">
  <p:tag name="NUM" val="31"/>
</p:tagLst>
</file>

<file path=ppt/tags/tag348.xml><?xml version="1.0" encoding="utf-8"?>
<p:tagLst xmlns:a="http://schemas.openxmlformats.org/drawingml/2006/main" xmlns:r="http://schemas.openxmlformats.org/officeDocument/2006/relationships" xmlns:p="http://schemas.openxmlformats.org/presentationml/2006/main">
  <p:tag name="NUM" val="32"/>
</p:tagLst>
</file>

<file path=ppt/tags/tag349.xml><?xml version="1.0" encoding="utf-8"?>
<p:tagLst xmlns:a="http://schemas.openxmlformats.org/drawingml/2006/main" xmlns:r="http://schemas.openxmlformats.org/officeDocument/2006/relationships" xmlns:p="http://schemas.openxmlformats.org/presentationml/2006/main">
  <p:tag name="NUM" val="3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34"/>
</p:tagLst>
</file>

<file path=ppt/tags/tag351.xml><?xml version="1.0" encoding="utf-8"?>
<p:tagLst xmlns:a="http://schemas.openxmlformats.org/drawingml/2006/main" xmlns:r="http://schemas.openxmlformats.org/officeDocument/2006/relationships" xmlns:p="http://schemas.openxmlformats.org/presentationml/2006/main">
  <p:tag name="NUM" val="35"/>
</p:tagLst>
</file>

<file path=ppt/tags/tag352.xml><?xml version="1.0" encoding="utf-8"?>
<p:tagLst xmlns:a="http://schemas.openxmlformats.org/drawingml/2006/main" xmlns:r="http://schemas.openxmlformats.org/officeDocument/2006/relationships" xmlns:p="http://schemas.openxmlformats.org/presentationml/2006/main">
  <p:tag name="NUM" val="36"/>
</p:tagLst>
</file>

<file path=ppt/tags/tag353.xml><?xml version="1.0" encoding="utf-8"?>
<p:tagLst xmlns:a="http://schemas.openxmlformats.org/drawingml/2006/main" xmlns:r="http://schemas.openxmlformats.org/officeDocument/2006/relationships" xmlns:p="http://schemas.openxmlformats.org/presentationml/2006/main">
  <p:tag name="NUM" val="37"/>
</p:tagLst>
</file>

<file path=ppt/tags/tag354.xml><?xml version="1.0" encoding="utf-8"?>
<p:tagLst xmlns:a="http://schemas.openxmlformats.org/drawingml/2006/main" xmlns:r="http://schemas.openxmlformats.org/officeDocument/2006/relationships" xmlns:p="http://schemas.openxmlformats.org/presentationml/2006/main">
  <p:tag name="NUM" val="38"/>
</p:tagLst>
</file>

<file path=ppt/tags/tag355.xml><?xml version="1.0" encoding="utf-8"?>
<p:tagLst xmlns:a="http://schemas.openxmlformats.org/drawingml/2006/main" xmlns:r="http://schemas.openxmlformats.org/officeDocument/2006/relationships" xmlns:p="http://schemas.openxmlformats.org/presentationml/2006/main">
  <p:tag name="NUM" val="39"/>
</p:tagLst>
</file>

<file path=ppt/tags/tag356.xml><?xml version="1.0" encoding="utf-8"?>
<p:tagLst xmlns:a="http://schemas.openxmlformats.org/drawingml/2006/main" xmlns:r="http://schemas.openxmlformats.org/officeDocument/2006/relationships" xmlns:p="http://schemas.openxmlformats.org/presentationml/2006/main">
  <p:tag name="NUM" val="40"/>
</p:tagLst>
</file>

<file path=ppt/tags/tag357.xml><?xml version="1.0" encoding="utf-8"?>
<p:tagLst xmlns:a="http://schemas.openxmlformats.org/drawingml/2006/main" xmlns:r="http://schemas.openxmlformats.org/officeDocument/2006/relationships" xmlns:p="http://schemas.openxmlformats.org/presentationml/2006/main">
  <p:tag name="NUM" val="41"/>
</p:tagLst>
</file>

<file path=ppt/tags/tag358.xml><?xml version="1.0" encoding="utf-8"?>
<p:tagLst xmlns:a="http://schemas.openxmlformats.org/drawingml/2006/main" xmlns:r="http://schemas.openxmlformats.org/officeDocument/2006/relationships" xmlns:p="http://schemas.openxmlformats.org/presentationml/2006/main">
  <p:tag name="NUM" val="42"/>
</p:tagLst>
</file>

<file path=ppt/tags/tag359.xml><?xml version="1.0" encoding="utf-8"?>
<p:tagLst xmlns:a="http://schemas.openxmlformats.org/drawingml/2006/main" xmlns:r="http://schemas.openxmlformats.org/officeDocument/2006/relationships" xmlns:p="http://schemas.openxmlformats.org/presentationml/2006/main">
  <p:tag name="NUM" val="4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44"/>
</p:tagLst>
</file>

<file path=ppt/tags/tag361.xml><?xml version="1.0" encoding="utf-8"?>
<p:tagLst xmlns:a="http://schemas.openxmlformats.org/drawingml/2006/main" xmlns:r="http://schemas.openxmlformats.org/officeDocument/2006/relationships" xmlns:p="http://schemas.openxmlformats.org/presentationml/2006/main">
  <p:tag name="NUM" val="45"/>
</p:tagLst>
</file>

<file path=ppt/tags/tag362.xml><?xml version="1.0" encoding="utf-8"?>
<p:tagLst xmlns:a="http://schemas.openxmlformats.org/drawingml/2006/main" xmlns:r="http://schemas.openxmlformats.org/officeDocument/2006/relationships" xmlns:p="http://schemas.openxmlformats.org/presentationml/2006/main">
  <p:tag name="NUM" val="46"/>
</p:tagLst>
</file>

<file path=ppt/tags/tag363.xml><?xml version="1.0" encoding="utf-8"?>
<p:tagLst xmlns:a="http://schemas.openxmlformats.org/drawingml/2006/main" xmlns:r="http://schemas.openxmlformats.org/officeDocument/2006/relationships" xmlns:p="http://schemas.openxmlformats.org/presentationml/2006/main">
  <p:tag name="NUM" val="47"/>
</p:tagLst>
</file>

<file path=ppt/tags/tag364.xml><?xml version="1.0" encoding="utf-8"?>
<p:tagLst xmlns:a="http://schemas.openxmlformats.org/drawingml/2006/main" xmlns:r="http://schemas.openxmlformats.org/officeDocument/2006/relationships" xmlns:p="http://schemas.openxmlformats.org/presentationml/2006/main">
  <p:tag name="NUM" val="48"/>
</p:tagLst>
</file>

<file path=ppt/tags/tag365.xml><?xml version="1.0" encoding="utf-8"?>
<p:tagLst xmlns:a="http://schemas.openxmlformats.org/drawingml/2006/main" xmlns:r="http://schemas.openxmlformats.org/officeDocument/2006/relationships" xmlns:p="http://schemas.openxmlformats.org/presentationml/2006/main">
  <p:tag name="NUM" val="49"/>
</p:tagLst>
</file>

<file path=ppt/tags/tag366.xml><?xml version="1.0" encoding="utf-8"?>
<p:tagLst xmlns:a="http://schemas.openxmlformats.org/drawingml/2006/main" xmlns:r="http://schemas.openxmlformats.org/officeDocument/2006/relationships" xmlns:p="http://schemas.openxmlformats.org/presentationml/2006/main">
  <p:tag name="NUM" val="50"/>
</p:tagLst>
</file>

<file path=ppt/tags/tag367.xml><?xml version="1.0" encoding="utf-8"?>
<p:tagLst xmlns:a="http://schemas.openxmlformats.org/drawingml/2006/main" xmlns:r="http://schemas.openxmlformats.org/officeDocument/2006/relationships" xmlns:p="http://schemas.openxmlformats.org/presentationml/2006/main">
  <p:tag name="NUM" val="51"/>
</p:tagLst>
</file>

<file path=ppt/tags/tag368.xml><?xml version="1.0" encoding="utf-8"?>
<p:tagLst xmlns:a="http://schemas.openxmlformats.org/drawingml/2006/main" xmlns:r="http://schemas.openxmlformats.org/officeDocument/2006/relationships" xmlns:p="http://schemas.openxmlformats.org/presentationml/2006/main">
  <p:tag name="NUM" val="52"/>
</p:tagLst>
</file>

<file path=ppt/tags/tag369.xml><?xml version="1.0" encoding="utf-8"?>
<p:tagLst xmlns:a="http://schemas.openxmlformats.org/drawingml/2006/main" xmlns:r="http://schemas.openxmlformats.org/officeDocument/2006/relationships" xmlns:p="http://schemas.openxmlformats.org/presentationml/2006/main">
  <p:tag name="NUM" val="5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54"/>
</p:tagLst>
</file>

<file path=ppt/tags/tag371.xml><?xml version="1.0" encoding="utf-8"?>
<p:tagLst xmlns:a="http://schemas.openxmlformats.org/drawingml/2006/main" xmlns:r="http://schemas.openxmlformats.org/officeDocument/2006/relationships" xmlns:p="http://schemas.openxmlformats.org/presentationml/2006/main">
  <p:tag name="NUM" val="55"/>
</p:tagLst>
</file>

<file path=ppt/tags/tag372.xml><?xml version="1.0" encoding="utf-8"?>
<p:tagLst xmlns:a="http://schemas.openxmlformats.org/drawingml/2006/main" xmlns:r="http://schemas.openxmlformats.org/officeDocument/2006/relationships" xmlns:p="http://schemas.openxmlformats.org/presentationml/2006/main">
  <p:tag name="NUM" val="56"/>
</p:tagLst>
</file>

<file path=ppt/tags/tag373.xml><?xml version="1.0" encoding="utf-8"?>
<p:tagLst xmlns:a="http://schemas.openxmlformats.org/drawingml/2006/main" xmlns:r="http://schemas.openxmlformats.org/officeDocument/2006/relationships" xmlns:p="http://schemas.openxmlformats.org/presentationml/2006/main">
  <p:tag name="NUM" val="57"/>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5"/>
</p:tagLst>
</file>

<file path=ppt/tags/tag379.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7"/>
</p:tagLst>
</file>

<file path=ppt/tags/tag381.xml><?xml version="1.0" encoding="utf-8"?>
<p:tagLst xmlns:a="http://schemas.openxmlformats.org/drawingml/2006/main" xmlns:r="http://schemas.openxmlformats.org/officeDocument/2006/relationships" xmlns:p="http://schemas.openxmlformats.org/presentationml/2006/main">
  <p:tag name="NUM" val="8"/>
</p:tagLst>
</file>

<file path=ppt/tags/tag382.xml><?xml version="1.0" encoding="utf-8"?>
<p:tagLst xmlns:a="http://schemas.openxmlformats.org/drawingml/2006/main" xmlns:r="http://schemas.openxmlformats.org/officeDocument/2006/relationships" xmlns:p="http://schemas.openxmlformats.org/presentationml/2006/main">
  <p:tag name="NUM" val="9"/>
</p:tagLst>
</file>

<file path=ppt/tags/tag383.xml><?xml version="1.0" encoding="utf-8"?>
<p:tagLst xmlns:a="http://schemas.openxmlformats.org/drawingml/2006/main" xmlns:r="http://schemas.openxmlformats.org/officeDocument/2006/relationships" xmlns:p="http://schemas.openxmlformats.org/presentationml/2006/main">
  <p:tag name="NUM" val="10"/>
</p:tagLst>
</file>

<file path=ppt/tags/tag384.xml><?xml version="1.0" encoding="utf-8"?>
<p:tagLst xmlns:a="http://schemas.openxmlformats.org/drawingml/2006/main" xmlns:r="http://schemas.openxmlformats.org/officeDocument/2006/relationships" xmlns:p="http://schemas.openxmlformats.org/presentationml/2006/main">
  <p:tag name="NUM" val="11"/>
</p:tagLst>
</file>

<file path=ppt/tags/tag385.xml><?xml version="1.0" encoding="utf-8"?>
<p:tagLst xmlns:a="http://schemas.openxmlformats.org/drawingml/2006/main" xmlns:r="http://schemas.openxmlformats.org/officeDocument/2006/relationships" xmlns:p="http://schemas.openxmlformats.org/presentationml/2006/main">
  <p:tag name="NUM" val="12"/>
</p:tagLst>
</file>

<file path=ppt/tags/tag386.xml><?xml version="1.0" encoding="utf-8"?>
<p:tagLst xmlns:a="http://schemas.openxmlformats.org/drawingml/2006/main" xmlns:r="http://schemas.openxmlformats.org/officeDocument/2006/relationships" xmlns:p="http://schemas.openxmlformats.org/presentationml/2006/main">
  <p:tag name="NUM" val="13"/>
</p:tagLst>
</file>

<file path=ppt/tags/tag387.xml><?xml version="1.0" encoding="utf-8"?>
<p:tagLst xmlns:a="http://schemas.openxmlformats.org/drawingml/2006/main" xmlns:r="http://schemas.openxmlformats.org/officeDocument/2006/relationships" xmlns:p="http://schemas.openxmlformats.org/presentationml/2006/main">
  <p:tag name="NUM" val="14"/>
</p:tagLst>
</file>

<file path=ppt/tags/tag388.xml><?xml version="1.0" encoding="utf-8"?>
<p:tagLst xmlns:a="http://schemas.openxmlformats.org/drawingml/2006/main" xmlns:r="http://schemas.openxmlformats.org/officeDocument/2006/relationships" xmlns:p="http://schemas.openxmlformats.org/presentationml/2006/main">
  <p:tag name="NUM" val="15"/>
</p:tagLst>
</file>

<file path=ppt/tags/tag389.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17"/>
</p:tagLst>
</file>

<file path=ppt/tags/tag391.xml><?xml version="1.0" encoding="utf-8"?>
<p:tagLst xmlns:a="http://schemas.openxmlformats.org/drawingml/2006/main" xmlns:r="http://schemas.openxmlformats.org/officeDocument/2006/relationships" xmlns:p="http://schemas.openxmlformats.org/presentationml/2006/main">
  <p:tag name="NUM" val="18"/>
</p:tagLst>
</file>

<file path=ppt/tags/tag392.xml><?xml version="1.0" encoding="utf-8"?>
<p:tagLst xmlns:a="http://schemas.openxmlformats.org/drawingml/2006/main" xmlns:r="http://schemas.openxmlformats.org/officeDocument/2006/relationships" xmlns:p="http://schemas.openxmlformats.org/presentationml/2006/main">
  <p:tag name="NUM" val="19"/>
</p:tagLst>
</file>

<file path=ppt/tags/tag393.xml><?xml version="1.0" encoding="utf-8"?>
<p:tagLst xmlns:a="http://schemas.openxmlformats.org/drawingml/2006/main" xmlns:r="http://schemas.openxmlformats.org/officeDocument/2006/relationships" xmlns:p="http://schemas.openxmlformats.org/presentationml/2006/main">
  <p:tag name="NUM" val="20"/>
</p:tagLst>
</file>

<file path=ppt/tags/tag394.xml><?xml version="1.0" encoding="utf-8"?>
<p:tagLst xmlns:a="http://schemas.openxmlformats.org/drawingml/2006/main" xmlns:r="http://schemas.openxmlformats.org/officeDocument/2006/relationships" xmlns:p="http://schemas.openxmlformats.org/presentationml/2006/main">
  <p:tag name="NUM" val="21"/>
</p:tagLst>
</file>

<file path=ppt/tags/tag395.xml><?xml version="1.0" encoding="utf-8"?>
<p:tagLst xmlns:a="http://schemas.openxmlformats.org/drawingml/2006/main" xmlns:r="http://schemas.openxmlformats.org/officeDocument/2006/relationships" xmlns:p="http://schemas.openxmlformats.org/presentationml/2006/main">
  <p:tag name="NUM" val="22"/>
</p:tagLst>
</file>

<file path=ppt/tags/tag396.xml><?xml version="1.0" encoding="utf-8"?>
<p:tagLst xmlns:a="http://schemas.openxmlformats.org/drawingml/2006/main" xmlns:r="http://schemas.openxmlformats.org/officeDocument/2006/relationships" xmlns:p="http://schemas.openxmlformats.org/presentationml/2006/main">
  <p:tag name="NUM" val="23"/>
</p:tagLst>
</file>

<file path=ppt/tags/tag397.xml><?xml version="1.0" encoding="utf-8"?>
<p:tagLst xmlns:a="http://schemas.openxmlformats.org/drawingml/2006/main" xmlns:r="http://schemas.openxmlformats.org/officeDocument/2006/relationships" xmlns:p="http://schemas.openxmlformats.org/presentationml/2006/main">
  <p:tag name="NUM" val="24"/>
</p:tagLst>
</file>

<file path=ppt/tags/tag398.xml><?xml version="1.0" encoding="utf-8"?>
<p:tagLst xmlns:a="http://schemas.openxmlformats.org/drawingml/2006/main" xmlns:r="http://schemas.openxmlformats.org/officeDocument/2006/relationships" xmlns:p="http://schemas.openxmlformats.org/presentationml/2006/main">
  <p:tag name="NUM" val="25"/>
</p:tagLst>
</file>

<file path=ppt/tags/tag399.xml><?xml version="1.0" encoding="utf-8"?>
<p:tagLst xmlns:a="http://schemas.openxmlformats.org/drawingml/2006/main" xmlns:r="http://schemas.openxmlformats.org/officeDocument/2006/relationships" xmlns:p="http://schemas.openxmlformats.org/presentationml/2006/main">
  <p:tag name="NUM" val="2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27"/>
</p:tagLst>
</file>

<file path=ppt/tags/tag401.xml><?xml version="1.0" encoding="utf-8"?>
<p:tagLst xmlns:a="http://schemas.openxmlformats.org/drawingml/2006/main" xmlns:r="http://schemas.openxmlformats.org/officeDocument/2006/relationships" xmlns:p="http://schemas.openxmlformats.org/presentationml/2006/main">
  <p:tag name="NUM" val="28"/>
</p:tagLst>
</file>

<file path=ppt/tags/tag402.xml><?xml version="1.0" encoding="utf-8"?>
<p:tagLst xmlns:a="http://schemas.openxmlformats.org/drawingml/2006/main" xmlns:r="http://schemas.openxmlformats.org/officeDocument/2006/relationships" xmlns:p="http://schemas.openxmlformats.org/presentationml/2006/main">
  <p:tag name="NUM" val="29"/>
</p:tagLst>
</file>

<file path=ppt/tags/tag403.xml><?xml version="1.0" encoding="utf-8"?>
<p:tagLst xmlns:a="http://schemas.openxmlformats.org/drawingml/2006/main" xmlns:r="http://schemas.openxmlformats.org/officeDocument/2006/relationships" xmlns:p="http://schemas.openxmlformats.org/presentationml/2006/main">
  <p:tag name="NUM" val="30"/>
</p:tagLst>
</file>

<file path=ppt/tags/tag404.xml><?xml version="1.0" encoding="utf-8"?>
<p:tagLst xmlns:a="http://schemas.openxmlformats.org/drawingml/2006/main" xmlns:r="http://schemas.openxmlformats.org/officeDocument/2006/relationships" xmlns:p="http://schemas.openxmlformats.org/presentationml/2006/main">
  <p:tag name="NUM" val="31"/>
</p:tagLst>
</file>

<file path=ppt/tags/tag405.xml><?xml version="1.0" encoding="utf-8"?>
<p:tagLst xmlns:a="http://schemas.openxmlformats.org/drawingml/2006/main" xmlns:r="http://schemas.openxmlformats.org/officeDocument/2006/relationships" xmlns:p="http://schemas.openxmlformats.org/presentationml/2006/main">
  <p:tag name="NUM" val="32"/>
</p:tagLst>
</file>

<file path=ppt/tags/tag406.xml><?xml version="1.0" encoding="utf-8"?>
<p:tagLst xmlns:a="http://schemas.openxmlformats.org/drawingml/2006/main" xmlns:r="http://schemas.openxmlformats.org/officeDocument/2006/relationships" xmlns:p="http://schemas.openxmlformats.org/presentationml/2006/main">
  <p:tag name="NUM" val="33"/>
</p:tagLst>
</file>

<file path=ppt/tags/tag407.xml><?xml version="1.0" encoding="utf-8"?>
<p:tagLst xmlns:a="http://schemas.openxmlformats.org/drawingml/2006/main" xmlns:r="http://schemas.openxmlformats.org/officeDocument/2006/relationships" xmlns:p="http://schemas.openxmlformats.org/presentationml/2006/main">
  <p:tag name="NUM" val="34"/>
</p:tagLst>
</file>

<file path=ppt/tags/tag408.xml><?xml version="1.0" encoding="utf-8"?>
<p:tagLst xmlns:a="http://schemas.openxmlformats.org/drawingml/2006/main" xmlns:r="http://schemas.openxmlformats.org/officeDocument/2006/relationships" xmlns:p="http://schemas.openxmlformats.org/presentationml/2006/main">
  <p:tag name="NUM" val="35"/>
</p:tagLst>
</file>

<file path=ppt/tags/tag409.xml><?xml version="1.0" encoding="utf-8"?>
<p:tagLst xmlns:a="http://schemas.openxmlformats.org/drawingml/2006/main" xmlns:r="http://schemas.openxmlformats.org/officeDocument/2006/relationships" xmlns:p="http://schemas.openxmlformats.org/presentationml/2006/main">
  <p:tag name="NUM" val="3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10.xml><?xml version="1.0" encoding="utf-8"?>
<p:tagLst xmlns:a="http://schemas.openxmlformats.org/drawingml/2006/main" xmlns:r="http://schemas.openxmlformats.org/officeDocument/2006/relationships" xmlns:p="http://schemas.openxmlformats.org/presentationml/2006/main">
  <p:tag name="NUM" val="37"/>
</p:tagLst>
</file>

<file path=ppt/tags/tag411.xml><?xml version="1.0" encoding="utf-8"?>
<p:tagLst xmlns:a="http://schemas.openxmlformats.org/drawingml/2006/main" xmlns:r="http://schemas.openxmlformats.org/officeDocument/2006/relationships" xmlns:p="http://schemas.openxmlformats.org/presentationml/2006/main">
  <p:tag name="NUM" val="38"/>
</p:tagLst>
</file>

<file path=ppt/tags/tag412.xml><?xml version="1.0" encoding="utf-8"?>
<p:tagLst xmlns:a="http://schemas.openxmlformats.org/drawingml/2006/main" xmlns:r="http://schemas.openxmlformats.org/officeDocument/2006/relationships" xmlns:p="http://schemas.openxmlformats.org/presentationml/2006/main">
  <p:tag name="NUM" val="39"/>
</p:tagLst>
</file>

<file path=ppt/tags/tag413.xml><?xml version="1.0" encoding="utf-8"?>
<p:tagLst xmlns:a="http://schemas.openxmlformats.org/drawingml/2006/main" xmlns:r="http://schemas.openxmlformats.org/officeDocument/2006/relationships" xmlns:p="http://schemas.openxmlformats.org/presentationml/2006/main">
  <p:tag name="NUM" val="40"/>
</p:tagLst>
</file>

<file path=ppt/tags/tag414.xml><?xml version="1.0" encoding="utf-8"?>
<p:tagLst xmlns:a="http://schemas.openxmlformats.org/drawingml/2006/main" xmlns:r="http://schemas.openxmlformats.org/officeDocument/2006/relationships" xmlns:p="http://schemas.openxmlformats.org/presentationml/2006/main">
  <p:tag name="NUM" val="41"/>
</p:tagLst>
</file>

<file path=ppt/tags/tag415.xml><?xml version="1.0" encoding="utf-8"?>
<p:tagLst xmlns:a="http://schemas.openxmlformats.org/drawingml/2006/main" xmlns:r="http://schemas.openxmlformats.org/officeDocument/2006/relationships" xmlns:p="http://schemas.openxmlformats.org/presentationml/2006/main">
  <p:tag name="NUM" val="42"/>
</p:tagLst>
</file>

<file path=ppt/tags/tag416.xml><?xml version="1.0" encoding="utf-8"?>
<p:tagLst xmlns:a="http://schemas.openxmlformats.org/drawingml/2006/main" xmlns:r="http://schemas.openxmlformats.org/officeDocument/2006/relationships" xmlns:p="http://schemas.openxmlformats.org/presentationml/2006/main">
  <p:tag name="NUM" val="43"/>
</p:tagLst>
</file>

<file path=ppt/tags/tag417.xml><?xml version="1.0" encoding="utf-8"?>
<p:tagLst xmlns:a="http://schemas.openxmlformats.org/drawingml/2006/main" xmlns:r="http://schemas.openxmlformats.org/officeDocument/2006/relationships" xmlns:p="http://schemas.openxmlformats.org/presentationml/2006/main">
  <p:tag name="NUM" val="44"/>
</p:tagLst>
</file>

<file path=ppt/tags/tag418.xml><?xml version="1.0" encoding="utf-8"?>
<p:tagLst xmlns:a="http://schemas.openxmlformats.org/drawingml/2006/main" xmlns:r="http://schemas.openxmlformats.org/officeDocument/2006/relationships" xmlns:p="http://schemas.openxmlformats.org/presentationml/2006/main">
  <p:tag name="NUM" val="45"/>
</p:tagLst>
</file>

<file path=ppt/tags/tag419.xml><?xml version="1.0" encoding="utf-8"?>
<p:tagLst xmlns:a="http://schemas.openxmlformats.org/drawingml/2006/main" xmlns:r="http://schemas.openxmlformats.org/officeDocument/2006/relationships" xmlns:p="http://schemas.openxmlformats.org/presentationml/2006/main">
  <p:tag name="NUM" val="46"/>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20.xml><?xml version="1.0" encoding="utf-8"?>
<p:tagLst xmlns:a="http://schemas.openxmlformats.org/drawingml/2006/main" xmlns:r="http://schemas.openxmlformats.org/officeDocument/2006/relationships" xmlns:p="http://schemas.openxmlformats.org/presentationml/2006/main">
  <p:tag name="NUM" val="47"/>
</p:tagLst>
</file>

<file path=ppt/tags/tag421.xml><?xml version="1.0" encoding="utf-8"?>
<p:tagLst xmlns:a="http://schemas.openxmlformats.org/drawingml/2006/main" xmlns:r="http://schemas.openxmlformats.org/officeDocument/2006/relationships" xmlns:p="http://schemas.openxmlformats.org/presentationml/2006/main">
  <p:tag name="NUM" val="48"/>
</p:tagLst>
</file>

<file path=ppt/tags/tag422.xml><?xml version="1.0" encoding="utf-8"?>
<p:tagLst xmlns:a="http://schemas.openxmlformats.org/drawingml/2006/main" xmlns:r="http://schemas.openxmlformats.org/officeDocument/2006/relationships" xmlns:p="http://schemas.openxmlformats.org/presentationml/2006/main">
  <p:tag name="NUM" val="49"/>
</p:tagLst>
</file>

<file path=ppt/tags/tag423.xml><?xml version="1.0" encoding="utf-8"?>
<p:tagLst xmlns:a="http://schemas.openxmlformats.org/drawingml/2006/main" xmlns:r="http://schemas.openxmlformats.org/officeDocument/2006/relationships" xmlns:p="http://schemas.openxmlformats.org/presentationml/2006/main">
  <p:tag name="NUM" val="50"/>
</p:tagLst>
</file>

<file path=ppt/tags/tag424.xml><?xml version="1.0" encoding="utf-8"?>
<p:tagLst xmlns:a="http://schemas.openxmlformats.org/drawingml/2006/main" xmlns:r="http://schemas.openxmlformats.org/officeDocument/2006/relationships" xmlns:p="http://schemas.openxmlformats.org/presentationml/2006/main">
  <p:tag name="NUM" val="51"/>
</p:tagLst>
</file>

<file path=ppt/tags/tag425.xml><?xml version="1.0" encoding="utf-8"?>
<p:tagLst xmlns:a="http://schemas.openxmlformats.org/drawingml/2006/main" xmlns:r="http://schemas.openxmlformats.org/officeDocument/2006/relationships" xmlns:p="http://schemas.openxmlformats.org/presentationml/2006/main">
  <p:tag name="NUM" val="52"/>
</p:tagLst>
</file>

<file path=ppt/tags/tag426.xml><?xml version="1.0" encoding="utf-8"?>
<p:tagLst xmlns:a="http://schemas.openxmlformats.org/drawingml/2006/main" xmlns:r="http://schemas.openxmlformats.org/officeDocument/2006/relationships" xmlns:p="http://schemas.openxmlformats.org/presentationml/2006/main">
  <p:tag name="NUM" val="53"/>
</p:tagLst>
</file>

<file path=ppt/tags/tag427.xml><?xml version="1.0" encoding="utf-8"?>
<p:tagLst xmlns:a="http://schemas.openxmlformats.org/drawingml/2006/main" xmlns:r="http://schemas.openxmlformats.org/officeDocument/2006/relationships" xmlns:p="http://schemas.openxmlformats.org/presentationml/2006/main">
  <p:tag name="NUM" val="54"/>
</p:tagLst>
</file>

<file path=ppt/tags/tag428.xml><?xml version="1.0" encoding="utf-8"?>
<p:tagLst xmlns:a="http://schemas.openxmlformats.org/drawingml/2006/main" xmlns:r="http://schemas.openxmlformats.org/officeDocument/2006/relationships" xmlns:p="http://schemas.openxmlformats.org/presentationml/2006/main">
  <p:tag name="NUM" val="55"/>
</p:tagLst>
</file>

<file path=ppt/tags/tag429.xml><?xml version="1.0" encoding="utf-8"?>
<p:tagLst xmlns:a="http://schemas.openxmlformats.org/drawingml/2006/main" xmlns:r="http://schemas.openxmlformats.org/officeDocument/2006/relationships" xmlns:p="http://schemas.openxmlformats.org/presentationml/2006/main">
  <p:tag name="NUM" val="56"/>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30.xml><?xml version="1.0" encoding="utf-8"?>
<p:tagLst xmlns:a="http://schemas.openxmlformats.org/drawingml/2006/main" xmlns:r="http://schemas.openxmlformats.org/officeDocument/2006/relationships" xmlns:p="http://schemas.openxmlformats.org/presentationml/2006/main">
  <p:tag name="NUM" val="57"/>
</p:tagLst>
</file>

<file path=ppt/tags/tag431.xml><?xml version="1.0" encoding="utf-8"?>
<p:tagLst xmlns:a="http://schemas.openxmlformats.org/drawingml/2006/main" xmlns:r="http://schemas.openxmlformats.org/officeDocument/2006/relationships" xmlns:p="http://schemas.openxmlformats.org/presentationml/2006/main">
  <p:tag name="NUM" val="58"/>
</p:tagLst>
</file>

<file path=ppt/tags/tag432.xml><?xml version="1.0" encoding="utf-8"?>
<p:tagLst xmlns:a="http://schemas.openxmlformats.org/drawingml/2006/main" xmlns:r="http://schemas.openxmlformats.org/officeDocument/2006/relationships" xmlns:p="http://schemas.openxmlformats.org/presentationml/2006/main">
  <p:tag name="NUM" val="59"/>
</p:tagLst>
</file>

<file path=ppt/tags/tag433.xml><?xml version="1.0" encoding="utf-8"?>
<p:tagLst xmlns:a="http://schemas.openxmlformats.org/drawingml/2006/main" xmlns:r="http://schemas.openxmlformats.org/officeDocument/2006/relationships" xmlns:p="http://schemas.openxmlformats.org/presentationml/2006/main">
  <p:tag name="NUM" val="60"/>
</p:tagLst>
</file>

<file path=ppt/tags/tag434.xml><?xml version="1.0" encoding="utf-8"?>
<p:tagLst xmlns:a="http://schemas.openxmlformats.org/drawingml/2006/main" xmlns:r="http://schemas.openxmlformats.org/officeDocument/2006/relationships" xmlns:p="http://schemas.openxmlformats.org/presentationml/2006/main">
  <p:tag name="NUM" val="1"/>
</p:tagLst>
</file>

<file path=ppt/tags/tag435.xml><?xml version="1.0" encoding="utf-8"?>
<p:tagLst xmlns:a="http://schemas.openxmlformats.org/drawingml/2006/main" xmlns:r="http://schemas.openxmlformats.org/officeDocument/2006/relationships" xmlns:p="http://schemas.openxmlformats.org/presentationml/2006/main">
  <p:tag name="NUM" val="2"/>
</p:tagLst>
</file>

<file path=ppt/tags/tag436.xml><?xml version="1.0" encoding="utf-8"?>
<p:tagLst xmlns:a="http://schemas.openxmlformats.org/drawingml/2006/main" xmlns:r="http://schemas.openxmlformats.org/officeDocument/2006/relationships" xmlns:p="http://schemas.openxmlformats.org/presentationml/2006/main">
  <p:tag name="NUM" val="1"/>
</p:tagLst>
</file>

<file path=ppt/tags/tag437.xml><?xml version="1.0" encoding="utf-8"?>
<p:tagLst xmlns:a="http://schemas.openxmlformats.org/drawingml/2006/main" xmlns:r="http://schemas.openxmlformats.org/officeDocument/2006/relationships" xmlns:p="http://schemas.openxmlformats.org/presentationml/2006/main">
  <p:tag name="NUM" val="2"/>
</p:tagLst>
</file>

<file path=ppt/tags/tag438.xml><?xml version="1.0" encoding="utf-8"?>
<p:tagLst xmlns:a="http://schemas.openxmlformats.org/drawingml/2006/main" xmlns:r="http://schemas.openxmlformats.org/officeDocument/2006/relationships" xmlns:p="http://schemas.openxmlformats.org/presentationml/2006/main">
  <p:tag name="NUM" val="3"/>
</p:tagLst>
</file>

<file path=ppt/tags/tag439.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40.xml><?xml version="1.0" encoding="utf-8"?>
<p:tagLst xmlns:a="http://schemas.openxmlformats.org/drawingml/2006/main" xmlns:r="http://schemas.openxmlformats.org/officeDocument/2006/relationships" xmlns:p="http://schemas.openxmlformats.org/presentationml/2006/main">
  <p:tag name="NUM" val="5"/>
</p:tagLst>
</file>

<file path=ppt/tags/tag441.xml><?xml version="1.0" encoding="utf-8"?>
<p:tagLst xmlns:a="http://schemas.openxmlformats.org/drawingml/2006/main" xmlns:r="http://schemas.openxmlformats.org/officeDocument/2006/relationships" xmlns:p="http://schemas.openxmlformats.org/presentationml/2006/main">
  <p:tag name="NUM" val="6"/>
</p:tagLst>
</file>

<file path=ppt/tags/tag442.xml><?xml version="1.0" encoding="utf-8"?>
<p:tagLst xmlns:a="http://schemas.openxmlformats.org/drawingml/2006/main" xmlns:r="http://schemas.openxmlformats.org/officeDocument/2006/relationships" xmlns:p="http://schemas.openxmlformats.org/presentationml/2006/main">
  <p:tag name="NUM" val="7"/>
</p:tagLst>
</file>

<file path=ppt/tags/tag443.xml><?xml version="1.0" encoding="utf-8"?>
<p:tagLst xmlns:a="http://schemas.openxmlformats.org/drawingml/2006/main" xmlns:r="http://schemas.openxmlformats.org/officeDocument/2006/relationships" xmlns:p="http://schemas.openxmlformats.org/presentationml/2006/main">
  <p:tag name="NUM" val="8"/>
</p:tagLst>
</file>

<file path=ppt/tags/tag444.xml><?xml version="1.0" encoding="utf-8"?>
<p:tagLst xmlns:a="http://schemas.openxmlformats.org/drawingml/2006/main" xmlns:r="http://schemas.openxmlformats.org/officeDocument/2006/relationships" xmlns:p="http://schemas.openxmlformats.org/presentationml/2006/main">
  <p:tag name="NUM" val="9"/>
</p:tagLst>
</file>

<file path=ppt/tags/tag445.xml><?xml version="1.0" encoding="utf-8"?>
<p:tagLst xmlns:a="http://schemas.openxmlformats.org/drawingml/2006/main" xmlns:r="http://schemas.openxmlformats.org/officeDocument/2006/relationships" xmlns:p="http://schemas.openxmlformats.org/presentationml/2006/main">
  <p:tag name="NUM" val="10"/>
</p:tagLst>
</file>

<file path=ppt/tags/tag446.xml><?xml version="1.0" encoding="utf-8"?>
<p:tagLst xmlns:a="http://schemas.openxmlformats.org/drawingml/2006/main" xmlns:r="http://schemas.openxmlformats.org/officeDocument/2006/relationships" xmlns:p="http://schemas.openxmlformats.org/presentationml/2006/main">
  <p:tag name="NUM" val="11"/>
</p:tagLst>
</file>

<file path=ppt/tags/tag447.xml><?xml version="1.0" encoding="utf-8"?>
<p:tagLst xmlns:a="http://schemas.openxmlformats.org/drawingml/2006/main" xmlns:r="http://schemas.openxmlformats.org/officeDocument/2006/relationships" xmlns:p="http://schemas.openxmlformats.org/presentationml/2006/main">
  <p:tag name="NUM" val="12"/>
</p:tagLst>
</file>

<file path=ppt/tags/tag448.xml><?xml version="1.0" encoding="utf-8"?>
<p:tagLst xmlns:a="http://schemas.openxmlformats.org/drawingml/2006/main" xmlns:r="http://schemas.openxmlformats.org/officeDocument/2006/relationships" xmlns:p="http://schemas.openxmlformats.org/presentationml/2006/main">
  <p:tag name="NUM" val="13"/>
</p:tagLst>
</file>

<file path=ppt/tags/tag449.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50.xml><?xml version="1.0" encoding="utf-8"?>
<p:tagLst xmlns:a="http://schemas.openxmlformats.org/drawingml/2006/main" xmlns:r="http://schemas.openxmlformats.org/officeDocument/2006/relationships" xmlns:p="http://schemas.openxmlformats.org/presentationml/2006/main">
  <p:tag name="NUM" val="15"/>
</p:tagLst>
</file>

<file path=ppt/tags/tag451.xml><?xml version="1.0" encoding="utf-8"?>
<p:tagLst xmlns:a="http://schemas.openxmlformats.org/drawingml/2006/main" xmlns:r="http://schemas.openxmlformats.org/officeDocument/2006/relationships" xmlns:p="http://schemas.openxmlformats.org/presentationml/2006/main">
  <p:tag name="NUM" val="16"/>
</p:tagLst>
</file>

<file path=ppt/tags/tag452.xml><?xml version="1.0" encoding="utf-8"?>
<p:tagLst xmlns:a="http://schemas.openxmlformats.org/drawingml/2006/main" xmlns:r="http://schemas.openxmlformats.org/officeDocument/2006/relationships" xmlns:p="http://schemas.openxmlformats.org/presentationml/2006/main">
  <p:tag name="NUM" val="17"/>
</p:tagLst>
</file>

<file path=ppt/tags/tag453.xml><?xml version="1.0" encoding="utf-8"?>
<p:tagLst xmlns:a="http://schemas.openxmlformats.org/drawingml/2006/main" xmlns:r="http://schemas.openxmlformats.org/officeDocument/2006/relationships" xmlns:p="http://schemas.openxmlformats.org/presentationml/2006/main">
  <p:tag name="NUM" val="18"/>
</p:tagLst>
</file>

<file path=ppt/tags/tag454.xml><?xml version="1.0" encoding="utf-8"?>
<p:tagLst xmlns:a="http://schemas.openxmlformats.org/drawingml/2006/main" xmlns:r="http://schemas.openxmlformats.org/officeDocument/2006/relationships" xmlns:p="http://schemas.openxmlformats.org/presentationml/2006/main">
  <p:tag name="NUM" val="19"/>
</p:tagLst>
</file>

<file path=ppt/tags/tag455.xml><?xml version="1.0" encoding="utf-8"?>
<p:tagLst xmlns:a="http://schemas.openxmlformats.org/drawingml/2006/main" xmlns:r="http://schemas.openxmlformats.org/officeDocument/2006/relationships" xmlns:p="http://schemas.openxmlformats.org/presentationml/2006/main">
  <p:tag name="NUM" val="20"/>
</p:tagLst>
</file>

<file path=ppt/tags/tag456.xml><?xml version="1.0" encoding="utf-8"?>
<p:tagLst xmlns:a="http://schemas.openxmlformats.org/drawingml/2006/main" xmlns:r="http://schemas.openxmlformats.org/officeDocument/2006/relationships" xmlns:p="http://schemas.openxmlformats.org/presentationml/2006/main">
  <p:tag name="NUM" val="21"/>
</p:tagLst>
</file>

<file path=ppt/tags/tag457.xml><?xml version="1.0" encoding="utf-8"?>
<p:tagLst xmlns:a="http://schemas.openxmlformats.org/drawingml/2006/main" xmlns:r="http://schemas.openxmlformats.org/officeDocument/2006/relationships" xmlns:p="http://schemas.openxmlformats.org/presentationml/2006/main">
  <p:tag name="NUM" val="22"/>
</p:tagLst>
</file>

<file path=ppt/tags/tag458.xml><?xml version="1.0" encoding="utf-8"?>
<p:tagLst xmlns:a="http://schemas.openxmlformats.org/drawingml/2006/main" xmlns:r="http://schemas.openxmlformats.org/officeDocument/2006/relationships" xmlns:p="http://schemas.openxmlformats.org/presentationml/2006/main">
  <p:tag name="NUM" val="23"/>
</p:tagLst>
</file>

<file path=ppt/tags/tag459.xml><?xml version="1.0" encoding="utf-8"?>
<p:tagLst xmlns:a="http://schemas.openxmlformats.org/drawingml/2006/main" xmlns:r="http://schemas.openxmlformats.org/officeDocument/2006/relationships" xmlns:p="http://schemas.openxmlformats.org/presentationml/2006/main">
  <p:tag name="NUM" val="24"/>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60.xml><?xml version="1.0" encoding="utf-8"?>
<p:tagLst xmlns:a="http://schemas.openxmlformats.org/drawingml/2006/main" xmlns:r="http://schemas.openxmlformats.org/officeDocument/2006/relationships" xmlns:p="http://schemas.openxmlformats.org/presentationml/2006/main">
  <p:tag name="NUM" val="25"/>
</p:tagLst>
</file>

<file path=ppt/tags/tag461.xml><?xml version="1.0" encoding="utf-8"?>
<p:tagLst xmlns:a="http://schemas.openxmlformats.org/drawingml/2006/main" xmlns:r="http://schemas.openxmlformats.org/officeDocument/2006/relationships" xmlns:p="http://schemas.openxmlformats.org/presentationml/2006/main">
  <p:tag name="NUM" val="26"/>
</p:tagLst>
</file>

<file path=ppt/tags/tag462.xml><?xml version="1.0" encoding="utf-8"?>
<p:tagLst xmlns:a="http://schemas.openxmlformats.org/drawingml/2006/main" xmlns:r="http://schemas.openxmlformats.org/officeDocument/2006/relationships" xmlns:p="http://schemas.openxmlformats.org/presentationml/2006/main">
  <p:tag name="NUM" val="27"/>
</p:tagLst>
</file>

<file path=ppt/tags/tag463.xml><?xml version="1.0" encoding="utf-8"?>
<p:tagLst xmlns:a="http://schemas.openxmlformats.org/drawingml/2006/main" xmlns:r="http://schemas.openxmlformats.org/officeDocument/2006/relationships" xmlns:p="http://schemas.openxmlformats.org/presentationml/2006/main">
  <p:tag name="NUM" val="28"/>
</p:tagLst>
</file>

<file path=ppt/tags/tag464.xml><?xml version="1.0" encoding="utf-8"?>
<p:tagLst xmlns:a="http://schemas.openxmlformats.org/drawingml/2006/main" xmlns:r="http://schemas.openxmlformats.org/officeDocument/2006/relationships" xmlns:p="http://schemas.openxmlformats.org/presentationml/2006/main">
  <p:tag name="NUM" val="29"/>
</p:tagLst>
</file>

<file path=ppt/tags/tag465.xml><?xml version="1.0" encoding="utf-8"?>
<p:tagLst xmlns:a="http://schemas.openxmlformats.org/drawingml/2006/main" xmlns:r="http://schemas.openxmlformats.org/officeDocument/2006/relationships" xmlns:p="http://schemas.openxmlformats.org/presentationml/2006/main">
  <p:tag name="NUM" val="30"/>
</p:tagLst>
</file>

<file path=ppt/tags/tag466.xml><?xml version="1.0" encoding="utf-8"?>
<p:tagLst xmlns:a="http://schemas.openxmlformats.org/drawingml/2006/main" xmlns:r="http://schemas.openxmlformats.org/officeDocument/2006/relationships" xmlns:p="http://schemas.openxmlformats.org/presentationml/2006/main">
  <p:tag name="NUM" val="31"/>
</p:tagLst>
</file>

<file path=ppt/tags/tag467.xml><?xml version="1.0" encoding="utf-8"?>
<p:tagLst xmlns:a="http://schemas.openxmlformats.org/drawingml/2006/main" xmlns:r="http://schemas.openxmlformats.org/officeDocument/2006/relationships" xmlns:p="http://schemas.openxmlformats.org/presentationml/2006/main">
  <p:tag name="NUM" val="32"/>
</p:tagLst>
</file>

<file path=ppt/tags/tag468.xml><?xml version="1.0" encoding="utf-8"?>
<p:tagLst xmlns:a="http://schemas.openxmlformats.org/drawingml/2006/main" xmlns:r="http://schemas.openxmlformats.org/officeDocument/2006/relationships" xmlns:p="http://schemas.openxmlformats.org/presentationml/2006/main">
  <p:tag name="NUM" val="33"/>
</p:tagLst>
</file>

<file path=ppt/tags/tag469.xml><?xml version="1.0" encoding="utf-8"?>
<p:tagLst xmlns:a="http://schemas.openxmlformats.org/drawingml/2006/main" xmlns:r="http://schemas.openxmlformats.org/officeDocument/2006/relationships" xmlns:p="http://schemas.openxmlformats.org/presentationml/2006/main">
  <p:tag name="NUM" val="34"/>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70.xml><?xml version="1.0" encoding="utf-8"?>
<p:tagLst xmlns:a="http://schemas.openxmlformats.org/drawingml/2006/main" xmlns:r="http://schemas.openxmlformats.org/officeDocument/2006/relationships" xmlns:p="http://schemas.openxmlformats.org/presentationml/2006/main">
  <p:tag name="NUM" val="35"/>
</p:tagLst>
</file>

<file path=ppt/tags/tag471.xml><?xml version="1.0" encoding="utf-8"?>
<p:tagLst xmlns:a="http://schemas.openxmlformats.org/drawingml/2006/main" xmlns:r="http://schemas.openxmlformats.org/officeDocument/2006/relationships" xmlns:p="http://schemas.openxmlformats.org/presentationml/2006/main">
  <p:tag name="NUM" val="36"/>
</p:tagLst>
</file>

<file path=ppt/tags/tag472.xml><?xml version="1.0" encoding="utf-8"?>
<p:tagLst xmlns:a="http://schemas.openxmlformats.org/drawingml/2006/main" xmlns:r="http://schemas.openxmlformats.org/officeDocument/2006/relationships" xmlns:p="http://schemas.openxmlformats.org/presentationml/2006/main">
  <p:tag name="NUM" val="37"/>
</p:tagLst>
</file>

<file path=ppt/tags/tag473.xml><?xml version="1.0" encoding="utf-8"?>
<p:tagLst xmlns:a="http://schemas.openxmlformats.org/drawingml/2006/main" xmlns:r="http://schemas.openxmlformats.org/officeDocument/2006/relationships" xmlns:p="http://schemas.openxmlformats.org/presentationml/2006/main">
  <p:tag name="NUM" val="38"/>
</p:tagLst>
</file>

<file path=ppt/tags/tag474.xml><?xml version="1.0" encoding="utf-8"?>
<p:tagLst xmlns:a="http://schemas.openxmlformats.org/drawingml/2006/main" xmlns:r="http://schemas.openxmlformats.org/officeDocument/2006/relationships" xmlns:p="http://schemas.openxmlformats.org/presentationml/2006/main">
  <p:tag name="NUM" val="39"/>
</p:tagLst>
</file>

<file path=ppt/tags/tag475.xml><?xml version="1.0" encoding="utf-8"?>
<p:tagLst xmlns:a="http://schemas.openxmlformats.org/drawingml/2006/main" xmlns:r="http://schemas.openxmlformats.org/officeDocument/2006/relationships" xmlns:p="http://schemas.openxmlformats.org/presentationml/2006/main">
  <p:tag name="NUM" val="40"/>
</p:tagLst>
</file>

<file path=ppt/tags/tag476.xml><?xml version="1.0" encoding="utf-8"?>
<p:tagLst xmlns:a="http://schemas.openxmlformats.org/drawingml/2006/main" xmlns:r="http://schemas.openxmlformats.org/officeDocument/2006/relationships" xmlns:p="http://schemas.openxmlformats.org/presentationml/2006/main">
  <p:tag name="NUM" val="41"/>
</p:tagLst>
</file>

<file path=ppt/tags/tag477.xml><?xml version="1.0" encoding="utf-8"?>
<p:tagLst xmlns:a="http://schemas.openxmlformats.org/drawingml/2006/main" xmlns:r="http://schemas.openxmlformats.org/officeDocument/2006/relationships" xmlns:p="http://schemas.openxmlformats.org/presentationml/2006/main">
  <p:tag name="NUM" val="42"/>
</p:tagLst>
</file>

<file path=ppt/tags/tag478.xml><?xml version="1.0" encoding="utf-8"?>
<p:tagLst xmlns:a="http://schemas.openxmlformats.org/drawingml/2006/main" xmlns:r="http://schemas.openxmlformats.org/officeDocument/2006/relationships" xmlns:p="http://schemas.openxmlformats.org/presentationml/2006/main">
  <p:tag name="NUM" val="43"/>
</p:tagLst>
</file>

<file path=ppt/tags/tag479.xml><?xml version="1.0" encoding="utf-8"?>
<p:tagLst xmlns:a="http://schemas.openxmlformats.org/drawingml/2006/main" xmlns:r="http://schemas.openxmlformats.org/officeDocument/2006/relationships" xmlns:p="http://schemas.openxmlformats.org/presentationml/2006/main">
  <p:tag name="NUM" val="44"/>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80.xml><?xml version="1.0" encoding="utf-8"?>
<p:tagLst xmlns:a="http://schemas.openxmlformats.org/drawingml/2006/main" xmlns:r="http://schemas.openxmlformats.org/officeDocument/2006/relationships" xmlns:p="http://schemas.openxmlformats.org/presentationml/2006/main">
  <p:tag name="NUM" val="45"/>
</p:tagLst>
</file>

<file path=ppt/tags/tag481.xml><?xml version="1.0" encoding="utf-8"?>
<p:tagLst xmlns:a="http://schemas.openxmlformats.org/drawingml/2006/main" xmlns:r="http://schemas.openxmlformats.org/officeDocument/2006/relationships" xmlns:p="http://schemas.openxmlformats.org/presentationml/2006/main">
  <p:tag name="NUM" val="46"/>
</p:tagLst>
</file>

<file path=ppt/tags/tag482.xml><?xml version="1.0" encoding="utf-8"?>
<p:tagLst xmlns:a="http://schemas.openxmlformats.org/drawingml/2006/main" xmlns:r="http://schemas.openxmlformats.org/officeDocument/2006/relationships" xmlns:p="http://schemas.openxmlformats.org/presentationml/2006/main">
  <p:tag name="NUM" val="47"/>
</p:tagLst>
</file>

<file path=ppt/tags/tag483.xml><?xml version="1.0" encoding="utf-8"?>
<p:tagLst xmlns:a="http://schemas.openxmlformats.org/drawingml/2006/main" xmlns:r="http://schemas.openxmlformats.org/officeDocument/2006/relationships" xmlns:p="http://schemas.openxmlformats.org/presentationml/2006/main">
  <p:tag name="NUM" val="48"/>
</p:tagLst>
</file>

<file path=ppt/tags/tag484.xml><?xml version="1.0" encoding="utf-8"?>
<p:tagLst xmlns:a="http://schemas.openxmlformats.org/drawingml/2006/main" xmlns:r="http://schemas.openxmlformats.org/officeDocument/2006/relationships" xmlns:p="http://schemas.openxmlformats.org/presentationml/2006/main">
  <p:tag name="NUM" val="49"/>
</p:tagLst>
</file>

<file path=ppt/tags/tag485.xml><?xml version="1.0" encoding="utf-8"?>
<p:tagLst xmlns:a="http://schemas.openxmlformats.org/drawingml/2006/main" xmlns:r="http://schemas.openxmlformats.org/officeDocument/2006/relationships" xmlns:p="http://schemas.openxmlformats.org/presentationml/2006/main">
  <p:tag name="NUM" val="50"/>
</p:tagLst>
</file>

<file path=ppt/tags/tag486.xml><?xml version="1.0" encoding="utf-8"?>
<p:tagLst xmlns:a="http://schemas.openxmlformats.org/drawingml/2006/main" xmlns:r="http://schemas.openxmlformats.org/officeDocument/2006/relationships" xmlns:p="http://schemas.openxmlformats.org/presentationml/2006/main">
  <p:tag name="NUM" val="51"/>
</p:tagLst>
</file>

<file path=ppt/tags/tag487.xml><?xml version="1.0" encoding="utf-8"?>
<p:tagLst xmlns:a="http://schemas.openxmlformats.org/drawingml/2006/main" xmlns:r="http://schemas.openxmlformats.org/officeDocument/2006/relationships" xmlns:p="http://schemas.openxmlformats.org/presentationml/2006/main">
  <p:tag name="NUM" val="52"/>
</p:tagLst>
</file>

<file path=ppt/tags/tag488.xml><?xml version="1.0" encoding="utf-8"?>
<p:tagLst xmlns:a="http://schemas.openxmlformats.org/drawingml/2006/main" xmlns:r="http://schemas.openxmlformats.org/officeDocument/2006/relationships" xmlns:p="http://schemas.openxmlformats.org/presentationml/2006/main">
  <p:tag name="NUM" val="53"/>
</p:tagLst>
</file>

<file path=ppt/tags/tag489.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490.xml><?xml version="1.0" encoding="utf-8"?>
<p:tagLst xmlns:a="http://schemas.openxmlformats.org/drawingml/2006/main" xmlns:r="http://schemas.openxmlformats.org/officeDocument/2006/relationships" xmlns:p="http://schemas.openxmlformats.org/presentationml/2006/main">
  <p:tag name="NUM" val="2"/>
</p:tagLst>
</file>

<file path=ppt/tags/tag491.xml><?xml version="1.0" encoding="utf-8"?>
<p:tagLst xmlns:a="http://schemas.openxmlformats.org/drawingml/2006/main" xmlns:r="http://schemas.openxmlformats.org/officeDocument/2006/relationships" xmlns:p="http://schemas.openxmlformats.org/presentationml/2006/main">
  <p:tag name="NUM" val="3"/>
</p:tagLst>
</file>

<file path=ppt/tags/tag492.xml><?xml version="1.0" encoding="utf-8"?>
<p:tagLst xmlns:a="http://schemas.openxmlformats.org/drawingml/2006/main" xmlns:r="http://schemas.openxmlformats.org/officeDocument/2006/relationships" xmlns:p="http://schemas.openxmlformats.org/presentationml/2006/main">
  <p:tag name="NUM" val="4"/>
</p:tagLst>
</file>

<file path=ppt/tags/tag493.xml><?xml version="1.0" encoding="utf-8"?>
<p:tagLst xmlns:a="http://schemas.openxmlformats.org/drawingml/2006/main" xmlns:r="http://schemas.openxmlformats.org/officeDocument/2006/relationships" xmlns:p="http://schemas.openxmlformats.org/presentationml/2006/main">
  <p:tag name="NUM" val="5"/>
</p:tagLst>
</file>

<file path=ppt/tags/tag494.xml><?xml version="1.0" encoding="utf-8"?>
<p:tagLst xmlns:a="http://schemas.openxmlformats.org/drawingml/2006/main" xmlns:r="http://schemas.openxmlformats.org/officeDocument/2006/relationships" xmlns:p="http://schemas.openxmlformats.org/presentationml/2006/main">
  <p:tag name="NUM" val="6"/>
</p:tagLst>
</file>

<file path=ppt/tags/tag495.xml><?xml version="1.0" encoding="utf-8"?>
<p:tagLst xmlns:a="http://schemas.openxmlformats.org/drawingml/2006/main" xmlns:r="http://schemas.openxmlformats.org/officeDocument/2006/relationships" xmlns:p="http://schemas.openxmlformats.org/presentationml/2006/main">
  <p:tag name="NUM" val="7"/>
</p:tagLst>
</file>

<file path=ppt/tags/tag496.xml><?xml version="1.0" encoding="utf-8"?>
<p:tagLst xmlns:a="http://schemas.openxmlformats.org/drawingml/2006/main" xmlns:r="http://schemas.openxmlformats.org/officeDocument/2006/relationships" xmlns:p="http://schemas.openxmlformats.org/presentationml/2006/main">
  <p:tag name="NUM" val="8"/>
</p:tagLst>
</file>

<file path=ppt/tags/tag497.xml><?xml version="1.0" encoding="utf-8"?>
<p:tagLst xmlns:a="http://schemas.openxmlformats.org/drawingml/2006/main" xmlns:r="http://schemas.openxmlformats.org/officeDocument/2006/relationships" xmlns:p="http://schemas.openxmlformats.org/presentationml/2006/main">
  <p:tag name="NUM" val="9"/>
</p:tagLst>
</file>

<file path=ppt/tags/tag498.xml><?xml version="1.0" encoding="utf-8"?>
<p:tagLst xmlns:a="http://schemas.openxmlformats.org/drawingml/2006/main" xmlns:r="http://schemas.openxmlformats.org/officeDocument/2006/relationships" xmlns:p="http://schemas.openxmlformats.org/presentationml/2006/main">
  <p:tag name="NUM" val="10"/>
</p:tagLst>
</file>

<file path=ppt/tags/tag49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00.xml><?xml version="1.0" encoding="utf-8"?>
<p:tagLst xmlns:a="http://schemas.openxmlformats.org/drawingml/2006/main" xmlns:r="http://schemas.openxmlformats.org/officeDocument/2006/relationships" xmlns:p="http://schemas.openxmlformats.org/presentationml/2006/main">
  <p:tag name="NUM" val="12"/>
</p:tagLst>
</file>

<file path=ppt/tags/tag501.xml><?xml version="1.0" encoding="utf-8"?>
<p:tagLst xmlns:a="http://schemas.openxmlformats.org/drawingml/2006/main" xmlns:r="http://schemas.openxmlformats.org/officeDocument/2006/relationships" xmlns:p="http://schemas.openxmlformats.org/presentationml/2006/main">
  <p:tag name="NUM" val="13"/>
</p:tagLst>
</file>

<file path=ppt/tags/tag502.xml><?xml version="1.0" encoding="utf-8"?>
<p:tagLst xmlns:a="http://schemas.openxmlformats.org/drawingml/2006/main" xmlns:r="http://schemas.openxmlformats.org/officeDocument/2006/relationships" xmlns:p="http://schemas.openxmlformats.org/presentationml/2006/main">
  <p:tag name="NUM" val="14"/>
</p:tagLst>
</file>

<file path=ppt/tags/tag503.xml><?xml version="1.0" encoding="utf-8"?>
<p:tagLst xmlns:a="http://schemas.openxmlformats.org/drawingml/2006/main" xmlns:r="http://schemas.openxmlformats.org/officeDocument/2006/relationships" xmlns:p="http://schemas.openxmlformats.org/presentationml/2006/main">
  <p:tag name="NUM" val="15"/>
</p:tagLst>
</file>

<file path=ppt/tags/tag504.xml><?xml version="1.0" encoding="utf-8"?>
<p:tagLst xmlns:a="http://schemas.openxmlformats.org/drawingml/2006/main" xmlns:r="http://schemas.openxmlformats.org/officeDocument/2006/relationships" xmlns:p="http://schemas.openxmlformats.org/presentationml/2006/main">
  <p:tag name="NUM" val="16"/>
</p:tagLst>
</file>

<file path=ppt/tags/tag505.xml><?xml version="1.0" encoding="utf-8"?>
<p:tagLst xmlns:a="http://schemas.openxmlformats.org/drawingml/2006/main" xmlns:r="http://schemas.openxmlformats.org/officeDocument/2006/relationships" xmlns:p="http://schemas.openxmlformats.org/presentationml/2006/main">
  <p:tag name="NUM" val="17"/>
</p:tagLst>
</file>

<file path=ppt/tags/tag506.xml><?xml version="1.0" encoding="utf-8"?>
<p:tagLst xmlns:a="http://schemas.openxmlformats.org/drawingml/2006/main" xmlns:r="http://schemas.openxmlformats.org/officeDocument/2006/relationships" xmlns:p="http://schemas.openxmlformats.org/presentationml/2006/main">
  <p:tag name="NUM" val="18"/>
</p:tagLst>
</file>

<file path=ppt/tags/tag507.xml><?xml version="1.0" encoding="utf-8"?>
<p:tagLst xmlns:a="http://schemas.openxmlformats.org/drawingml/2006/main" xmlns:r="http://schemas.openxmlformats.org/officeDocument/2006/relationships" xmlns:p="http://schemas.openxmlformats.org/presentationml/2006/main">
  <p:tag name="NUM" val="19"/>
</p:tagLst>
</file>

<file path=ppt/tags/tag508.xml><?xml version="1.0" encoding="utf-8"?>
<p:tagLst xmlns:a="http://schemas.openxmlformats.org/drawingml/2006/main" xmlns:r="http://schemas.openxmlformats.org/officeDocument/2006/relationships" xmlns:p="http://schemas.openxmlformats.org/presentationml/2006/main">
  <p:tag name="NUM" val="20"/>
</p:tagLst>
</file>

<file path=ppt/tags/tag509.xml><?xml version="1.0" encoding="utf-8"?>
<p:tagLst xmlns:a="http://schemas.openxmlformats.org/drawingml/2006/main" xmlns:r="http://schemas.openxmlformats.org/officeDocument/2006/relationships" xmlns:p="http://schemas.openxmlformats.org/presentationml/2006/main">
  <p:tag name="NUM" val="21"/>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10.xml><?xml version="1.0" encoding="utf-8"?>
<p:tagLst xmlns:a="http://schemas.openxmlformats.org/drawingml/2006/main" xmlns:r="http://schemas.openxmlformats.org/officeDocument/2006/relationships" xmlns:p="http://schemas.openxmlformats.org/presentationml/2006/main">
  <p:tag name="NUM" val="22"/>
</p:tagLst>
</file>

<file path=ppt/tags/tag511.xml><?xml version="1.0" encoding="utf-8"?>
<p:tagLst xmlns:a="http://schemas.openxmlformats.org/drawingml/2006/main" xmlns:r="http://schemas.openxmlformats.org/officeDocument/2006/relationships" xmlns:p="http://schemas.openxmlformats.org/presentationml/2006/main">
  <p:tag name="NUM" val="23"/>
</p:tagLst>
</file>

<file path=ppt/tags/tag512.xml><?xml version="1.0" encoding="utf-8"?>
<p:tagLst xmlns:a="http://schemas.openxmlformats.org/drawingml/2006/main" xmlns:r="http://schemas.openxmlformats.org/officeDocument/2006/relationships" xmlns:p="http://schemas.openxmlformats.org/presentationml/2006/main">
  <p:tag name="NUM" val="24"/>
</p:tagLst>
</file>

<file path=ppt/tags/tag513.xml><?xml version="1.0" encoding="utf-8"?>
<p:tagLst xmlns:a="http://schemas.openxmlformats.org/drawingml/2006/main" xmlns:r="http://schemas.openxmlformats.org/officeDocument/2006/relationships" xmlns:p="http://schemas.openxmlformats.org/presentationml/2006/main">
  <p:tag name="NUM" val="25"/>
</p:tagLst>
</file>

<file path=ppt/tags/tag514.xml><?xml version="1.0" encoding="utf-8"?>
<p:tagLst xmlns:a="http://schemas.openxmlformats.org/drawingml/2006/main" xmlns:r="http://schemas.openxmlformats.org/officeDocument/2006/relationships" xmlns:p="http://schemas.openxmlformats.org/presentationml/2006/main">
  <p:tag name="NUM" val="26"/>
</p:tagLst>
</file>

<file path=ppt/tags/tag515.xml><?xml version="1.0" encoding="utf-8"?>
<p:tagLst xmlns:a="http://schemas.openxmlformats.org/drawingml/2006/main" xmlns:r="http://schemas.openxmlformats.org/officeDocument/2006/relationships" xmlns:p="http://schemas.openxmlformats.org/presentationml/2006/main">
  <p:tag name="NUM" val="27"/>
</p:tagLst>
</file>

<file path=ppt/tags/tag516.xml><?xml version="1.0" encoding="utf-8"?>
<p:tagLst xmlns:a="http://schemas.openxmlformats.org/drawingml/2006/main" xmlns:r="http://schemas.openxmlformats.org/officeDocument/2006/relationships" xmlns:p="http://schemas.openxmlformats.org/presentationml/2006/main">
  <p:tag name="NUM" val="28"/>
</p:tagLst>
</file>

<file path=ppt/tags/tag517.xml><?xml version="1.0" encoding="utf-8"?>
<p:tagLst xmlns:a="http://schemas.openxmlformats.org/drawingml/2006/main" xmlns:r="http://schemas.openxmlformats.org/officeDocument/2006/relationships" xmlns:p="http://schemas.openxmlformats.org/presentationml/2006/main">
  <p:tag name="NUM" val="29"/>
</p:tagLst>
</file>

<file path=ppt/tags/tag518.xml><?xml version="1.0" encoding="utf-8"?>
<p:tagLst xmlns:a="http://schemas.openxmlformats.org/drawingml/2006/main" xmlns:r="http://schemas.openxmlformats.org/officeDocument/2006/relationships" xmlns:p="http://schemas.openxmlformats.org/presentationml/2006/main">
  <p:tag name="NUM" val="30"/>
</p:tagLst>
</file>

<file path=ppt/tags/tag519.xml><?xml version="1.0" encoding="utf-8"?>
<p:tagLst xmlns:a="http://schemas.openxmlformats.org/drawingml/2006/main" xmlns:r="http://schemas.openxmlformats.org/officeDocument/2006/relationships" xmlns:p="http://schemas.openxmlformats.org/presentationml/2006/main">
  <p:tag name="NUM" val="31"/>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20.xml><?xml version="1.0" encoding="utf-8"?>
<p:tagLst xmlns:a="http://schemas.openxmlformats.org/drawingml/2006/main" xmlns:r="http://schemas.openxmlformats.org/officeDocument/2006/relationships" xmlns:p="http://schemas.openxmlformats.org/presentationml/2006/main">
  <p:tag name="NUM" val="32"/>
</p:tagLst>
</file>

<file path=ppt/tags/tag521.xml><?xml version="1.0" encoding="utf-8"?>
<p:tagLst xmlns:a="http://schemas.openxmlformats.org/drawingml/2006/main" xmlns:r="http://schemas.openxmlformats.org/officeDocument/2006/relationships" xmlns:p="http://schemas.openxmlformats.org/presentationml/2006/main">
  <p:tag name="NUM" val="33"/>
</p:tagLst>
</file>

<file path=ppt/tags/tag522.xml><?xml version="1.0" encoding="utf-8"?>
<p:tagLst xmlns:a="http://schemas.openxmlformats.org/drawingml/2006/main" xmlns:r="http://schemas.openxmlformats.org/officeDocument/2006/relationships" xmlns:p="http://schemas.openxmlformats.org/presentationml/2006/main">
  <p:tag name="NUM" val="34"/>
</p:tagLst>
</file>

<file path=ppt/tags/tag523.xml><?xml version="1.0" encoding="utf-8"?>
<p:tagLst xmlns:a="http://schemas.openxmlformats.org/drawingml/2006/main" xmlns:r="http://schemas.openxmlformats.org/officeDocument/2006/relationships" xmlns:p="http://schemas.openxmlformats.org/presentationml/2006/main">
  <p:tag name="NUM" val="35"/>
</p:tagLst>
</file>

<file path=ppt/tags/tag524.xml><?xml version="1.0" encoding="utf-8"?>
<p:tagLst xmlns:a="http://schemas.openxmlformats.org/drawingml/2006/main" xmlns:r="http://schemas.openxmlformats.org/officeDocument/2006/relationships" xmlns:p="http://schemas.openxmlformats.org/presentationml/2006/main">
  <p:tag name="NUM" val="36"/>
</p:tagLst>
</file>

<file path=ppt/tags/tag525.xml><?xml version="1.0" encoding="utf-8"?>
<p:tagLst xmlns:a="http://schemas.openxmlformats.org/drawingml/2006/main" xmlns:r="http://schemas.openxmlformats.org/officeDocument/2006/relationships" xmlns:p="http://schemas.openxmlformats.org/presentationml/2006/main">
  <p:tag name="NUM" val="37"/>
</p:tagLst>
</file>

<file path=ppt/tags/tag526.xml><?xml version="1.0" encoding="utf-8"?>
<p:tagLst xmlns:a="http://schemas.openxmlformats.org/drawingml/2006/main" xmlns:r="http://schemas.openxmlformats.org/officeDocument/2006/relationships" xmlns:p="http://schemas.openxmlformats.org/presentationml/2006/main">
  <p:tag name="NUM" val="38"/>
</p:tagLst>
</file>

<file path=ppt/tags/tag527.xml><?xml version="1.0" encoding="utf-8"?>
<p:tagLst xmlns:a="http://schemas.openxmlformats.org/drawingml/2006/main" xmlns:r="http://schemas.openxmlformats.org/officeDocument/2006/relationships" xmlns:p="http://schemas.openxmlformats.org/presentationml/2006/main">
  <p:tag name="NUM" val="39"/>
</p:tagLst>
</file>

<file path=ppt/tags/tag528.xml><?xml version="1.0" encoding="utf-8"?>
<p:tagLst xmlns:a="http://schemas.openxmlformats.org/drawingml/2006/main" xmlns:r="http://schemas.openxmlformats.org/officeDocument/2006/relationships" xmlns:p="http://schemas.openxmlformats.org/presentationml/2006/main">
  <p:tag name="NUM" val="40"/>
</p:tagLst>
</file>

<file path=ppt/tags/tag529.xml><?xml version="1.0" encoding="utf-8"?>
<p:tagLst xmlns:a="http://schemas.openxmlformats.org/drawingml/2006/main" xmlns:r="http://schemas.openxmlformats.org/officeDocument/2006/relationships" xmlns:p="http://schemas.openxmlformats.org/presentationml/2006/main">
  <p:tag name="NUM" val="41"/>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530.xml><?xml version="1.0" encoding="utf-8"?>
<p:tagLst xmlns:a="http://schemas.openxmlformats.org/drawingml/2006/main" xmlns:r="http://schemas.openxmlformats.org/officeDocument/2006/relationships" xmlns:p="http://schemas.openxmlformats.org/presentationml/2006/main">
  <p:tag name="NUM" val="42"/>
</p:tagLst>
</file>

<file path=ppt/tags/tag531.xml><?xml version="1.0" encoding="utf-8"?>
<p:tagLst xmlns:a="http://schemas.openxmlformats.org/drawingml/2006/main" xmlns:r="http://schemas.openxmlformats.org/officeDocument/2006/relationships" xmlns:p="http://schemas.openxmlformats.org/presentationml/2006/main">
  <p:tag name="NUM" val="43"/>
</p:tagLst>
</file>

<file path=ppt/tags/tag532.xml><?xml version="1.0" encoding="utf-8"?>
<p:tagLst xmlns:a="http://schemas.openxmlformats.org/drawingml/2006/main" xmlns:r="http://schemas.openxmlformats.org/officeDocument/2006/relationships" xmlns:p="http://schemas.openxmlformats.org/presentationml/2006/main">
  <p:tag name="NUM" val="44"/>
</p:tagLst>
</file>

<file path=ppt/tags/tag533.xml><?xml version="1.0" encoding="utf-8"?>
<p:tagLst xmlns:a="http://schemas.openxmlformats.org/drawingml/2006/main" xmlns:r="http://schemas.openxmlformats.org/officeDocument/2006/relationships" xmlns:p="http://schemas.openxmlformats.org/presentationml/2006/main">
  <p:tag name="NUM" val="45"/>
</p:tagLst>
</file>

<file path=ppt/tags/tag534.xml><?xml version="1.0" encoding="utf-8"?>
<p:tagLst xmlns:a="http://schemas.openxmlformats.org/drawingml/2006/main" xmlns:r="http://schemas.openxmlformats.org/officeDocument/2006/relationships" xmlns:p="http://schemas.openxmlformats.org/presentationml/2006/main">
  <p:tag name="NUM" val="46"/>
</p:tagLst>
</file>

<file path=ppt/tags/tag535.xml><?xml version="1.0" encoding="utf-8"?>
<p:tagLst xmlns:a="http://schemas.openxmlformats.org/drawingml/2006/main" xmlns:r="http://schemas.openxmlformats.org/officeDocument/2006/relationships" xmlns:p="http://schemas.openxmlformats.org/presentationml/2006/main">
  <p:tag name="NUM" val="47"/>
</p:tagLst>
</file>

<file path=ppt/tags/tag536.xml><?xml version="1.0" encoding="utf-8"?>
<p:tagLst xmlns:a="http://schemas.openxmlformats.org/drawingml/2006/main" xmlns:r="http://schemas.openxmlformats.org/officeDocument/2006/relationships" xmlns:p="http://schemas.openxmlformats.org/presentationml/2006/main">
  <p:tag name="NUM" val="48"/>
</p:tagLst>
</file>

<file path=ppt/tags/tag537.xml><?xml version="1.0" encoding="utf-8"?>
<p:tagLst xmlns:a="http://schemas.openxmlformats.org/drawingml/2006/main" xmlns:r="http://schemas.openxmlformats.org/officeDocument/2006/relationships" xmlns:p="http://schemas.openxmlformats.org/presentationml/2006/main">
  <p:tag name="NUM" val="49"/>
</p:tagLst>
</file>

<file path=ppt/tags/tag538.xml><?xml version="1.0" encoding="utf-8"?>
<p:tagLst xmlns:a="http://schemas.openxmlformats.org/drawingml/2006/main" xmlns:r="http://schemas.openxmlformats.org/officeDocument/2006/relationships" xmlns:p="http://schemas.openxmlformats.org/presentationml/2006/main">
  <p:tag name="NUM" val="50"/>
</p:tagLst>
</file>

<file path=ppt/tags/tag539.xml><?xml version="1.0" encoding="utf-8"?>
<p:tagLst xmlns:a="http://schemas.openxmlformats.org/drawingml/2006/main" xmlns:r="http://schemas.openxmlformats.org/officeDocument/2006/relationships" xmlns:p="http://schemas.openxmlformats.org/presentationml/2006/main">
  <p:tag name="NUM" val="51"/>
</p:tagLst>
</file>

<file path=ppt/tags/tag54.xml><?xml version="1.0" encoding="utf-8"?>
<p:tagLst xmlns:a="http://schemas.openxmlformats.org/drawingml/2006/main" xmlns:r="http://schemas.openxmlformats.org/officeDocument/2006/relationships" xmlns:p="http://schemas.openxmlformats.org/presentationml/2006/main">
  <p:tag name="NUM" val="20"/>
</p:tagLst>
</file>

<file path=ppt/tags/tag540.xml><?xml version="1.0" encoding="utf-8"?>
<p:tagLst xmlns:a="http://schemas.openxmlformats.org/drawingml/2006/main" xmlns:r="http://schemas.openxmlformats.org/officeDocument/2006/relationships" xmlns:p="http://schemas.openxmlformats.org/presentationml/2006/main">
  <p:tag name="NUM" val="52"/>
</p:tagLst>
</file>

<file path=ppt/tags/tag541.xml><?xml version="1.0" encoding="utf-8"?>
<p:tagLst xmlns:a="http://schemas.openxmlformats.org/drawingml/2006/main" xmlns:r="http://schemas.openxmlformats.org/officeDocument/2006/relationships" xmlns:p="http://schemas.openxmlformats.org/presentationml/2006/main">
  <p:tag name="NUM" val="53"/>
</p:tagLst>
</file>

<file path=ppt/tags/tag542.xml><?xml version="1.0" encoding="utf-8"?>
<p:tagLst xmlns:a="http://schemas.openxmlformats.org/drawingml/2006/main" xmlns:r="http://schemas.openxmlformats.org/officeDocument/2006/relationships" xmlns:p="http://schemas.openxmlformats.org/presentationml/2006/main">
  <p:tag name="NUM" val="54"/>
</p:tagLst>
</file>

<file path=ppt/tags/tag543.xml><?xml version="1.0" encoding="utf-8"?>
<p:tagLst xmlns:a="http://schemas.openxmlformats.org/drawingml/2006/main" xmlns:r="http://schemas.openxmlformats.org/officeDocument/2006/relationships" xmlns:p="http://schemas.openxmlformats.org/presentationml/2006/main">
  <p:tag name="NUM" val="55"/>
</p:tagLst>
</file>

<file path=ppt/tags/tag544.xml><?xml version="1.0" encoding="utf-8"?>
<p:tagLst xmlns:a="http://schemas.openxmlformats.org/drawingml/2006/main" xmlns:r="http://schemas.openxmlformats.org/officeDocument/2006/relationships" xmlns:p="http://schemas.openxmlformats.org/presentationml/2006/main">
  <p:tag name="NUM" val="56"/>
</p:tagLst>
</file>

<file path=ppt/tags/tag545.xml><?xml version="1.0" encoding="utf-8"?>
<p:tagLst xmlns:a="http://schemas.openxmlformats.org/drawingml/2006/main" xmlns:r="http://schemas.openxmlformats.org/officeDocument/2006/relationships" xmlns:p="http://schemas.openxmlformats.org/presentationml/2006/main">
  <p:tag name="NUM" val="57"/>
</p:tagLst>
</file>

<file path=ppt/tags/tag546.xml><?xml version="1.0" encoding="utf-8"?>
<p:tagLst xmlns:a="http://schemas.openxmlformats.org/drawingml/2006/main" xmlns:r="http://schemas.openxmlformats.org/officeDocument/2006/relationships" xmlns:p="http://schemas.openxmlformats.org/presentationml/2006/main">
  <p:tag name="NUM" val="58"/>
</p:tagLst>
</file>

<file path=ppt/tags/tag547.xml><?xml version="1.0" encoding="utf-8"?>
<p:tagLst xmlns:a="http://schemas.openxmlformats.org/drawingml/2006/main" xmlns:r="http://schemas.openxmlformats.org/officeDocument/2006/relationships" xmlns:p="http://schemas.openxmlformats.org/presentationml/2006/main">
  <p:tag name="NUM" val="59"/>
</p:tagLst>
</file>

<file path=ppt/tags/tag548.xml><?xml version="1.0" encoding="utf-8"?>
<p:tagLst xmlns:a="http://schemas.openxmlformats.org/drawingml/2006/main" xmlns:r="http://schemas.openxmlformats.org/officeDocument/2006/relationships" xmlns:p="http://schemas.openxmlformats.org/presentationml/2006/main">
  <p:tag name="NUM" val="60"/>
</p:tagLst>
</file>

<file path=ppt/tags/tag549.xml><?xml version="1.0" encoding="utf-8"?>
<p:tagLst xmlns:a="http://schemas.openxmlformats.org/drawingml/2006/main" xmlns:r="http://schemas.openxmlformats.org/officeDocument/2006/relationships" xmlns:p="http://schemas.openxmlformats.org/presentationml/2006/main">
  <p:tag name="NUM" val="61"/>
</p:tagLst>
</file>

<file path=ppt/tags/tag55.xml><?xml version="1.0" encoding="utf-8"?>
<p:tagLst xmlns:a="http://schemas.openxmlformats.org/drawingml/2006/main" xmlns:r="http://schemas.openxmlformats.org/officeDocument/2006/relationships" xmlns:p="http://schemas.openxmlformats.org/presentationml/2006/main">
  <p:tag name="NUM" val="21"/>
</p:tagLst>
</file>

<file path=ppt/tags/tag550.xml><?xml version="1.0" encoding="utf-8"?>
<p:tagLst xmlns:a="http://schemas.openxmlformats.org/drawingml/2006/main" xmlns:r="http://schemas.openxmlformats.org/officeDocument/2006/relationships" xmlns:p="http://schemas.openxmlformats.org/presentationml/2006/main">
  <p:tag name="NUM" val="62"/>
</p:tagLst>
</file>

<file path=ppt/tags/tag551.xml><?xml version="1.0" encoding="utf-8"?>
<p:tagLst xmlns:a="http://schemas.openxmlformats.org/drawingml/2006/main" xmlns:r="http://schemas.openxmlformats.org/officeDocument/2006/relationships" xmlns:p="http://schemas.openxmlformats.org/presentationml/2006/main">
  <p:tag name="NUM" val="1"/>
</p:tagLst>
</file>

<file path=ppt/tags/tag552.xml><?xml version="1.0" encoding="utf-8"?>
<p:tagLst xmlns:a="http://schemas.openxmlformats.org/drawingml/2006/main" xmlns:r="http://schemas.openxmlformats.org/officeDocument/2006/relationships" xmlns:p="http://schemas.openxmlformats.org/presentationml/2006/main">
  <p:tag name="NUM" val="2"/>
</p:tagLst>
</file>

<file path=ppt/tags/tag553.xml><?xml version="1.0" encoding="utf-8"?>
<p:tagLst xmlns:a="http://schemas.openxmlformats.org/drawingml/2006/main" xmlns:r="http://schemas.openxmlformats.org/officeDocument/2006/relationships" xmlns:p="http://schemas.openxmlformats.org/presentationml/2006/main">
  <p:tag name="NUM" val="3"/>
</p:tagLst>
</file>

<file path=ppt/tags/tag554.xml><?xml version="1.0" encoding="utf-8"?>
<p:tagLst xmlns:a="http://schemas.openxmlformats.org/drawingml/2006/main" xmlns:r="http://schemas.openxmlformats.org/officeDocument/2006/relationships" xmlns:p="http://schemas.openxmlformats.org/presentationml/2006/main">
  <p:tag name="NUM" val="4"/>
</p:tagLst>
</file>

<file path=ppt/tags/tag555.xml><?xml version="1.0" encoding="utf-8"?>
<p:tagLst xmlns:a="http://schemas.openxmlformats.org/drawingml/2006/main" xmlns:r="http://schemas.openxmlformats.org/officeDocument/2006/relationships" xmlns:p="http://schemas.openxmlformats.org/presentationml/2006/main">
  <p:tag name="NUM" val="5"/>
</p:tagLst>
</file>

<file path=ppt/tags/tag556.xml><?xml version="1.0" encoding="utf-8"?>
<p:tagLst xmlns:a="http://schemas.openxmlformats.org/drawingml/2006/main" xmlns:r="http://schemas.openxmlformats.org/officeDocument/2006/relationships" xmlns:p="http://schemas.openxmlformats.org/presentationml/2006/main">
  <p:tag name="NUM" val="6"/>
</p:tagLst>
</file>

<file path=ppt/tags/tag557.xml><?xml version="1.0" encoding="utf-8"?>
<p:tagLst xmlns:a="http://schemas.openxmlformats.org/drawingml/2006/main" xmlns:r="http://schemas.openxmlformats.org/officeDocument/2006/relationships" xmlns:p="http://schemas.openxmlformats.org/presentationml/2006/main">
  <p:tag name="NUM" val="7"/>
</p:tagLst>
</file>

<file path=ppt/tags/tag558.xml><?xml version="1.0" encoding="utf-8"?>
<p:tagLst xmlns:a="http://schemas.openxmlformats.org/drawingml/2006/main" xmlns:r="http://schemas.openxmlformats.org/officeDocument/2006/relationships" xmlns:p="http://schemas.openxmlformats.org/presentationml/2006/main">
  <p:tag name="NUM" val="8"/>
</p:tagLst>
</file>

<file path=ppt/tags/tag559.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22"/>
</p:tagLst>
</file>

<file path=ppt/tags/tag560.xml><?xml version="1.0" encoding="utf-8"?>
<p:tagLst xmlns:a="http://schemas.openxmlformats.org/drawingml/2006/main" xmlns:r="http://schemas.openxmlformats.org/officeDocument/2006/relationships" xmlns:p="http://schemas.openxmlformats.org/presentationml/2006/main">
  <p:tag name="NUM" val="10"/>
</p:tagLst>
</file>

<file path=ppt/tags/tag561.xml><?xml version="1.0" encoding="utf-8"?>
<p:tagLst xmlns:a="http://schemas.openxmlformats.org/drawingml/2006/main" xmlns:r="http://schemas.openxmlformats.org/officeDocument/2006/relationships" xmlns:p="http://schemas.openxmlformats.org/presentationml/2006/main">
  <p:tag name="NUM" val="11"/>
</p:tagLst>
</file>

<file path=ppt/tags/tag562.xml><?xml version="1.0" encoding="utf-8"?>
<p:tagLst xmlns:a="http://schemas.openxmlformats.org/drawingml/2006/main" xmlns:r="http://schemas.openxmlformats.org/officeDocument/2006/relationships" xmlns:p="http://schemas.openxmlformats.org/presentationml/2006/main">
  <p:tag name="NUM" val="12"/>
</p:tagLst>
</file>

<file path=ppt/tags/tag563.xml><?xml version="1.0" encoding="utf-8"?>
<p:tagLst xmlns:a="http://schemas.openxmlformats.org/drawingml/2006/main" xmlns:r="http://schemas.openxmlformats.org/officeDocument/2006/relationships" xmlns:p="http://schemas.openxmlformats.org/presentationml/2006/main">
  <p:tag name="NUM" val="13"/>
</p:tagLst>
</file>

<file path=ppt/tags/tag564.xml><?xml version="1.0" encoding="utf-8"?>
<p:tagLst xmlns:a="http://schemas.openxmlformats.org/drawingml/2006/main" xmlns:r="http://schemas.openxmlformats.org/officeDocument/2006/relationships" xmlns:p="http://schemas.openxmlformats.org/presentationml/2006/main">
  <p:tag name="NUM" val="14"/>
</p:tagLst>
</file>

<file path=ppt/tags/tag565.xml><?xml version="1.0" encoding="utf-8"?>
<p:tagLst xmlns:a="http://schemas.openxmlformats.org/drawingml/2006/main" xmlns:r="http://schemas.openxmlformats.org/officeDocument/2006/relationships" xmlns:p="http://schemas.openxmlformats.org/presentationml/2006/main">
  <p:tag name="NUM" val="15"/>
</p:tagLst>
</file>

<file path=ppt/tags/tag566.xml><?xml version="1.0" encoding="utf-8"?>
<p:tagLst xmlns:a="http://schemas.openxmlformats.org/drawingml/2006/main" xmlns:r="http://schemas.openxmlformats.org/officeDocument/2006/relationships" xmlns:p="http://schemas.openxmlformats.org/presentationml/2006/main">
  <p:tag name="NUM" val="16"/>
</p:tagLst>
</file>

<file path=ppt/tags/tag567.xml><?xml version="1.0" encoding="utf-8"?>
<p:tagLst xmlns:a="http://schemas.openxmlformats.org/drawingml/2006/main" xmlns:r="http://schemas.openxmlformats.org/officeDocument/2006/relationships" xmlns:p="http://schemas.openxmlformats.org/presentationml/2006/main">
  <p:tag name="NUM" val="17"/>
</p:tagLst>
</file>

<file path=ppt/tags/tag568.xml><?xml version="1.0" encoding="utf-8"?>
<p:tagLst xmlns:a="http://schemas.openxmlformats.org/drawingml/2006/main" xmlns:r="http://schemas.openxmlformats.org/officeDocument/2006/relationships" xmlns:p="http://schemas.openxmlformats.org/presentationml/2006/main">
  <p:tag name="NUM" val="18"/>
</p:tagLst>
</file>

<file path=ppt/tags/tag569.xml><?xml version="1.0" encoding="utf-8"?>
<p:tagLst xmlns:a="http://schemas.openxmlformats.org/drawingml/2006/main" xmlns:r="http://schemas.openxmlformats.org/officeDocument/2006/relationships" xmlns:p="http://schemas.openxmlformats.org/presentationml/2006/main">
  <p:tag name="NUM" val="19"/>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70.xml><?xml version="1.0" encoding="utf-8"?>
<p:tagLst xmlns:a="http://schemas.openxmlformats.org/drawingml/2006/main" xmlns:r="http://schemas.openxmlformats.org/officeDocument/2006/relationships" xmlns:p="http://schemas.openxmlformats.org/presentationml/2006/main">
  <p:tag name="NUM" val="20"/>
</p:tagLst>
</file>

<file path=ppt/tags/tag571.xml><?xml version="1.0" encoding="utf-8"?>
<p:tagLst xmlns:a="http://schemas.openxmlformats.org/drawingml/2006/main" xmlns:r="http://schemas.openxmlformats.org/officeDocument/2006/relationships" xmlns:p="http://schemas.openxmlformats.org/presentationml/2006/main">
  <p:tag name="NUM" val="21"/>
</p:tagLst>
</file>

<file path=ppt/tags/tag572.xml><?xml version="1.0" encoding="utf-8"?>
<p:tagLst xmlns:a="http://schemas.openxmlformats.org/drawingml/2006/main" xmlns:r="http://schemas.openxmlformats.org/officeDocument/2006/relationships" xmlns:p="http://schemas.openxmlformats.org/presentationml/2006/main">
  <p:tag name="NUM" val="22"/>
</p:tagLst>
</file>

<file path=ppt/tags/tag573.xml><?xml version="1.0" encoding="utf-8"?>
<p:tagLst xmlns:a="http://schemas.openxmlformats.org/drawingml/2006/main" xmlns:r="http://schemas.openxmlformats.org/officeDocument/2006/relationships" xmlns:p="http://schemas.openxmlformats.org/presentationml/2006/main">
  <p:tag name="NUM" val="23"/>
</p:tagLst>
</file>

<file path=ppt/tags/tag574.xml><?xml version="1.0" encoding="utf-8"?>
<p:tagLst xmlns:a="http://schemas.openxmlformats.org/drawingml/2006/main" xmlns:r="http://schemas.openxmlformats.org/officeDocument/2006/relationships" xmlns:p="http://schemas.openxmlformats.org/presentationml/2006/main">
  <p:tag name="NUM" val="24"/>
</p:tagLst>
</file>

<file path=ppt/tags/tag575.xml><?xml version="1.0" encoding="utf-8"?>
<p:tagLst xmlns:a="http://schemas.openxmlformats.org/drawingml/2006/main" xmlns:r="http://schemas.openxmlformats.org/officeDocument/2006/relationships" xmlns:p="http://schemas.openxmlformats.org/presentationml/2006/main">
  <p:tag name="NUM" val="25"/>
</p:tagLst>
</file>

<file path=ppt/tags/tag576.xml><?xml version="1.0" encoding="utf-8"?>
<p:tagLst xmlns:a="http://schemas.openxmlformats.org/drawingml/2006/main" xmlns:r="http://schemas.openxmlformats.org/officeDocument/2006/relationships" xmlns:p="http://schemas.openxmlformats.org/presentationml/2006/main">
  <p:tag name="NUM" val="26"/>
</p:tagLst>
</file>

<file path=ppt/tags/tag577.xml><?xml version="1.0" encoding="utf-8"?>
<p:tagLst xmlns:a="http://schemas.openxmlformats.org/drawingml/2006/main" xmlns:r="http://schemas.openxmlformats.org/officeDocument/2006/relationships" xmlns:p="http://schemas.openxmlformats.org/presentationml/2006/main">
  <p:tag name="NUM" val="27"/>
</p:tagLst>
</file>

<file path=ppt/tags/tag578.xml><?xml version="1.0" encoding="utf-8"?>
<p:tagLst xmlns:a="http://schemas.openxmlformats.org/drawingml/2006/main" xmlns:r="http://schemas.openxmlformats.org/officeDocument/2006/relationships" xmlns:p="http://schemas.openxmlformats.org/presentationml/2006/main">
  <p:tag name="NUM" val="28"/>
</p:tagLst>
</file>

<file path=ppt/tags/tag579.xml><?xml version="1.0" encoding="utf-8"?>
<p:tagLst xmlns:a="http://schemas.openxmlformats.org/drawingml/2006/main" xmlns:r="http://schemas.openxmlformats.org/officeDocument/2006/relationships" xmlns:p="http://schemas.openxmlformats.org/presentationml/2006/main">
  <p:tag name="NUM" val="29"/>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80.xml><?xml version="1.0" encoding="utf-8"?>
<p:tagLst xmlns:a="http://schemas.openxmlformats.org/drawingml/2006/main" xmlns:r="http://schemas.openxmlformats.org/officeDocument/2006/relationships" xmlns:p="http://schemas.openxmlformats.org/presentationml/2006/main">
  <p:tag name="NUM" val="30"/>
</p:tagLst>
</file>

<file path=ppt/tags/tag581.xml><?xml version="1.0" encoding="utf-8"?>
<p:tagLst xmlns:a="http://schemas.openxmlformats.org/drawingml/2006/main" xmlns:r="http://schemas.openxmlformats.org/officeDocument/2006/relationships" xmlns:p="http://schemas.openxmlformats.org/presentationml/2006/main">
  <p:tag name="NUM" val="31"/>
</p:tagLst>
</file>

<file path=ppt/tags/tag582.xml><?xml version="1.0" encoding="utf-8"?>
<p:tagLst xmlns:a="http://schemas.openxmlformats.org/drawingml/2006/main" xmlns:r="http://schemas.openxmlformats.org/officeDocument/2006/relationships" xmlns:p="http://schemas.openxmlformats.org/presentationml/2006/main">
  <p:tag name="NUM" val="32"/>
</p:tagLst>
</file>

<file path=ppt/tags/tag583.xml><?xml version="1.0" encoding="utf-8"?>
<p:tagLst xmlns:a="http://schemas.openxmlformats.org/drawingml/2006/main" xmlns:r="http://schemas.openxmlformats.org/officeDocument/2006/relationships" xmlns:p="http://schemas.openxmlformats.org/presentationml/2006/main">
  <p:tag name="NUM" val="33"/>
</p:tagLst>
</file>

<file path=ppt/tags/tag584.xml><?xml version="1.0" encoding="utf-8"?>
<p:tagLst xmlns:a="http://schemas.openxmlformats.org/drawingml/2006/main" xmlns:r="http://schemas.openxmlformats.org/officeDocument/2006/relationships" xmlns:p="http://schemas.openxmlformats.org/presentationml/2006/main">
  <p:tag name="NUM" val="34"/>
</p:tagLst>
</file>

<file path=ppt/tags/tag585.xml><?xml version="1.0" encoding="utf-8"?>
<p:tagLst xmlns:a="http://schemas.openxmlformats.org/drawingml/2006/main" xmlns:r="http://schemas.openxmlformats.org/officeDocument/2006/relationships" xmlns:p="http://schemas.openxmlformats.org/presentationml/2006/main">
  <p:tag name="NUM" val="35"/>
</p:tagLst>
</file>

<file path=ppt/tags/tag586.xml><?xml version="1.0" encoding="utf-8"?>
<p:tagLst xmlns:a="http://schemas.openxmlformats.org/drawingml/2006/main" xmlns:r="http://schemas.openxmlformats.org/officeDocument/2006/relationships" xmlns:p="http://schemas.openxmlformats.org/presentationml/2006/main">
  <p:tag name="NUM" val="36"/>
</p:tagLst>
</file>

<file path=ppt/tags/tag587.xml><?xml version="1.0" encoding="utf-8"?>
<p:tagLst xmlns:a="http://schemas.openxmlformats.org/drawingml/2006/main" xmlns:r="http://schemas.openxmlformats.org/officeDocument/2006/relationships" xmlns:p="http://schemas.openxmlformats.org/presentationml/2006/main">
  <p:tag name="NUM" val="37"/>
</p:tagLst>
</file>

<file path=ppt/tags/tag588.xml><?xml version="1.0" encoding="utf-8"?>
<p:tagLst xmlns:a="http://schemas.openxmlformats.org/drawingml/2006/main" xmlns:r="http://schemas.openxmlformats.org/officeDocument/2006/relationships" xmlns:p="http://schemas.openxmlformats.org/presentationml/2006/main">
  <p:tag name="NUM" val="38"/>
</p:tagLst>
</file>

<file path=ppt/tags/tag589.xml><?xml version="1.0" encoding="utf-8"?>
<p:tagLst xmlns:a="http://schemas.openxmlformats.org/drawingml/2006/main" xmlns:r="http://schemas.openxmlformats.org/officeDocument/2006/relationships" xmlns:p="http://schemas.openxmlformats.org/presentationml/2006/main">
  <p:tag name="NUM" val="39"/>
</p:tagLst>
</file>

<file path=ppt/tags/tag59.xml><?xml version="1.0" encoding="utf-8"?>
<p:tagLst xmlns:a="http://schemas.openxmlformats.org/drawingml/2006/main" xmlns:r="http://schemas.openxmlformats.org/officeDocument/2006/relationships" xmlns:p="http://schemas.openxmlformats.org/presentationml/2006/main">
  <p:tag name="NUM" val="25"/>
</p:tagLst>
</file>

<file path=ppt/tags/tag590.xml><?xml version="1.0" encoding="utf-8"?>
<p:tagLst xmlns:a="http://schemas.openxmlformats.org/drawingml/2006/main" xmlns:r="http://schemas.openxmlformats.org/officeDocument/2006/relationships" xmlns:p="http://schemas.openxmlformats.org/presentationml/2006/main">
  <p:tag name="NUM" val="40"/>
</p:tagLst>
</file>

<file path=ppt/tags/tag591.xml><?xml version="1.0" encoding="utf-8"?>
<p:tagLst xmlns:a="http://schemas.openxmlformats.org/drawingml/2006/main" xmlns:r="http://schemas.openxmlformats.org/officeDocument/2006/relationships" xmlns:p="http://schemas.openxmlformats.org/presentationml/2006/main">
  <p:tag name="NUM" val="41"/>
</p:tagLst>
</file>

<file path=ppt/tags/tag592.xml><?xml version="1.0" encoding="utf-8"?>
<p:tagLst xmlns:a="http://schemas.openxmlformats.org/drawingml/2006/main" xmlns:r="http://schemas.openxmlformats.org/officeDocument/2006/relationships" xmlns:p="http://schemas.openxmlformats.org/presentationml/2006/main">
  <p:tag name="NUM" val="42"/>
</p:tagLst>
</file>

<file path=ppt/tags/tag593.xml><?xml version="1.0" encoding="utf-8"?>
<p:tagLst xmlns:a="http://schemas.openxmlformats.org/drawingml/2006/main" xmlns:r="http://schemas.openxmlformats.org/officeDocument/2006/relationships" xmlns:p="http://schemas.openxmlformats.org/presentationml/2006/main">
  <p:tag name="NUM" val="43"/>
</p:tagLst>
</file>

<file path=ppt/tags/tag594.xml><?xml version="1.0" encoding="utf-8"?>
<p:tagLst xmlns:a="http://schemas.openxmlformats.org/drawingml/2006/main" xmlns:r="http://schemas.openxmlformats.org/officeDocument/2006/relationships" xmlns:p="http://schemas.openxmlformats.org/presentationml/2006/main">
  <p:tag name="NUM" val="44"/>
</p:tagLst>
</file>

<file path=ppt/tags/tag595.xml><?xml version="1.0" encoding="utf-8"?>
<p:tagLst xmlns:a="http://schemas.openxmlformats.org/drawingml/2006/main" xmlns:r="http://schemas.openxmlformats.org/officeDocument/2006/relationships" xmlns:p="http://schemas.openxmlformats.org/presentationml/2006/main">
  <p:tag name="NUM" val="45"/>
</p:tagLst>
</file>

<file path=ppt/tags/tag596.xml><?xml version="1.0" encoding="utf-8"?>
<p:tagLst xmlns:a="http://schemas.openxmlformats.org/drawingml/2006/main" xmlns:r="http://schemas.openxmlformats.org/officeDocument/2006/relationships" xmlns:p="http://schemas.openxmlformats.org/presentationml/2006/main">
  <p:tag name="NUM" val="46"/>
</p:tagLst>
</file>

<file path=ppt/tags/tag597.xml><?xml version="1.0" encoding="utf-8"?>
<p:tagLst xmlns:a="http://schemas.openxmlformats.org/drawingml/2006/main" xmlns:r="http://schemas.openxmlformats.org/officeDocument/2006/relationships" xmlns:p="http://schemas.openxmlformats.org/presentationml/2006/main">
  <p:tag name="NUM" val="47"/>
</p:tagLst>
</file>

<file path=ppt/tags/tag598.xml><?xml version="1.0" encoding="utf-8"?>
<p:tagLst xmlns:a="http://schemas.openxmlformats.org/drawingml/2006/main" xmlns:r="http://schemas.openxmlformats.org/officeDocument/2006/relationships" xmlns:p="http://schemas.openxmlformats.org/presentationml/2006/main">
  <p:tag name="NUM" val="48"/>
</p:tagLst>
</file>

<file path=ppt/tags/tag599.xml><?xml version="1.0" encoding="utf-8"?>
<p:tagLst xmlns:a="http://schemas.openxmlformats.org/drawingml/2006/main" xmlns:r="http://schemas.openxmlformats.org/officeDocument/2006/relationships" xmlns:p="http://schemas.openxmlformats.org/presentationml/2006/main">
  <p:tag name="NUM" val="49"/>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6"/>
</p:tagLst>
</file>

<file path=ppt/tags/tag600.xml><?xml version="1.0" encoding="utf-8"?>
<p:tagLst xmlns:a="http://schemas.openxmlformats.org/drawingml/2006/main" xmlns:r="http://schemas.openxmlformats.org/officeDocument/2006/relationships" xmlns:p="http://schemas.openxmlformats.org/presentationml/2006/main">
  <p:tag name="NUM" val="50"/>
</p:tagLst>
</file>

<file path=ppt/tags/tag601.xml><?xml version="1.0" encoding="utf-8"?>
<p:tagLst xmlns:a="http://schemas.openxmlformats.org/drawingml/2006/main" xmlns:r="http://schemas.openxmlformats.org/officeDocument/2006/relationships" xmlns:p="http://schemas.openxmlformats.org/presentationml/2006/main">
  <p:tag name="NUM" val="51"/>
</p:tagLst>
</file>

<file path=ppt/tags/tag602.xml><?xml version="1.0" encoding="utf-8"?>
<p:tagLst xmlns:a="http://schemas.openxmlformats.org/drawingml/2006/main" xmlns:r="http://schemas.openxmlformats.org/officeDocument/2006/relationships" xmlns:p="http://schemas.openxmlformats.org/presentationml/2006/main">
  <p:tag name="NUM" val="52"/>
</p:tagLst>
</file>

<file path=ppt/tags/tag603.xml><?xml version="1.0" encoding="utf-8"?>
<p:tagLst xmlns:a="http://schemas.openxmlformats.org/drawingml/2006/main" xmlns:r="http://schemas.openxmlformats.org/officeDocument/2006/relationships" xmlns:p="http://schemas.openxmlformats.org/presentationml/2006/main">
  <p:tag name="NUM" val="53"/>
</p:tagLst>
</file>

<file path=ppt/tags/tag604.xml><?xml version="1.0" encoding="utf-8"?>
<p:tagLst xmlns:a="http://schemas.openxmlformats.org/drawingml/2006/main" xmlns:r="http://schemas.openxmlformats.org/officeDocument/2006/relationships" xmlns:p="http://schemas.openxmlformats.org/presentationml/2006/main">
  <p:tag name="NUM" val="1"/>
</p:tagLst>
</file>

<file path=ppt/tags/tag605.xml><?xml version="1.0" encoding="utf-8"?>
<p:tagLst xmlns:a="http://schemas.openxmlformats.org/drawingml/2006/main" xmlns:r="http://schemas.openxmlformats.org/officeDocument/2006/relationships" xmlns:p="http://schemas.openxmlformats.org/presentationml/2006/main">
  <p:tag name="NUM" val="2"/>
</p:tagLst>
</file>

<file path=ppt/tags/tag606.xml><?xml version="1.0" encoding="utf-8"?>
<p:tagLst xmlns:a="http://schemas.openxmlformats.org/drawingml/2006/main" xmlns:r="http://schemas.openxmlformats.org/officeDocument/2006/relationships" xmlns:p="http://schemas.openxmlformats.org/presentationml/2006/main">
  <p:tag name="NUM" val="3"/>
</p:tagLst>
</file>

<file path=ppt/tags/tag607.xml><?xml version="1.0" encoding="utf-8"?>
<p:tagLst xmlns:a="http://schemas.openxmlformats.org/drawingml/2006/main" xmlns:r="http://schemas.openxmlformats.org/officeDocument/2006/relationships" xmlns:p="http://schemas.openxmlformats.org/presentationml/2006/main">
  <p:tag name="NUM" val="4"/>
</p:tagLst>
</file>

<file path=ppt/tags/tag608.xml><?xml version="1.0" encoding="utf-8"?>
<p:tagLst xmlns:a="http://schemas.openxmlformats.org/drawingml/2006/main" xmlns:r="http://schemas.openxmlformats.org/officeDocument/2006/relationships" xmlns:p="http://schemas.openxmlformats.org/presentationml/2006/main">
  <p:tag name="NUM" val="5"/>
</p:tagLst>
</file>

<file path=ppt/tags/tag609.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27"/>
</p:tagLst>
</file>

<file path=ppt/tags/tag610.xml><?xml version="1.0" encoding="utf-8"?>
<p:tagLst xmlns:a="http://schemas.openxmlformats.org/drawingml/2006/main" xmlns:r="http://schemas.openxmlformats.org/officeDocument/2006/relationships" xmlns:p="http://schemas.openxmlformats.org/presentationml/2006/main">
  <p:tag name="NUM" val="7"/>
</p:tagLst>
</file>

<file path=ppt/tags/tag611.xml><?xml version="1.0" encoding="utf-8"?>
<p:tagLst xmlns:a="http://schemas.openxmlformats.org/drawingml/2006/main" xmlns:r="http://schemas.openxmlformats.org/officeDocument/2006/relationships" xmlns:p="http://schemas.openxmlformats.org/presentationml/2006/main">
  <p:tag name="NUM" val="8"/>
</p:tagLst>
</file>

<file path=ppt/tags/tag612.xml><?xml version="1.0" encoding="utf-8"?>
<p:tagLst xmlns:a="http://schemas.openxmlformats.org/drawingml/2006/main" xmlns:r="http://schemas.openxmlformats.org/officeDocument/2006/relationships" xmlns:p="http://schemas.openxmlformats.org/presentationml/2006/main">
  <p:tag name="NUM" val="9"/>
</p:tagLst>
</file>

<file path=ppt/tags/tag613.xml><?xml version="1.0" encoding="utf-8"?>
<p:tagLst xmlns:a="http://schemas.openxmlformats.org/drawingml/2006/main" xmlns:r="http://schemas.openxmlformats.org/officeDocument/2006/relationships" xmlns:p="http://schemas.openxmlformats.org/presentationml/2006/main">
  <p:tag name="NUM" val="10"/>
</p:tagLst>
</file>

<file path=ppt/tags/tag614.xml><?xml version="1.0" encoding="utf-8"?>
<p:tagLst xmlns:a="http://schemas.openxmlformats.org/drawingml/2006/main" xmlns:r="http://schemas.openxmlformats.org/officeDocument/2006/relationships" xmlns:p="http://schemas.openxmlformats.org/presentationml/2006/main">
  <p:tag name="NUM" val="11"/>
</p:tagLst>
</file>

<file path=ppt/tags/tag615.xml><?xml version="1.0" encoding="utf-8"?>
<p:tagLst xmlns:a="http://schemas.openxmlformats.org/drawingml/2006/main" xmlns:r="http://schemas.openxmlformats.org/officeDocument/2006/relationships" xmlns:p="http://schemas.openxmlformats.org/presentationml/2006/main">
  <p:tag name="NUM" val="12"/>
</p:tagLst>
</file>

<file path=ppt/tags/tag616.xml><?xml version="1.0" encoding="utf-8"?>
<p:tagLst xmlns:a="http://schemas.openxmlformats.org/drawingml/2006/main" xmlns:r="http://schemas.openxmlformats.org/officeDocument/2006/relationships" xmlns:p="http://schemas.openxmlformats.org/presentationml/2006/main">
  <p:tag name="NUM" val="13"/>
</p:tagLst>
</file>

<file path=ppt/tags/tag617.xml><?xml version="1.0" encoding="utf-8"?>
<p:tagLst xmlns:a="http://schemas.openxmlformats.org/drawingml/2006/main" xmlns:r="http://schemas.openxmlformats.org/officeDocument/2006/relationships" xmlns:p="http://schemas.openxmlformats.org/presentationml/2006/main">
  <p:tag name="NUM" val="14"/>
</p:tagLst>
</file>

<file path=ppt/tags/tag618.xml><?xml version="1.0" encoding="utf-8"?>
<p:tagLst xmlns:a="http://schemas.openxmlformats.org/drawingml/2006/main" xmlns:r="http://schemas.openxmlformats.org/officeDocument/2006/relationships" xmlns:p="http://schemas.openxmlformats.org/presentationml/2006/main">
  <p:tag name="NUM" val="15"/>
</p:tagLst>
</file>

<file path=ppt/tags/tag619.xml><?xml version="1.0" encoding="utf-8"?>
<p:tagLst xmlns:a="http://schemas.openxmlformats.org/drawingml/2006/main" xmlns:r="http://schemas.openxmlformats.org/officeDocument/2006/relationships" xmlns:p="http://schemas.openxmlformats.org/presentationml/2006/main">
  <p:tag name="NUM" val="16"/>
</p:tagLst>
</file>

<file path=ppt/tags/tag62.xml><?xml version="1.0" encoding="utf-8"?>
<p:tagLst xmlns:a="http://schemas.openxmlformats.org/drawingml/2006/main" xmlns:r="http://schemas.openxmlformats.org/officeDocument/2006/relationships" xmlns:p="http://schemas.openxmlformats.org/presentationml/2006/main">
  <p:tag name="NUM" val="28"/>
</p:tagLst>
</file>

<file path=ppt/tags/tag620.xml><?xml version="1.0" encoding="utf-8"?>
<p:tagLst xmlns:a="http://schemas.openxmlformats.org/drawingml/2006/main" xmlns:r="http://schemas.openxmlformats.org/officeDocument/2006/relationships" xmlns:p="http://schemas.openxmlformats.org/presentationml/2006/main">
  <p:tag name="NUM" val="17"/>
</p:tagLst>
</file>

<file path=ppt/tags/tag621.xml><?xml version="1.0" encoding="utf-8"?>
<p:tagLst xmlns:a="http://schemas.openxmlformats.org/drawingml/2006/main" xmlns:r="http://schemas.openxmlformats.org/officeDocument/2006/relationships" xmlns:p="http://schemas.openxmlformats.org/presentationml/2006/main">
  <p:tag name="NUM" val="18"/>
</p:tagLst>
</file>

<file path=ppt/tags/tag622.xml><?xml version="1.0" encoding="utf-8"?>
<p:tagLst xmlns:a="http://schemas.openxmlformats.org/drawingml/2006/main" xmlns:r="http://schemas.openxmlformats.org/officeDocument/2006/relationships" xmlns:p="http://schemas.openxmlformats.org/presentationml/2006/main">
  <p:tag name="NUM" val="19"/>
</p:tagLst>
</file>

<file path=ppt/tags/tag623.xml><?xml version="1.0" encoding="utf-8"?>
<p:tagLst xmlns:a="http://schemas.openxmlformats.org/drawingml/2006/main" xmlns:r="http://schemas.openxmlformats.org/officeDocument/2006/relationships" xmlns:p="http://schemas.openxmlformats.org/presentationml/2006/main">
  <p:tag name="NUM" val="20"/>
</p:tagLst>
</file>

<file path=ppt/tags/tag624.xml><?xml version="1.0" encoding="utf-8"?>
<p:tagLst xmlns:a="http://schemas.openxmlformats.org/drawingml/2006/main" xmlns:r="http://schemas.openxmlformats.org/officeDocument/2006/relationships" xmlns:p="http://schemas.openxmlformats.org/presentationml/2006/main">
  <p:tag name="NUM" val="21"/>
</p:tagLst>
</file>

<file path=ppt/tags/tag625.xml><?xml version="1.0" encoding="utf-8"?>
<p:tagLst xmlns:a="http://schemas.openxmlformats.org/drawingml/2006/main" xmlns:r="http://schemas.openxmlformats.org/officeDocument/2006/relationships" xmlns:p="http://schemas.openxmlformats.org/presentationml/2006/main">
  <p:tag name="NUM" val="22"/>
</p:tagLst>
</file>

<file path=ppt/tags/tag626.xml><?xml version="1.0" encoding="utf-8"?>
<p:tagLst xmlns:a="http://schemas.openxmlformats.org/drawingml/2006/main" xmlns:r="http://schemas.openxmlformats.org/officeDocument/2006/relationships" xmlns:p="http://schemas.openxmlformats.org/presentationml/2006/main">
  <p:tag name="NUM" val="23"/>
</p:tagLst>
</file>

<file path=ppt/tags/tag627.xml><?xml version="1.0" encoding="utf-8"?>
<p:tagLst xmlns:a="http://schemas.openxmlformats.org/drawingml/2006/main" xmlns:r="http://schemas.openxmlformats.org/officeDocument/2006/relationships" xmlns:p="http://schemas.openxmlformats.org/presentationml/2006/main">
  <p:tag name="NUM" val="24"/>
</p:tagLst>
</file>

<file path=ppt/tags/tag628.xml><?xml version="1.0" encoding="utf-8"?>
<p:tagLst xmlns:a="http://schemas.openxmlformats.org/drawingml/2006/main" xmlns:r="http://schemas.openxmlformats.org/officeDocument/2006/relationships" xmlns:p="http://schemas.openxmlformats.org/presentationml/2006/main">
  <p:tag name="NUM" val="25"/>
</p:tagLst>
</file>

<file path=ppt/tags/tag629.xml><?xml version="1.0" encoding="utf-8"?>
<p:tagLst xmlns:a="http://schemas.openxmlformats.org/drawingml/2006/main" xmlns:r="http://schemas.openxmlformats.org/officeDocument/2006/relationships" xmlns:p="http://schemas.openxmlformats.org/presentationml/2006/main">
  <p:tag name="NUM" val="26"/>
</p:tagLst>
</file>

<file path=ppt/tags/tag63.xml><?xml version="1.0" encoding="utf-8"?>
<p:tagLst xmlns:a="http://schemas.openxmlformats.org/drawingml/2006/main" xmlns:r="http://schemas.openxmlformats.org/officeDocument/2006/relationships" xmlns:p="http://schemas.openxmlformats.org/presentationml/2006/main">
  <p:tag name="NUM" val="29"/>
</p:tagLst>
</file>

<file path=ppt/tags/tag630.xml><?xml version="1.0" encoding="utf-8"?>
<p:tagLst xmlns:a="http://schemas.openxmlformats.org/drawingml/2006/main" xmlns:r="http://schemas.openxmlformats.org/officeDocument/2006/relationships" xmlns:p="http://schemas.openxmlformats.org/presentationml/2006/main">
  <p:tag name="NUM" val="27"/>
</p:tagLst>
</file>

<file path=ppt/tags/tag631.xml><?xml version="1.0" encoding="utf-8"?>
<p:tagLst xmlns:a="http://schemas.openxmlformats.org/drawingml/2006/main" xmlns:r="http://schemas.openxmlformats.org/officeDocument/2006/relationships" xmlns:p="http://schemas.openxmlformats.org/presentationml/2006/main">
  <p:tag name="NUM" val="28"/>
</p:tagLst>
</file>

<file path=ppt/tags/tag632.xml><?xml version="1.0" encoding="utf-8"?>
<p:tagLst xmlns:a="http://schemas.openxmlformats.org/drawingml/2006/main" xmlns:r="http://schemas.openxmlformats.org/officeDocument/2006/relationships" xmlns:p="http://schemas.openxmlformats.org/presentationml/2006/main">
  <p:tag name="NUM" val="29"/>
</p:tagLst>
</file>

<file path=ppt/tags/tag633.xml><?xml version="1.0" encoding="utf-8"?>
<p:tagLst xmlns:a="http://schemas.openxmlformats.org/drawingml/2006/main" xmlns:r="http://schemas.openxmlformats.org/officeDocument/2006/relationships" xmlns:p="http://schemas.openxmlformats.org/presentationml/2006/main">
  <p:tag name="NUM" val="30"/>
</p:tagLst>
</file>

<file path=ppt/tags/tag634.xml><?xml version="1.0" encoding="utf-8"?>
<p:tagLst xmlns:a="http://schemas.openxmlformats.org/drawingml/2006/main" xmlns:r="http://schemas.openxmlformats.org/officeDocument/2006/relationships" xmlns:p="http://schemas.openxmlformats.org/presentationml/2006/main">
  <p:tag name="NUM" val="31"/>
</p:tagLst>
</file>

<file path=ppt/tags/tag635.xml><?xml version="1.0" encoding="utf-8"?>
<p:tagLst xmlns:a="http://schemas.openxmlformats.org/drawingml/2006/main" xmlns:r="http://schemas.openxmlformats.org/officeDocument/2006/relationships" xmlns:p="http://schemas.openxmlformats.org/presentationml/2006/main">
  <p:tag name="NUM" val="32"/>
</p:tagLst>
</file>

<file path=ppt/tags/tag636.xml><?xml version="1.0" encoding="utf-8"?>
<p:tagLst xmlns:a="http://schemas.openxmlformats.org/drawingml/2006/main" xmlns:r="http://schemas.openxmlformats.org/officeDocument/2006/relationships" xmlns:p="http://schemas.openxmlformats.org/presentationml/2006/main">
  <p:tag name="NUM" val="33"/>
</p:tagLst>
</file>

<file path=ppt/tags/tag637.xml><?xml version="1.0" encoding="utf-8"?>
<p:tagLst xmlns:a="http://schemas.openxmlformats.org/drawingml/2006/main" xmlns:r="http://schemas.openxmlformats.org/officeDocument/2006/relationships" xmlns:p="http://schemas.openxmlformats.org/presentationml/2006/main">
  <p:tag name="NUM" val="34"/>
</p:tagLst>
</file>

<file path=ppt/tags/tag638.xml><?xml version="1.0" encoding="utf-8"?>
<p:tagLst xmlns:a="http://schemas.openxmlformats.org/drawingml/2006/main" xmlns:r="http://schemas.openxmlformats.org/officeDocument/2006/relationships" xmlns:p="http://schemas.openxmlformats.org/presentationml/2006/main">
  <p:tag name="NUM" val="35"/>
</p:tagLst>
</file>

<file path=ppt/tags/tag639.xml><?xml version="1.0" encoding="utf-8"?>
<p:tagLst xmlns:a="http://schemas.openxmlformats.org/drawingml/2006/main" xmlns:r="http://schemas.openxmlformats.org/officeDocument/2006/relationships" xmlns:p="http://schemas.openxmlformats.org/presentationml/2006/main">
  <p:tag name="NUM" val="36"/>
</p:tagLst>
</file>

<file path=ppt/tags/tag64.xml><?xml version="1.0" encoding="utf-8"?>
<p:tagLst xmlns:a="http://schemas.openxmlformats.org/drawingml/2006/main" xmlns:r="http://schemas.openxmlformats.org/officeDocument/2006/relationships" xmlns:p="http://schemas.openxmlformats.org/presentationml/2006/main">
  <p:tag name="NUM" val="30"/>
</p:tagLst>
</file>

<file path=ppt/tags/tag640.xml><?xml version="1.0" encoding="utf-8"?>
<p:tagLst xmlns:a="http://schemas.openxmlformats.org/drawingml/2006/main" xmlns:r="http://schemas.openxmlformats.org/officeDocument/2006/relationships" xmlns:p="http://schemas.openxmlformats.org/presentationml/2006/main">
  <p:tag name="NUM" val="37"/>
</p:tagLst>
</file>

<file path=ppt/tags/tag641.xml><?xml version="1.0" encoding="utf-8"?>
<p:tagLst xmlns:a="http://schemas.openxmlformats.org/drawingml/2006/main" xmlns:r="http://schemas.openxmlformats.org/officeDocument/2006/relationships" xmlns:p="http://schemas.openxmlformats.org/presentationml/2006/main">
  <p:tag name="NUM" val="38"/>
</p:tagLst>
</file>

<file path=ppt/tags/tag642.xml><?xml version="1.0" encoding="utf-8"?>
<p:tagLst xmlns:a="http://schemas.openxmlformats.org/drawingml/2006/main" xmlns:r="http://schemas.openxmlformats.org/officeDocument/2006/relationships" xmlns:p="http://schemas.openxmlformats.org/presentationml/2006/main">
  <p:tag name="NUM" val="39"/>
</p:tagLst>
</file>

<file path=ppt/tags/tag643.xml><?xml version="1.0" encoding="utf-8"?>
<p:tagLst xmlns:a="http://schemas.openxmlformats.org/drawingml/2006/main" xmlns:r="http://schemas.openxmlformats.org/officeDocument/2006/relationships" xmlns:p="http://schemas.openxmlformats.org/presentationml/2006/main">
  <p:tag name="NUM" val="40"/>
</p:tagLst>
</file>

<file path=ppt/tags/tag644.xml><?xml version="1.0" encoding="utf-8"?>
<p:tagLst xmlns:a="http://schemas.openxmlformats.org/drawingml/2006/main" xmlns:r="http://schemas.openxmlformats.org/officeDocument/2006/relationships" xmlns:p="http://schemas.openxmlformats.org/presentationml/2006/main">
  <p:tag name="NUM" val="41"/>
</p:tagLst>
</file>

<file path=ppt/tags/tag645.xml><?xml version="1.0" encoding="utf-8"?>
<p:tagLst xmlns:a="http://schemas.openxmlformats.org/drawingml/2006/main" xmlns:r="http://schemas.openxmlformats.org/officeDocument/2006/relationships" xmlns:p="http://schemas.openxmlformats.org/presentationml/2006/main">
  <p:tag name="NUM" val="42"/>
</p:tagLst>
</file>

<file path=ppt/tags/tag646.xml><?xml version="1.0" encoding="utf-8"?>
<p:tagLst xmlns:a="http://schemas.openxmlformats.org/drawingml/2006/main" xmlns:r="http://schemas.openxmlformats.org/officeDocument/2006/relationships" xmlns:p="http://schemas.openxmlformats.org/presentationml/2006/main">
  <p:tag name="NUM" val="43"/>
</p:tagLst>
</file>

<file path=ppt/tags/tag647.xml><?xml version="1.0" encoding="utf-8"?>
<p:tagLst xmlns:a="http://schemas.openxmlformats.org/drawingml/2006/main" xmlns:r="http://schemas.openxmlformats.org/officeDocument/2006/relationships" xmlns:p="http://schemas.openxmlformats.org/presentationml/2006/main">
  <p:tag name="NUM" val="44"/>
</p:tagLst>
</file>

<file path=ppt/tags/tag648.xml><?xml version="1.0" encoding="utf-8"?>
<p:tagLst xmlns:a="http://schemas.openxmlformats.org/drawingml/2006/main" xmlns:r="http://schemas.openxmlformats.org/officeDocument/2006/relationships" xmlns:p="http://schemas.openxmlformats.org/presentationml/2006/main">
  <p:tag name="NUM" val="45"/>
</p:tagLst>
</file>

<file path=ppt/tags/tag649.xml><?xml version="1.0" encoding="utf-8"?>
<p:tagLst xmlns:a="http://schemas.openxmlformats.org/drawingml/2006/main" xmlns:r="http://schemas.openxmlformats.org/officeDocument/2006/relationships" xmlns:p="http://schemas.openxmlformats.org/presentationml/2006/main">
  <p:tag name="NUM" val="46"/>
</p:tagLst>
</file>

<file path=ppt/tags/tag65.xml><?xml version="1.0" encoding="utf-8"?>
<p:tagLst xmlns:a="http://schemas.openxmlformats.org/drawingml/2006/main" xmlns:r="http://schemas.openxmlformats.org/officeDocument/2006/relationships" xmlns:p="http://schemas.openxmlformats.org/presentationml/2006/main">
  <p:tag name="NUM" val="31"/>
</p:tagLst>
</file>

<file path=ppt/tags/tag650.xml><?xml version="1.0" encoding="utf-8"?>
<p:tagLst xmlns:a="http://schemas.openxmlformats.org/drawingml/2006/main" xmlns:r="http://schemas.openxmlformats.org/officeDocument/2006/relationships" xmlns:p="http://schemas.openxmlformats.org/presentationml/2006/main">
  <p:tag name="NUM" val="47"/>
</p:tagLst>
</file>

<file path=ppt/tags/tag651.xml><?xml version="1.0" encoding="utf-8"?>
<p:tagLst xmlns:a="http://schemas.openxmlformats.org/drawingml/2006/main" xmlns:r="http://schemas.openxmlformats.org/officeDocument/2006/relationships" xmlns:p="http://schemas.openxmlformats.org/presentationml/2006/main">
  <p:tag name="NUM" val="48"/>
</p:tagLst>
</file>

<file path=ppt/tags/tag652.xml><?xml version="1.0" encoding="utf-8"?>
<p:tagLst xmlns:a="http://schemas.openxmlformats.org/drawingml/2006/main" xmlns:r="http://schemas.openxmlformats.org/officeDocument/2006/relationships" xmlns:p="http://schemas.openxmlformats.org/presentationml/2006/main">
  <p:tag name="NUM" val="49"/>
</p:tagLst>
</file>

<file path=ppt/tags/tag653.xml><?xml version="1.0" encoding="utf-8"?>
<p:tagLst xmlns:a="http://schemas.openxmlformats.org/drawingml/2006/main" xmlns:r="http://schemas.openxmlformats.org/officeDocument/2006/relationships" xmlns:p="http://schemas.openxmlformats.org/presentationml/2006/main">
  <p:tag name="NUM" val="50"/>
</p:tagLst>
</file>

<file path=ppt/tags/tag654.xml><?xml version="1.0" encoding="utf-8"?>
<p:tagLst xmlns:a="http://schemas.openxmlformats.org/drawingml/2006/main" xmlns:r="http://schemas.openxmlformats.org/officeDocument/2006/relationships" xmlns:p="http://schemas.openxmlformats.org/presentationml/2006/main">
  <p:tag name="NUM" val="51"/>
</p:tagLst>
</file>

<file path=ppt/tags/tag655.xml><?xml version="1.0" encoding="utf-8"?>
<p:tagLst xmlns:a="http://schemas.openxmlformats.org/drawingml/2006/main" xmlns:r="http://schemas.openxmlformats.org/officeDocument/2006/relationships" xmlns:p="http://schemas.openxmlformats.org/presentationml/2006/main">
  <p:tag name="NUM" val="52"/>
</p:tagLst>
</file>

<file path=ppt/tags/tag656.xml><?xml version="1.0" encoding="utf-8"?>
<p:tagLst xmlns:a="http://schemas.openxmlformats.org/drawingml/2006/main" xmlns:r="http://schemas.openxmlformats.org/officeDocument/2006/relationships" xmlns:p="http://schemas.openxmlformats.org/presentationml/2006/main">
  <p:tag name="NUM" val="53"/>
</p:tagLst>
</file>

<file path=ppt/tags/tag657.xml><?xml version="1.0" encoding="utf-8"?>
<p:tagLst xmlns:a="http://schemas.openxmlformats.org/drawingml/2006/main" xmlns:r="http://schemas.openxmlformats.org/officeDocument/2006/relationships" xmlns:p="http://schemas.openxmlformats.org/presentationml/2006/main">
  <p:tag name="NUM" val="54"/>
</p:tagLst>
</file>

<file path=ppt/tags/tag658.xml><?xml version="1.0" encoding="utf-8"?>
<p:tagLst xmlns:a="http://schemas.openxmlformats.org/drawingml/2006/main" xmlns:r="http://schemas.openxmlformats.org/officeDocument/2006/relationships" xmlns:p="http://schemas.openxmlformats.org/presentationml/2006/main">
  <p:tag name="NUM" val="55"/>
</p:tagLst>
</file>

<file path=ppt/tags/tag659.xml><?xml version="1.0" encoding="utf-8"?>
<p:tagLst xmlns:a="http://schemas.openxmlformats.org/drawingml/2006/main" xmlns:r="http://schemas.openxmlformats.org/officeDocument/2006/relationships" xmlns:p="http://schemas.openxmlformats.org/presentationml/2006/main">
  <p:tag name="NUM" val="56"/>
</p:tagLst>
</file>

<file path=ppt/tags/tag66.xml><?xml version="1.0" encoding="utf-8"?>
<p:tagLst xmlns:a="http://schemas.openxmlformats.org/drawingml/2006/main" xmlns:r="http://schemas.openxmlformats.org/officeDocument/2006/relationships" xmlns:p="http://schemas.openxmlformats.org/presentationml/2006/main">
  <p:tag name="NUM" val="32"/>
</p:tagLst>
</file>

<file path=ppt/tags/tag660.xml><?xml version="1.0" encoding="utf-8"?>
<p:tagLst xmlns:a="http://schemas.openxmlformats.org/drawingml/2006/main" xmlns:r="http://schemas.openxmlformats.org/officeDocument/2006/relationships" xmlns:p="http://schemas.openxmlformats.org/presentationml/2006/main">
  <p:tag name="NUM" val="57"/>
</p:tagLst>
</file>

<file path=ppt/tags/tag661.xml><?xml version="1.0" encoding="utf-8"?>
<p:tagLst xmlns:a="http://schemas.openxmlformats.org/drawingml/2006/main" xmlns:r="http://schemas.openxmlformats.org/officeDocument/2006/relationships" xmlns:p="http://schemas.openxmlformats.org/presentationml/2006/main">
  <p:tag name="NUM" val="58"/>
</p:tagLst>
</file>

<file path=ppt/tags/tag662.xml><?xml version="1.0" encoding="utf-8"?>
<p:tagLst xmlns:a="http://schemas.openxmlformats.org/drawingml/2006/main" xmlns:r="http://schemas.openxmlformats.org/officeDocument/2006/relationships" xmlns:p="http://schemas.openxmlformats.org/presentationml/2006/main">
  <p:tag name="NUM" val="59"/>
</p:tagLst>
</file>

<file path=ppt/tags/tag663.xml><?xml version="1.0" encoding="utf-8"?>
<p:tagLst xmlns:a="http://schemas.openxmlformats.org/drawingml/2006/main" xmlns:r="http://schemas.openxmlformats.org/officeDocument/2006/relationships" xmlns:p="http://schemas.openxmlformats.org/presentationml/2006/main">
  <p:tag name="NUM" val="60"/>
</p:tagLst>
</file>

<file path=ppt/tags/tag664.xml><?xml version="1.0" encoding="utf-8"?>
<p:tagLst xmlns:a="http://schemas.openxmlformats.org/drawingml/2006/main" xmlns:r="http://schemas.openxmlformats.org/officeDocument/2006/relationships" xmlns:p="http://schemas.openxmlformats.org/presentationml/2006/main">
  <p:tag name="NUM" val="61"/>
</p:tagLst>
</file>

<file path=ppt/tags/tag665.xml><?xml version="1.0" encoding="utf-8"?>
<p:tagLst xmlns:a="http://schemas.openxmlformats.org/drawingml/2006/main" xmlns:r="http://schemas.openxmlformats.org/officeDocument/2006/relationships" xmlns:p="http://schemas.openxmlformats.org/presentationml/2006/main">
  <p:tag name="NUM" val="62"/>
</p:tagLst>
</file>

<file path=ppt/tags/tag666.xml><?xml version="1.0" encoding="utf-8"?>
<p:tagLst xmlns:a="http://schemas.openxmlformats.org/drawingml/2006/main" xmlns:r="http://schemas.openxmlformats.org/officeDocument/2006/relationships" xmlns:p="http://schemas.openxmlformats.org/presentationml/2006/main">
  <p:tag name="NUM" val="63"/>
</p:tagLst>
</file>

<file path=ppt/tags/tag667.xml><?xml version="1.0" encoding="utf-8"?>
<p:tagLst xmlns:a="http://schemas.openxmlformats.org/drawingml/2006/main" xmlns:r="http://schemas.openxmlformats.org/officeDocument/2006/relationships" xmlns:p="http://schemas.openxmlformats.org/presentationml/2006/main">
  <p:tag name="NUM" val="1"/>
</p:tagLst>
</file>

<file path=ppt/tags/tag668.xml><?xml version="1.0" encoding="utf-8"?>
<p:tagLst xmlns:a="http://schemas.openxmlformats.org/drawingml/2006/main" xmlns:r="http://schemas.openxmlformats.org/officeDocument/2006/relationships" xmlns:p="http://schemas.openxmlformats.org/presentationml/2006/main">
  <p:tag name="NUM" val="2"/>
</p:tagLst>
</file>

<file path=ppt/tags/tag669.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33"/>
</p:tagLst>
</file>

<file path=ppt/tags/tag670.xml><?xml version="1.0" encoding="utf-8"?>
<p:tagLst xmlns:a="http://schemas.openxmlformats.org/drawingml/2006/main" xmlns:r="http://schemas.openxmlformats.org/officeDocument/2006/relationships" xmlns:p="http://schemas.openxmlformats.org/presentationml/2006/main">
  <p:tag name="NUM" val="4"/>
</p:tagLst>
</file>

<file path=ppt/tags/tag671.xml><?xml version="1.0" encoding="utf-8"?>
<p:tagLst xmlns:a="http://schemas.openxmlformats.org/drawingml/2006/main" xmlns:r="http://schemas.openxmlformats.org/officeDocument/2006/relationships" xmlns:p="http://schemas.openxmlformats.org/presentationml/2006/main">
  <p:tag name="NUM" val="5"/>
</p:tagLst>
</file>

<file path=ppt/tags/tag672.xml><?xml version="1.0" encoding="utf-8"?>
<p:tagLst xmlns:a="http://schemas.openxmlformats.org/drawingml/2006/main" xmlns:r="http://schemas.openxmlformats.org/officeDocument/2006/relationships" xmlns:p="http://schemas.openxmlformats.org/presentationml/2006/main">
  <p:tag name="NUM" val="6"/>
</p:tagLst>
</file>

<file path=ppt/tags/tag673.xml><?xml version="1.0" encoding="utf-8"?>
<p:tagLst xmlns:a="http://schemas.openxmlformats.org/drawingml/2006/main" xmlns:r="http://schemas.openxmlformats.org/officeDocument/2006/relationships" xmlns:p="http://schemas.openxmlformats.org/presentationml/2006/main">
  <p:tag name="NUM" val="7"/>
</p:tagLst>
</file>

<file path=ppt/tags/tag674.xml><?xml version="1.0" encoding="utf-8"?>
<p:tagLst xmlns:a="http://schemas.openxmlformats.org/drawingml/2006/main" xmlns:r="http://schemas.openxmlformats.org/officeDocument/2006/relationships" xmlns:p="http://schemas.openxmlformats.org/presentationml/2006/main">
  <p:tag name="NUM" val="8"/>
</p:tagLst>
</file>

<file path=ppt/tags/tag675.xml><?xml version="1.0" encoding="utf-8"?>
<p:tagLst xmlns:a="http://schemas.openxmlformats.org/drawingml/2006/main" xmlns:r="http://schemas.openxmlformats.org/officeDocument/2006/relationships" xmlns:p="http://schemas.openxmlformats.org/presentationml/2006/main">
  <p:tag name="NUM" val="9"/>
</p:tagLst>
</file>

<file path=ppt/tags/tag676.xml><?xml version="1.0" encoding="utf-8"?>
<p:tagLst xmlns:a="http://schemas.openxmlformats.org/drawingml/2006/main" xmlns:r="http://schemas.openxmlformats.org/officeDocument/2006/relationships" xmlns:p="http://schemas.openxmlformats.org/presentationml/2006/main">
  <p:tag name="NUM" val="10"/>
</p:tagLst>
</file>

<file path=ppt/tags/tag677.xml><?xml version="1.0" encoding="utf-8"?>
<p:tagLst xmlns:a="http://schemas.openxmlformats.org/drawingml/2006/main" xmlns:r="http://schemas.openxmlformats.org/officeDocument/2006/relationships" xmlns:p="http://schemas.openxmlformats.org/presentationml/2006/main">
  <p:tag name="NUM" val="11"/>
</p:tagLst>
</file>

<file path=ppt/tags/tag678.xml><?xml version="1.0" encoding="utf-8"?>
<p:tagLst xmlns:a="http://schemas.openxmlformats.org/drawingml/2006/main" xmlns:r="http://schemas.openxmlformats.org/officeDocument/2006/relationships" xmlns:p="http://schemas.openxmlformats.org/presentationml/2006/main">
  <p:tag name="NUM" val="12"/>
</p:tagLst>
</file>

<file path=ppt/tags/tag679.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34"/>
</p:tagLst>
</file>

<file path=ppt/tags/tag680.xml><?xml version="1.0" encoding="utf-8"?>
<p:tagLst xmlns:a="http://schemas.openxmlformats.org/drawingml/2006/main" xmlns:r="http://schemas.openxmlformats.org/officeDocument/2006/relationships" xmlns:p="http://schemas.openxmlformats.org/presentationml/2006/main">
  <p:tag name="NUM" val="14"/>
</p:tagLst>
</file>

<file path=ppt/tags/tag681.xml><?xml version="1.0" encoding="utf-8"?>
<p:tagLst xmlns:a="http://schemas.openxmlformats.org/drawingml/2006/main" xmlns:r="http://schemas.openxmlformats.org/officeDocument/2006/relationships" xmlns:p="http://schemas.openxmlformats.org/presentationml/2006/main">
  <p:tag name="NUM" val="15"/>
</p:tagLst>
</file>

<file path=ppt/tags/tag682.xml><?xml version="1.0" encoding="utf-8"?>
<p:tagLst xmlns:a="http://schemas.openxmlformats.org/drawingml/2006/main" xmlns:r="http://schemas.openxmlformats.org/officeDocument/2006/relationships" xmlns:p="http://schemas.openxmlformats.org/presentationml/2006/main">
  <p:tag name="NUM" val="16"/>
</p:tagLst>
</file>

<file path=ppt/tags/tag683.xml><?xml version="1.0" encoding="utf-8"?>
<p:tagLst xmlns:a="http://schemas.openxmlformats.org/drawingml/2006/main" xmlns:r="http://schemas.openxmlformats.org/officeDocument/2006/relationships" xmlns:p="http://schemas.openxmlformats.org/presentationml/2006/main">
  <p:tag name="NUM" val="17"/>
</p:tagLst>
</file>

<file path=ppt/tags/tag684.xml><?xml version="1.0" encoding="utf-8"?>
<p:tagLst xmlns:a="http://schemas.openxmlformats.org/drawingml/2006/main" xmlns:r="http://schemas.openxmlformats.org/officeDocument/2006/relationships" xmlns:p="http://schemas.openxmlformats.org/presentationml/2006/main">
  <p:tag name="NUM" val="18"/>
</p:tagLst>
</file>

<file path=ppt/tags/tag685.xml><?xml version="1.0" encoding="utf-8"?>
<p:tagLst xmlns:a="http://schemas.openxmlformats.org/drawingml/2006/main" xmlns:r="http://schemas.openxmlformats.org/officeDocument/2006/relationships" xmlns:p="http://schemas.openxmlformats.org/presentationml/2006/main">
  <p:tag name="NUM" val="19"/>
</p:tagLst>
</file>

<file path=ppt/tags/tag686.xml><?xml version="1.0" encoding="utf-8"?>
<p:tagLst xmlns:a="http://schemas.openxmlformats.org/drawingml/2006/main" xmlns:r="http://schemas.openxmlformats.org/officeDocument/2006/relationships" xmlns:p="http://schemas.openxmlformats.org/presentationml/2006/main">
  <p:tag name="NUM" val="20"/>
</p:tagLst>
</file>

<file path=ppt/tags/tag687.xml><?xml version="1.0" encoding="utf-8"?>
<p:tagLst xmlns:a="http://schemas.openxmlformats.org/drawingml/2006/main" xmlns:r="http://schemas.openxmlformats.org/officeDocument/2006/relationships" xmlns:p="http://schemas.openxmlformats.org/presentationml/2006/main">
  <p:tag name="NUM" val="21"/>
</p:tagLst>
</file>

<file path=ppt/tags/tag688.xml><?xml version="1.0" encoding="utf-8"?>
<p:tagLst xmlns:a="http://schemas.openxmlformats.org/drawingml/2006/main" xmlns:r="http://schemas.openxmlformats.org/officeDocument/2006/relationships" xmlns:p="http://schemas.openxmlformats.org/presentationml/2006/main">
  <p:tag name="NUM" val="22"/>
</p:tagLst>
</file>

<file path=ppt/tags/tag689.xml><?xml version="1.0" encoding="utf-8"?>
<p:tagLst xmlns:a="http://schemas.openxmlformats.org/drawingml/2006/main" xmlns:r="http://schemas.openxmlformats.org/officeDocument/2006/relationships" xmlns:p="http://schemas.openxmlformats.org/presentationml/2006/main">
  <p:tag name="NUM" val="23"/>
</p:tagLst>
</file>

<file path=ppt/tags/tag69.xml><?xml version="1.0" encoding="utf-8"?>
<p:tagLst xmlns:a="http://schemas.openxmlformats.org/drawingml/2006/main" xmlns:r="http://schemas.openxmlformats.org/officeDocument/2006/relationships" xmlns:p="http://schemas.openxmlformats.org/presentationml/2006/main">
  <p:tag name="NUM" val="35"/>
</p:tagLst>
</file>

<file path=ppt/tags/tag690.xml><?xml version="1.0" encoding="utf-8"?>
<p:tagLst xmlns:a="http://schemas.openxmlformats.org/drawingml/2006/main" xmlns:r="http://schemas.openxmlformats.org/officeDocument/2006/relationships" xmlns:p="http://schemas.openxmlformats.org/presentationml/2006/main">
  <p:tag name="NUM" val="24"/>
</p:tagLst>
</file>

<file path=ppt/tags/tag691.xml><?xml version="1.0" encoding="utf-8"?>
<p:tagLst xmlns:a="http://schemas.openxmlformats.org/drawingml/2006/main" xmlns:r="http://schemas.openxmlformats.org/officeDocument/2006/relationships" xmlns:p="http://schemas.openxmlformats.org/presentationml/2006/main">
  <p:tag name="NUM" val="25"/>
</p:tagLst>
</file>

<file path=ppt/tags/tag692.xml><?xml version="1.0" encoding="utf-8"?>
<p:tagLst xmlns:a="http://schemas.openxmlformats.org/drawingml/2006/main" xmlns:r="http://schemas.openxmlformats.org/officeDocument/2006/relationships" xmlns:p="http://schemas.openxmlformats.org/presentationml/2006/main">
  <p:tag name="NUM" val="26"/>
</p:tagLst>
</file>

<file path=ppt/tags/tag693.xml><?xml version="1.0" encoding="utf-8"?>
<p:tagLst xmlns:a="http://schemas.openxmlformats.org/drawingml/2006/main" xmlns:r="http://schemas.openxmlformats.org/officeDocument/2006/relationships" xmlns:p="http://schemas.openxmlformats.org/presentationml/2006/main">
  <p:tag name="NUM" val="27"/>
</p:tagLst>
</file>

<file path=ppt/tags/tag694.xml><?xml version="1.0" encoding="utf-8"?>
<p:tagLst xmlns:a="http://schemas.openxmlformats.org/drawingml/2006/main" xmlns:r="http://schemas.openxmlformats.org/officeDocument/2006/relationships" xmlns:p="http://schemas.openxmlformats.org/presentationml/2006/main">
  <p:tag name="NUM" val="28"/>
</p:tagLst>
</file>

<file path=ppt/tags/tag695.xml><?xml version="1.0" encoding="utf-8"?>
<p:tagLst xmlns:a="http://schemas.openxmlformats.org/drawingml/2006/main" xmlns:r="http://schemas.openxmlformats.org/officeDocument/2006/relationships" xmlns:p="http://schemas.openxmlformats.org/presentationml/2006/main">
  <p:tag name="NUM" val="29"/>
</p:tagLst>
</file>

<file path=ppt/tags/tag696.xml><?xml version="1.0" encoding="utf-8"?>
<p:tagLst xmlns:a="http://schemas.openxmlformats.org/drawingml/2006/main" xmlns:r="http://schemas.openxmlformats.org/officeDocument/2006/relationships" xmlns:p="http://schemas.openxmlformats.org/presentationml/2006/main">
  <p:tag name="NUM" val="30"/>
</p:tagLst>
</file>

<file path=ppt/tags/tag697.xml><?xml version="1.0" encoding="utf-8"?>
<p:tagLst xmlns:a="http://schemas.openxmlformats.org/drawingml/2006/main" xmlns:r="http://schemas.openxmlformats.org/officeDocument/2006/relationships" xmlns:p="http://schemas.openxmlformats.org/presentationml/2006/main">
  <p:tag name="NUM" val="31"/>
</p:tagLst>
</file>

<file path=ppt/tags/tag698.xml><?xml version="1.0" encoding="utf-8"?>
<p:tagLst xmlns:a="http://schemas.openxmlformats.org/drawingml/2006/main" xmlns:r="http://schemas.openxmlformats.org/officeDocument/2006/relationships" xmlns:p="http://schemas.openxmlformats.org/presentationml/2006/main">
  <p:tag name="NUM" val="32"/>
</p:tagLst>
</file>

<file path=ppt/tags/tag699.xml><?xml version="1.0" encoding="utf-8"?>
<p:tagLst xmlns:a="http://schemas.openxmlformats.org/drawingml/2006/main" xmlns:r="http://schemas.openxmlformats.org/officeDocument/2006/relationships" xmlns:p="http://schemas.openxmlformats.org/presentationml/2006/main">
  <p:tag name="NUM" val="3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6"/>
</p:tagLst>
</file>

<file path=ppt/tags/tag700.xml><?xml version="1.0" encoding="utf-8"?>
<p:tagLst xmlns:a="http://schemas.openxmlformats.org/drawingml/2006/main" xmlns:r="http://schemas.openxmlformats.org/officeDocument/2006/relationships" xmlns:p="http://schemas.openxmlformats.org/presentationml/2006/main">
  <p:tag name="NUM" val="34"/>
</p:tagLst>
</file>

<file path=ppt/tags/tag701.xml><?xml version="1.0" encoding="utf-8"?>
<p:tagLst xmlns:a="http://schemas.openxmlformats.org/drawingml/2006/main" xmlns:r="http://schemas.openxmlformats.org/officeDocument/2006/relationships" xmlns:p="http://schemas.openxmlformats.org/presentationml/2006/main">
  <p:tag name="NUM" val="35"/>
</p:tagLst>
</file>

<file path=ppt/tags/tag702.xml><?xml version="1.0" encoding="utf-8"?>
<p:tagLst xmlns:a="http://schemas.openxmlformats.org/drawingml/2006/main" xmlns:r="http://schemas.openxmlformats.org/officeDocument/2006/relationships" xmlns:p="http://schemas.openxmlformats.org/presentationml/2006/main">
  <p:tag name="NUM" val="36"/>
</p:tagLst>
</file>

<file path=ppt/tags/tag703.xml><?xml version="1.0" encoding="utf-8"?>
<p:tagLst xmlns:a="http://schemas.openxmlformats.org/drawingml/2006/main" xmlns:r="http://schemas.openxmlformats.org/officeDocument/2006/relationships" xmlns:p="http://schemas.openxmlformats.org/presentationml/2006/main">
  <p:tag name="NUM" val="37"/>
</p:tagLst>
</file>

<file path=ppt/tags/tag704.xml><?xml version="1.0" encoding="utf-8"?>
<p:tagLst xmlns:a="http://schemas.openxmlformats.org/drawingml/2006/main" xmlns:r="http://schemas.openxmlformats.org/officeDocument/2006/relationships" xmlns:p="http://schemas.openxmlformats.org/presentationml/2006/main">
  <p:tag name="NUM" val="38"/>
</p:tagLst>
</file>

<file path=ppt/tags/tag705.xml><?xml version="1.0" encoding="utf-8"?>
<p:tagLst xmlns:a="http://schemas.openxmlformats.org/drawingml/2006/main" xmlns:r="http://schemas.openxmlformats.org/officeDocument/2006/relationships" xmlns:p="http://schemas.openxmlformats.org/presentationml/2006/main">
  <p:tag name="NUM" val="39"/>
</p:tagLst>
</file>

<file path=ppt/tags/tag706.xml><?xml version="1.0" encoding="utf-8"?>
<p:tagLst xmlns:a="http://schemas.openxmlformats.org/drawingml/2006/main" xmlns:r="http://schemas.openxmlformats.org/officeDocument/2006/relationships" xmlns:p="http://schemas.openxmlformats.org/presentationml/2006/main">
  <p:tag name="NUM" val="40"/>
</p:tagLst>
</file>

<file path=ppt/tags/tag707.xml><?xml version="1.0" encoding="utf-8"?>
<p:tagLst xmlns:a="http://schemas.openxmlformats.org/drawingml/2006/main" xmlns:r="http://schemas.openxmlformats.org/officeDocument/2006/relationships" xmlns:p="http://schemas.openxmlformats.org/presentationml/2006/main">
  <p:tag name="NUM" val="41"/>
</p:tagLst>
</file>

<file path=ppt/tags/tag708.xml><?xml version="1.0" encoding="utf-8"?>
<p:tagLst xmlns:a="http://schemas.openxmlformats.org/drawingml/2006/main" xmlns:r="http://schemas.openxmlformats.org/officeDocument/2006/relationships" xmlns:p="http://schemas.openxmlformats.org/presentationml/2006/main">
  <p:tag name="NUM" val="42"/>
</p:tagLst>
</file>

<file path=ppt/tags/tag709.xml><?xml version="1.0" encoding="utf-8"?>
<p:tagLst xmlns:a="http://schemas.openxmlformats.org/drawingml/2006/main" xmlns:r="http://schemas.openxmlformats.org/officeDocument/2006/relationships" xmlns:p="http://schemas.openxmlformats.org/presentationml/2006/main">
  <p:tag name="NUM" val="43"/>
</p:tagLst>
</file>

<file path=ppt/tags/tag71.xml><?xml version="1.0" encoding="utf-8"?>
<p:tagLst xmlns:a="http://schemas.openxmlformats.org/drawingml/2006/main" xmlns:r="http://schemas.openxmlformats.org/officeDocument/2006/relationships" xmlns:p="http://schemas.openxmlformats.org/presentationml/2006/main">
  <p:tag name="NUM" val="37"/>
</p:tagLst>
</file>

<file path=ppt/tags/tag710.xml><?xml version="1.0" encoding="utf-8"?>
<p:tagLst xmlns:a="http://schemas.openxmlformats.org/drawingml/2006/main" xmlns:r="http://schemas.openxmlformats.org/officeDocument/2006/relationships" xmlns:p="http://schemas.openxmlformats.org/presentationml/2006/main">
  <p:tag name="NUM" val="44"/>
</p:tagLst>
</file>

<file path=ppt/tags/tag711.xml><?xml version="1.0" encoding="utf-8"?>
<p:tagLst xmlns:a="http://schemas.openxmlformats.org/drawingml/2006/main" xmlns:r="http://schemas.openxmlformats.org/officeDocument/2006/relationships" xmlns:p="http://schemas.openxmlformats.org/presentationml/2006/main">
  <p:tag name="NUM" val="45"/>
</p:tagLst>
</file>

<file path=ppt/tags/tag712.xml><?xml version="1.0" encoding="utf-8"?>
<p:tagLst xmlns:a="http://schemas.openxmlformats.org/drawingml/2006/main" xmlns:r="http://schemas.openxmlformats.org/officeDocument/2006/relationships" xmlns:p="http://schemas.openxmlformats.org/presentationml/2006/main">
  <p:tag name="NUM" val="46"/>
</p:tagLst>
</file>

<file path=ppt/tags/tag713.xml><?xml version="1.0" encoding="utf-8"?>
<p:tagLst xmlns:a="http://schemas.openxmlformats.org/drawingml/2006/main" xmlns:r="http://schemas.openxmlformats.org/officeDocument/2006/relationships" xmlns:p="http://schemas.openxmlformats.org/presentationml/2006/main">
  <p:tag name="NUM" val="47"/>
</p:tagLst>
</file>

<file path=ppt/tags/tag714.xml><?xml version="1.0" encoding="utf-8"?>
<p:tagLst xmlns:a="http://schemas.openxmlformats.org/drawingml/2006/main" xmlns:r="http://schemas.openxmlformats.org/officeDocument/2006/relationships" xmlns:p="http://schemas.openxmlformats.org/presentationml/2006/main">
  <p:tag name="NUM" val="48"/>
</p:tagLst>
</file>

<file path=ppt/tags/tag715.xml><?xml version="1.0" encoding="utf-8"?>
<p:tagLst xmlns:a="http://schemas.openxmlformats.org/drawingml/2006/main" xmlns:r="http://schemas.openxmlformats.org/officeDocument/2006/relationships" xmlns:p="http://schemas.openxmlformats.org/presentationml/2006/main">
  <p:tag name="NUM" val="49"/>
</p:tagLst>
</file>

<file path=ppt/tags/tag716.xml><?xml version="1.0" encoding="utf-8"?>
<p:tagLst xmlns:a="http://schemas.openxmlformats.org/drawingml/2006/main" xmlns:r="http://schemas.openxmlformats.org/officeDocument/2006/relationships" xmlns:p="http://schemas.openxmlformats.org/presentationml/2006/main">
  <p:tag name="NUM" val="50"/>
</p:tagLst>
</file>

<file path=ppt/tags/tag717.xml><?xml version="1.0" encoding="utf-8"?>
<p:tagLst xmlns:a="http://schemas.openxmlformats.org/drawingml/2006/main" xmlns:r="http://schemas.openxmlformats.org/officeDocument/2006/relationships" xmlns:p="http://schemas.openxmlformats.org/presentationml/2006/main">
  <p:tag name="NUM" val="51"/>
</p:tagLst>
</file>

<file path=ppt/tags/tag718.xml><?xml version="1.0" encoding="utf-8"?>
<p:tagLst xmlns:a="http://schemas.openxmlformats.org/drawingml/2006/main" xmlns:r="http://schemas.openxmlformats.org/officeDocument/2006/relationships" xmlns:p="http://schemas.openxmlformats.org/presentationml/2006/main">
  <p:tag name="NUM" val="52"/>
</p:tagLst>
</file>

<file path=ppt/tags/tag719.xml><?xml version="1.0" encoding="utf-8"?>
<p:tagLst xmlns:a="http://schemas.openxmlformats.org/drawingml/2006/main" xmlns:r="http://schemas.openxmlformats.org/officeDocument/2006/relationships" xmlns:p="http://schemas.openxmlformats.org/presentationml/2006/main">
  <p:tag name="NUM" val="53"/>
</p:tagLst>
</file>

<file path=ppt/tags/tag72.xml><?xml version="1.0" encoding="utf-8"?>
<p:tagLst xmlns:a="http://schemas.openxmlformats.org/drawingml/2006/main" xmlns:r="http://schemas.openxmlformats.org/officeDocument/2006/relationships" xmlns:p="http://schemas.openxmlformats.org/presentationml/2006/main">
  <p:tag name="NUM" val="38"/>
</p:tagLst>
</file>

<file path=ppt/tags/tag720.xml><?xml version="1.0" encoding="utf-8"?>
<p:tagLst xmlns:a="http://schemas.openxmlformats.org/drawingml/2006/main" xmlns:r="http://schemas.openxmlformats.org/officeDocument/2006/relationships" xmlns:p="http://schemas.openxmlformats.org/presentationml/2006/main">
  <p:tag name="NUM" val="54"/>
</p:tagLst>
</file>

<file path=ppt/tags/tag721.xml><?xml version="1.0" encoding="utf-8"?>
<p:tagLst xmlns:a="http://schemas.openxmlformats.org/drawingml/2006/main" xmlns:r="http://schemas.openxmlformats.org/officeDocument/2006/relationships" xmlns:p="http://schemas.openxmlformats.org/presentationml/2006/main">
  <p:tag name="NUM" val="55"/>
</p:tagLst>
</file>

<file path=ppt/tags/tag722.xml><?xml version="1.0" encoding="utf-8"?>
<p:tagLst xmlns:a="http://schemas.openxmlformats.org/drawingml/2006/main" xmlns:r="http://schemas.openxmlformats.org/officeDocument/2006/relationships" xmlns:p="http://schemas.openxmlformats.org/presentationml/2006/main">
  <p:tag name="NUM" val="56"/>
</p:tagLst>
</file>

<file path=ppt/tags/tag723.xml><?xml version="1.0" encoding="utf-8"?>
<p:tagLst xmlns:a="http://schemas.openxmlformats.org/drawingml/2006/main" xmlns:r="http://schemas.openxmlformats.org/officeDocument/2006/relationships" xmlns:p="http://schemas.openxmlformats.org/presentationml/2006/main">
  <p:tag name="NUM" val="57"/>
</p:tagLst>
</file>

<file path=ppt/tags/tag724.xml><?xml version="1.0" encoding="utf-8"?>
<p:tagLst xmlns:a="http://schemas.openxmlformats.org/drawingml/2006/main" xmlns:r="http://schemas.openxmlformats.org/officeDocument/2006/relationships" xmlns:p="http://schemas.openxmlformats.org/presentationml/2006/main">
  <p:tag name="NUM" val="1"/>
</p:tagLst>
</file>

<file path=ppt/tags/tag725.xml><?xml version="1.0" encoding="utf-8"?>
<p:tagLst xmlns:a="http://schemas.openxmlformats.org/drawingml/2006/main" xmlns:r="http://schemas.openxmlformats.org/officeDocument/2006/relationships" xmlns:p="http://schemas.openxmlformats.org/presentationml/2006/main">
  <p:tag name="NUM" val="2"/>
</p:tagLst>
</file>

<file path=ppt/tags/tag726.xml><?xml version="1.0" encoding="utf-8"?>
<p:tagLst xmlns:a="http://schemas.openxmlformats.org/drawingml/2006/main" xmlns:r="http://schemas.openxmlformats.org/officeDocument/2006/relationships" xmlns:p="http://schemas.openxmlformats.org/presentationml/2006/main">
  <p:tag name="NUM" val="3"/>
</p:tagLst>
</file>

<file path=ppt/tags/tag727.xml><?xml version="1.0" encoding="utf-8"?>
<p:tagLst xmlns:a="http://schemas.openxmlformats.org/drawingml/2006/main" xmlns:r="http://schemas.openxmlformats.org/officeDocument/2006/relationships" xmlns:p="http://schemas.openxmlformats.org/presentationml/2006/main">
  <p:tag name="NUM" val="4"/>
</p:tagLst>
</file>

<file path=ppt/tags/tag728.xml><?xml version="1.0" encoding="utf-8"?>
<p:tagLst xmlns:a="http://schemas.openxmlformats.org/drawingml/2006/main" xmlns:r="http://schemas.openxmlformats.org/officeDocument/2006/relationships" xmlns:p="http://schemas.openxmlformats.org/presentationml/2006/main">
  <p:tag name="NUM" val="5"/>
</p:tagLst>
</file>

<file path=ppt/tags/tag729.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39"/>
</p:tagLst>
</file>

<file path=ppt/tags/tag730.xml><?xml version="1.0" encoding="utf-8"?>
<p:tagLst xmlns:a="http://schemas.openxmlformats.org/drawingml/2006/main" xmlns:r="http://schemas.openxmlformats.org/officeDocument/2006/relationships" xmlns:p="http://schemas.openxmlformats.org/presentationml/2006/main">
  <p:tag name="NUM" val="7"/>
</p:tagLst>
</file>

<file path=ppt/tags/tag731.xml><?xml version="1.0" encoding="utf-8"?>
<p:tagLst xmlns:a="http://schemas.openxmlformats.org/drawingml/2006/main" xmlns:r="http://schemas.openxmlformats.org/officeDocument/2006/relationships" xmlns:p="http://schemas.openxmlformats.org/presentationml/2006/main">
  <p:tag name="NUM" val="8"/>
</p:tagLst>
</file>

<file path=ppt/tags/tag732.xml><?xml version="1.0" encoding="utf-8"?>
<p:tagLst xmlns:a="http://schemas.openxmlformats.org/drawingml/2006/main" xmlns:r="http://schemas.openxmlformats.org/officeDocument/2006/relationships" xmlns:p="http://schemas.openxmlformats.org/presentationml/2006/main">
  <p:tag name="NUM" val="9"/>
</p:tagLst>
</file>

<file path=ppt/tags/tag733.xml><?xml version="1.0" encoding="utf-8"?>
<p:tagLst xmlns:a="http://schemas.openxmlformats.org/drawingml/2006/main" xmlns:r="http://schemas.openxmlformats.org/officeDocument/2006/relationships" xmlns:p="http://schemas.openxmlformats.org/presentationml/2006/main">
  <p:tag name="NUM" val="10"/>
</p:tagLst>
</file>

<file path=ppt/tags/tag734.xml><?xml version="1.0" encoding="utf-8"?>
<p:tagLst xmlns:a="http://schemas.openxmlformats.org/drawingml/2006/main" xmlns:r="http://schemas.openxmlformats.org/officeDocument/2006/relationships" xmlns:p="http://schemas.openxmlformats.org/presentationml/2006/main">
  <p:tag name="NUM" val="11"/>
</p:tagLst>
</file>

<file path=ppt/tags/tag735.xml><?xml version="1.0" encoding="utf-8"?>
<p:tagLst xmlns:a="http://schemas.openxmlformats.org/drawingml/2006/main" xmlns:r="http://schemas.openxmlformats.org/officeDocument/2006/relationships" xmlns:p="http://schemas.openxmlformats.org/presentationml/2006/main">
  <p:tag name="NUM" val="12"/>
</p:tagLst>
</file>

<file path=ppt/tags/tag736.xml><?xml version="1.0" encoding="utf-8"?>
<p:tagLst xmlns:a="http://schemas.openxmlformats.org/drawingml/2006/main" xmlns:r="http://schemas.openxmlformats.org/officeDocument/2006/relationships" xmlns:p="http://schemas.openxmlformats.org/presentationml/2006/main">
  <p:tag name="NUM" val="13"/>
</p:tagLst>
</file>

<file path=ppt/tags/tag737.xml><?xml version="1.0" encoding="utf-8"?>
<p:tagLst xmlns:a="http://schemas.openxmlformats.org/drawingml/2006/main" xmlns:r="http://schemas.openxmlformats.org/officeDocument/2006/relationships" xmlns:p="http://schemas.openxmlformats.org/presentationml/2006/main">
  <p:tag name="NUM" val="14"/>
</p:tagLst>
</file>

<file path=ppt/tags/tag738.xml><?xml version="1.0" encoding="utf-8"?>
<p:tagLst xmlns:a="http://schemas.openxmlformats.org/drawingml/2006/main" xmlns:r="http://schemas.openxmlformats.org/officeDocument/2006/relationships" xmlns:p="http://schemas.openxmlformats.org/presentationml/2006/main">
  <p:tag name="NUM" val="15"/>
</p:tagLst>
</file>

<file path=ppt/tags/tag739.xml><?xml version="1.0" encoding="utf-8"?>
<p:tagLst xmlns:a="http://schemas.openxmlformats.org/drawingml/2006/main" xmlns:r="http://schemas.openxmlformats.org/officeDocument/2006/relationships" xmlns:p="http://schemas.openxmlformats.org/presentationml/2006/main">
  <p:tag name="NUM" val="16"/>
</p:tagLst>
</file>

<file path=ppt/tags/tag74.xml><?xml version="1.0" encoding="utf-8"?>
<p:tagLst xmlns:a="http://schemas.openxmlformats.org/drawingml/2006/main" xmlns:r="http://schemas.openxmlformats.org/officeDocument/2006/relationships" xmlns:p="http://schemas.openxmlformats.org/presentationml/2006/main">
  <p:tag name="NUM" val="40"/>
</p:tagLst>
</file>

<file path=ppt/tags/tag740.xml><?xml version="1.0" encoding="utf-8"?>
<p:tagLst xmlns:a="http://schemas.openxmlformats.org/drawingml/2006/main" xmlns:r="http://schemas.openxmlformats.org/officeDocument/2006/relationships" xmlns:p="http://schemas.openxmlformats.org/presentationml/2006/main">
  <p:tag name="NUM" val="17"/>
</p:tagLst>
</file>

<file path=ppt/tags/tag741.xml><?xml version="1.0" encoding="utf-8"?>
<p:tagLst xmlns:a="http://schemas.openxmlformats.org/drawingml/2006/main" xmlns:r="http://schemas.openxmlformats.org/officeDocument/2006/relationships" xmlns:p="http://schemas.openxmlformats.org/presentationml/2006/main">
  <p:tag name="NUM" val="18"/>
</p:tagLst>
</file>

<file path=ppt/tags/tag742.xml><?xml version="1.0" encoding="utf-8"?>
<p:tagLst xmlns:a="http://schemas.openxmlformats.org/drawingml/2006/main" xmlns:r="http://schemas.openxmlformats.org/officeDocument/2006/relationships" xmlns:p="http://schemas.openxmlformats.org/presentationml/2006/main">
  <p:tag name="NUM" val="19"/>
</p:tagLst>
</file>

<file path=ppt/tags/tag743.xml><?xml version="1.0" encoding="utf-8"?>
<p:tagLst xmlns:a="http://schemas.openxmlformats.org/drawingml/2006/main" xmlns:r="http://schemas.openxmlformats.org/officeDocument/2006/relationships" xmlns:p="http://schemas.openxmlformats.org/presentationml/2006/main">
  <p:tag name="NUM" val="20"/>
</p:tagLst>
</file>

<file path=ppt/tags/tag744.xml><?xml version="1.0" encoding="utf-8"?>
<p:tagLst xmlns:a="http://schemas.openxmlformats.org/drawingml/2006/main" xmlns:r="http://schemas.openxmlformats.org/officeDocument/2006/relationships" xmlns:p="http://schemas.openxmlformats.org/presentationml/2006/main">
  <p:tag name="NUM" val="21"/>
</p:tagLst>
</file>

<file path=ppt/tags/tag745.xml><?xml version="1.0" encoding="utf-8"?>
<p:tagLst xmlns:a="http://schemas.openxmlformats.org/drawingml/2006/main" xmlns:r="http://schemas.openxmlformats.org/officeDocument/2006/relationships" xmlns:p="http://schemas.openxmlformats.org/presentationml/2006/main">
  <p:tag name="NUM" val="22"/>
</p:tagLst>
</file>

<file path=ppt/tags/tag746.xml><?xml version="1.0" encoding="utf-8"?>
<p:tagLst xmlns:a="http://schemas.openxmlformats.org/drawingml/2006/main" xmlns:r="http://schemas.openxmlformats.org/officeDocument/2006/relationships" xmlns:p="http://schemas.openxmlformats.org/presentationml/2006/main">
  <p:tag name="NUM" val="23"/>
</p:tagLst>
</file>

<file path=ppt/tags/tag747.xml><?xml version="1.0" encoding="utf-8"?>
<p:tagLst xmlns:a="http://schemas.openxmlformats.org/drawingml/2006/main" xmlns:r="http://schemas.openxmlformats.org/officeDocument/2006/relationships" xmlns:p="http://schemas.openxmlformats.org/presentationml/2006/main">
  <p:tag name="NUM" val="24"/>
</p:tagLst>
</file>

<file path=ppt/tags/tag748.xml><?xml version="1.0" encoding="utf-8"?>
<p:tagLst xmlns:a="http://schemas.openxmlformats.org/drawingml/2006/main" xmlns:r="http://schemas.openxmlformats.org/officeDocument/2006/relationships" xmlns:p="http://schemas.openxmlformats.org/presentationml/2006/main">
  <p:tag name="NUM" val="25"/>
</p:tagLst>
</file>

<file path=ppt/tags/tag749.xml><?xml version="1.0" encoding="utf-8"?>
<p:tagLst xmlns:a="http://schemas.openxmlformats.org/drawingml/2006/main" xmlns:r="http://schemas.openxmlformats.org/officeDocument/2006/relationships" xmlns:p="http://schemas.openxmlformats.org/presentationml/2006/main">
  <p:tag name="NUM" val="26"/>
</p:tagLst>
</file>

<file path=ppt/tags/tag75.xml><?xml version="1.0" encoding="utf-8"?>
<p:tagLst xmlns:a="http://schemas.openxmlformats.org/drawingml/2006/main" xmlns:r="http://schemas.openxmlformats.org/officeDocument/2006/relationships" xmlns:p="http://schemas.openxmlformats.org/presentationml/2006/main">
  <p:tag name="NUM" val="41"/>
</p:tagLst>
</file>

<file path=ppt/tags/tag750.xml><?xml version="1.0" encoding="utf-8"?>
<p:tagLst xmlns:a="http://schemas.openxmlformats.org/drawingml/2006/main" xmlns:r="http://schemas.openxmlformats.org/officeDocument/2006/relationships" xmlns:p="http://schemas.openxmlformats.org/presentationml/2006/main">
  <p:tag name="NUM" val="27"/>
</p:tagLst>
</file>

<file path=ppt/tags/tag751.xml><?xml version="1.0" encoding="utf-8"?>
<p:tagLst xmlns:a="http://schemas.openxmlformats.org/drawingml/2006/main" xmlns:r="http://schemas.openxmlformats.org/officeDocument/2006/relationships" xmlns:p="http://schemas.openxmlformats.org/presentationml/2006/main">
  <p:tag name="NUM" val="28"/>
</p:tagLst>
</file>

<file path=ppt/tags/tag752.xml><?xml version="1.0" encoding="utf-8"?>
<p:tagLst xmlns:a="http://schemas.openxmlformats.org/drawingml/2006/main" xmlns:r="http://schemas.openxmlformats.org/officeDocument/2006/relationships" xmlns:p="http://schemas.openxmlformats.org/presentationml/2006/main">
  <p:tag name="NUM" val="29"/>
</p:tagLst>
</file>

<file path=ppt/tags/tag753.xml><?xml version="1.0" encoding="utf-8"?>
<p:tagLst xmlns:a="http://schemas.openxmlformats.org/drawingml/2006/main" xmlns:r="http://schemas.openxmlformats.org/officeDocument/2006/relationships" xmlns:p="http://schemas.openxmlformats.org/presentationml/2006/main">
  <p:tag name="NUM" val="30"/>
</p:tagLst>
</file>

<file path=ppt/tags/tag754.xml><?xml version="1.0" encoding="utf-8"?>
<p:tagLst xmlns:a="http://schemas.openxmlformats.org/drawingml/2006/main" xmlns:r="http://schemas.openxmlformats.org/officeDocument/2006/relationships" xmlns:p="http://schemas.openxmlformats.org/presentationml/2006/main">
  <p:tag name="NUM" val="31"/>
</p:tagLst>
</file>

<file path=ppt/tags/tag755.xml><?xml version="1.0" encoding="utf-8"?>
<p:tagLst xmlns:a="http://schemas.openxmlformats.org/drawingml/2006/main" xmlns:r="http://schemas.openxmlformats.org/officeDocument/2006/relationships" xmlns:p="http://schemas.openxmlformats.org/presentationml/2006/main">
  <p:tag name="NUM" val="32"/>
</p:tagLst>
</file>

<file path=ppt/tags/tag756.xml><?xml version="1.0" encoding="utf-8"?>
<p:tagLst xmlns:a="http://schemas.openxmlformats.org/drawingml/2006/main" xmlns:r="http://schemas.openxmlformats.org/officeDocument/2006/relationships" xmlns:p="http://schemas.openxmlformats.org/presentationml/2006/main">
  <p:tag name="NUM" val="33"/>
</p:tagLst>
</file>

<file path=ppt/tags/tag757.xml><?xml version="1.0" encoding="utf-8"?>
<p:tagLst xmlns:a="http://schemas.openxmlformats.org/drawingml/2006/main" xmlns:r="http://schemas.openxmlformats.org/officeDocument/2006/relationships" xmlns:p="http://schemas.openxmlformats.org/presentationml/2006/main">
  <p:tag name="NUM" val="34"/>
</p:tagLst>
</file>

<file path=ppt/tags/tag758.xml><?xml version="1.0" encoding="utf-8"?>
<p:tagLst xmlns:a="http://schemas.openxmlformats.org/drawingml/2006/main" xmlns:r="http://schemas.openxmlformats.org/officeDocument/2006/relationships" xmlns:p="http://schemas.openxmlformats.org/presentationml/2006/main">
  <p:tag name="NUM" val="35"/>
</p:tagLst>
</file>

<file path=ppt/tags/tag759.xml><?xml version="1.0" encoding="utf-8"?>
<p:tagLst xmlns:a="http://schemas.openxmlformats.org/drawingml/2006/main" xmlns:r="http://schemas.openxmlformats.org/officeDocument/2006/relationships" xmlns:p="http://schemas.openxmlformats.org/presentationml/2006/main">
  <p:tag name="NUM" val="36"/>
</p:tagLst>
</file>

<file path=ppt/tags/tag76.xml><?xml version="1.0" encoding="utf-8"?>
<p:tagLst xmlns:a="http://schemas.openxmlformats.org/drawingml/2006/main" xmlns:r="http://schemas.openxmlformats.org/officeDocument/2006/relationships" xmlns:p="http://schemas.openxmlformats.org/presentationml/2006/main">
  <p:tag name="NUM" val="42"/>
</p:tagLst>
</file>

<file path=ppt/tags/tag760.xml><?xml version="1.0" encoding="utf-8"?>
<p:tagLst xmlns:a="http://schemas.openxmlformats.org/drawingml/2006/main" xmlns:r="http://schemas.openxmlformats.org/officeDocument/2006/relationships" xmlns:p="http://schemas.openxmlformats.org/presentationml/2006/main">
  <p:tag name="NUM" val="37"/>
</p:tagLst>
</file>

<file path=ppt/tags/tag761.xml><?xml version="1.0" encoding="utf-8"?>
<p:tagLst xmlns:a="http://schemas.openxmlformats.org/drawingml/2006/main" xmlns:r="http://schemas.openxmlformats.org/officeDocument/2006/relationships" xmlns:p="http://schemas.openxmlformats.org/presentationml/2006/main">
  <p:tag name="NUM" val="38"/>
</p:tagLst>
</file>

<file path=ppt/tags/tag762.xml><?xml version="1.0" encoding="utf-8"?>
<p:tagLst xmlns:a="http://schemas.openxmlformats.org/drawingml/2006/main" xmlns:r="http://schemas.openxmlformats.org/officeDocument/2006/relationships" xmlns:p="http://schemas.openxmlformats.org/presentationml/2006/main">
  <p:tag name="NUM" val="39"/>
</p:tagLst>
</file>

<file path=ppt/tags/tag763.xml><?xml version="1.0" encoding="utf-8"?>
<p:tagLst xmlns:a="http://schemas.openxmlformats.org/drawingml/2006/main" xmlns:r="http://schemas.openxmlformats.org/officeDocument/2006/relationships" xmlns:p="http://schemas.openxmlformats.org/presentationml/2006/main">
  <p:tag name="NUM" val="40"/>
</p:tagLst>
</file>

<file path=ppt/tags/tag764.xml><?xml version="1.0" encoding="utf-8"?>
<p:tagLst xmlns:a="http://schemas.openxmlformats.org/drawingml/2006/main" xmlns:r="http://schemas.openxmlformats.org/officeDocument/2006/relationships" xmlns:p="http://schemas.openxmlformats.org/presentationml/2006/main">
  <p:tag name="NUM" val="41"/>
</p:tagLst>
</file>

<file path=ppt/tags/tag765.xml><?xml version="1.0" encoding="utf-8"?>
<p:tagLst xmlns:a="http://schemas.openxmlformats.org/drawingml/2006/main" xmlns:r="http://schemas.openxmlformats.org/officeDocument/2006/relationships" xmlns:p="http://schemas.openxmlformats.org/presentationml/2006/main">
  <p:tag name="NUM" val="42"/>
</p:tagLst>
</file>

<file path=ppt/tags/tag766.xml><?xml version="1.0" encoding="utf-8"?>
<p:tagLst xmlns:a="http://schemas.openxmlformats.org/drawingml/2006/main" xmlns:r="http://schemas.openxmlformats.org/officeDocument/2006/relationships" xmlns:p="http://schemas.openxmlformats.org/presentationml/2006/main">
  <p:tag name="NUM" val="43"/>
</p:tagLst>
</file>

<file path=ppt/tags/tag767.xml><?xml version="1.0" encoding="utf-8"?>
<p:tagLst xmlns:a="http://schemas.openxmlformats.org/drawingml/2006/main" xmlns:r="http://schemas.openxmlformats.org/officeDocument/2006/relationships" xmlns:p="http://schemas.openxmlformats.org/presentationml/2006/main">
  <p:tag name="NUM" val="44"/>
</p:tagLst>
</file>

<file path=ppt/tags/tag768.xml><?xml version="1.0" encoding="utf-8"?>
<p:tagLst xmlns:a="http://schemas.openxmlformats.org/drawingml/2006/main" xmlns:r="http://schemas.openxmlformats.org/officeDocument/2006/relationships" xmlns:p="http://schemas.openxmlformats.org/presentationml/2006/main">
  <p:tag name="NUM" val="45"/>
</p:tagLst>
</file>

<file path=ppt/tags/tag769.xml><?xml version="1.0" encoding="utf-8"?>
<p:tagLst xmlns:a="http://schemas.openxmlformats.org/drawingml/2006/main" xmlns:r="http://schemas.openxmlformats.org/officeDocument/2006/relationships" xmlns:p="http://schemas.openxmlformats.org/presentationml/2006/main">
  <p:tag name="NUM" val="46"/>
</p:tagLst>
</file>

<file path=ppt/tags/tag77.xml><?xml version="1.0" encoding="utf-8"?>
<p:tagLst xmlns:a="http://schemas.openxmlformats.org/drawingml/2006/main" xmlns:r="http://schemas.openxmlformats.org/officeDocument/2006/relationships" xmlns:p="http://schemas.openxmlformats.org/presentationml/2006/main">
  <p:tag name="NUM" val="43"/>
</p:tagLst>
</file>

<file path=ppt/tags/tag770.xml><?xml version="1.0" encoding="utf-8"?>
<p:tagLst xmlns:a="http://schemas.openxmlformats.org/drawingml/2006/main" xmlns:r="http://schemas.openxmlformats.org/officeDocument/2006/relationships" xmlns:p="http://schemas.openxmlformats.org/presentationml/2006/main">
  <p:tag name="NUM" val="1"/>
</p:tagLst>
</file>

<file path=ppt/tags/tag771.xml><?xml version="1.0" encoding="utf-8"?>
<p:tagLst xmlns:a="http://schemas.openxmlformats.org/drawingml/2006/main" xmlns:r="http://schemas.openxmlformats.org/officeDocument/2006/relationships" xmlns:p="http://schemas.openxmlformats.org/presentationml/2006/main">
  <p:tag name="NUM" val="2"/>
</p:tagLst>
</file>

<file path=ppt/tags/tag772.xml><?xml version="1.0" encoding="utf-8"?>
<p:tagLst xmlns:a="http://schemas.openxmlformats.org/drawingml/2006/main" xmlns:r="http://schemas.openxmlformats.org/officeDocument/2006/relationships" xmlns:p="http://schemas.openxmlformats.org/presentationml/2006/main">
  <p:tag name="NUM" val="3"/>
</p:tagLst>
</file>

<file path=ppt/tags/tag773.xml><?xml version="1.0" encoding="utf-8"?>
<p:tagLst xmlns:a="http://schemas.openxmlformats.org/drawingml/2006/main" xmlns:r="http://schemas.openxmlformats.org/officeDocument/2006/relationships" xmlns:p="http://schemas.openxmlformats.org/presentationml/2006/main">
  <p:tag name="NUM" val="4"/>
</p:tagLst>
</file>

<file path=ppt/tags/tag774.xml><?xml version="1.0" encoding="utf-8"?>
<p:tagLst xmlns:a="http://schemas.openxmlformats.org/drawingml/2006/main" xmlns:r="http://schemas.openxmlformats.org/officeDocument/2006/relationships" xmlns:p="http://schemas.openxmlformats.org/presentationml/2006/main">
  <p:tag name="NUM" val="5"/>
</p:tagLst>
</file>

<file path=ppt/tags/tag775.xml><?xml version="1.0" encoding="utf-8"?>
<p:tagLst xmlns:a="http://schemas.openxmlformats.org/drawingml/2006/main" xmlns:r="http://schemas.openxmlformats.org/officeDocument/2006/relationships" xmlns:p="http://schemas.openxmlformats.org/presentationml/2006/main">
  <p:tag name="NUM" val="6"/>
</p:tagLst>
</file>

<file path=ppt/tags/tag776.xml><?xml version="1.0" encoding="utf-8"?>
<p:tagLst xmlns:a="http://schemas.openxmlformats.org/drawingml/2006/main" xmlns:r="http://schemas.openxmlformats.org/officeDocument/2006/relationships" xmlns:p="http://schemas.openxmlformats.org/presentationml/2006/main">
  <p:tag name="NUM" val="7"/>
</p:tagLst>
</file>

<file path=ppt/tags/tag777.xml><?xml version="1.0" encoding="utf-8"?>
<p:tagLst xmlns:a="http://schemas.openxmlformats.org/drawingml/2006/main" xmlns:r="http://schemas.openxmlformats.org/officeDocument/2006/relationships" xmlns:p="http://schemas.openxmlformats.org/presentationml/2006/main">
  <p:tag name="NUM" val="8"/>
</p:tagLst>
</file>

<file path=ppt/tags/tag778.xml><?xml version="1.0" encoding="utf-8"?>
<p:tagLst xmlns:a="http://schemas.openxmlformats.org/drawingml/2006/main" xmlns:r="http://schemas.openxmlformats.org/officeDocument/2006/relationships" xmlns:p="http://schemas.openxmlformats.org/presentationml/2006/main">
  <p:tag name="NUM" val="9"/>
</p:tagLst>
</file>

<file path=ppt/tags/tag779.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44"/>
</p:tagLst>
</file>

<file path=ppt/tags/tag780.xml><?xml version="1.0" encoding="utf-8"?>
<p:tagLst xmlns:a="http://schemas.openxmlformats.org/drawingml/2006/main" xmlns:r="http://schemas.openxmlformats.org/officeDocument/2006/relationships" xmlns:p="http://schemas.openxmlformats.org/presentationml/2006/main">
  <p:tag name="NUM" val="11"/>
</p:tagLst>
</file>

<file path=ppt/tags/tag781.xml><?xml version="1.0" encoding="utf-8"?>
<p:tagLst xmlns:a="http://schemas.openxmlformats.org/drawingml/2006/main" xmlns:r="http://schemas.openxmlformats.org/officeDocument/2006/relationships" xmlns:p="http://schemas.openxmlformats.org/presentationml/2006/main">
  <p:tag name="NUM" val="12"/>
</p:tagLst>
</file>

<file path=ppt/tags/tag782.xml><?xml version="1.0" encoding="utf-8"?>
<p:tagLst xmlns:a="http://schemas.openxmlformats.org/drawingml/2006/main" xmlns:r="http://schemas.openxmlformats.org/officeDocument/2006/relationships" xmlns:p="http://schemas.openxmlformats.org/presentationml/2006/main">
  <p:tag name="NUM" val="13"/>
</p:tagLst>
</file>

<file path=ppt/tags/tag783.xml><?xml version="1.0" encoding="utf-8"?>
<p:tagLst xmlns:a="http://schemas.openxmlformats.org/drawingml/2006/main" xmlns:r="http://schemas.openxmlformats.org/officeDocument/2006/relationships" xmlns:p="http://schemas.openxmlformats.org/presentationml/2006/main">
  <p:tag name="NUM" val="14"/>
</p:tagLst>
</file>

<file path=ppt/tags/tag784.xml><?xml version="1.0" encoding="utf-8"?>
<p:tagLst xmlns:a="http://schemas.openxmlformats.org/drawingml/2006/main" xmlns:r="http://schemas.openxmlformats.org/officeDocument/2006/relationships" xmlns:p="http://schemas.openxmlformats.org/presentationml/2006/main">
  <p:tag name="NUM" val="15"/>
</p:tagLst>
</file>

<file path=ppt/tags/tag785.xml><?xml version="1.0" encoding="utf-8"?>
<p:tagLst xmlns:a="http://schemas.openxmlformats.org/drawingml/2006/main" xmlns:r="http://schemas.openxmlformats.org/officeDocument/2006/relationships" xmlns:p="http://schemas.openxmlformats.org/presentationml/2006/main">
  <p:tag name="NUM" val="16"/>
</p:tagLst>
</file>

<file path=ppt/tags/tag786.xml><?xml version="1.0" encoding="utf-8"?>
<p:tagLst xmlns:a="http://schemas.openxmlformats.org/drawingml/2006/main" xmlns:r="http://schemas.openxmlformats.org/officeDocument/2006/relationships" xmlns:p="http://schemas.openxmlformats.org/presentationml/2006/main">
  <p:tag name="NUM" val="17"/>
</p:tagLst>
</file>

<file path=ppt/tags/tag787.xml><?xml version="1.0" encoding="utf-8"?>
<p:tagLst xmlns:a="http://schemas.openxmlformats.org/drawingml/2006/main" xmlns:r="http://schemas.openxmlformats.org/officeDocument/2006/relationships" xmlns:p="http://schemas.openxmlformats.org/presentationml/2006/main">
  <p:tag name="NUM" val="18"/>
</p:tagLst>
</file>

<file path=ppt/tags/tag788.xml><?xml version="1.0" encoding="utf-8"?>
<p:tagLst xmlns:a="http://schemas.openxmlformats.org/drawingml/2006/main" xmlns:r="http://schemas.openxmlformats.org/officeDocument/2006/relationships" xmlns:p="http://schemas.openxmlformats.org/presentationml/2006/main">
  <p:tag name="NUM" val="19"/>
</p:tagLst>
</file>

<file path=ppt/tags/tag789.xml><?xml version="1.0" encoding="utf-8"?>
<p:tagLst xmlns:a="http://schemas.openxmlformats.org/drawingml/2006/main" xmlns:r="http://schemas.openxmlformats.org/officeDocument/2006/relationships" xmlns:p="http://schemas.openxmlformats.org/presentationml/2006/main">
  <p:tag name="NUM" val="20"/>
</p:tagLst>
</file>

<file path=ppt/tags/tag79.xml><?xml version="1.0" encoding="utf-8"?>
<p:tagLst xmlns:a="http://schemas.openxmlformats.org/drawingml/2006/main" xmlns:r="http://schemas.openxmlformats.org/officeDocument/2006/relationships" xmlns:p="http://schemas.openxmlformats.org/presentationml/2006/main">
  <p:tag name="NUM" val="45"/>
</p:tagLst>
</file>

<file path=ppt/tags/tag790.xml><?xml version="1.0" encoding="utf-8"?>
<p:tagLst xmlns:a="http://schemas.openxmlformats.org/drawingml/2006/main" xmlns:r="http://schemas.openxmlformats.org/officeDocument/2006/relationships" xmlns:p="http://schemas.openxmlformats.org/presentationml/2006/main">
  <p:tag name="NUM" val="21"/>
</p:tagLst>
</file>

<file path=ppt/tags/tag791.xml><?xml version="1.0" encoding="utf-8"?>
<p:tagLst xmlns:a="http://schemas.openxmlformats.org/drawingml/2006/main" xmlns:r="http://schemas.openxmlformats.org/officeDocument/2006/relationships" xmlns:p="http://schemas.openxmlformats.org/presentationml/2006/main">
  <p:tag name="NUM" val="22"/>
</p:tagLst>
</file>

<file path=ppt/tags/tag792.xml><?xml version="1.0" encoding="utf-8"?>
<p:tagLst xmlns:a="http://schemas.openxmlformats.org/drawingml/2006/main" xmlns:r="http://schemas.openxmlformats.org/officeDocument/2006/relationships" xmlns:p="http://schemas.openxmlformats.org/presentationml/2006/main">
  <p:tag name="NUM" val="23"/>
</p:tagLst>
</file>

<file path=ppt/tags/tag793.xml><?xml version="1.0" encoding="utf-8"?>
<p:tagLst xmlns:a="http://schemas.openxmlformats.org/drawingml/2006/main" xmlns:r="http://schemas.openxmlformats.org/officeDocument/2006/relationships" xmlns:p="http://schemas.openxmlformats.org/presentationml/2006/main">
  <p:tag name="NUM" val="24"/>
</p:tagLst>
</file>

<file path=ppt/tags/tag794.xml><?xml version="1.0" encoding="utf-8"?>
<p:tagLst xmlns:a="http://schemas.openxmlformats.org/drawingml/2006/main" xmlns:r="http://schemas.openxmlformats.org/officeDocument/2006/relationships" xmlns:p="http://schemas.openxmlformats.org/presentationml/2006/main">
  <p:tag name="NUM" val="25"/>
</p:tagLst>
</file>

<file path=ppt/tags/tag795.xml><?xml version="1.0" encoding="utf-8"?>
<p:tagLst xmlns:a="http://schemas.openxmlformats.org/drawingml/2006/main" xmlns:r="http://schemas.openxmlformats.org/officeDocument/2006/relationships" xmlns:p="http://schemas.openxmlformats.org/presentationml/2006/main">
  <p:tag name="NUM" val="26"/>
</p:tagLst>
</file>

<file path=ppt/tags/tag796.xml><?xml version="1.0" encoding="utf-8"?>
<p:tagLst xmlns:a="http://schemas.openxmlformats.org/drawingml/2006/main" xmlns:r="http://schemas.openxmlformats.org/officeDocument/2006/relationships" xmlns:p="http://schemas.openxmlformats.org/presentationml/2006/main">
  <p:tag name="NUM" val="27"/>
</p:tagLst>
</file>

<file path=ppt/tags/tag797.xml><?xml version="1.0" encoding="utf-8"?>
<p:tagLst xmlns:a="http://schemas.openxmlformats.org/drawingml/2006/main" xmlns:r="http://schemas.openxmlformats.org/officeDocument/2006/relationships" xmlns:p="http://schemas.openxmlformats.org/presentationml/2006/main">
  <p:tag name="NUM" val="28"/>
</p:tagLst>
</file>

<file path=ppt/tags/tag798.xml><?xml version="1.0" encoding="utf-8"?>
<p:tagLst xmlns:a="http://schemas.openxmlformats.org/drawingml/2006/main" xmlns:r="http://schemas.openxmlformats.org/officeDocument/2006/relationships" xmlns:p="http://schemas.openxmlformats.org/presentationml/2006/main">
  <p:tag name="NUM" val="29"/>
</p:tagLst>
</file>

<file path=ppt/tags/tag799.xml><?xml version="1.0" encoding="utf-8"?>
<p:tagLst xmlns:a="http://schemas.openxmlformats.org/drawingml/2006/main" xmlns:r="http://schemas.openxmlformats.org/officeDocument/2006/relationships" xmlns:p="http://schemas.openxmlformats.org/presentationml/2006/main">
  <p:tag name="NUM" val="30"/>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6"/>
</p:tagLst>
</file>

<file path=ppt/tags/tag800.xml><?xml version="1.0" encoding="utf-8"?>
<p:tagLst xmlns:a="http://schemas.openxmlformats.org/drawingml/2006/main" xmlns:r="http://schemas.openxmlformats.org/officeDocument/2006/relationships" xmlns:p="http://schemas.openxmlformats.org/presentationml/2006/main">
  <p:tag name="NUM" val="1"/>
</p:tagLst>
</file>

<file path=ppt/tags/tag801.xml><?xml version="1.0" encoding="utf-8"?>
<p:tagLst xmlns:a="http://schemas.openxmlformats.org/drawingml/2006/main" xmlns:r="http://schemas.openxmlformats.org/officeDocument/2006/relationships" xmlns:p="http://schemas.openxmlformats.org/presentationml/2006/main">
  <p:tag name="NUM" val="2"/>
</p:tagLst>
</file>

<file path=ppt/tags/tag802.xml><?xml version="1.0" encoding="utf-8"?>
<p:tagLst xmlns:a="http://schemas.openxmlformats.org/drawingml/2006/main" xmlns:r="http://schemas.openxmlformats.org/officeDocument/2006/relationships" xmlns:p="http://schemas.openxmlformats.org/presentationml/2006/main">
  <p:tag name="NUM" val="3"/>
</p:tagLst>
</file>

<file path=ppt/tags/tag803.xml><?xml version="1.0" encoding="utf-8"?>
<p:tagLst xmlns:a="http://schemas.openxmlformats.org/drawingml/2006/main" xmlns:r="http://schemas.openxmlformats.org/officeDocument/2006/relationships" xmlns:p="http://schemas.openxmlformats.org/presentationml/2006/main">
  <p:tag name="NUM" val="4"/>
</p:tagLst>
</file>

<file path=ppt/tags/tag804.xml><?xml version="1.0" encoding="utf-8"?>
<p:tagLst xmlns:a="http://schemas.openxmlformats.org/drawingml/2006/main" xmlns:r="http://schemas.openxmlformats.org/officeDocument/2006/relationships" xmlns:p="http://schemas.openxmlformats.org/presentationml/2006/main">
  <p:tag name="NUM" val="5"/>
</p:tagLst>
</file>

<file path=ppt/tags/tag805.xml><?xml version="1.0" encoding="utf-8"?>
<p:tagLst xmlns:a="http://schemas.openxmlformats.org/drawingml/2006/main" xmlns:r="http://schemas.openxmlformats.org/officeDocument/2006/relationships" xmlns:p="http://schemas.openxmlformats.org/presentationml/2006/main">
  <p:tag name="NUM" val="6"/>
</p:tagLst>
</file>

<file path=ppt/tags/tag806.xml><?xml version="1.0" encoding="utf-8"?>
<p:tagLst xmlns:a="http://schemas.openxmlformats.org/drawingml/2006/main" xmlns:r="http://schemas.openxmlformats.org/officeDocument/2006/relationships" xmlns:p="http://schemas.openxmlformats.org/presentationml/2006/main">
  <p:tag name="NUM" val="7"/>
</p:tagLst>
</file>

<file path=ppt/tags/tag807.xml><?xml version="1.0" encoding="utf-8"?>
<p:tagLst xmlns:a="http://schemas.openxmlformats.org/drawingml/2006/main" xmlns:r="http://schemas.openxmlformats.org/officeDocument/2006/relationships" xmlns:p="http://schemas.openxmlformats.org/presentationml/2006/main">
  <p:tag name="NUM" val="8"/>
</p:tagLst>
</file>

<file path=ppt/tags/tag808.xml><?xml version="1.0" encoding="utf-8"?>
<p:tagLst xmlns:a="http://schemas.openxmlformats.org/drawingml/2006/main" xmlns:r="http://schemas.openxmlformats.org/officeDocument/2006/relationships" xmlns:p="http://schemas.openxmlformats.org/presentationml/2006/main">
  <p:tag name="NUM" val="9"/>
</p:tagLst>
</file>

<file path=ppt/tags/tag809.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47"/>
</p:tagLst>
</file>

<file path=ppt/tags/tag810.xml><?xml version="1.0" encoding="utf-8"?>
<p:tagLst xmlns:a="http://schemas.openxmlformats.org/drawingml/2006/main" xmlns:r="http://schemas.openxmlformats.org/officeDocument/2006/relationships" xmlns:p="http://schemas.openxmlformats.org/presentationml/2006/main">
  <p:tag name="NUM" val="11"/>
</p:tagLst>
</file>

<file path=ppt/tags/tag811.xml><?xml version="1.0" encoding="utf-8"?>
<p:tagLst xmlns:a="http://schemas.openxmlformats.org/drawingml/2006/main" xmlns:r="http://schemas.openxmlformats.org/officeDocument/2006/relationships" xmlns:p="http://schemas.openxmlformats.org/presentationml/2006/main">
  <p:tag name="NUM" val="12"/>
</p:tagLst>
</file>

<file path=ppt/tags/tag812.xml><?xml version="1.0" encoding="utf-8"?>
<p:tagLst xmlns:a="http://schemas.openxmlformats.org/drawingml/2006/main" xmlns:r="http://schemas.openxmlformats.org/officeDocument/2006/relationships" xmlns:p="http://schemas.openxmlformats.org/presentationml/2006/main">
  <p:tag name="NUM" val="13"/>
</p:tagLst>
</file>

<file path=ppt/tags/tag813.xml><?xml version="1.0" encoding="utf-8"?>
<p:tagLst xmlns:a="http://schemas.openxmlformats.org/drawingml/2006/main" xmlns:r="http://schemas.openxmlformats.org/officeDocument/2006/relationships" xmlns:p="http://schemas.openxmlformats.org/presentationml/2006/main">
  <p:tag name="NUM" val="14"/>
</p:tagLst>
</file>

<file path=ppt/tags/tag814.xml><?xml version="1.0" encoding="utf-8"?>
<p:tagLst xmlns:a="http://schemas.openxmlformats.org/drawingml/2006/main" xmlns:r="http://schemas.openxmlformats.org/officeDocument/2006/relationships" xmlns:p="http://schemas.openxmlformats.org/presentationml/2006/main">
  <p:tag name="NUM" val="15"/>
</p:tagLst>
</file>

<file path=ppt/tags/tag815.xml><?xml version="1.0" encoding="utf-8"?>
<p:tagLst xmlns:a="http://schemas.openxmlformats.org/drawingml/2006/main" xmlns:r="http://schemas.openxmlformats.org/officeDocument/2006/relationships" xmlns:p="http://schemas.openxmlformats.org/presentationml/2006/main">
  <p:tag name="NUM" val="16"/>
</p:tagLst>
</file>

<file path=ppt/tags/tag816.xml><?xml version="1.0" encoding="utf-8"?>
<p:tagLst xmlns:a="http://schemas.openxmlformats.org/drawingml/2006/main" xmlns:r="http://schemas.openxmlformats.org/officeDocument/2006/relationships" xmlns:p="http://schemas.openxmlformats.org/presentationml/2006/main">
  <p:tag name="NUM" val="17"/>
</p:tagLst>
</file>

<file path=ppt/tags/tag817.xml><?xml version="1.0" encoding="utf-8"?>
<p:tagLst xmlns:a="http://schemas.openxmlformats.org/drawingml/2006/main" xmlns:r="http://schemas.openxmlformats.org/officeDocument/2006/relationships" xmlns:p="http://schemas.openxmlformats.org/presentationml/2006/main">
  <p:tag name="NUM" val="18"/>
</p:tagLst>
</file>

<file path=ppt/tags/tag818.xml><?xml version="1.0" encoding="utf-8"?>
<p:tagLst xmlns:a="http://schemas.openxmlformats.org/drawingml/2006/main" xmlns:r="http://schemas.openxmlformats.org/officeDocument/2006/relationships" xmlns:p="http://schemas.openxmlformats.org/presentationml/2006/main">
  <p:tag name="NUM" val="19"/>
</p:tagLst>
</file>

<file path=ppt/tags/tag819.xml><?xml version="1.0" encoding="utf-8"?>
<p:tagLst xmlns:a="http://schemas.openxmlformats.org/drawingml/2006/main" xmlns:r="http://schemas.openxmlformats.org/officeDocument/2006/relationships" xmlns:p="http://schemas.openxmlformats.org/presentationml/2006/main">
  <p:tag name="NUM" val="20"/>
</p:tagLst>
</file>

<file path=ppt/tags/tag82.xml><?xml version="1.0" encoding="utf-8"?>
<p:tagLst xmlns:a="http://schemas.openxmlformats.org/drawingml/2006/main" xmlns:r="http://schemas.openxmlformats.org/officeDocument/2006/relationships" xmlns:p="http://schemas.openxmlformats.org/presentationml/2006/main">
  <p:tag name="NUM" val="48"/>
</p:tagLst>
</file>

<file path=ppt/tags/tag820.xml><?xml version="1.0" encoding="utf-8"?>
<p:tagLst xmlns:a="http://schemas.openxmlformats.org/drawingml/2006/main" xmlns:r="http://schemas.openxmlformats.org/officeDocument/2006/relationships" xmlns:p="http://schemas.openxmlformats.org/presentationml/2006/main">
  <p:tag name="NUM" val="21"/>
</p:tagLst>
</file>

<file path=ppt/tags/tag821.xml><?xml version="1.0" encoding="utf-8"?>
<p:tagLst xmlns:a="http://schemas.openxmlformats.org/drawingml/2006/main" xmlns:r="http://schemas.openxmlformats.org/officeDocument/2006/relationships" xmlns:p="http://schemas.openxmlformats.org/presentationml/2006/main">
  <p:tag name="NUM" val="22"/>
</p:tagLst>
</file>

<file path=ppt/tags/tag822.xml><?xml version="1.0" encoding="utf-8"?>
<p:tagLst xmlns:a="http://schemas.openxmlformats.org/drawingml/2006/main" xmlns:r="http://schemas.openxmlformats.org/officeDocument/2006/relationships" xmlns:p="http://schemas.openxmlformats.org/presentationml/2006/main">
  <p:tag name="NUM" val="23"/>
</p:tagLst>
</file>

<file path=ppt/tags/tag823.xml><?xml version="1.0" encoding="utf-8"?>
<p:tagLst xmlns:a="http://schemas.openxmlformats.org/drawingml/2006/main" xmlns:r="http://schemas.openxmlformats.org/officeDocument/2006/relationships" xmlns:p="http://schemas.openxmlformats.org/presentationml/2006/main">
  <p:tag name="NUM" val="24"/>
</p:tagLst>
</file>

<file path=ppt/tags/tag824.xml><?xml version="1.0" encoding="utf-8"?>
<p:tagLst xmlns:a="http://schemas.openxmlformats.org/drawingml/2006/main" xmlns:r="http://schemas.openxmlformats.org/officeDocument/2006/relationships" xmlns:p="http://schemas.openxmlformats.org/presentationml/2006/main">
  <p:tag name="NUM" val="25"/>
</p:tagLst>
</file>

<file path=ppt/tags/tag825.xml><?xml version="1.0" encoding="utf-8"?>
<p:tagLst xmlns:a="http://schemas.openxmlformats.org/drawingml/2006/main" xmlns:r="http://schemas.openxmlformats.org/officeDocument/2006/relationships" xmlns:p="http://schemas.openxmlformats.org/presentationml/2006/main">
  <p:tag name="NUM" val="26"/>
</p:tagLst>
</file>

<file path=ppt/tags/tag826.xml><?xml version="1.0" encoding="utf-8"?>
<p:tagLst xmlns:a="http://schemas.openxmlformats.org/drawingml/2006/main" xmlns:r="http://schemas.openxmlformats.org/officeDocument/2006/relationships" xmlns:p="http://schemas.openxmlformats.org/presentationml/2006/main">
  <p:tag name="NUM" val="27"/>
</p:tagLst>
</file>

<file path=ppt/tags/tag827.xml><?xml version="1.0" encoding="utf-8"?>
<p:tagLst xmlns:a="http://schemas.openxmlformats.org/drawingml/2006/main" xmlns:r="http://schemas.openxmlformats.org/officeDocument/2006/relationships" xmlns:p="http://schemas.openxmlformats.org/presentationml/2006/main">
  <p:tag name="NUM" val="28"/>
</p:tagLst>
</file>

<file path=ppt/tags/tag828.xml><?xml version="1.0" encoding="utf-8"?>
<p:tagLst xmlns:a="http://schemas.openxmlformats.org/drawingml/2006/main" xmlns:r="http://schemas.openxmlformats.org/officeDocument/2006/relationships" xmlns:p="http://schemas.openxmlformats.org/presentationml/2006/main">
  <p:tag name="NUM" val="29"/>
</p:tagLst>
</file>

<file path=ppt/tags/tag829.xml><?xml version="1.0" encoding="utf-8"?>
<p:tagLst xmlns:a="http://schemas.openxmlformats.org/drawingml/2006/main" xmlns:r="http://schemas.openxmlformats.org/officeDocument/2006/relationships" xmlns:p="http://schemas.openxmlformats.org/presentationml/2006/main">
  <p:tag name="NUM" val="30"/>
</p:tagLst>
</file>

<file path=ppt/tags/tag83.xml><?xml version="1.0" encoding="utf-8"?>
<p:tagLst xmlns:a="http://schemas.openxmlformats.org/drawingml/2006/main" xmlns:r="http://schemas.openxmlformats.org/officeDocument/2006/relationships" xmlns:p="http://schemas.openxmlformats.org/presentationml/2006/main">
  <p:tag name="NUM" val="49"/>
</p:tagLst>
</file>

<file path=ppt/tags/tag830.xml><?xml version="1.0" encoding="utf-8"?>
<p:tagLst xmlns:a="http://schemas.openxmlformats.org/drawingml/2006/main" xmlns:r="http://schemas.openxmlformats.org/officeDocument/2006/relationships" xmlns:p="http://schemas.openxmlformats.org/presentationml/2006/main">
  <p:tag name="NUM" val="31"/>
</p:tagLst>
</file>

<file path=ppt/tags/tag831.xml><?xml version="1.0" encoding="utf-8"?>
<p:tagLst xmlns:a="http://schemas.openxmlformats.org/drawingml/2006/main" xmlns:r="http://schemas.openxmlformats.org/officeDocument/2006/relationships" xmlns:p="http://schemas.openxmlformats.org/presentationml/2006/main">
  <p:tag name="NUM" val="32"/>
</p:tagLst>
</file>

<file path=ppt/tags/tag832.xml><?xml version="1.0" encoding="utf-8"?>
<p:tagLst xmlns:a="http://schemas.openxmlformats.org/drawingml/2006/main" xmlns:r="http://schemas.openxmlformats.org/officeDocument/2006/relationships" xmlns:p="http://schemas.openxmlformats.org/presentationml/2006/main">
  <p:tag name="NUM" val="33"/>
</p:tagLst>
</file>

<file path=ppt/tags/tag833.xml><?xml version="1.0" encoding="utf-8"?>
<p:tagLst xmlns:a="http://schemas.openxmlformats.org/drawingml/2006/main" xmlns:r="http://schemas.openxmlformats.org/officeDocument/2006/relationships" xmlns:p="http://schemas.openxmlformats.org/presentationml/2006/main">
  <p:tag name="NUM" val="34"/>
</p:tagLst>
</file>

<file path=ppt/tags/tag834.xml><?xml version="1.0" encoding="utf-8"?>
<p:tagLst xmlns:a="http://schemas.openxmlformats.org/drawingml/2006/main" xmlns:r="http://schemas.openxmlformats.org/officeDocument/2006/relationships" xmlns:p="http://schemas.openxmlformats.org/presentationml/2006/main">
  <p:tag name="NUM" val="35"/>
</p:tagLst>
</file>

<file path=ppt/tags/tag835.xml><?xml version="1.0" encoding="utf-8"?>
<p:tagLst xmlns:a="http://schemas.openxmlformats.org/drawingml/2006/main" xmlns:r="http://schemas.openxmlformats.org/officeDocument/2006/relationships" xmlns:p="http://schemas.openxmlformats.org/presentationml/2006/main">
  <p:tag name="NUM" val="36"/>
</p:tagLst>
</file>

<file path=ppt/tags/tag836.xml><?xml version="1.0" encoding="utf-8"?>
<p:tagLst xmlns:a="http://schemas.openxmlformats.org/drawingml/2006/main" xmlns:r="http://schemas.openxmlformats.org/officeDocument/2006/relationships" xmlns:p="http://schemas.openxmlformats.org/presentationml/2006/main">
  <p:tag name="NUM" val="37"/>
</p:tagLst>
</file>

<file path=ppt/tags/tag837.xml><?xml version="1.0" encoding="utf-8"?>
<p:tagLst xmlns:a="http://schemas.openxmlformats.org/drawingml/2006/main" xmlns:r="http://schemas.openxmlformats.org/officeDocument/2006/relationships" xmlns:p="http://schemas.openxmlformats.org/presentationml/2006/main">
  <p:tag name="NUM" val="38"/>
</p:tagLst>
</file>

<file path=ppt/tags/tag838.xml><?xml version="1.0" encoding="utf-8"?>
<p:tagLst xmlns:a="http://schemas.openxmlformats.org/drawingml/2006/main" xmlns:r="http://schemas.openxmlformats.org/officeDocument/2006/relationships" xmlns:p="http://schemas.openxmlformats.org/presentationml/2006/main">
  <p:tag name="NUM" val="39"/>
</p:tagLst>
</file>

<file path=ppt/tags/tag839.xml><?xml version="1.0" encoding="utf-8"?>
<p:tagLst xmlns:a="http://schemas.openxmlformats.org/drawingml/2006/main" xmlns:r="http://schemas.openxmlformats.org/officeDocument/2006/relationships" xmlns:p="http://schemas.openxmlformats.org/presentationml/2006/main">
  <p:tag name="NUM" val="40"/>
</p:tagLst>
</file>

<file path=ppt/tags/tag84.xml><?xml version="1.0" encoding="utf-8"?>
<p:tagLst xmlns:a="http://schemas.openxmlformats.org/drawingml/2006/main" xmlns:r="http://schemas.openxmlformats.org/officeDocument/2006/relationships" xmlns:p="http://schemas.openxmlformats.org/presentationml/2006/main">
  <p:tag name="NUM" val="50"/>
</p:tagLst>
</file>

<file path=ppt/tags/tag840.xml><?xml version="1.0" encoding="utf-8"?>
<p:tagLst xmlns:a="http://schemas.openxmlformats.org/drawingml/2006/main" xmlns:r="http://schemas.openxmlformats.org/officeDocument/2006/relationships" xmlns:p="http://schemas.openxmlformats.org/presentationml/2006/main">
  <p:tag name="NUM" val="41"/>
</p:tagLst>
</file>

<file path=ppt/tags/tag841.xml><?xml version="1.0" encoding="utf-8"?>
<p:tagLst xmlns:a="http://schemas.openxmlformats.org/drawingml/2006/main" xmlns:r="http://schemas.openxmlformats.org/officeDocument/2006/relationships" xmlns:p="http://schemas.openxmlformats.org/presentationml/2006/main">
  <p:tag name="NUM" val="42"/>
</p:tagLst>
</file>

<file path=ppt/tags/tag842.xml><?xml version="1.0" encoding="utf-8"?>
<p:tagLst xmlns:a="http://schemas.openxmlformats.org/drawingml/2006/main" xmlns:r="http://schemas.openxmlformats.org/officeDocument/2006/relationships" xmlns:p="http://schemas.openxmlformats.org/presentationml/2006/main">
  <p:tag name="NUM" val="43"/>
</p:tagLst>
</file>

<file path=ppt/tags/tag843.xml><?xml version="1.0" encoding="utf-8"?>
<p:tagLst xmlns:a="http://schemas.openxmlformats.org/drawingml/2006/main" xmlns:r="http://schemas.openxmlformats.org/officeDocument/2006/relationships" xmlns:p="http://schemas.openxmlformats.org/presentationml/2006/main">
  <p:tag name="NUM" val="44"/>
</p:tagLst>
</file>

<file path=ppt/tags/tag844.xml><?xml version="1.0" encoding="utf-8"?>
<p:tagLst xmlns:a="http://schemas.openxmlformats.org/drawingml/2006/main" xmlns:r="http://schemas.openxmlformats.org/officeDocument/2006/relationships" xmlns:p="http://schemas.openxmlformats.org/presentationml/2006/main">
  <p:tag name="NUM" val="45"/>
</p:tagLst>
</file>

<file path=ppt/tags/tag845.xml><?xml version="1.0" encoding="utf-8"?>
<p:tagLst xmlns:a="http://schemas.openxmlformats.org/drawingml/2006/main" xmlns:r="http://schemas.openxmlformats.org/officeDocument/2006/relationships" xmlns:p="http://schemas.openxmlformats.org/presentationml/2006/main">
  <p:tag name="NUM" val="46"/>
</p:tagLst>
</file>

<file path=ppt/tags/tag846.xml><?xml version="1.0" encoding="utf-8"?>
<p:tagLst xmlns:a="http://schemas.openxmlformats.org/drawingml/2006/main" xmlns:r="http://schemas.openxmlformats.org/officeDocument/2006/relationships" xmlns:p="http://schemas.openxmlformats.org/presentationml/2006/main">
  <p:tag name="NUM" val="47"/>
</p:tagLst>
</file>

<file path=ppt/tags/tag847.xml><?xml version="1.0" encoding="utf-8"?>
<p:tagLst xmlns:a="http://schemas.openxmlformats.org/drawingml/2006/main" xmlns:r="http://schemas.openxmlformats.org/officeDocument/2006/relationships" xmlns:p="http://schemas.openxmlformats.org/presentationml/2006/main">
  <p:tag name="NUM" val="48"/>
</p:tagLst>
</file>

<file path=ppt/tags/tag848.xml><?xml version="1.0" encoding="utf-8"?>
<p:tagLst xmlns:a="http://schemas.openxmlformats.org/drawingml/2006/main" xmlns:r="http://schemas.openxmlformats.org/officeDocument/2006/relationships" xmlns:p="http://schemas.openxmlformats.org/presentationml/2006/main">
  <p:tag name="NUM" val="49"/>
</p:tagLst>
</file>

<file path=ppt/tags/tag849.xml><?xml version="1.0" encoding="utf-8"?>
<p:tagLst xmlns:a="http://schemas.openxmlformats.org/drawingml/2006/main" xmlns:r="http://schemas.openxmlformats.org/officeDocument/2006/relationships" xmlns:p="http://schemas.openxmlformats.org/presentationml/2006/main">
  <p:tag name="NUM" val="50"/>
</p:tagLst>
</file>

<file path=ppt/tags/tag85.xml><?xml version="1.0" encoding="utf-8"?>
<p:tagLst xmlns:a="http://schemas.openxmlformats.org/drawingml/2006/main" xmlns:r="http://schemas.openxmlformats.org/officeDocument/2006/relationships" xmlns:p="http://schemas.openxmlformats.org/presentationml/2006/main">
  <p:tag name="NUM" val="51"/>
</p:tagLst>
</file>

<file path=ppt/tags/tag850.xml><?xml version="1.0" encoding="utf-8"?>
<p:tagLst xmlns:a="http://schemas.openxmlformats.org/drawingml/2006/main" xmlns:r="http://schemas.openxmlformats.org/officeDocument/2006/relationships" xmlns:p="http://schemas.openxmlformats.org/presentationml/2006/main">
  <p:tag name="NUM" val="51"/>
</p:tagLst>
</file>

<file path=ppt/tags/tag851.xml><?xml version="1.0" encoding="utf-8"?>
<p:tagLst xmlns:a="http://schemas.openxmlformats.org/drawingml/2006/main" xmlns:r="http://schemas.openxmlformats.org/officeDocument/2006/relationships" xmlns:p="http://schemas.openxmlformats.org/presentationml/2006/main">
  <p:tag name="NUM" val="52"/>
</p:tagLst>
</file>

<file path=ppt/tags/tag852.xml><?xml version="1.0" encoding="utf-8"?>
<p:tagLst xmlns:a="http://schemas.openxmlformats.org/drawingml/2006/main" xmlns:r="http://schemas.openxmlformats.org/officeDocument/2006/relationships" xmlns:p="http://schemas.openxmlformats.org/presentationml/2006/main">
  <p:tag name="NUM" val="53"/>
</p:tagLst>
</file>

<file path=ppt/tags/tag853.xml><?xml version="1.0" encoding="utf-8"?>
<p:tagLst xmlns:a="http://schemas.openxmlformats.org/drawingml/2006/main" xmlns:r="http://schemas.openxmlformats.org/officeDocument/2006/relationships" xmlns:p="http://schemas.openxmlformats.org/presentationml/2006/main">
  <p:tag name="NUM" val="54"/>
</p:tagLst>
</file>

<file path=ppt/tags/tag854.xml><?xml version="1.0" encoding="utf-8"?>
<p:tagLst xmlns:a="http://schemas.openxmlformats.org/drawingml/2006/main" xmlns:r="http://schemas.openxmlformats.org/officeDocument/2006/relationships" xmlns:p="http://schemas.openxmlformats.org/presentationml/2006/main">
  <p:tag name="NUM" val="55"/>
</p:tagLst>
</file>

<file path=ppt/tags/tag855.xml><?xml version="1.0" encoding="utf-8"?>
<p:tagLst xmlns:a="http://schemas.openxmlformats.org/drawingml/2006/main" xmlns:r="http://schemas.openxmlformats.org/officeDocument/2006/relationships" xmlns:p="http://schemas.openxmlformats.org/presentationml/2006/main">
  <p:tag name="NUM" val="56"/>
</p:tagLst>
</file>

<file path=ppt/tags/tag856.xml><?xml version="1.0" encoding="utf-8"?>
<p:tagLst xmlns:a="http://schemas.openxmlformats.org/drawingml/2006/main" xmlns:r="http://schemas.openxmlformats.org/officeDocument/2006/relationships" xmlns:p="http://schemas.openxmlformats.org/presentationml/2006/main">
  <p:tag name="NUM" val="57"/>
</p:tagLst>
</file>

<file path=ppt/tags/tag857.xml><?xml version="1.0" encoding="utf-8"?>
<p:tagLst xmlns:a="http://schemas.openxmlformats.org/drawingml/2006/main" xmlns:r="http://schemas.openxmlformats.org/officeDocument/2006/relationships" xmlns:p="http://schemas.openxmlformats.org/presentationml/2006/main">
  <p:tag name="NUM" val="58"/>
</p:tagLst>
</file>

<file path=ppt/tags/tag858.xml><?xml version="1.0" encoding="utf-8"?>
<p:tagLst xmlns:a="http://schemas.openxmlformats.org/drawingml/2006/main" xmlns:r="http://schemas.openxmlformats.org/officeDocument/2006/relationships" xmlns:p="http://schemas.openxmlformats.org/presentationml/2006/main">
  <p:tag name="NUM" val="59"/>
</p:tagLst>
</file>

<file path=ppt/tags/tag859.xml><?xml version="1.0" encoding="utf-8"?>
<p:tagLst xmlns:a="http://schemas.openxmlformats.org/drawingml/2006/main" xmlns:r="http://schemas.openxmlformats.org/officeDocument/2006/relationships" xmlns:p="http://schemas.openxmlformats.org/presentationml/2006/main">
  <p:tag name="NUM" val="60"/>
</p:tagLst>
</file>

<file path=ppt/tags/tag86.xml><?xml version="1.0" encoding="utf-8"?>
<p:tagLst xmlns:a="http://schemas.openxmlformats.org/drawingml/2006/main" xmlns:r="http://schemas.openxmlformats.org/officeDocument/2006/relationships" xmlns:p="http://schemas.openxmlformats.org/presentationml/2006/main">
  <p:tag name="NUM" val="52"/>
</p:tagLst>
</file>

<file path=ppt/tags/tag860.xml><?xml version="1.0" encoding="utf-8"?>
<p:tagLst xmlns:a="http://schemas.openxmlformats.org/drawingml/2006/main" xmlns:r="http://schemas.openxmlformats.org/officeDocument/2006/relationships" xmlns:p="http://schemas.openxmlformats.org/presentationml/2006/main">
  <p:tag name="NUM" val="61"/>
</p:tagLst>
</file>

<file path=ppt/tags/tag861.xml><?xml version="1.0" encoding="utf-8"?>
<p:tagLst xmlns:a="http://schemas.openxmlformats.org/drawingml/2006/main" xmlns:r="http://schemas.openxmlformats.org/officeDocument/2006/relationships" xmlns:p="http://schemas.openxmlformats.org/presentationml/2006/main">
  <p:tag name="NUM" val="1"/>
</p:tagLst>
</file>

<file path=ppt/tags/tag862.xml><?xml version="1.0" encoding="utf-8"?>
<p:tagLst xmlns:a="http://schemas.openxmlformats.org/drawingml/2006/main" xmlns:r="http://schemas.openxmlformats.org/officeDocument/2006/relationships" xmlns:p="http://schemas.openxmlformats.org/presentationml/2006/main">
  <p:tag name="NUM" val="2"/>
</p:tagLst>
</file>

<file path=ppt/tags/tag863.xml><?xml version="1.0" encoding="utf-8"?>
<p:tagLst xmlns:a="http://schemas.openxmlformats.org/drawingml/2006/main" xmlns:r="http://schemas.openxmlformats.org/officeDocument/2006/relationships" xmlns:p="http://schemas.openxmlformats.org/presentationml/2006/main">
  <p:tag name="NUM" val="3"/>
</p:tagLst>
</file>

<file path=ppt/tags/tag864.xml><?xml version="1.0" encoding="utf-8"?>
<p:tagLst xmlns:a="http://schemas.openxmlformats.org/drawingml/2006/main" xmlns:r="http://schemas.openxmlformats.org/officeDocument/2006/relationships" xmlns:p="http://schemas.openxmlformats.org/presentationml/2006/main">
  <p:tag name="NUM" val="4"/>
</p:tagLst>
</file>

<file path=ppt/tags/tag865.xml><?xml version="1.0" encoding="utf-8"?>
<p:tagLst xmlns:a="http://schemas.openxmlformats.org/drawingml/2006/main" xmlns:r="http://schemas.openxmlformats.org/officeDocument/2006/relationships" xmlns:p="http://schemas.openxmlformats.org/presentationml/2006/main">
  <p:tag name="NUM" val="5"/>
</p:tagLst>
</file>

<file path=ppt/tags/tag866.xml><?xml version="1.0" encoding="utf-8"?>
<p:tagLst xmlns:a="http://schemas.openxmlformats.org/drawingml/2006/main" xmlns:r="http://schemas.openxmlformats.org/officeDocument/2006/relationships" xmlns:p="http://schemas.openxmlformats.org/presentationml/2006/main">
  <p:tag name="NUM" val="6"/>
</p:tagLst>
</file>

<file path=ppt/tags/tag867.xml><?xml version="1.0" encoding="utf-8"?>
<p:tagLst xmlns:a="http://schemas.openxmlformats.org/drawingml/2006/main" xmlns:r="http://schemas.openxmlformats.org/officeDocument/2006/relationships" xmlns:p="http://schemas.openxmlformats.org/presentationml/2006/main">
  <p:tag name="NUM" val="7"/>
</p:tagLst>
</file>

<file path=ppt/tags/tag868.xml><?xml version="1.0" encoding="utf-8"?>
<p:tagLst xmlns:a="http://schemas.openxmlformats.org/drawingml/2006/main" xmlns:r="http://schemas.openxmlformats.org/officeDocument/2006/relationships" xmlns:p="http://schemas.openxmlformats.org/presentationml/2006/main">
  <p:tag name="NUM" val="8"/>
</p:tagLst>
</file>

<file path=ppt/tags/tag869.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53"/>
</p:tagLst>
</file>

<file path=ppt/tags/tag870.xml><?xml version="1.0" encoding="utf-8"?>
<p:tagLst xmlns:a="http://schemas.openxmlformats.org/drawingml/2006/main" xmlns:r="http://schemas.openxmlformats.org/officeDocument/2006/relationships" xmlns:p="http://schemas.openxmlformats.org/presentationml/2006/main">
  <p:tag name="NUM" val="10"/>
</p:tagLst>
</file>

<file path=ppt/tags/tag871.xml><?xml version="1.0" encoding="utf-8"?>
<p:tagLst xmlns:a="http://schemas.openxmlformats.org/drawingml/2006/main" xmlns:r="http://schemas.openxmlformats.org/officeDocument/2006/relationships" xmlns:p="http://schemas.openxmlformats.org/presentationml/2006/main">
  <p:tag name="NUM" val="11"/>
</p:tagLst>
</file>

<file path=ppt/tags/tag872.xml><?xml version="1.0" encoding="utf-8"?>
<p:tagLst xmlns:a="http://schemas.openxmlformats.org/drawingml/2006/main" xmlns:r="http://schemas.openxmlformats.org/officeDocument/2006/relationships" xmlns:p="http://schemas.openxmlformats.org/presentationml/2006/main">
  <p:tag name="NUM" val="12"/>
</p:tagLst>
</file>

<file path=ppt/tags/tag873.xml><?xml version="1.0" encoding="utf-8"?>
<p:tagLst xmlns:a="http://schemas.openxmlformats.org/drawingml/2006/main" xmlns:r="http://schemas.openxmlformats.org/officeDocument/2006/relationships" xmlns:p="http://schemas.openxmlformats.org/presentationml/2006/main">
  <p:tag name="NUM" val="13"/>
</p:tagLst>
</file>

<file path=ppt/tags/tag874.xml><?xml version="1.0" encoding="utf-8"?>
<p:tagLst xmlns:a="http://schemas.openxmlformats.org/drawingml/2006/main" xmlns:r="http://schemas.openxmlformats.org/officeDocument/2006/relationships" xmlns:p="http://schemas.openxmlformats.org/presentationml/2006/main">
  <p:tag name="NUM" val="14"/>
</p:tagLst>
</file>

<file path=ppt/tags/tag875.xml><?xml version="1.0" encoding="utf-8"?>
<p:tagLst xmlns:a="http://schemas.openxmlformats.org/drawingml/2006/main" xmlns:r="http://schemas.openxmlformats.org/officeDocument/2006/relationships" xmlns:p="http://schemas.openxmlformats.org/presentationml/2006/main">
  <p:tag name="NUM" val="15"/>
</p:tagLst>
</file>

<file path=ppt/tags/tag876.xml><?xml version="1.0" encoding="utf-8"?>
<p:tagLst xmlns:a="http://schemas.openxmlformats.org/drawingml/2006/main" xmlns:r="http://schemas.openxmlformats.org/officeDocument/2006/relationships" xmlns:p="http://schemas.openxmlformats.org/presentationml/2006/main">
  <p:tag name="NUM" val="16"/>
</p:tagLst>
</file>

<file path=ppt/tags/tag877.xml><?xml version="1.0" encoding="utf-8"?>
<p:tagLst xmlns:a="http://schemas.openxmlformats.org/drawingml/2006/main" xmlns:r="http://schemas.openxmlformats.org/officeDocument/2006/relationships" xmlns:p="http://schemas.openxmlformats.org/presentationml/2006/main">
  <p:tag name="NUM" val="17"/>
</p:tagLst>
</file>

<file path=ppt/tags/tag878.xml><?xml version="1.0" encoding="utf-8"?>
<p:tagLst xmlns:a="http://schemas.openxmlformats.org/drawingml/2006/main" xmlns:r="http://schemas.openxmlformats.org/officeDocument/2006/relationships" xmlns:p="http://schemas.openxmlformats.org/presentationml/2006/main">
  <p:tag name="NUM" val="18"/>
</p:tagLst>
</file>

<file path=ppt/tags/tag879.xml><?xml version="1.0" encoding="utf-8"?>
<p:tagLst xmlns:a="http://schemas.openxmlformats.org/drawingml/2006/main" xmlns:r="http://schemas.openxmlformats.org/officeDocument/2006/relationships" xmlns:p="http://schemas.openxmlformats.org/presentationml/2006/main">
  <p:tag name="NUM" val="19"/>
</p:tagLst>
</file>

<file path=ppt/tags/tag88.xml><?xml version="1.0" encoding="utf-8"?>
<p:tagLst xmlns:a="http://schemas.openxmlformats.org/drawingml/2006/main" xmlns:r="http://schemas.openxmlformats.org/officeDocument/2006/relationships" xmlns:p="http://schemas.openxmlformats.org/presentationml/2006/main">
  <p:tag name="NUM" val="54"/>
</p:tagLst>
</file>

<file path=ppt/tags/tag880.xml><?xml version="1.0" encoding="utf-8"?>
<p:tagLst xmlns:a="http://schemas.openxmlformats.org/drawingml/2006/main" xmlns:r="http://schemas.openxmlformats.org/officeDocument/2006/relationships" xmlns:p="http://schemas.openxmlformats.org/presentationml/2006/main">
  <p:tag name="NUM" val="20"/>
</p:tagLst>
</file>

<file path=ppt/tags/tag881.xml><?xml version="1.0" encoding="utf-8"?>
<p:tagLst xmlns:a="http://schemas.openxmlformats.org/drawingml/2006/main" xmlns:r="http://schemas.openxmlformats.org/officeDocument/2006/relationships" xmlns:p="http://schemas.openxmlformats.org/presentationml/2006/main">
  <p:tag name="NUM" val="21"/>
</p:tagLst>
</file>

<file path=ppt/tags/tag882.xml><?xml version="1.0" encoding="utf-8"?>
<p:tagLst xmlns:a="http://schemas.openxmlformats.org/drawingml/2006/main" xmlns:r="http://schemas.openxmlformats.org/officeDocument/2006/relationships" xmlns:p="http://schemas.openxmlformats.org/presentationml/2006/main">
  <p:tag name="NUM" val="22"/>
</p:tagLst>
</file>

<file path=ppt/tags/tag883.xml><?xml version="1.0" encoding="utf-8"?>
<p:tagLst xmlns:a="http://schemas.openxmlformats.org/drawingml/2006/main" xmlns:r="http://schemas.openxmlformats.org/officeDocument/2006/relationships" xmlns:p="http://schemas.openxmlformats.org/presentationml/2006/main">
  <p:tag name="NUM" val="23"/>
</p:tagLst>
</file>

<file path=ppt/tags/tag884.xml><?xml version="1.0" encoding="utf-8"?>
<p:tagLst xmlns:a="http://schemas.openxmlformats.org/drawingml/2006/main" xmlns:r="http://schemas.openxmlformats.org/officeDocument/2006/relationships" xmlns:p="http://schemas.openxmlformats.org/presentationml/2006/main">
  <p:tag name="NUM" val="24"/>
</p:tagLst>
</file>

<file path=ppt/tags/tag885.xml><?xml version="1.0" encoding="utf-8"?>
<p:tagLst xmlns:a="http://schemas.openxmlformats.org/drawingml/2006/main" xmlns:r="http://schemas.openxmlformats.org/officeDocument/2006/relationships" xmlns:p="http://schemas.openxmlformats.org/presentationml/2006/main">
  <p:tag name="NUM" val="25"/>
</p:tagLst>
</file>

<file path=ppt/tags/tag886.xml><?xml version="1.0" encoding="utf-8"?>
<p:tagLst xmlns:a="http://schemas.openxmlformats.org/drawingml/2006/main" xmlns:r="http://schemas.openxmlformats.org/officeDocument/2006/relationships" xmlns:p="http://schemas.openxmlformats.org/presentationml/2006/main">
  <p:tag name="NUM" val="26"/>
</p:tagLst>
</file>

<file path=ppt/tags/tag887.xml><?xml version="1.0" encoding="utf-8"?>
<p:tagLst xmlns:a="http://schemas.openxmlformats.org/drawingml/2006/main" xmlns:r="http://schemas.openxmlformats.org/officeDocument/2006/relationships" xmlns:p="http://schemas.openxmlformats.org/presentationml/2006/main">
  <p:tag name="NUM" val="27"/>
</p:tagLst>
</file>

<file path=ppt/tags/tag888.xml><?xml version="1.0" encoding="utf-8"?>
<p:tagLst xmlns:a="http://schemas.openxmlformats.org/drawingml/2006/main" xmlns:r="http://schemas.openxmlformats.org/officeDocument/2006/relationships" xmlns:p="http://schemas.openxmlformats.org/presentationml/2006/main">
  <p:tag name="NUM" val="28"/>
</p:tagLst>
</file>

<file path=ppt/tags/tag889.xml><?xml version="1.0" encoding="utf-8"?>
<p:tagLst xmlns:a="http://schemas.openxmlformats.org/drawingml/2006/main" xmlns:r="http://schemas.openxmlformats.org/officeDocument/2006/relationships" xmlns:p="http://schemas.openxmlformats.org/presentationml/2006/main">
  <p:tag name="NUM" val="29"/>
</p:tagLst>
</file>

<file path=ppt/tags/tag89.xml><?xml version="1.0" encoding="utf-8"?>
<p:tagLst xmlns:a="http://schemas.openxmlformats.org/drawingml/2006/main" xmlns:r="http://schemas.openxmlformats.org/officeDocument/2006/relationships" xmlns:p="http://schemas.openxmlformats.org/presentationml/2006/main">
  <p:tag name="NUM" val="55"/>
</p:tagLst>
</file>

<file path=ppt/tags/tag890.xml><?xml version="1.0" encoding="utf-8"?>
<p:tagLst xmlns:a="http://schemas.openxmlformats.org/drawingml/2006/main" xmlns:r="http://schemas.openxmlformats.org/officeDocument/2006/relationships" xmlns:p="http://schemas.openxmlformats.org/presentationml/2006/main">
  <p:tag name="NUM" val="30"/>
</p:tagLst>
</file>

<file path=ppt/tags/tag891.xml><?xml version="1.0" encoding="utf-8"?>
<p:tagLst xmlns:a="http://schemas.openxmlformats.org/drawingml/2006/main" xmlns:r="http://schemas.openxmlformats.org/officeDocument/2006/relationships" xmlns:p="http://schemas.openxmlformats.org/presentationml/2006/main">
  <p:tag name="NUM" val="31"/>
</p:tagLst>
</file>

<file path=ppt/tags/tag892.xml><?xml version="1.0" encoding="utf-8"?>
<p:tagLst xmlns:a="http://schemas.openxmlformats.org/drawingml/2006/main" xmlns:r="http://schemas.openxmlformats.org/officeDocument/2006/relationships" xmlns:p="http://schemas.openxmlformats.org/presentationml/2006/main">
  <p:tag name="NUM" val="32"/>
</p:tagLst>
</file>

<file path=ppt/tags/tag893.xml><?xml version="1.0" encoding="utf-8"?>
<p:tagLst xmlns:a="http://schemas.openxmlformats.org/drawingml/2006/main" xmlns:r="http://schemas.openxmlformats.org/officeDocument/2006/relationships" xmlns:p="http://schemas.openxmlformats.org/presentationml/2006/main">
  <p:tag name="NUM" val="33"/>
</p:tagLst>
</file>

<file path=ppt/tags/tag894.xml><?xml version="1.0" encoding="utf-8"?>
<p:tagLst xmlns:a="http://schemas.openxmlformats.org/drawingml/2006/main" xmlns:r="http://schemas.openxmlformats.org/officeDocument/2006/relationships" xmlns:p="http://schemas.openxmlformats.org/presentationml/2006/main">
  <p:tag name="NUM" val="34"/>
</p:tagLst>
</file>

<file path=ppt/tags/tag895.xml><?xml version="1.0" encoding="utf-8"?>
<p:tagLst xmlns:a="http://schemas.openxmlformats.org/drawingml/2006/main" xmlns:r="http://schemas.openxmlformats.org/officeDocument/2006/relationships" xmlns:p="http://schemas.openxmlformats.org/presentationml/2006/main">
  <p:tag name="NUM" val="35"/>
</p:tagLst>
</file>

<file path=ppt/tags/tag896.xml><?xml version="1.0" encoding="utf-8"?>
<p:tagLst xmlns:a="http://schemas.openxmlformats.org/drawingml/2006/main" xmlns:r="http://schemas.openxmlformats.org/officeDocument/2006/relationships" xmlns:p="http://schemas.openxmlformats.org/presentationml/2006/main">
  <p:tag name="NUM" val="36"/>
</p:tagLst>
</file>

<file path=ppt/tags/tag897.xml><?xml version="1.0" encoding="utf-8"?>
<p:tagLst xmlns:a="http://schemas.openxmlformats.org/drawingml/2006/main" xmlns:r="http://schemas.openxmlformats.org/officeDocument/2006/relationships" xmlns:p="http://schemas.openxmlformats.org/presentationml/2006/main">
  <p:tag name="NUM" val="37"/>
</p:tagLst>
</file>

<file path=ppt/tags/tag898.xml><?xml version="1.0" encoding="utf-8"?>
<p:tagLst xmlns:a="http://schemas.openxmlformats.org/drawingml/2006/main" xmlns:r="http://schemas.openxmlformats.org/officeDocument/2006/relationships" xmlns:p="http://schemas.openxmlformats.org/presentationml/2006/main">
  <p:tag name="NUM" val="38"/>
</p:tagLst>
</file>

<file path=ppt/tags/tag899.xml><?xml version="1.0" encoding="utf-8"?>
<p:tagLst xmlns:a="http://schemas.openxmlformats.org/drawingml/2006/main" xmlns:r="http://schemas.openxmlformats.org/officeDocument/2006/relationships" xmlns:p="http://schemas.openxmlformats.org/presentationml/2006/main">
  <p:tag name="NUM" val="3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6"/>
</p:tagLst>
</file>

<file path=ppt/tags/tag900.xml><?xml version="1.0" encoding="utf-8"?>
<p:tagLst xmlns:a="http://schemas.openxmlformats.org/drawingml/2006/main" xmlns:r="http://schemas.openxmlformats.org/officeDocument/2006/relationships" xmlns:p="http://schemas.openxmlformats.org/presentationml/2006/main">
  <p:tag name="NUM" val="40"/>
</p:tagLst>
</file>

<file path=ppt/tags/tag901.xml><?xml version="1.0" encoding="utf-8"?>
<p:tagLst xmlns:a="http://schemas.openxmlformats.org/drawingml/2006/main" xmlns:r="http://schemas.openxmlformats.org/officeDocument/2006/relationships" xmlns:p="http://schemas.openxmlformats.org/presentationml/2006/main">
  <p:tag name="NUM" val="41"/>
</p:tagLst>
</file>

<file path=ppt/tags/tag902.xml><?xml version="1.0" encoding="utf-8"?>
<p:tagLst xmlns:a="http://schemas.openxmlformats.org/drawingml/2006/main" xmlns:r="http://schemas.openxmlformats.org/officeDocument/2006/relationships" xmlns:p="http://schemas.openxmlformats.org/presentationml/2006/main">
  <p:tag name="NUM" val="42"/>
</p:tagLst>
</file>

<file path=ppt/tags/tag903.xml><?xml version="1.0" encoding="utf-8"?>
<p:tagLst xmlns:a="http://schemas.openxmlformats.org/drawingml/2006/main" xmlns:r="http://schemas.openxmlformats.org/officeDocument/2006/relationships" xmlns:p="http://schemas.openxmlformats.org/presentationml/2006/main">
  <p:tag name="NUM" val="43"/>
</p:tagLst>
</file>

<file path=ppt/tags/tag904.xml><?xml version="1.0" encoding="utf-8"?>
<p:tagLst xmlns:a="http://schemas.openxmlformats.org/drawingml/2006/main" xmlns:r="http://schemas.openxmlformats.org/officeDocument/2006/relationships" xmlns:p="http://schemas.openxmlformats.org/presentationml/2006/main">
  <p:tag name="NUM" val="44"/>
</p:tagLst>
</file>

<file path=ppt/tags/tag905.xml><?xml version="1.0" encoding="utf-8"?>
<p:tagLst xmlns:a="http://schemas.openxmlformats.org/drawingml/2006/main" xmlns:r="http://schemas.openxmlformats.org/officeDocument/2006/relationships" xmlns:p="http://schemas.openxmlformats.org/presentationml/2006/main">
  <p:tag name="NUM" val="45"/>
</p:tagLst>
</file>

<file path=ppt/tags/tag906.xml><?xml version="1.0" encoding="utf-8"?>
<p:tagLst xmlns:a="http://schemas.openxmlformats.org/drawingml/2006/main" xmlns:r="http://schemas.openxmlformats.org/officeDocument/2006/relationships" xmlns:p="http://schemas.openxmlformats.org/presentationml/2006/main">
  <p:tag name="NUM" val="46"/>
</p:tagLst>
</file>

<file path=ppt/tags/tag907.xml><?xml version="1.0" encoding="utf-8"?>
<p:tagLst xmlns:a="http://schemas.openxmlformats.org/drawingml/2006/main" xmlns:r="http://schemas.openxmlformats.org/officeDocument/2006/relationships" xmlns:p="http://schemas.openxmlformats.org/presentationml/2006/main">
  <p:tag name="NUM" val="47"/>
</p:tagLst>
</file>

<file path=ppt/tags/tag908.xml><?xml version="1.0" encoding="utf-8"?>
<p:tagLst xmlns:a="http://schemas.openxmlformats.org/drawingml/2006/main" xmlns:r="http://schemas.openxmlformats.org/officeDocument/2006/relationships" xmlns:p="http://schemas.openxmlformats.org/presentationml/2006/main">
  <p:tag name="NUM" val="48"/>
</p:tagLst>
</file>

<file path=ppt/tags/tag909.xml><?xml version="1.0" encoding="utf-8"?>
<p:tagLst xmlns:a="http://schemas.openxmlformats.org/drawingml/2006/main" xmlns:r="http://schemas.openxmlformats.org/officeDocument/2006/relationships" xmlns:p="http://schemas.openxmlformats.org/presentationml/2006/main">
  <p:tag name="NUM" val="49"/>
</p:tagLst>
</file>

<file path=ppt/tags/tag91.xml><?xml version="1.0" encoding="utf-8"?>
<p:tagLst xmlns:a="http://schemas.openxmlformats.org/drawingml/2006/main" xmlns:r="http://schemas.openxmlformats.org/officeDocument/2006/relationships" xmlns:p="http://schemas.openxmlformats.org/presentationml/2006/main">
  <p:tag name="NUM" val="57"/>
</p:tagLst>
</file>

<file path=ppt/tags/tag910.xml><?xml version="1.0" encoding="utf-8"?>
<p:tagLst xmlns:a="http://schemas.openxmlformats.org/drawingml/2006/main" xmlns:r="http://schemas.openxmlformats.org/officeDocument/2006/relationships" xmlns:p="http://schemas.openxmlformats.org/presentationml/2006/main">
  <p:tag name="NUM" val="50"/>
</p:tagLst>
</file>

<file path=ppt/tags/tag911.xml><?xml version="1.0" encoding="utf-8"?>
<p:tagLst xmlns:a="http://schemas.openxmlformats.org/drawingml/2006/main" xmlns:r="http://schemas.openxmlformats.org/officeDocument/2006/relationships" xmlns:p="http://schemas.openxmlformats.org/presentationml/2006/main">
  <p:tag name="NUM" val="51"/>
</p:tagLst>
</file>

<file path=ppt/tags/tag912.xml><?xml version="1.0" encoding="utf-8"?>
<p:tagLst xmlns:a="http://schemas.openxmlformats.org/drawingml/2006/main" xmlns:r="http://schemas.openxmlformats.org/officeDocument/2006/relationships" xmlns:p="http://schemas.openxmlformats.org/presentationml/2006/main">
  <p:tag name="NUM" val="1"/>
</p:tagLst>
</file>

<file path=ppt/tags/tag913.xml><?xml version="1.0" encoding="utf-8"?>
<p:tagLst xmlns:a="http://schemas.openxmlformats.org/drawingml/2006/main" xmlns:r="http://schemas.openxmlformats.org/officeDocument/2006/relationships" xmlns:p="http://schemas.openxmlformats.org/presentationml/2006/main">
  <p:tag name="NUM" val="2"/>
</p:tagLst>
</file>

<file path=ppt/tags/tag914.xml><?xml version="1.0" encoding="utf-8"?>
<p:tagLst xmlns:a="http://schemas.openxmlformats.org/drawingml/2006/main" xmlns:r="http://schemas.openxmlformats.org/officeDocument/2006/relationships" xmlns:p="http://schemas.openxmlformats.org/presentationml/2006/main">
  <p:tag name="NUM" val="3"/>
</p:tagLst>
</file>

<file path=ppt/tags/tag915.xml><?xml version="1.0" encoding="utf-8"?>
<p:tagLst xmlns:a="http://schemas.openxmlformats.org/drawingml/2006/main" xmlns:r="http://schemas.openxmlformats.org/officeDocument/2006/relationships" xmlns:p="http://schemas.openxmlformats.org/presentationml/2006/main">
  <p:tag name="NUM" val="4"/>
</p:tagLst>
</file>

<file path=ppt/tags/tag916.xml><?xml version="1.0" encoding="utf-8"?>
<p:tagLst xmlns:a="http://schemas.openxmlformats.org/drawingml/2006/main" xmlns:r="http://schemas.openxmlformats.org/officeDocument/2006/relationships" xmlns:p="http://schemas.openxmlformats.org/presentationml/2006/main">
  <p:tag name="NUM" val="5"/>
</p:tagLst>
</file>

<file path=ppt/tags/tag917.xml><?xml version="1.0" encoding="utf-8"?>
<p:tagLst xmlns:a="http://schemas.openxmlformats.org/drawingml/2006/main" xmlns:r="http://schemas.openxmlformats.org/officeDocument/2006/relationships" xmlns:p="http://schemas.openxmlformats.org/presentationml/2006/main">
  <p:tag name="NUM" val="6"/>
</p:tagLst>
</file>

<file path=ppt/tags/tag918.xml><?xml version="1.0" encoding="utf-8"?>
<p:tagLst xmlns:a="http://schemas.openxmlformats.org/drawingml/2006/main" xmlns:r="http://schemas.openxmlformats.org/officeDocument/2006/relationships" xmlns:p="http://schemas.openxmlformats.org/presentationml/2006/main">
  <p:tag name="NUM" val="7"/>
</p:tagLst>
</file>

<file path=ppt/tags/tag919.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58"/>
</p:tagLst>
</file>

<file path=ppt/tags/tag920.xml><?xml version="1.0" encoding="utf-8"?>
<p:tagLst xmlns:a="http://schemas.openxmlformats.org/drawingml/2006/main" xmlns:r="http://schemas.openxmlformats.org/officeDocument/2006/relationships" xmlns:p="http://schemas.openxmlformats.org/presentationml/2006/main">
  <p:tag name="NUM" val="9"/>
</p:tagLst>
</file>

<file path=ppt/tags/tag921.xml><?xml version="1.0" encoding="utf-8"?>
<p:tagLst xmlns:a="http://schemas.openxmlformats.org/drawingml/2006/main" xmlns:r="http://schemas.openxmlformats.org/officeDocument/2006/relationships" xmlns:p="http://schemas.openxmlformats.org/presentationml/2006/main">
  <p:tag name="NUM" val="10"/>
</p:tagLst>
</file>

<file path=ppt/tags/tag922.xml><?xml version="1.0" encoding="utf-8"?>
<p:tagLst xmlns:a="http://schemas.openxmlformats.org/drawingml/2006/main" xmlns:r="http://schemas.openxmlformats.org/officeDocument/2006/relationships" xmlns:p="http://schemas.openxmlformats.org/presentationml/2006/main">
  <p:tag name="NUM" val="11"/>
</p:tagLst>
</file>

<file path=ppt/tags/tag923.xml><?xml version="1.0" encoding="utf-8"?>
<p:tagLst xmlns:a="http://schemas.openxmlformats.org/drawingml/2006/main" xmlns:r="http://schemas.openxmlformats.org/officeDocument/2006/relationships" xmlns:p="http://schemas.openxmlformats.org/presentationml/2006/main">
  <p:tag name="NUM" val="12"/>
</p:tagLst>
</file>

<file path=ppt/tags/tag924.xml><?xml version="1.0" encoding="utf-8"?>
<p:tagLst xmlns:a="http://schemas.openxmlformats.org/drawingml/2006/main" xmlns:r="http://schemas.openxmlformats.org/officeDocument/2006/relationships" xmlns:p="http://schemas.openxmlformats.org/presentationml/2006/main">
  <p:tag name="NUM" val="13"/>
</p:tagLst>
</file>

<file path=ppt/tags/tag925.xml><?xml version="1.0" encoding="utf-8"?>
<p:tagLst xmlns:a="http://schemas.openxmlformats.org/drawingml/2006/main" xmlns:r="http://schemas.openxmlformats.org/officeDocument/2006/relationships" xmlns:p="http://schemas.openxmlformats.org/presentationml/2006/main">
  <p:tag name="NUM" val="14"/>
</p:tagLst>
</file>

<file path=ppt/tags/tag926.xml><?xml version="1.0" encoding="utf-8"?>
<p:tagLst xmlns:a="http://schemas.openxmlformats.org/drawingml/2006/main" xmlns:r="http://schemas.openxmlformats.org/officeDocument/2006/relationships" xmlns:p="http://schemas.openxmlformats.org/presentationml/2006/main">
  <p:tag name="NUM" val="15"/>
</p:tagLst>
</file>

<file path=ppt/tags/tag927.xml><?xml version="1.0" encoding="utf-8"?>
<p:tagLst xmlns:a="http://schemas.openxmlformats.org/drawingml/2006/main" xmlns:r="http://schemas.openxmlformats.org/officeDocument/2006/relationships" xmlns:p="http://schemas.openxmlformats.org/presentationml/2006/main">
  <p:tag name="NUM" val="16"/>
</p:tagLst>
</file>

<file path=ppt/tags/tag928.xml><?xml version="1.0" encoding="utf-8"?>
<p:tagLst xmlns:a="http://schemas.openxmlformats.org/drawingml/2006/main" xmlns:r="http://schemas.openxmlformats.org/officeDocument/2006/relationships" xmlns:p="http://schemas.openxmlformats.org/presentationml/2006/main">
  <p:tag name="NUM" val="17"/>
</p:tagLst>
</file>

<file path=ppt/tags/tag929.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59"/>
</p:tagLst>
</file>

<file path=ppt/tags/tag930.xml><?xml version="1.0" encoding="utf-8"?>
<p:tagLst xmlns:a="http://schemas.openxmlformats.org/drawingml/2006/main" xmlns:r="http://schemas.openxmlformats.org/officeDocument/2006/relationships" xmlns:p="http://schemas.openxmlformats.org/presentationml/2006/main">
  <p:tag name="NUM" val="19"/>
</p:tagLst>
</file>

<file path=ppt/tags/tag931.xml><?xml version="1.0" encoding="utf-8"?>
<p:tagLst xmlns:a="http://schemas.openxmlformats.org/drawingml/2006/main" xmlns:r="http://schemas.openxmlformats.org/officeDocument/2006/relationships" xmlns:p="http://schemas.openxmlformats.org/presentationml/2006/main">
  <p:tag name="NUM" val="20"/>
</p:tagLst>
</file>

<file path=ppt/tags/tag932.xml><?xml version="1.0" encoding="utf-8"?>
<p:tagLst xmlns:a="http://schemas.openxmlformats.org/drawingml/2006/main" xmlns:r="http://schemas.openxmlformats.org/officeDocument/2006/relationships" xmlns:p="http://schemas.openxmlformats.org/presentationml/2006/main">
  <p:tag name="NUM" val="21"/>
</p:tagLst>
</file>

<file path=ppt/tags/tag933.xml><?xml version="1.0" encoding="utf-8"?>
<p:tagLst xmlns:a="http://schemas.openxmlformats.org/drawingml/2006/main" xmlns:r="http://schemas.openxmlformats.org/officeDocument/2006/relationships" xmlns:p="http://schemas.openxmlformats.org/presentationml/2006/main">
  <p:tag name="NUM" val="22"/>
</p:tagLst>
</file>

<file path=ppt/tags/tag934.xml><?xml version="1.0" encoding="utf-8"?>
<p:tagLst xmlns:a="http://schemas.openxmlformats.org/drawingml/2006/main" xmlns:r="http://schemas.openxmlformats.org/officeDocument/2006/relationships" xmlns:p="http://schemas.openxmlformats.org/presentationml/2006/main">
  <p:tag name="NUM" val="23"/>
</p:tagLst>
</file>

<file path=ppt/tags/tag935.xml><?xml version="1.0" encoding="utf-8"?>
<p:tagLst xmlns:a="http://schemas.openxmlformats.org/drawingml/2006/main" xmlns:r="http://schemas.openxmlformats.org/officeDocument/2006/relationships" xmlns:p="http://schemas.openxmlformats.org/presentationml/2006/main">
  <p:tag name="NUM" val="24"/>
</p:tagLst>
</file>

<file path=ppt/tags/tag936.xml><?xml version="1.0" encoding="utf-8"?>
<p:tagLst xmlns:a="http://schemas.openxmlformats.org/drawingml/2006/main" xmlns:r="http://schemas.openxmlformats.org/officeDocument/2006/relationships" xmlns:p="http://schemas.openxmlformats.org/presentationml/2006/main">
  <p:tag name="NUM" val="25"/>
</p:tagLst>
</file>

<file path=ppt/tags/tag937.xml><?xml version="1.0" encoding="utf-8"?>
<p:tagLst xmlns:a="http://schemas.openxmlformats.org/drawingml/2006/main" xmlns:r="http://schemas.openxmlformats.org/officeDocument/2006/relationships" xmlns:p="http://schemas.openxmlformats.org/presentationml/2006/main">
  <p:tag name="NUM" val="26"/>
</p:tagLst>
</file>

<file path=ppt/tags/tag938.xml><?xml version="1.0" encoding="utf-8"?>
<p:tagLst xmlns:a="http://schemas.openxmlformats.org/drawingml/2006/main" xmlns:r="http://schemas.openxmlformats.org/officeDocument/2006/relationships" xmlns:p="http://schemas.openxmlformats.org/presentationml/2006/main">
  <p:tag name="NUM" val="27"/>
</p:tagLst>
</file>

<file path=ppt/tags/tag939.xml><?xml version="1.0" encoding="utf-8"?>
<p:tagLst xmlns:a="http://schemas.openxmlformats.org/drawingml/2006/main" xmlns:r="http://schemas.openxmlformats.org/officeDocument/2006/relationships" xmlns:p="http://schemas.openxmlformats.org/presentationml/2006/main">
  <p:tag name="NUM" val="28"/>
</p:tagLst>
</file>

<file path=ppt/tags/tag94.xml><?xml version="1.0" encoding="utf-8"?>
<p:tagLst xmlns:a="http://schemas.openxmlformats.org/drawingml/2006/main" xmlns:r="http://schemas.openxmlformats.org/officeDocument/2006/relationships" xmlns:p="http://schemas.openxmlformats.org/presentationml/2006/main">
  <p:tag name="NUM" val="60"/>
</p:tagLst>
</file>

<file path=ppt/tags/tag940.xml><?xml version="1.0" encoding="utf-8"?>
<p:tagLst xmlns:a="http://schemas.openxmlformats.org/drawingml/2006/main" xmlns:r="http://schemas.openxmlformats.org/officeDocument/2006/relationships" xmlns:p="http://schemas.openxmlformats.org/presentationml/2006/main">
  <p:tag name="NUM" val="29"/>
</p:tagLst>
</file>

<file path=ppt/tags/tag941.xml><?xml version="1.0" encoding="utf-8"?>
<p:tagLst xmlns:a="http://schemas.openxmlformats.org/drawingml/2006/main" xmlns:r="http://schemas.openxmlformats.org/officeDocument/2006/relationships" xmlns:p="http://schemas.openxmlformats.org/presentationml/2006/main">
  <p:tag name="NUM" val="30"/>
</p:tagLst>
</file>

<file path=ppt/tags/tag942.xml><?xml version="1.0" encoding="utf-8"?>
<p:tagLst xmlns:a="http://schemas.openxmlformats.org/drawingml/2006/main" xmlns:r="http://schemas.openxmlformats.org/officeDocument/2006/relationships" xmlns:p="http://schemas.openxmlformats.org/presentationml/2006/main">
  <p:tag name="NUM" val="31"/>
</p:tagLst>
</file>

<file path=ppt/tags/tag943.xml><?xml version="1.0" encoding="utf-8"?>
<p:tagLst xmlns:a="http://schemas.openxmlformats.org/drawingml/2006/main" xmlns:r="http://schemas.openxmlformats.org/officeDocument/2006/relationships" xmlns:p="http://schemas.openxmlformats.org/presentationml/2006/main">
  <p:tag name="NUM" val="32"/>
</p:tagLst>
</file>

<file path=ppt/tags/tag944.xml><?xml version="1.0" encoding="utf-8"?>
<p:tagLst xmlns:a="http://schemas.openxmlformats.org/drawingml/2006/main" xmlns:r="http://schemas.openxmlformats.org/officeDocument/2006/relationships" xmlns:p="http://schemas.openxmlformats.org/presentationml/2006/main">
  <p:tag name="NUM" val="33"/>
</p:tagLst>
</file>

<file path=ppt/tags/tag945.xml><?xml version="1.0" encoding="utf-8"?>
<p:tagLst xmlns:a="http://schemas.openxmlformats.org/drawingml/2006/main" xmlns:r="http://schemas.openxmlformats.org/officeDocument/2006/relationships" xmlns:p="http://schemas.openxmlformats.org/presentationml/2006/main">
  <p:tag name="NUM" val="34"/>
</p:tagLst>
</file>

<file path=ppt/tags/tag946.xml><?xml version="1.0" encoding="utf-8"?>
<p:tagLst xmlns:a="http://schemas.openxmlformats.org/drawingml/2006/main" xmlns:r="http://schemas.openxmlformats.org/officeDocument/2006/relationships" xmlns:p="http://schemas.openxmlformats.org/presentationml/2006/main">
  <p:tag name="NUM" val="35"/>
</p:tagLst>
</file>

<file path=ppt/tags/tag947.xml><?xml version="1.0" encoding="utf-8"?>
<p:tagLst xmlns:a="http://schemas.openxmlformats.org/drawingml/2006/main" xmlns:r="http://schemas.openxmlformats.org/officeDocument/2006/relationships" xmlns:p="http://schemas.openxmlformats.org/presentationml/2006/main">
  <p:tag name="NUM" val="36"/>
</p:tagLst>
</file>

<file path=ppt/tags/tag948.xml><?xml version="1.0" encoding="utf-8"?>
<p:tagLst xmlns:a="http://schemas.openxmlformats.org/drawingml/2006/main" xmlns:r="http://schemas.openxmlformats.org/officeDocument/2006/relationships" xmlns:p="http://schemas.openxmlformats.org/presentationml/2006/main">
  <p:tag name="NUM" val="37"/>
</p:tagLst>
</file>

<file path=ppt/tags/tag949.xml><?xml version="1.0" encoding="utf-8"?>
<p:tagLst xmlns:a="http://schemas.openxmlformats.org/drawingml/2006/main" xmlns:r="http://schemas.openxmlformats.org/officeDocument/2006/relationships" xmlns:p="http://schemas.openxmlformats.org/presentationml/2006/main">
  <p:tag name="NUM" val="38"/>
</p:tagLst>
</file>

<file path=ppt/tags/tag95.xml><?xml version="1.0" encoding="utf-8"?>
<p:tagLst xmlns:a="http://schemas.openxmlformats.org/drawingml/2006/main" xmlns:r="http://schemas.openxmlformats.org/officeDocument/2006/relationships" xmlns:p="http://schemas.openxmlformats.org/presentationml/2006/main">
  <p:tag name="NUM" val="61"/>
</p:tagLst>
</file>

<file path=ppt/tags/tag950.xml><?xml version="1.0" encoding="utf-8"?>
<p:tagLst xmlns:a="http://schemas.openxmlformats.org/drawingml/2006/main" xmlns:r="http://schemas.openxmlformats.org/officeDocument/2006/relationships" xmlns:p="http://schemas.openxmlformats.org/presentationml/2006/main">
  <p:tag name="NUM" val="39"/>
</p:tagLst>
</file>

<file path=ppt/tags/tag951.xml><?xml version="1.0" encoding="utf-8"?>
<p:tagLst xmlns:a="http://schemas.openxmlformats.org/drawingml/2006/main" xmlns:r="http://schemas.openxmlformats.org/officeDocument/2006/relationships" xmlns:p="http://schemas.openxmlformats.org/presentationml/2006/main">
  <p:tag name="NUM" val="40"/>
</p:tagLst>
</file>

<file path=ppt/tags/tag952.xml><?xml version="1.0" encoding="utf-8"?>
<p:tagLst xmlns:a="http://schemas.openxmlformats.org/drawingml/2006/main" xmlns:r="http://schemas.openxmlformats.org/officeDocument/2006/relationships" xmlns:p="http://schemas.openxmlformats.org/presentationml/2006/main">
  <p:tag name="NUM" val="41"/>
</p:tagLst>
</file>

<file path=ppt/tags/tag953.xml><?xml version="1.0" encoding="utf-8"?>
<p:tagLst xmlns:a="http://schemas.openxmlformats.org/drawingml/2006/main" xmlns:r="http://schemas.openxmlformats.org/officeDocument/2006/relationships" xmlns:p="http://schemas.openxmlformats.org/presentationml/2006/main">
  <p:tag name="NUM" val="42"/>
</p:tagLst>
</file>

<file path=ppt/tags/tag954.xml><?xml version="1.0" encoding="utf-8"?>
<p:tagLst xmlns:a="http://schemas.openxmlformats.org/drawingml/2006/main" xmlns:r="http://schemas.openxmlformats.org/officeDocument/2006/relationships" xmlns:p="http://schemas.openxmlformats.org/presentationml/2006/main">
  <p:tag name="NUM" val="43"/>
</p:tagLst>
</file>

<file path=ppt/tags/tag955.xml><?xml version="1.0" encoding="utf-8"?>
<p:tagLst xmlns:a="http://schemas.openxmlformats.org/drawingml/2006/main" xmlns:r="http://schemas.openxmlformats.org/officeDocument/2006/relationships" xmlns:p="http://schemas.openxmlformats.org/presentationml/2006/main">
  <p:tag name="NUM" val="44"/>
</p:tagLst>
</file>

<file path=ppt/tags/tag956.xml><?xml version="1.0" encoding="utf-8"?>
<p:tagLst xmlns:a="http://schemas.openxmlformats.org/drawingml/2006/main" xmlns:r="http://schemas.openxmlformats.org/officeDocument/2006/relationships" xmlns:p="http://schemas.openxmlformats.org/presentationml/2006/main">
  <p:tag name="NUM" val="45"/>
</p:tagLst>
</file>

<file path=ppt/tags/tag957.xml><?xml version="1.0" encoding="utf-8"?>
<p:tagLst xmlns:a="http://schemas.openxmlformats.org/drawingml/2006/main" xmlns:r="http://schemas.openxmlformats.org/officeDocument/2006/relationships" xmlns:p="http://schemas.openxmlformats.org/presentationml/2006/main">
  <p:tag name="NUM" val="46"/>
</p:tagLst>
</file>

<file path=ppt/tags/tag958.xml><?xml version="1.0" encoding="utf-8"?>
<p:tagLst xmlns:a="http://schemas.openxmlformats.org/drawingml/2006/main" xmlns:r="http://schemas.openxmlformats.org/officeDocument/2006/relationships" xmlns:p="http://schemas.openxmlformats.org/presentationml/2006/main">
  <p:tag name="NUM" val="47"/>
</p:tagLst>
</file>

<file path=ppt/tags/tag959.xml><?xml version="1.0" encoding="utf-8"?>
<p:tagLst xmlns:a="http://schemas.openxmlformats.org/drawingml/2006/main" xmlns:r="http://schemas.openxmlformats.org/officeDocument/2006/relationships" xmlns:p="http://schemas.openxmlformats.org/presentationml/2006/main">
  <p:tag name="NUM" val="48"/>
</p:tagLst>
</file>

<file path=ppt/tags/tag96.xml><?xml version="1.0" encoding="utf-8"?>
<p:tagLst xmlns:a="http://schemas.openxmlformats.org/drawingml/2006/main" xmlns:r="http://schemas.openxmlformats.org/officeDocument/2006/relationships" xmlns:p="http://schemas.openxmlformats.org/presentationml/2006/main">
  <p:tag name="NUM" val="62"/>
</p:tagLst>
</file>

<file path=ppt/tags/tag960.xml><?xml version="1.0" encoding="utf-8"?>
<p:tagLst xmlns:a="http://schemas.openxmlformats.org/drawingml/2006/main" xmlns:r="http://schemas.openxmlformats.org/officeDocument/2006/relationships" xmlns:p="http://schemas.openxmlformats.org/presentationml/2006/main">
  <p:tag name="NUM" val="49"/>
</p:tagLst>
</file>

<file path=ppt/tags/tag961.xml><?xml version="1.0" encoding="utf-8"?>
<p:tagLst xmlns:a="http://schemas.openxmlformats.org/drawingml/2006/main" xmlns:r="http://schemas.openxmlformats.org/officeDocument/2006/relationships" xmlns:p="http://schemas.openxmlformats.org/presentationml/2006/main">
  <p:tag name="NUM" val="50"/>
</p:tagLst>
</file>

<file path=ppt/tags/tag962.xml><?xml version="1.0" encoding="utf-8"?>
<p:tagLst xmlns:a="http://schemas.openxmlformats.org/drawingml/2006/main" xmlns:r="http://schemas.openxmlformats.org/officeDocument/2006/relationships" xmlns:p="http://schemas.openxmlformats.org/presentationml/2006/main">
  <p:tag name="NUM" val="51"/>
</p:tagLst>
</file>

<file path=ppt/tags/tag963.xml><?xml version="1.0" encoding="utf-8"?>
<p:tagLst xmlns:a="http://schemas.openxmlformats.org/drawingml/2006/main" xmlns:r="http://schemas.openxmlformats.org/officeDocument/2006/relationships" xmlns:p="http://schemas.openxmlformats.org/presentationml/2006/main">
  <p:tag name="NUM" val="52"/>
</p:tagLst>
</file>

<file path=ppt/tags/tag964.xml><?xml version="1.0" encoding="utf-8"?>
<p:tagLst xmlns:a="http://schemas.openxmlformats.org/drawingml/2006/main" xmlns:r="http://schemas.openxmlformats.org/officeDocument/2006/relationships" xmlns:p="http://schemas.openxmlformats.org/presentationml/2006/main">
  <p:tag name="NUM" val="53"/>
</p:tagLst>
</file>

<file path=ppt/tags/tag965.xml><?xml version="1.0" encoding="utf-8"?>
<p:tagLst xmlns:a="http://schemas.openxmlformats.org/drawingml/2006/main" xmlns:r="http://schemas.openxmlformats.org/officeDocument/2006/relationships" xmlns:p="http://schemas.openxmlformats.org/presentationml/2006/main">
  <p:tag name="NUM" val="54"/>
</p:tagLst>
</file>

<file path=ppt/tags/tag966.xml><?xml version="1.0" encoding="utf-8"?>
<p:tagLst xmlns:a="http://schemas.openxmlformats.org/drawingml/2006/main" xmlns:r="http://schemas.openxmlformats.org/officeDocument/2006/relationships" xmlns:p="http://schemas.openxmlformats.org/presentationml/2006/main">
  <p:tag name="NUM" val="55"/>
</p:tagLst>
</file>

<file path=ppt/tags/tag967.xml><?xml version="1.0" encoding="utf-8"?>
<p:tagLst xmlns:a="http://schemas.openxmlformats.org/drawingml/2006/main" xmlns:r="http://schemas.openxmlformats.org/officeDocument/2006/relationships" xmlns:p="http://schemas.openxmlformats.org/presentationml/2006/main">
  <p:tag name="NUM" val="56"/>
</p:tagLst>
</file>

<file path=ppt/tags/tag968.xml><?xml version="1.0" encoding="utf-8"?>
<p:tagLst xmlns:a="http://schemas.openxmlformats.org/drawingml/2006/main" xmlns:r="http://schemas.openxmlformats.org/officeDocument/2006/relationships" xmlns:p="http://schemas.openxmlformats.org/presentationml/2006/main">
  <p:tag name="NUM" val="57"/>
</p:tagLst>
</file>

<file path=ppt/tags/tag969.xml><?xml version="1.0" encoding="utf-8"?>
<p:tagLst xmlns:a="http://schemas.openxmlformats.org/drawingml/2006/main" xmlns:r="http://schemas.openxmlformats.org/officeDocument/2006/relationships" xmlns:p="http://schemas.openxmlformats.org/presentationml/2006/main">
  <p:tag name="NUM" val="58"/>
</p:tagLst>
</file>

<file path=ppt/tags/tag97.xml><?xml version="1.0" encoding="utf-8"?>
<p:tagLst xmlns:a="http://schemas.openxmlformats.org/drawingml/2006/main" xmlns:r="http://schemas.openxmlformats.org/officeDocument/2006/relationships" xmlns:p="http://schemas.openxmlformats.org/presentationml/2006/main">
  <p:tag name="NUM" val="63"/>
</p:tagLst>
</file>

<file path=ppt/tags/tag970.xml><?xml version="1.0" encoding="utf-8"?>
<p:tagLst xmlns:a="http://schemas.openxmlformats.org/drawingml/2006/main" xmlns:r="http://schemas.openxmlformats.org/officeDocument/2006/relationships" xmlns:p="http://schemas.openxmlformats.org/presentationml/2006/main">
  <p:tag name="NUM" val="59"/>
</p:tagLst>
</file>

<file path=ppt/tags/tag971.xml><?xml version="1.0" encoding="utf-8"?>
<p:tagLst xmlns:a="http://schemas.openxmlformats.org/drawingml/2006/main" xmlns:r="http://schemas.openxmlformats.org/officeDocument/2006/relationships" xmlns:p="http://schemas.openxmlformats.org/presentationml/2006/main">
  <p:tag name="NUM" val="60"/>
</p:tagLst>
</file>

<file path=ppt/tags/tag972.xml><?xml version="1.0" encoding="utf-8"?>
<p:tagLst xmlns:a="http://schemas.openxmlformats.org/drawingml/2006/main" xmlns:r="http://schemas.openxmlformats.org/officeDocument/2006/relationships" xmlns:p="http://schemas.openxmlformats.org/presentationml/2006/main">
  <p:tag name="NUM" val="61"/>
</p:tagLst>
</file>

<file path=ppt/tags/tag973.xml><?xml version="1.0" encoding="utf-8"?>
<p:tagLst xmlns:a="http://schemas.openxmlformats.org/drawingml/2006/main" xmlns:r="http://schemas.openxmlformats.org/officeDocument/2006/relationships" xmlns:p="http://schemas.openxmlformats.org/presentationml/2006/main">
  <p:tag name="NUM" val="62"/>
</p:tagLst>
</file>

<file path=ppt/tags/tag974.xml><?xml version="1.0" encoding="utf-8"?>
<p:tagLst xmlns:a="http://schemas.openxmlformats.org/drawingml/2006/main" xmlns:r="http://schemas.openxmlformats.org/officeDocument/2006/relationships" xmlns:p="http://schemas.openxmlformats.org/presentationml/2006/main">
  <p:tag name="NUM" val="63"/>
</p:tagLst>
</file>

<file path=ppt/tags/tag975.xml><?xml version="1.0" encoding="utf-8"?>
<p:tagLst xmlns:a="http://schemas.openxmlformats.org/drawingml/2006/main" xmlns:r="http://schemas.openxmlformats.org/officeDocument/2006/relationships" xmlns:p="http://schemas.openxmlformats.org/presentationml/2006/main">
  <p:tag name="NUM" val="64"/>
</p:tagLst>
</file>

<file path=ppt/tags/tag976.xml><?xml version="1.0" encoding="utf-8"?>
<p:tagLst xmlns:a="http://schemas.openxmlformats.org/drawingml/2006/main" xmlns:r="http://schemas.openxmlformats.org/officeDocument/2006/relationships" xmlns:p="http://schemas.openxmlformats.org/presentationml/2006/main">
  <p:tag name="NUM" val="65"/>
</p:tagLst>
</file>

<file path=ppt/tags/tag977.xml><?xml version="1.0" encoding="utf-8"?>
<p:tagLst xmlns:a="http://schemas.openxmlformats.org/drawingml/2006/main" xmlns:r="http://schemas.openxmlformats.org/officeDocument/2006/relationships" xmlns:p="http://schemas.openxmlformats.org/presentationml/2006/main">
  <p:tag name="NUM" val="66"/>
</p:tagLst>
</file>

<file path=ppt/tags/tag978.xml><?xml version="1.0" encoding="utf-8"?>
<p:tagLst xmlns:a="http://schemas.openxmlformats.org/drawingml/2006/main" xmlns:r="http://schemas.openxmlformats.org/officeDocument/2006/relationships" xmlns:p="http://schemas.openxmlformats.org/presentationml/2006/main">
  <p:tag name="NUM" val="67"/>
</p:tagLst>
</file>

<file path=ppt/tags/tag979.xml><?xml version="1.0" encoding="utf-8"?>
<p:tagLst xmlns:a="http://schemas.openxmlformats.org/drawingml/2006/main" xmlns:r="http://schemas.openxmlformats.org/officeDocument/2006/relationships" xmlns:p="http://schemas.openxmlformats.org/presentationml/2006/main">
  <p:tag name="NUM" val="68"/>
</p:tagLst>
</file>

<file path=ppt/tags/tag98.xml><?xml version="1.0" encoding="utf-8"?>
<p:tagLst xmlns:a="http://schemas.openxmlformats.org/drawingml/2006/main" xmlns:r="http://schemas.openxmlformats.org/officeDocument/2006/relationships" xmlns:p="http://schemas.openxmlformats.org/presentationml/2006/main">
  <p:tag name="NUM" val="64"/>
</p:tagLst>
</file>

<file path=ppt/tags/tag980.xml><?xml version="1.0" encoding="utf-8"?>
<p:tagLst xmlns:a="http://schemas.openxmlformats.org/drawingml/2006/main" xmlns:r="http://schemas.openxmlformats.org/officeDocument/2006/relationships" xmlns:p="http://schemas.openxmlformats.org/presentationml/2006/main">
  <p:tag name="NUM" val="69"/>
</p:tagLst>
</file>

<file path=ppt/tags/tag981.xml><?xml version="1.0" encoding="utf-8"?>
<p:tagLst xmlns:a="http://schemas.openxmlformats.org/drawingml/2006/main" xmlns:r="http://schemas.openxmlformats.org/officeDocument/2006/relationships" xmlns:p="http://schemas.openxmlformats.org/presentationml/2006/main">
  <p:tag name="NUM" val="70"/>
</p:tagLst>
</file>

<file path=ppt/tags/tag982.xml><?xml version="1.0" encoding="utf-8"?>
<p:tagLst xmlns:a="http://schemas.openxmlformats.org/drawingml/2006/main" xmlns:r="http://schemas.openxmlformats.org/officeDocument/2006/relationships" xmlns:p="http://schemas.openxmlformats.org/presentationml/2006/main">
  <p:tag name="NUM" val="71"/>
</p:tagLst>
</file>

<file path=ppt/tags/tag983.xml><?xml version="1.0" encoding="utf-8"?>
<p:tagLst xmlns:a="http://schemas.openxmlformats.org/drawingml/2006/main" xmlns:r="http://schemas.openxmlformats.org/officeDocument/2006/relationships" xmlns:p="http://schemas.openxmlformats.org/presentationml/2006/main">
  <p:tag name="NUM" val="72"/>
</p:tagLst>
</file>

<file path=ppt/tags/tag984.xml><?xml version="1.0" encoding="utf-8"?>
<p:tagLst xmlns:a="http://schemas.openxmlformats.org/drawingml/2006/main" xmlns:r="http://schemas.openxmlformats.org/officeDocument/2006/relationships" xmlns:p="http://schemas.openxmlformats.org/presentationml/2006/main">
  <p:tag name="NUM" val="73"/>
</p:tagLst>
</file>

<file path=ppt/tags/tag985.xml><?xml version="1.0" encoding="utf-8"?>
<p:tagLst xmlns:a="http://schemas.openxmlformats.org/drawingml/2006/main" xmlns:r="http://schemas.openxmlformats.org/officeDocument/2006/relationships" xmlns:p="http://schemas.openxmlformats.org/presentationml/2006/main">
  <p:tag name="NUM" val="74"/>
</p:tagLst>
</file>

<file path=ppt/tags/tag986.xml><?xml version="1.0" encoding="utf-8"?>
<p:tagLst xmlns:a="http://schemas.openxmlformats.org/drawingml/2006/main" xmlns:r="http://schemas.openxmlformats.org/officeDocument/2006/relationships" xmlns:p="http://schemas.openxmlformats.org/presentationml/2006/main">
  <p:tag name="NUM" val="75"/>
</p:tagLst>
</file>

<file path=ppt/tags/tag987.xml><?xml version="1.0" encoding="utf-8"?>
<p:tagLst xmlns:a="http://schemas.openxmlformats.org/drawingml/2006/main" xmlns:r="http://schemas.openxmlformats.org/officeDocument/2006/relationships" xmlns:p="http://schemas.openxmlformats.org/presentationml/2006/main">
  <p:tag name="NUM" val="76"/>
</p:tagLst>
</file>

<file path=ppt/tags/tag988.xml><?xml version="1.0" encoding="utf-8"?>
<p:tagLst xmlns:a="http://schemas.openxmlformats.org/drawingml/2006/main" xmlns:r="http://schemas.openxmlformats.org/officeDocument/2006/relationships" xmlns:p="http://schemas.openxmlformats.org/presentationml/2006/main">
  <p:tag name="NUM" val="77"/>
</p:tagLst>
</file>

<file path=ppt/tags/tag989.xml><?xml version="1.0" encoding="utf-8"?>
<p:tagLst xmlns:a="http://schemas.openxmlformats.org/drawingml/2006/main" xmlns:r="http://schemas.openxmlformats.org/officeDocument/2006/relationships" xmlns:p="http://schemas.openxmlformats.org/presentationml/2006/main">
  <p:tag name="NUM" val="78"/>
</p:tagLst>
</file>

<file path=ppt/tags/tag99.xml><?xml version="1.0" encoding="utf-8"?>
<p:tagLst xmlns:a="http://schemas.openxmlformats.org/drawingml/2006/main" xmlns:r="http://schemas.openxmlformats.org/officeDocument/2006/relationships" xmlns:p="http://schemas.openxmlformats.org/presentationml/2006/main">
  <p:tag name="NUM" val="65"/>
</p:tagLst>
</file>

<file path=ppt/tags/tag990.xml><?xml version="1.0" encoding="utf-8"?>
<p:tagLst xmlns:a="http://schemas.openxmlformats.org/drawingml/2006/main" xmlns:r="http://schemas.openxmlformats.org/officeDocument/2006/relationships" xmlns:p="http://schemas.openxmlformats.org/presentationml/2006/main">
  <p:tag name="NUM" val="79"/>
</p:tagLst>
</file>

<file path=ppt/tags/tag991.xml><?xml version="1.0" encoding="utf-8"?>
<p:tagLst xmlns:a="http://schemas.openxmlformats.org/drawingml/2006/main" xmlns:r="http://schemas.openxmlformats.org/officeDocument/2006/relationships" xmlns:p="http://schemas.openxmlformats.org/presentationml/2006/main">
  <p:tag name="NUM" val="80"/>
</p:tagLst>
</file>

<file path=ppt/tags/tag992.xml><?xml version="1.0" encoding="utf-8"?>
<p:tagLst xmlns:a="http://schemas.openxmlformats.org/drawingml/2006/main" xmlns:r="http://schemas.openxmlformats.org/officeDocument/2006/relationships" xmlns:p="http://schemas.openxmlformats.org/presentationml/2006/main">
  <p:tag name="NUM" val="81"/>
</p:tagLst>
</file>

<file path=ppt/tags/tag993.xml><?xml version="1.0" encoding="utf-8"?>
<p:tagLst xmlns:a="http://schemas.openxmlformats.org/drawingml/2006/main" xmlns:r="http://schemas.openxmlformats.org/officeDocument/2006/relationships" xmlns:p="http://schemas.openxmlformats.org/presentationml/2006/main">
  <p:tag name="NUM" val="82"/>
</p:tagLst>
</file>

<file path=ppt/tags/tag994.xml><?xml version="1.0" encoding="utf-8"?>
<p:tagLst xmlns:a="http://schemas.openxmlformats.org/drawingml/2006/main" xmlns:r="http://schemas.openxmlformats.org/officeDocument/2006/relationships" xmlns:p="http://schemas.openxmlformats.org/presentationml/2006/main">
  <p:tag name="NUM" val="83"/>
</p:tagLst>
</file>

<file path=ppt/tags/tag995.xml><?xml version="1.0" encoding="utf-8"?>
<p:tagLst xmlns:a="http://schemas.openxmlformats.org/drawingml/2006/main" xmlns:r="http://schemas.openxmlformats.org/officeDocument/2006/relationships" xmlns:p="http://schemas.openxmlformats.org/presentationml/2006/main">
  <p:tag name="NUM" val="84"/>
</p:tagLst>
</file>

<file path=ppt/tags/tag996.xml><?xml version="1.0" encoding="utf-8"?>
<p:tagLst xmlns:a="http://schemas.openxmlformats.org/drawingml/2006/main" xmlns:r="http://schemas.openxmlformats.org/officeDocument/2006/relationships" xmlns:p="http://schemas.openxmlformats.org/presentationml/2006/main">
  <p:tag name="NUM" val="85"/>
</p:tagLst>
</file>

<file path=ppt/tags/tag997.xml><?xml version="1.0" encoding="utf-8"?>
<p:tagLst xmlns:a="http://schemas.openxmlformats.org/drawingml/2006/main" xmlns:r="http://schemas.openxmlformats.org/officeDocument/2006/relationships" xmlns:p="http://schemas.openxmlformats.org/presentationml/2006/main">
  <p:tag name="NUM" val="86"/>
</p:tagLst>
</file>

<file path=ppt/tags/tag998.xml><?xml version="1.0" encoding="utf-8"?>
<p:tagLst xmlns:a="http://schemas.openxmlformats.org/drawingml/2006/main" xmlns:r="http://schemas.openxmlformats.org/officeDocument/2006/relationships" xmlns:p="http://schemas.openxmlformats.org/presentationml/2006/main">
  <p:tag name="NUM" val="87"/>
</p:tagLst>
</file>

<file path=ppt/tags/tag999.xml><?xml version="1.0" encoding="utf-8"?>
<p:tagLst xmlns:a="http://schemas.openxmlformats.org/drawingml/2006/main" xmlns:r="http://schemas.openxmlformats.org/officeDocument/2006/relationships" xmlns:p="http://schemas.openxmlformats.org/presentationml/2006/main">
  <p:tag name="NUM" val="88"/>
</p:tagLst>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lgn="ctr">
          <a:solidFill>
            <a:schemeClr val="tx1">
              <a:lumMod val="50000"/>
            </a:schemeClr>
          </a:solidFill>
          <a:miter lim="800000"/>
          <a:headEnd/>
          <a:tailEnd/>
        </a:ln>
      </a:spPr>
      <a:bodyPr wrap="square">
        <a:spAutoFit/>
      </a:bodyPr>
      <a:lstStyle>
        <a:defPPr>
          <a:defRPr sz="1400" dirty="0"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Props1.xml><?xml version="1.0" encoding="utf-8"?>
<ds:datastoreItem xmlns:ds="http://schemas.openxmlformats.org/officeDocument/2006/customXml" ds:itemID="{4D4632E5-9652-47B3-8344-8DA67184C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60671-C065-410A-9046-3AE3173F19BA}">
  <ds:schemaRefs>
    <ds:schemaRef ds:uri="http://schemas.microsoft.com/sharepoint/v3/contenttype/forms"/>
  </ds:schemaRefs>
</ds:datastoreItem>
</file>

<file path=customXml/itemProps3.xml><?xml version="1.0" encoding="utf-8"?>
<ds:datastoreItem xmlns:ds="http://schemas.openxmlformats.org/officeDocument/2006/customXml" ds:itemID="{8397439E-148A-4A72-8FC5-373A37562115}">
  <ds:schemaRefs>
    <ds:schemaRef ds:uri="http://purl.org/dc/elements/1.1/"/>
    <ds:schemaRef ds:uri="http://purl.org/dc/terms/"/>
    <ds:schemaRef ds:uri="http://purl.org/dc/dcmitype/"/>
    <ds:schemaRef ds:uri="http://www.w3.org/XML/1998/namespace"/>
    <ds:schemaRef ds:uri="http://schemas.microsoft.com/office/2006/documentManagement/types"/>
    <ds:schemaRef ds:uri="5106176d-df31-4215-906b-feee93fdf1b0"/>
    <ds:schemaRef ds:uri="http://schemas.microsoft.com/office/infopath/2007/PartnerControls"/>
    <ds:schemaRef ds:uri="http://schemas.openxmlformats.org/package/2006/metadata/core-properti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48579</TotalTime>
  <Words>13791</Words>
  <Application>Microsoft Office PowerPoint</Application>
  <PresentationFormat>On-screen Show (4:3)</PresentationFormat>
  <Paragraphs>4852</Paragraphs>
  <Slides>74</Slides>
  <Notes>12</Notes>
  <HiddenSlides>0</HiddenSlides>
  <MMClips>0</MMClips>
  <ScaleCrop>false</ScaleCrop>
  <HeadingPairs>
    <vt:vector size="4" baseType="variant">
      <vt:variant>
        <vt:lpstr>Theme</vt:lpstr>
      </vt:variant>
      <vt:variant>
        <vt:i4>8</vt:i4>
      </vt:variant>
      <vt:variant>
        <vt:lpstr>Slide Titles</vt:lpstr>
      </vt:variant>
      <vt:variant>
        <vt:i4>74</vt:i4>
      </vt:variant>
    </vt:vector>
  </HeadingPairs>
  <TitlesOfParts>
    <vt:vector size="82" baseType="lpstr">
      <vt:lpstr>Ipsos Template 2012</vt:lpstr>
      <vt:lpstr>8_blank</vt:lpstr>
      <vt:lpstr>9_blank</vt:lpstr>
      <vt:lpstr>10_blank</vt:lpstr>
      <vt:lpstr>11_blank</vt:lpstr>
      <vt:lpstr>12_blank</vt:lpstr>
      <vt:lpstr>13_blank</vt:lpstr>
      <vt:lpstr>14_blank</vt:lpstr>
      <vt:lpstr>Sondage 2014 auprès des finissants en génie - Rapport sur l’Ontario Réalisé par Ipsos Reid pour Ingénieurs Canada</vt:lpstr>
      <vt:lpstr>Table des matières</vt:lpstr>
      <vt:lpstr>Objectifs de recherche</vt:lpstr>
      <vt:lpstr>Méthodologie</vt:lpstr>
      <vt:lpstr>Points saillants</vt:lpstr>
      <vt:lpstr>Points saillants (suite)                 </vt:lpstr>
      <vt:lpstr>Résumé                    </vt:lpstr>
      <vt:lpstr>Résumé (suite)                  </vt:lpstr>
      <vt:lpstr>Résumé (suite)                  </vt:lpstr>
      <vt:lpstr>Résumé (suite)</vt:lpstr>
      <vt:lpstr>Conventions relatives à la communication de l’information</vt:lpstr>
      <vt:lpstr>Plans d’avenir</vt:lpstr>
      <vt:lpstr>Plans après l’obtention du diplôme</vt:lpstr>
      <vt:lpstr>Lieu des études supérieures prévues</vt:lpstr>
      <vt:lpstr>Intention de faire carrière en génie </vt:lpstr>
      <vt:lpstr>Raisons de ne pas faire carrière en génie</vt:lpstr>
      <vt:lpstr>Carrière envisagée dans un autre domaine que le génie</vt:lpstr>
      <vt:lpstr>Plans de carrière au début des études </vt:lpstr>
      <vt:lpstr>Intentions de carrière actuelles et antérieures  (parmi les étudiants qui avaient l’intention de faire carrière en génie au début de leurs études)</vt:lpstr>
      <vt:lpstr>Intentions de carrière actuelles et antérieures  (parmi les étudiants qui n’avaient pas l’intention de faire carrière en génie)</vt:lpstr>
      <vt:lpstr>Intention quant à la demande de permis d’exercice</vt:lpstr>
      <vt:lpstr>Intention de faire une demande de permis</vt:lpstr>
      <vt:lpstr>Intention de faire une demande de permis : Faire carrière en génie (suivi)</vt:lpstr>
      <vt:lpstr>Intention de faire un jour une demande de permis d’exercice</vt:lpstr>
      <vt:lpstr>Raisons pour ne pas faire une demande de permis</vt:lpstr>
      <vt:lpstr>Intérêt après avoir appris qu’il faut un permis (P.Eng.) pour pouvoir exercer le génie</vt:lpstr>
      <vt:lpstr>Délais quant à la demande de permis</vt:lpstr>
      <vt:lpstr>Raisons de l’attente avant de faire une demande de permis</vt:lpstr>
      <vt:lpstr>Impact de l’exemption des frais de cotisation à titre d’ingénieur stagiaire sur  la possibilité de faire une demande de permis dans les six mois</vt:lpstr>
      <vt:lpstr>Pays envisagé pour la demande de permis</vt:lpstr>
      <vt:lpstr>Province envisagée pour la demande de permis</vt:lpstr>
      <vt:lpstr>Connaissance du permis d’exercice</vt:lpstr>
      <vt:lpstr>Réglementation du génie</vt:lpstr>
      <vt:lpstr>Nécessité du permis au sein de la profession</vt:lpstr>
      <vt:lpstr>Connaissance du permis d’ingénieur et des rôles</vt:lpstr>
      <vt:lpstr>Responsabilités des organisations - 2014</vt:lpstr>
      <vt:lpstr>Responsabilités des organisations - 2013</vt:lpstr>
      <vt:lpstr>Responsabilités des organisations - 2012</vt:lpstr>
      <vt:lpstr>Responsabilités des organisations - 2011</vt:lpstr>
      <vt:lpstr>Responsabilités des organisations - 2010</vt:lpstr>
      <vt:lpstr>Responsabilités des organisations - 2009</vt:lpstr>
      <vt:lpstr>Connaissance des responsabilités des organisations – 2014-2013</vt:lpstr>
      <vt:lpstr>Connaissance des responsabilités des organisations – 2012-2009</vt:lpstr>
      <vt:lpstr>Association of Professional Engineers of Ontario</vt:lpstr>
      <vt:lpstr>Participation à un atelier ou un séminaire de PEO</vt:lpstr>
      <vt:lpstr>Connaissance du programme de membre étudiant de PEO</vt:lpstr>
      <vt:lpstr>Loi sur les ingénieurs de l’Ontario</vt:lpstr>
      <vt:lpstr>Loi sur les ingénieurs de l’Ontario</vt:lpstr>
      <vt:lpstr>Loi sur les ingénieurs de l’Ontario</vt:lpstr>
      <vt:lpstr>Outil d’orientation de carrière</vt:lpstr>
      <vt:lpstr>Utilité d’un outil d’orientation de carrière à l’école secondaire</vt:lpstr>
      <vt:lpstr>Utilité d’un outil d’orientation de carrière à l’université</vt:lpstr>
      <vt:lpstr>Outil d’orientation de carrière – Meilleure année d’utilisation</vt:lpstr>
      <vt:lpstr>Connaissance du programme Cap sur la carrière</vt:lpstr>
      <vt:lpstr>Données démographiques</vt:lpstr>
      <vt:lpstr>Incitation à faire des études en génie </vt:lpstr>
      <vt:lpstr>Résidence permanente</vt:lpstr>
      <vt:lpstr>Disciplines du génie </vt:lpstr>
      <vt:lpstr>Impact du programme de membre étudiant</vt:lpstr>
      <vt:lpstr>Connaissance du PME et intention de faire carrière en génie – suivi</vt:lpstr>
      <vt:lpstr>Connaissance du PME et intention de faire une demande de permis – suivi </vt:lpstr>
      <vt:lpstr>Impact de la participation à un atelier ou un séminaire donné par PEO</vt:lpstr>
      <vt:lpstr>Participation à un atelier ou un séminaire de PEO et intention de faire carrière en génie – suivi </vt:lpstr>
      <vt:lpstr>Participation à un atelier ou un séminaire de PEO  et intention de faire une demande de permis – suivi</vt:lpstr>
      <vt:lpstr>Impact de la connaissance de la Loi sur les ingénieurs de l’Ontario</vt:lpstr>
      <vt:lpstr>Connaissance de la Loi sur les ingénieurs de l’Ontario             et intention de faire carrière en génie – suivi</vt:lpstr>
      <vt:lpstr>Connaissance de la Loi sur les ingénieurs de l’Ontario  et intention de faire une demande de permis d’exercice – suivi</vt:lpstr>
      <vt:lpstr>Impact de la connaissance du permis d’ingénieur et des rôles</vt:lpstr>
      <vt:lpstr>Connaissance du permis d’ingénieur et des rôles                 et intention de faire carrière en génie – suivi</vt:lpstr>
      <vt:lpstr>Connaissance du permis d’ingénieur et des rôles                  et intention de faire une demande de permis d’exercice – suivi </vt:lpstr>
      <vt:lpstr>Impact de la connaissance des responsabilités des organisations</vt:lpstr>
      <vt:lpstr>Connaissance des responsabilités des organisations  et intention de faire carrière en génie – suivi</vt:lpstr>
      <vt:lpstr>Connaissance des responsabilités des organisations  et intention de faire une demande de permis d’exercice –suivi</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Ana Dursun</dc:creator>
  <cp:lastModifiedBy>Will Meyer</cp:lastModifiedBy>
  <cp:revision>2555</cp:revision>
  <cp:lastPrinted>2014-06-18T16:21:19Z</cp:lastPrinted>
  <dcterms:modified xsi:type="dcterms:W3CDTF">2014-07-18T13:58:59Z</dcterms:modified>
  <cp:category>French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