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3.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4.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5.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6.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harts/chart7.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8.xml" ContentType="application/vnd.openxmlformats-officedocument.drawingml.chart+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9.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0.xml" ContentType="application/vnd.openxmlformats-officedocument.drawingml.chart+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11.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charts/chart12.xml" ContentType="application/vnd.openxmlformats-officedocument.drawingml.chart+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charts/chart13.xml" ContentType="application/vnd.openxmlformats-officedocument.drawingml.chart+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14.xml" ContentType="application/vnd.openxmlformats-officedocument.drawingml.chart+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charts/chart15.xml" ContentType="application/vnd.openxmlformats-officedocument.drawingml.chart+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charts/chart16.xml" ContentType="application/vnd.openxmlformats-officedocument.drawingml.chart+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charts/chart17.xml" ContentType="application/vnd.openxmlformats-officedocument.drawingml.chart+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charts/chart18.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charts/chart19.xml" ContentType="application/vnd.openxmlformats-officedocument.drawingml.chart+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charts/chart20.xml" ContentType="application/vnd.openxmlformats-officedocument.drawingml.chart+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charts/chart21.xml" ContentType="application/vnd.openxmlformats-officedocument.drawingml.chart+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charts/chart22.xml" ContentType="application/vnd.openxmlformats-officedocument.drawingml.chart+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charts/chart23.xml" ContentType="application/vnd.openxmlformats-officedocument.drawingml.chart+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charts/chart24.xml" ContentType="application/vnd.openxmlformats-officedocument.drawingml.chart+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charts/chart2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charts/chart26.xml" ContentType="application/vnd.openxmlformats-officedocument.drawingml.chart+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27.xml" ContentType="application/vnd.openxmlformats-officedocument.drawingml.chart+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charts/chart28.xml" ContentType="application/vnd.openxmlformats-officedocument.drawingml.chart+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charts/chart29.xml" ContentType="application/vnd.openxmlformats-officedocument.drawingml.chart+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charts/chart36.xml" ContentType="application/vnd.openxmlformats-officedocument.drawingml.chart+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4.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3"/>
  </p:notesMasterIdLst>
  <p:handoutMasterIdLst>
    <p:handoutMasterId r:id="rId74"/>
  </p:handoutMasterIdLst>
  <p:sldIdLst>
    <p:sldId id="412" r:id="rId12"/>
    <p:sldId id="513" r:id="rId13"/>
    <p:sldId id="672" r:id="rId14"/>
    <p:sldId id="673" r:id="rId15"/>
    <p:sldId id="679" r:id="rId16"/>
    <p:sldId id="709" r:id="rId17"/>
    <p:sldId id="705" r:id="rId18"/>
    <p:sldId id="706" r:id="rId19"/>
    <p:sldId id="707" r:id="rId20"/>
    <p:sldId id="708" r:id="rId21"/>
    <p:sldId id="567" r:id="rId22"/>
    <p:sldId id="580" r:id="rId23"/>
    <p:sldId id="668" r:id="rId24"/>
    <p:sldId id="583" r:id="rId25"/>
    <p:sldId id="657" r:id="rId26"/>
    <p:sldId id="651" r:id="rId27"/>
    <p:sldId id="566" r:id="rId28"/>
    <p:sldId id="649" r:id="rId29"/>
    <p:sldId id="678" r:id="rId30"/>
    <p:sldId id="661" r:id="rId31"/>
    <p:sldId id="663" r:id="rId32"/>
    <p:sldId id="700" r:id="rId33"/>
    <p:sldId id="596" r:id="rId34"/>
    <p:sldId id="597" r:id="rId35"/>
    <p:sldId id="598" r:id="rId36"/>
    <p:sldId id="599" r:id="rId37"/>
    <p:sldId id="600" r:id="rId38"/>
    <p:sldId id="568" r:id="rId39"/>
    <p:sldId id="601" r:id="rId40"/>
    <p:sldId id="664" r:id="rId41"/>
    <p:sldId id="644" r:id="rId42"/>
    <p:sldId id="680" r:id="rId43"/>
    <p:sldId id="605" r:id="rId44"/>
    <p:sldId id="569" r:id="rId45"/>
    <p:sldId id="607" r:id="rId46"/>
    <p:sldId id="608" r:id="rId47"/>
    <p:sldId id="570" r:id="rId48"/>
    <p:sldId id="611" r:id="rId49"/>
    <p:sldId id="665" r:id="rId50"/>
    <p:sldId id="695" r:id="rId51"/>
    <p:sldId id="699" r:id="rId52"/>
    <p:sldId id="696" r:id="rId53"/>
    <p:sldId id="697" r:id="rId54"/>
    <p:sldId id="698" r:id="rId55"/>
    <p:sldId id="571" r:id="rId56"/>
    <p:sldId id="710" r:id="rId57"/>
    <p:sldId id="613" r:id="rId58"/>
    <p:sldId id="614" r:id="rId59"/>
    <p:sldId id="574" r:id="rId60"/>
    <p:sldId id="634" r:id="rId61"/>
    <p:sldId id="635" r:id="rId62"/>
    <p:sldId id="645" r:id="rId63"/>
    <p:sldId id="646" r:id="rId64"/>
    <p:sldId id="647" r:id="rId65"/>
    <p:sldId id="577" r:id="rId66"/>
    <p:sldId id="640" r:id="rId67"/>
    <p:sldId id="641" r:id="rId68"/>
    <p:sldId id="578" r:id="rId69"/>
    <p:sldId id="642" r:id="rId70"/>
    <p:sldId id="643" r:id="rId71"/>
    <p:sldId id="666" r:id="rId72"/>
  </p:sldIdLst>
  <p:sldSz cx="9144000" cy="6858000" type="screen4x3"/>
  <p:notesSz cx="9388475" cy="7102475"/>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Section par défaut" id="{11AB8654-DBF8-411E-9ADA-E134CF4593AA}">
          <p14:sldIdLst>
            <p14:sldId id="412"/>
            <p14:sldId id="513"/>
            <p14:sldId id="672"/>
            <p14:sldId id="673"/>
            <p14:sldId id="679"/>
            <p14:sldId id="709"/>
            <p14:sldId id="705"/>
            <p14:sldId id="706"/>
            <p14:sldId id="707"/>
            <p14:sldId id="708"/>
            <p14:sldId id="567"/>
            <p14:sldId id="580"/>
            <p14:sldId id="668"/>
            <p14:sldId id="583"/>
            <p14:sldId id="657"/>
            <p14:sldId id="651"/>
            <p14:sldId id="566"/>
            <p14:sldId id="649"/>
            <p14:sldId id="678"/>
            <p14:sldId id="661"/>
            <p14:sldId id="663"/>
            <p14:sldId id="700"/>
            <p14:sldId id="596"/>
            <p14:sldId id="597"/>
            <p14:sldId id="598"/>
            <p14:sldId id="599"/>
            <p14:sldId id="600"/>
            <p14:sldId id="568"/>
            <p14:sldId id="601"/>
            <p14:sldId id="664"/>
            <p14:sldId id="644"/>
            <p14:sldId id="680"/>
            <p14:sldId id="605"/>
            <p14:sldId id="569"/>
            <p14:sldId id="607"/>
            <p14:sldId id="608"/>
            <p14:sldId id="570"/>
            <p14:sldId id="611"/>
            <p14:sldId id="665"/>
            <p14:sldId id="695"/>
            <p14:sldId id="699"/>
            <p14:sldId id="696"/>
            <p14:sldId id="697"/>
            <p14:sldId id="698"/>
            <p14:sldId id="571"/>
            <p14:sldId id="710"/>
            <p14:sldId id="613"/>
            <p14:sldId id="614"/>
            <p14:sldId id="574"/>
            <p14:sldId id="634"/>
            <p14:sldId id="635"/>
            <p14:sldId id="645"/>
            <p14:sldId id="646"/>
            <p14:sldId id="647"/>
            <p14:sldId id="577"/>
            <p14:sldId id="640"/>
            <p14:sldId id="641"/>
            <p14:sldId id="578"/>
            <p14:sldId id="642"/>
            <p14:sldId id="643"/>
            <p14:sldId id="66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10253F"/>
    <a:srgbClr val="969696"/>
    <a:srgbClr val="9966FF"/>
    <a:srgbClr val="003336"/>
    <a:srgbClr val="07101B"/>
    <a:srgbClr val="000000"/>
    <a:srgbClr val="E7EEE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936" autoAdjust="0"/>
    <p:restoredTop sz="99361" autoAdjust="0"/>
  </p:normalViewPr>
  <p:slideViewPr>
    <p:cSldViewPr snapToGrid="0">
      <p:cViewPr>
        <p:scale>
          <a:sx n="80" d="100"/>
          <a:sy n="80" d="100"/>
        </p:scale>
        <p:origin x="-3198" y="-888"/>
      </p:cViewPr>
      <p:guideLst>
        <p:guide orient="horz" pos="12"/>
        <p:guide orient="horz"/>
        <p:guide orient="horz" pos="899"/>
        <p:guide orient="horz" pos="10"/>
        <p:guide pos="2880"/>
        <p:guide pos="90"/>
      </p:guideLst>
    </p:cSldViewPr>
  </p:slideViewPr>
  <p:outlineViewPr>
    <p:cViewPr>
      <p:scale>
        <a:sx n="25" d="100"/>
        <a:sy n="25" d="100"/>
      </p:scale>
      <p:origin x="0" y="36038"/>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9" d="100"/>
          <a:sy n="59" d="100"/>
        </p:scale>
        <p:origin x="-830" y="-67"/>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0.11879176291271257"/>
          <c:w val="0.75933609958506221"/>
          <c:h val="0.88120823708728746"/>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5401">
              <a:solidFill>
                <a:schemeClr val="bg1"/>
              </a:solidFill>
            </a:ln>
          </c:spPr>
          <c:invertIfNegative val="0"/>
          <c:dLbls>
            <c:txPr>
              <a:bodyPr/>
              <a:lstStyle/>
              <a:p>
                <a:pPr>
                  <a:defRPr sz="1000" baseline="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Sheet1!$A$2:$A$4</c:f>
              <c:strCache>
                <c:ptCount val="3"/>
                <c:pt idx="0">
                  <c:v>Entrer sur le marché du travail</c:v>
                </c:pt>
                <c:pt idx="1">
                  <c:v>Poursuivre des études</c:v>
                </c:pt>
                <c:pt idx="2">
                  <c:v>Ne sait pas / incertain(e)</c:v>
                </c:pt>
              </c:strCache>
            </c:strRef>
          </c:cat>
          <c:val>
            <c:numRef>
              <c:f>Sheet1!$B$2:$B$4</c:f>
              <c:numCache>
                <c:formatCode>0\ %</c:formatCode>
                <c:ptCount val="3"/>
                <c:pt idx="0">
                  <c:v>0.85</c:v>
                </c:pt>
                <c:pt idx="1">
                  <c:v>0.09</c:v>
                </c:pt>
                <c:pt idx="2">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showLegendKey val="0"/>
            <c:showVal val="1"/>
            <c:showCatName val="0"/>
            <c:showSerName val="0"/>
            <c:showPercent val="0"/>
            <c:showBubbleSize val="0"/>
            <c:showLeaderLines val="0"/>
          </c:dLbls>
          <c:cat>
            <c:strRef>
              <c:f>Sheet1!$A$2:$A$4</c:f>
              <c:strCache>
                <c:ptCount val="3"/>
                <c:pt idx="0">
                  <c:v>Entrer sur le marché du travail</c:v>
                </c:pt>
                <c:pt idx="1">
                  <c:v>Poursuivre des études</c:v>
                </c:pt>
                <c:pt idx="2">
                  <c:v>Ne sait pas / incertain(e)</c:v>
                </c:pt>
              </c:strCache>
            </c:strRef>
          </c:cat>
          <c:val>
            <c:numRef>
              <c:f>Sheet1!$C$2:$C$4</c:f>
              <c:numCache>
                <c:formatCode>0\ %</c:formatCode>
                <c:ptCount val="3"/>
                <c:pt idx="0">
                  <c:v>0.84</c:v>
                </c:pt>
                <c:pt idx="1">
                  <c:v>0.12</c:v>
                </c:pt>
                <c:pt idx="2">
                  <c:v>0.02</c:v>
                </c:pt>
              </c:numCache>
            </c:numRef>
          </c:val>
        </c:ser>
        <c:dLbls>
          <c:showLegendKey val="0"/>
          <c:showVal val="0"/>
          <c:showCatName val="0"/>
          <c:showSerName val="0"/>
          <c:showPercent val="0"/>
          <c:showBubbleSize val="0"/>
        </c:dLbls>
        <c:gapWidth val="70"/>
        <c:overlap val="-3"/>
        <c:axId val="204738944"/>
        <c:axId val="204740480"/>
      </c:barChart>
      <c:catAx>
        <c:axId val="204738944"/>
        <c:scaling>
          <c:orientation val="maxMin"/>
        </c:scaling>
        <c:delete val="1"/>
        <c:axPos val="l"/>
        <c:numFmt formatCode="General" sourceLinked="1"/>
        <c:majorTickMark val="out"/>
        <c:minorTickMark val="none"/>
        <c:tickLblPos val="none"/>
        <c:crossAx val="204740480"/>
        <c:crosses val="autoZero"/>
        <c:auto val="1"/>
        <c:lblAlgn val="ctr"/>
        <c:lblOffset val="100"/>
        <c:tickLblSkip val="1"/>
        <c:tickMarkSkip val="1"/>
        <c:noMultiLvlLbl val="0"/>
      </c:catAx>
      <c:valAx>
        <c:axId val="204740480"/>
        <c:scaling>
          <c:orientation val="minMax"/>
          <c:max val="1"/>
          <c:min val="0"/>
        </c:scaling>
        <c:delete val="1"/>
        <c:axPos val="t"/>
        <c:numFmt formatCode="0\ %" sourceLinked="1"/>
        <c:majorTickMark val="out"/>
        <c:minorTickMark val="none"/>
        <c:tickLblPos val="none"/>
        <c:crossAx val="204738944"/>
        <c:crosses val="autoZero"/>
        <c:crossBetween val="between"/>
        <c:majorUnit val="0.2"/>
        <c:minorUnit val="0.1"/>
      </c:valAx>
      <c:spPr>
        <a:noFill/>
        <a:ln w="25401">
          <a:noFill/>
        </a:ln>
      </c:spPr>
    </c:plotArea>
    <c:legend>
      <c:legendPos val="t"/>
      <c:layout>
        <c:manualLayout>
          <c:xMode val="edge"/>
          <c:yMode val="edge"/>
          <c:x val="0.3843296180775187"/>
          <c:y val="5.9680184698423573E-2"/>
          <c:w val="0.26181145985560667"/>
          <c:h val="5.0916830963395603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22637106586166525"/>
          <c:w val="1"/>
          <c:h val="0.69456899520213045"/>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0.55000000000000004</c:v>
                </c:pt>
                <c:pt idx="1">
                  <c:v>0.1</c:v>
                </c:pt>
                <c:pt idx="2">
                  <c:v>0.2</c:v>
                </c:pt>
                <c:pt idx="4">
                  <c:v>0.15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0.5</c:v>
                </c:pt>
                <c:pt idx="1">
                  <c:v>0.17</c:v>
                </c:pt>
                <c:pt idx="2">
                  <c:v>0.17</c:v>
                </c:pt>
                <c:pt idx="3">
                  <c:v>0.08</c:v>
                </c:pt>
                <c:pt idx="4">
                  <c:v>0.08</c:v>
                </c:pt>
              </c:numCache>
            </c:numRef>
          </c:val>
        </c:ser>
        <c:dLbls>
          <c:showLegendKey val="0"/>
          <c:showVal val="0"/>
          <c:showCatName val="0"/>
          <c:showSerName val="0"/>
          <c:showPercent val="0"/>
          <c:showBubbleSize val="0"/>
        </c:dLbls>
        <c:gapWidth val="70"/>
        <c:overlap val="-3"/>
        <c:axId val="209599872"/>
        <c:axId val="209605760"/>
      </c:barChart>
      <c:catAx>
        <c:axId val="209599872"/>
        <c:scaling>
          <c:orientation val="minMax"/>
        </c:scaling>
        <c:delete val="1"/>
        <c:axPos val="b"/>
        <c:numFmt formatCode="General" sourceLinked="1"/>
        <c:majorTickMark val="out"/>
        <c:minorTickMark val="none"/>
        <c:tickLblPos val="none"/>
        <c:crossAx val="209605760"/>
        <c:crosses val="autoZero"/>
        <c:auto val="1"/>
        <c:lblAlgn val="ctr"/>
        <c:lblOffset val="100"/>
        <c:tickLblSkip val="1"/>
        <c:tickMarkSkip val="1"/>
        <c:noMultiLvlLbl val="0"/>
      </c:catAx>
      <c:valAx>
        <c:axId val="209605760"/>
        <c:scaling>
          <c:orientation val="minMax"/>
          <c:max val="1"/>
          <c:min val="0"/>
        </c:scaling>
        <c:delete val="1"/>
        <c:axPos val="l"/>
        <c:numFmt formatCode="0\ %" sourceLinked="1"/>
        <c:majorTickMark val="out"/>
        <c:minorTickMark val="none"/>
        <c:tickLblPos val="none"/>
        <c:crossAx val="209599872"/>
        <c:crosses val="autoZero"/>
        <c:crossBetween val="between"/>
        <c:majorUnit val="0.2"/>
        <c:minorUnit val="0.1"/>
      </c:valAx>
      <c:spPr>
        <a:noFill/>
        <a:ln w="24869">
          <a:noFill/>
        </a:ln>
      </c:spPr>
    </c:plotArea>
    <c:legend>
      <c:legendPos val="t"/>
      <c:layout>
        <c:manualLayout>
          <c:xMode val="edge"/>
          <c:yMode val="edge"/>
          <c:x val="0.39658030509267517"/>
          <c:y val="0.11661807580174927"/>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barChart>
        <c:barDir val="col"/>
        <c:grouping val="clustered"/>
        <c:varyColors val="0"/>
        <c:ser>
          <c:idx val="0"/>
          <c:order val="0"/>
          <c:tx>
            <c:strRef>
              <c:f>Sheet1!$B$1</c:f>
              <c:strCache>
                <c:ptCount val="1"/>
                <c:pt idx="0">
                  <c:v>2012</c:v>
                </c:pt>
              </c:strCache>
            </c:strRef>
          </c:tx>
          <c:spPr>
            <a:solidFill>
              <a:schemeClr val="tx1"/>
            </a:solidFill>
            <a:ln w="25400">
              <a:solidFill>
                <a:schemeClr val="tx1"/>
              </a:solidFill>
            </a:ln>
          </c:spPr>
          <c:invertIfNegative val="0"/>
          <c:dPt>
            <c:idx val="0"/>
            <c:invertIfNegative val="0"/>
            <c:bubble3D val="0"/>
          </c:dPt>
          <c:dPt>
            <c:idx val="1"/>
            <c:invertIfNegative val="0"/>
            <c:bubble3D val="0"/>
          </c:dPt>
          <c:dLbls>
            <c:dLbl>
              <c:idx val="0"/>
              <c:layout>
                <c:manualLayout>
                  <c:x val="-3.8647342995169437E-3"/>
                  <c:y val="6.3896953411473403E-3"/>
                </c:manualLayout>
              </c:layout>
              <c:tx>
                <c:rich>
                  <a:bodyPr/>
                  <a:lstStyle/>
                  <a:p>
                    <a:r>
                      <a:rPr lang="en-US" sz="1200" dirty="0" smtClean="0"/>
                      <a:t>44%</a:t>
                    </a:r>
                    <a:endParaRPr lang="en-US" dirty="0"/>
                  </a:p>
                </c:rich>
              </c:tx>
              <c:dLblPos val="outEnd"/>
              <c:showLegendKey val="0"/>
              <c:showVal val="1"/>
              <c:showCatName val="1"/>
              <c:showSerName val="0"/>
              <c:showPercent val="0"/>
              <c:showBubbleSize val="0"/>
            </c:dLbl>
            <c:dLbl>
              <c:idx val="1"/>
              <c:layout>
                <c:manualLayout>
                  <c:x val="0"/>
                  <c:y val="-8.0569983646829133E-3"/>
                </c:manualLayout>
              </c:layout>
              <c:tx>
                <c:rich>
                  <a:bodyPr/>
                  <a:lstStyle/>
                  <a:p>
                    <a:r>
                      <a:rPr lang="en-US" sz="1200" dirty="0" smtClean="0">
                        <a:solidFill>
                          <a:schemeClr val="tx1"/>
                        </a:solidFill>
                      </a:rPr>
                      <a:t>38%</a:t>
                    </a:r>
                    <a:endParaRPr lang="en-US" dirty="0">
                      <a:solidFill>
                        <a:schemeClr val="tx1"/>
                      </a:solidFill>
                    </a:endParaRPr>
                  </a:p>
                </c:rich>
              </c:tx>
              <c:dLblPos val="outEnd"/>
              <c:showLegendKey val="0"/>
              <c:showVal val="1"/>
              <c:showCatName val="1"/>
              <c:showSerName val="0"/>
              <c:showPercent val="0"/>
              <c:showBubbleSize val="0"/>
              <c:separator> </c:separator>
            </c:dLbl>
            <c:dLbl>
              <c:idx val="2"/>
              <c:layout>
                <c:manualLayout>
                  <c:x val="3.1767138371151236E-3"/>
                  <c:y val="-1.5582338575473193E-2"/>
                </c:manualLayout>
              </c:layout>
              <c:tx>
                <c:rich>
                  <a:bodyPr/>
                  <a:lstStyle/>
                  <a:p>
                    <a:r>
                      <a:rPr lang="en-US" sz="1200" dirty="0" smtClean="0"/>
                      <a:t>18%</a:t>
                    </a:r>
                    <a:endParaRPr lang="en-US" dirty="0"/>
                  </a:p>
                </c:rich>
              </c:tx>
              <c:dLblPos val="outEnd"/>
              <c:showLegendKey val="0"/>
              <c:showVal val="1"/>
              <c:showCatName val="1"/>
              <c:showSerName val="0"/>
              <c:showPercent val="0"/>
              <c:showBubbleSize val="0"/>
              <c:separator> </c:separator>
            </c:dLbl>
            <c:txPr>
              <a:bodyPr/>
              <a:lstStyle/>
              <a:p>
                <a:pPr>
                  <a:defRPr sz="1200" b="1">
                    <a:solidFill>
                      <a:schemeClr val="tx1"/>
                    </a:solidFill>
                  </a:defRPr>
                </a:pPr>
                <a:endParaRPr lang="en-US"/>
              </a:p>
            </c:txPr>
            <c:dLblPos val="ctr"/>
            <c:showLegendKey val="0"/>
            <c:showVal val="1"/>
            <c:showCatName val="1"/>
            <c:showSerName val="0"/>
            <c:showPercent val="0"/>
            <c:showBubbleSize val="0"/>
            <c:separator> </c:separator>
            <c:showLeaderLines val="0"/>
          </c:dLbls>
          <c:cat>
            <c:strRef>
              <c:f>Sheet1!$A$2:$A$4</c:f>
              <c:strCache>
                <c:ptCount val="3"/>
                <c:pt idx="0">
                  <c:v>Oui</c:v>
                </c:pt>
                <c:pt idx="1">
                  <c:v>Non</c:v>
                </c:pt>
                <c:pt idx="2">
                  <c:v>Ne sait pas si l'expérience que j'ai acquise compte</c:v>
                </c:pt>
              </c:strCache>
            </c:strRef>
          </c:cat>
          <c:val>
            <c:numRef>
              <c:f>Sheet1!$B$2:$B$4</c:f>
              <c:numCache>
                <c:formatCode>0\ %</c:formatCode>
                <c:ptCount val="3"/>
                <c:pt idx="0">
                  <c:v>0.44</c:v>
                </c:pt>
                <c:pt idx="1">
                  <c:v>0.38</c:v>
                </c:pt>
                <c:pt idx="2">
                  <c:v>0.18</c:v>
                </c:pt>
              </c:numCache>
            </c:numRef>
          </c:val>
        </c:ser>
        <c:dLbls>
          <c:showLegendKey val="0"/>
          <c:showVal val="0"/>
          <c:showCatName val="0"/>
          <c:showSerName val="0"/>
          <c:showPercent val="0"/>
          <c:showBubbleSize val="0"/>
        </c:dLbls>
        <c:gapWidth val="100"/>
        <c:axId val="210997632"/>
        <c:axId val="210975360"/>
      </c:barChart>
      <c:valAx>
        <c:axId val="210975360"/>
        <c:scaling>
          <c:orientation val="minMax"/>
        </c:scaling>
        <c:delete val="1"/>
        <c:axPos val="l"/>
        <c:numFmt formatCode="0\ %" sourceLinked="1"/>
        <c:majorTickMark val="out"/>
        <c:minorTickMark val="none"/>
        <c:tickLblPos val="nextTo"/>
        <c:crossAx val="210997632"/>
        <c:crosses val="autoZero"/>
        <c:crossBetween val="between"/>
      </c:valAx>
      <c:catAx>
        <c:axId val="210997632"/>
        <c:scaling>
          <c:orientation val="minMax"/>
        </c:scaling>
        <c:delete val="0"/>
        <c:axPos val="b"/>
        <c:majorTickMark val="out"/>
        <c:minorTickMark val="none"/>
        <c:tickLblPos val="nextTo"/>
        <c:txPr>
          <a:bodyPr/>
          <a:lstStyle/>
          <a:p>
            <a:pPr>
              <a:defRPr sz="1200" b="1"/>
            </a:pPr>
            <a:endParaRPr lang="en-US"/>
          </a:p>
        </c:txPr>
        <c:crossAx val="210975360"/>
        <c:crosses val="autoZero"/>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97400565313951"/>
          <c:w val="1"/>
          <c:h val="0.76180143347466167"/>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Sheet1!$B$2:$B$5</c:f>
              <c:numCache>
                <c:formatCode>0\ %</c:formatCode>
                <c:ptCount val="4"/>
                <c:pt idx="0">
                  <c:v>0.52</c:v>
                </c:pt>
                <c:pt idx="1">
                  <c:v>0.17</c:v>
                </c:pt>
                <c:pt idx="2">
                  <c:v>0.15</c:v>
                </c:pt>
                <c:pt idx="3">
                  <c:v>0.16</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6 months</c:v>
                </c:pt>
                <c:pt idx="1">
                  <c:v>Within 1 year</c:v>
                </c:pt>
                <c:pt idx="2">
                  <c:v>&gt;1 year</c:v>
                </c:pt>
                <c:pt idx="3">
                  <c:v>Don't know/ unsure</c:v>
                </c:pt>
              </c:strCache>
            </c:strRef>
          </c:cat>
          <c:val>
            <c:numRef>
              <c:f>Sheet1!$C$2:$C$5</c:f>
              <c:numCache>
                <c:formatCode>0\ %</c:formatCode>
                <c:ptCount val="4"/>
                <c:pt idx="0">
                  <c:v>0.5</c:v>
                </c:pt>
                <c:pt idx="1">
                  <c:v>0.17</c:v>
                </c:pt>
                <c:pt idx="2">
                  <c:v>0.14000000000000001</c:v>
                </c:pt>
                <c:pt idx="3">
                  <c:v>0.2</c:v>
                </c:pt>
              </c:numCache>
            </c:numRef>
          </c:val>
        </c:ser>
        <c:dLbls>
          <c:showLegendKey val="0"/>
          <c:showVal val="1"/>
          <c:showCatName val="0"/>
          <c:showSerName val="0"/>
          <c:showPercent val="0"/>
          <c:showBubbleSize val="0"/>
        </c:dLbls>
        <c:gapWidth val="70"/>
        <c:overlap val="-3"/>
        <c:axId val="211025280"/>
        <c:axId val="211145856"/>
      </c:barChart>
      <c:catAx>
        <c:axId val="211025280"/>
        <c:scaling>
          <c:orientation val="minMax"/>
        </c:scaling>
        <c:delete val="1"/>
        <c:axPos val="b"/>
        <c:numFmt formatCode="General" sourceLinked="1"/>
        <c:majorTickMark val="out"/>
        <c:minorTickMark val="none"/>
        <c:tickLblPos val="none"/>
        <c:crossAx val="211145856"/>
        <c:crosses val="autoZero"/>
        <c:auto val="0"/>
        <c:lblAlgn val="ctr"/>
        <c:lblOffset val="100"/>
        <c:tickLblSkip val="1"/>
        <c:tickMarkSkip val="1"/>
        <c:noMultiLvlLbl val="0"/>
      </c:catAx>
      <c:valAx>
        <c:axId val="211145856"/>
        <c:scaling>
          <c:orientation val="minMax"/>
          <c:max val="1"/>
          <c:min val="0"/>
        </c:scaling>
        <c:delete val="1"/>
        <c:axPos val="l"/>
        <c:numFmt formatCode="0\ %" sourceLinked="1"/>
        <c:majorTickMark val="out"/>
        <c:minorTickMark val="none"/>
        <c:tickLblPos val="none"/>
        <c:crossAx val="211025280"/>
        <c:crosses val="autoZero"/>
        <c:crossBetween val="between"/>
        <c:majorUnit val="0.2"/>
        <c:minorUnit val="0.1"/>
      </c:valAx>
      <c:spPr>
        <a:noFill/>
        <a:ln w="24399">
          <a:noFill/>
        </a:ln>
      </c:spPr>
    </c:plotArea>
    <c:legend>
      <c:legendPos val="t"/>
      <c:layout>
        <c:manualLayout>
          <c:xMode val="edge"/>
          <c:yMode val="edge"/>
          <c:x val="0.41310989116357993"/>
          <c:y val="5.4487179487179488E-2"/>
          <c:w val="0.16189378041187188"/>
          <c:h val="7.345825762164344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66986748607648"/>
          <c:y val="6.5332283109782549E-2"/>
          <c:w val="0.57778075187247935"/>
          <c:h val="0.91735184786665636"/>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spPr>
              <a:noFill/>
              <a:ln w="2256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want to achieve the required experience before applying</c:v>
                </c:pt>
                <c:pt idx="1">
                  <c:v>Little to no employment opportunities</c:v>
                </c:pt>
                <c:pt idx="2">
                  <c:v>Need more information about program/about applying</c:v>
                </c:pt>
              </c:strCache>
            </c:strRef>
          </c:cat>
          <c:val>
            <c:numRef>
              <c:f>Sheet1!$B$2:$B$4</c:f>
              <c:numCache>
                <c:formatCode>0\ %</c:formatCode>
                <c:ptCount val="3"/>
                <c:pt idx="0">
                  <c:v>0.96</c:v>
                </c:pt>
                <c:pt idx="1">
                  <c:v>0.02</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want to achieve the required experience before applying</c:v>
                </c:pt>
                <c:pt idx="1">
                  <c:v>Little to no employment opportunities</c:v>
                </c:pt>
                <c:pt idx="2">
                  <c:v>Need more information about program/about applying</c:v>
                </c:pt>
              </c:strCache>
            </c:strRef>
          </c:cat>
          <c:val>
            <c:numRef>
              <c:f>Sheet1!$C$2:$C$4</c:f>
              <c:numCache>
                <c:formatCode>General</c:formatCode>
                <c:ptCount val="3"/>
                <c:pt idx="0" formatCode="0\ %">
                  <c:v>0.82</c:v>
                </c:pt>
              </c:numCache>
            </c:numRef>
          </c:val>
        </c:ser>
        <c:dLbls>
          <c:showLegendKey val="0"/>
          <c:showVal val="0"/>
          <c:showCatName val="0"/>
          <c:showSerName val="0"/>
          <c:showPercent val="0"/>
          <c:showBubbleSize val="0"/>
        </c:dLbls>
        <c:gapWidth val="70"/>
        <c:overlap val="-3"/>
        <c:axId val="211081856"/>
        <c:axId val="211165568"/>
      </c:barChart>
      <c:catAx>
        <c:axId val="211081856"/>
        <c:scaling>
          <c:orientation val="maxMin"/>
        </c:scaling>
        <c:delete val="1"/>
        <c:axPos val="l"/>
        <c:numFmt formatCode="General" sourceLinked="1"/>
        <c:majorTickMark val="out"/>
        <c:minorTickMark val="none"/>
        <c:tickLblPos val="none"/>
        <c:crossAx val="211165568"/>
        <c:crosses val="autoZero"/>
        <c:auto val="1"/>
        <c:lblAlgn val="ctr"/>
        <c:lblOffset val="100"/>
        <c:tickLblSkip val="1"/>
        <c:tickMarkSkip val="1"/>
        <c:noMultiLvlLbl val="0"/>
      </c:catAx>
      <c:valAx>
        <c:axId val="211165568"/>
        <c:scaling>
          <c:orientation val="minMax"/>
          <c:max val="1.1499999999999915"/>
          <c:min val="0"/>
        </c:scaling>
        <c:delete val="1"/>
        <c:axPos val="t"/>
        <c:numFmt formatCode="0\ %" sourceLinked="1"/>
        <c:majorTickMark val="out"/>
        <c:minorTickMark val="none"/>
        <c:tickLblPos val="none"/>
        <c:crossAx val="211081856"/>
        <c:crosses val="autoZero"/>
        <c:crossBetween val="between"/>
        <c:majorUnit val="0.2"/>
        <c:minorUnit val="0.1"/>
      </c:valAx>
      <c:spPr>
        <a:noFill/>
        <a:ln w="22560">
          <a:noFill/>
        </a:ln>
      </c:spPr>
    </c:plotArea>
    <c:legend>
      <c:legendPos val="r"/>
      <c:layout>
        <c:manualLayout>
          <c:xMode val="edge"/>
          <c:yMode val="edge"/>
          <c:x val="0.9180471000576147"/>
          <c:y val="6.4528643530365184E-3"/>
          <c:w val="7.5855338966775501E-2"/>
          <c:h val="0.1223410962450865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957205062892989"/>
          <c:w val="1"/>
          <c:h val="0.77417637467474554"/>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 %</c:formatCode>
                <c:ptCount val="5"/>
                <c:pt idx="0">
                  <c:v>0.57999999999999996</c:v>
                </c:pt>
                <c:pt idx="1">
                  <c:v>0.37</c:v>
                </c:pt>
                <c:pt idx="2">
                  <c:v>0.01</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 %</c:formatCode>
                <c:ptCount val="5"/>
                <c:pt idx="0">
                  <c:v>0.61</c:v>
                </c:pt>
                <c:pt idx="1">
                  <c:v>0.24</c:v>
                </c:pt>
                <c:pt idx="2">
                  <c:v>0.04</c:v>
                </c:pt>
                <c:pt idx="3">
                  <c:v>0.04</c:v>
                </c:pt>
                <c:pt idx="4">
                  <c:v>0.08</c:v>
                </c:pt>
              </c:numCache>
            </c:numRef>
          </c:val>
        </c:ser>
        <c:dLbls>
          <c:showLegendKey val="0"/>
          <c:showVal val="0"/>
          <c:showCatName val="0"/>
          <c:showSerName val="0"/>
          <c:showPercent val="0"/>
          <c:showBubbleSize val="0"/>
        </c:dLbls>
        <c:gapWidth val="70"/>
        <c:overlap val="-3"/>
        <c:axId val="211214720"/>
        <c:axId val="211216256"/>
      </c:barChart>
      <c:catAx>
        <c:axId val="211214720"/>
        <c:scaling>
          <c:orientation val="minMax"/>
        </c:scaling>
        <c:delete val="1"/>
        <c:axPos val="b"/>
        <c:numFmt formatCode="General" sourceLinked="1"/>
        <c:majorTickMark val="out"/>
        <c:minorTickMark val="none"/>
        <c:tickLblPos val="none"/>
        <c:crossAx val="211216256"/>
        <c:crosses val="autoZero"/>
        <c:auto val="1"/>
        <c:lblAlgn val="ctr"/>
        <c:lblOffset val="100"/>
        <c:tickLblSkip val="1"/>
        <c:tickMarkSkip val="1"/>
        <c:noMultiLvlLbl val="0"/>
      </c:catAx>
      <c:valAx>
        <c:axId val="211216256"/>
        <c:scaling>
          <c:orientation val="minMax"/>
          <c:max val="1"/>
          <c:min val="0"/>
        </c:scaling>
        <c:delete val="1"/>
        <c:axPos val="l"/>
        <c:numFmt formatCode="0\ %" sourceLinked="1"/>
        <c:majorTickMark val="out"/>
        <c:minorTickMark val="none"/>
        <c:tickLblPos val="none"/>
        <c:crossAx val="211214720"/>
        <c:crosses val="autoZero"/>
        <c:crossBetween val="between"/>
        <c:majorUnit val="0.2"/>
        <c:minorUnit val="0.1"/>
      </c:valAx>
      <c:spPr>
        <a:noFill/>
        <a:ln w="24870">
          <a:noFill/>
        </a:ln>
      </c:spPr>
    </c:plotArea>
    <c:legend>
      <c:legendPos val="t"/>
      <c:layout>
        <c:manualLayout>
          <c:xMode val="edge"/>
          <c:yMode val="edge"/>
          <c:x val="0.40196436017856008"/>
          <c:y val="0.15379916989987549"/>
          <c:w val="0.14822129655501659"/>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12881103028738"/>
          <c:y val="2.2471910112360064E-3"/>
          <c:w val="0.68673056045758663"/>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 %</c:formatCode>
                <c:ptCount val="5"/>
                <c:pt idx="0">
                  <c:v>0.96</c:v>
                </c:pt>
                <c:pt idx="1">
                  <c:v>0.11</c:v>
                </c:pt>
                <c:pt idx="2">
                  <c:v>0.05</c:v>
                </c:pt>
                <c:pt idx="3">
                  <c:v>0.03</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 %</c:formatCode>
                <c:ptCount val="5"/>
                <c:pt idx="0">
                  <c:v>0.96</c:v>
                </c:pt>
                <c:pt idx="1">
                  <c:v>7.0000000000000007E-2</c:v>
                </c:pt>
                <c:pt idx="2">
                  <c:v>0.04</c:v>
                </c:pt>
                <c:pt idx="3">
                  <c:v>0.01</c:v>
                </c:pt>
                <c:pt idx="4">
                  <c:v>0.06</c:v>
                </c:pt>
              </c:numCache>
            </c:numRef>
          </c:val>
        </c:ser>
        <c:dLbls>
          <c:showLegendKey val="0"/>
          <c:showVal val="0"/>
          <c:showCatName val="0"/>
          <c:showSerName val="0"/>
          <c:showPercent val="0"/>
          <c:showBubbleSize val="0"/>
        </c:dLbls>
        <c:gapWidth val="70"/>
        <c:overlap val="-3"/>
        <c:axId val="210949248"/>
        <c:axId val="210950784"/>
      </c:barChart>
      <c:catAx>
        <c:axId val="210949248"/>
        <c:scaling>
          <c:orientation val="maxMin"/>
        </c:scaling>
        <c:delete val="1"/>
        <c:axPos val="l"/>
        <c:numFmt formatCode="General" sourceLinked="1"/>
        <c:majorTickMark val="out"/>
        <c:minorTickMark val="none"/>
        <c:tickLblPos val="none"/>
        <c:crossAx val="210950784"/>
        <c:crosses val="autoZero"/>
        <c:auto val="1"/>
        <c:lblAlgn val="ctr"/>
        <c:lblOffset val="100"/>
        <c:tickLblSkip val="1"/>
        <c:tickMarkSkip val="1"/>
        <c:noMultiLvlLbl val="0"/>
      </c:catAx>
      <c:valAx>
        <c:axId val="210950784"/>
        <c:scaling>
          <c:orientation val="minMax"/>
          <c:max val="1.1499999999999915"/>
          <c:min val="0"/>
        </c:scaling>
        <c:delete val="1"/>
        <c:axPos val="t"/>
        <c:numFmt formatCode="0\ %" sourceLinked="1"/>
        <c:majorTickMark val="out"/>
        <c:minorTickMark val="none"/>
        <c:tickLblPos val="none"/>
        <c:crossAx val="210949248"/>
        <c:crosses val="autoZero"/>
        <c:crossBetween val="between"/>
        <c:majorUnit val="0.2"/>
        <c:minorUnit val="0.1"/>
      </c:valAx>
      <c:spPr>
        <a:noFill/>
        <a:ln w="23493">
          <a:noFill/>
        </a:ln>
      </c:spPr>
    </c:plotArea>
    <c:legend>
      <c:legendPos val="r"/>
      <c:layout>
        <c:manualLayout>
          <c:xMode val="edge"/>
          <c:yMode val="edge"/>
          <c:x val="0.68301003840322927"/>
          <c:y val="0.41666894166672352"/>
          <c:w val="7.5558951108815525E-2"/>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76317097525082"/>
          <c:y val="3.3190347259546012E-2"/>
          <c:w val="0.75491173298585212"/>
          <c:h val="0.9491719921886399"/>
        </c:manualLayout>
      </c:layout>
      <c:barChart>
        <c:barDir val="bar"/>
        <c:grouping val="clustered"/>
        <c:varyColors val="0"/>
        <c:ser>
          <c:idx val="2"/>
          <c:order val="0"/>
          <c:tx>
            <c:strRef>
              <c:f>Sheet1!$B$1</c:f>
              <c:strCache>
                <c:ptCount val="1"/>
                <c:pt idx="0">
                  <c:v>2014</c:v>
                </c:pt>
              </c:strCache>
            </c:strRef>
          </c:tx>
          <c:spPr>
            <a:solidFill>
              <a:srgbClr val="10253F"/>
            </a:solidFill>
            <a:ln w="23563">
              <a:solidFill>
                <a:schemeClr val="bg1"/>
              </a:solidFill>
            </a:ln>
          </c:spPr>
          <c:invertIfNegative val="0"/>
          <c:dLbls>
            <c:txPr>
              <a:bodyPr/>
              <a:lstStyle/>
              <a:p>
                <a:pPr>
                  <a:defRPr sz="9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Alberta</c:v>
                </c:pt>
                <c:pt idx="1">
                  <c:v>New Brunswick</c:v>
                </c:pt>
                <c:pt idx="2">
                  <c:v>Nova Scotia</c:v>
                </c:pt>
                <c:pt idx="3">
                  <c:v>Ontario</c:v>
                </c:pt>
                <c:pt idx="4">
                  <c:v>Newfoundland/ Labrador</c:v>
                </c:pt>
                <c:pt idx="5">
                  <c:v>British Columbia</c:v>
                </c:pt>
                <c:pt idx="6">
                  <c:v>Quebec</c:v>
                </c:pt>
                <c:pt idx="7">
                  <c:v>Saskatchewan</c:v>
                </c:pt>
                <c:pt idx="8">
                  <c:v>Prince Edward Island</c:v>
                </c:pt>
                <c:pt idx="9">
                  <c:v>Yukon/ Northwest Territories/ Nunavut</c:v>
                </c:pt>
                <c:pt idx="10">
                  <c:v>Manitoba</c:v>
                </c:pt>
                <c:pt idx="11">
                  <c:v>Don't know/ Unsure</c:v>
                </c:pt>
              </c:strCache>
            </c:strRef>
          </c:cat>
          <c:val>
            <c:numRef>
              <c:f>Sheet1!$B$2:$B$13</c:f>
              <c:numCache>
                <c:formatCode>0\ %</c:formatCode>
                <c:ptCount val="12"/>
                <c:pt idx="0">
                  <c:v>0.46</c:v>
                </c:pt>
                <c:pt idx="1">
                  <c:v>0.38</c:v>
                </c:pt>
                <c:pt idx="2">
                  <c:v>0.28000000000000003</c:v>
                </c:pt>
                <c:pt idx="3">
                  <c:v>0.24</c:v>
                </c:pt>
                <c:pt idx="4">
                  <c:v>0.23</c:v>
                </c:pt>
                <c:pt idx="5">
                  <c:v>0.18</c:v>
                </c:pt>
                <c:pt idx="6">
                  <c:v>0.11</c:v>
                </c:pt>
                <c:pt idx="7">
                  <c:v>7.0000000000000007E-2</c:v>
                </c:pt>
                <c:pt idx="8">
                  <c:v>0.06</c:v>
                </c:pt>
                <c:pt idx="9">
                  <c:v>0.06</c:v>
                </c:pt>
                <c:pt idx="10">
                  <c:v>0.04</c:v>
                </c:pt>
                <c:pt idx="11">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Alberta</c:v>
                </c:pt>
                <c:pt idx="1">
                  <c:v>New Brunswick</c:v>
                </c:pt>
                <c:pt idx="2">
                  <c:v>Nova Scotia</c:v>
                </c:pt>
                <c:pt idx="3">
                  <c:v>Ontario</c:v>
                </c:pt>
                <c:pt idx="4">
                  <c:v>Newfoundland/ Labrador</c:v>
                </c:pt>
                <c:pt idx="5">
                  <c:v>British Columbia</c:v>
                </c:pt>
                <c:pt idx="6">
                  <c:v>Quebec</c:v>
                </c:pt>
                <c:pt idx="7">
                  <c:v>Saskatchewan</c:v>
                </c:pt>
                <c:pt idx="8">
                  <c:v>Prince Edward Island</c:v>
                </c:pt>
                <c:pt idx="9">
                  <c:v>Yukon/ Northwest Territories/ Nunavut</c:v>
                </c:pt>
                <c:pt idx="10">
                  <c:v>Manitoba</c:v>
                </c:pt>
                <c:pt idx="11">
                  <c:v>Don't know/ Unsure</c:v>
                </c:pt>
              </c:strCache>
            </c:strRef>
          </c:cat>
          <c:val>
            <c:numRef>
              <c:f>Sheet1!$C$2:$C$13</c:f>
              <c:numCache>
                <c:formatCode>0\ %</c:formatCode>
                <c:ptCount val="12"/>
                <c:pt idx="0">
                  <c:v>0.35</c:v>
                </c:pt>
                <c:pt idx="1">
                  <c:v>0.5</c:v>
                </c:pt>
                <c:pt idx="2">
                  <c:v>0.11</c:v>
                </c:pt>
                <c:pt idx="3">
                  <c:v>0.1</c:v>
                </c:pt>
                <c:pt idx="4">
                  <c:v>0.23</c:v>
                </c:pt>
                <c:pt idx="5">
                  <c:v>0.14000000000000001</c:v>
                </c:pt>
                <c:pt idx="6">
                  <c:v>0.08</c:v>
                </c:pt>
                <c:pt idx="7">
                  <c:v>0.04</c:v>
                </c:pt>
                <c:pt idx="8">
                  <c:v>0.08</c:v>
                </c:pt>
                <c:pt idx="9">
                  <c:v>0.01</c:v>
                </c:pt>
                <c:pt idx="10">
                  <c:v>0.01</c:v>
                </c:pt>
                <c:pt idx="11">
                  <c:v>0.11</c:v>
                </c:pt>
              </c:numCache>
            </c:numRef>
          </c:val>
        </c:ser>
        <c:dLbls>
          <c:showLegendKey val="0"/>
          <c:showVal val="0"/>
          <c:showCatName val="0"/>
          <c:showSerName val="0"/>
          <c:showPercent val="0"/>
          <c:showBubbleSize val="0"/>
        </c:dLbls>
        <c:gapWidth val="70"/>
        <c:overlap val="-3"/>
        <c:axId val="211554688"/>
        <c:axId val="211556224"/>
      </c:barChart>
      <c:catAx>
        <c:axId val="211554688"/>
        <c:scaling>
          <c:orientation val="maxMin"/>
        </c:scaling>
        <c:delete val="1"/>
        <c:axPos val="l"/>
        <c:numFmt formatCode="General" sourceLinked="1"/>
        <c:majorTickMark val="out"/>
        <c:minorTickMark val="none"/>
        <c:tickLblPos val="none"/>
        <c:crossAx val="211556224"/>
        <c:crosses val="autoZero"/>
        <c:auto val="1"/>
        <c:lblAlgn val="ctr"/>
        <c:lblOffset val="100"/>
        <c:tickLblSkip val="1"/>
        <c:tickMarkSkip val="1"/>
        <c:noMultiLvlLbl val="0"/>
      </c:catAx>
      <c:valAx>
        <c:axId val="211556224"/>
        <c:scaling>
          <c:orientation val="minMax"/>
          <c:max val="1.1499999999999915"/>
          <c:min val="0"/>
        </c:scaling>
        <c:delete val="1"/>
        <c:axPos val="t"/>
        <c:numFmt formatCode="0\ %" sourceLinked="1"/>
        <c:majorTickMark val="out"/>
        <c:minorTickMark val="none"/>
        <c:tickLblPos val="none"/>
        <c:crossAx val="211554688"/>
        <c:crosses val="autoZero"/>
        <c:crossBetween val="between"/>
        <c:majorUnit val="0.2"/>
        <c:minorUnit val="0.1"/>
      </c:valAx>
      <c:spPr>
        <a:noFill/>
        <a:ln w="23563">
          <a:noFill/>
        </a:ln>
      </c:spPr>
    </c:plotArea>
    <c:legend>
      <c:legendPos val="r"/>
      <c:layout>
        <c:manualLayout>
          <c:xMode val="edge"/>
          <c:yMode val="edge"/>
          <c:x val="0.88333151577877411"/>
          <c:y val="2.5033970848458761E-2"/>
          <c:w val="8.1204124506504549E-2"/>
          <c:h val="0.10332415341709336"/>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3099564698363714E-3"/>
          <c:w val="1"/>
          <c:h val="0.88560996491058863"/>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0.83</c:v>
                </c:pt>
                <c:pt idx="1">
                  <c:v>0.1</c:v>
                </c:pt>
                <c:pt idx="2">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0.82</c:v>
                </c:pt>
                <c:pt idx="1">
                  <c:v>0.13</c:v>
                </c:pt>
                <c:pt idx="2">
                  <c:v>0.05</c:v>
                </c:pt>
              </c:numCache>
            </c:numRef>
          </c:val>
        </c:ser>
        <c:dLbls>
          <c:showLegendKey val="0"/>
          <c:showVal val="0"/>
          <c:showCatName val="0"/>
          <c:showSerName val="0"/>
          <c:showPercent val="0"/>
          <c:showBubbleSize val="0"/>
        </c:dLbls>
        <c:gapWidth val="201"/>
        <c:overlap val="-3"/>
        <c:axId val="211402112"/>
        <c:axId val="211403904"/>
      </c:barChart>
      <c:catAx>
        <c:axId val="211402112"/>
        <c:scaling>
          <c:orientation val="minMax"/>
        </c:scaling>
        <c:delete val="1"/>
        <c:axPos val="b"/>
        <c:numFmt formatCode="General" sourceLinked="1"/>
        <c:majorTickMark val="out"/>
        <c:minorTickMark val="none"/>
        <c:tickLblPos val="none"/>
        <c:crossAx val="211403904"/>
        <c:crosses val="autoZero"/>
        <c:auto val="1"/>
        <c:lblAlgn val="ctr"/>
        <c:lblOffset val="100"/>
        <c:tickLblSkip val="1"/>
        <c:tickMarkSkip val="1"/>
        <c:noMultiLvlLbl val="0"/>
      </c:catAx>
      <c:valAx>
        <c:axId val="211403904"/>
        <c:scaling>
          <c:orientation val="minMax"/>
          <c:max val="1"/>
          <c:min val="0"/>
        </c:scaling>
        <c:delete val="1"/>
        <c:axPos val="l"/>
        <c:numFmt formatCode="0\ %" sourceLinked="1"/>
        <c:majorTickMark val="out"/>
        <c:minorTickMark val="none"/>
        <c:tickLblPos val="none"/>
        <c:crossAx val="211402112"/>
        <c:crosses val="autoZero"/>
        <c:crossBetween val="between"/>
        <c:majorUnit val="0.2"/>
        <c:minorUnit val="0.1"/>
      </c:valAx>
      <c:spPr>
        <a:noFill/>
        <a:ln w="24898">
          <a:noFill/>
        </a:ln>
      </c:spPr>
    </c:plotArea>
    <c:legend>
      <c:legendPos val="t"/>
      <c:layout>
        <c:manualLayout>
          <c:xMode val="edge"/>
          <c:yMode val="edge"/>
          <c:x val="7.6102847373298602E-2"/>
          <c:y val="1.2251148545176111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843"/>
          <c:h val="0.83287879253841846"/>
        </c:manualLayout>
      </c:layout>
      <c:barChart>
        <c:barDir val="bar"/>
        <c:grouping val="percentStacked"/>
        <c:varyColors val="0"/>
        <c:ser>
          <c:idx val="0"/>
          <c:order val="0"/>
          <c:tx>
            <c:strRef>
              <c:f>Sheet1!$D$1</c:f>
              <c:strCache>
                <c:ptCount val="1"/>
                <c:pt idx="0">
                  <c:v>Oui</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Sheet1!$D$2:$D$7</c:f>
              <c:numCache>
                <c:formatCode>0\ %</c:formatCode>
                <c:ptCount val="6"/>
                <c:pt idx="0">
                  <c:v>0.87</c:v>
                </c:pt>
                <c:pt idx="1">
                  <c:v>0.92</c:v>
                </c:pt>
                <c:pt idx="2">
                  <c:v>0.71</c:v>
                </c:pt>
                <c:pt idx="3">
                  <c:v>0.72</c:v>
                </c:pt>
                <c:pt idx="4">
                  <c:v>0.16</c:v>
                </c:pt>
                <c:pt idx="5">
                  <c:v>0.14000000000000001</c:v>
                </c:pt>
              </c:numCache>
            </c:numRef>
          </c:val>
        </c:ser>
        <c:ser>
          <c:idx val="1"/>
          <c:order val="1"/>
          <c:tx>
            <c:strRef>
              <c:f>Sheet1!$E$1</c:f>
              <c:strCache>
                <c:ptCount val="1"/>
                <c:pt idx="0">
                  <c:v>Non</c:v>
                </c:pt>
              </c:strCache>
            </c:strRef>
          </c:tx>
          <c:spPr>
            <a:solidFill>
              <a:schemeClr val="tx1">
                <a:lumMod val="60000"/>
                <a:lumOff val="40000"/>
              </a:schemeClr>
            </a:solidFill>
            <a:ln w="127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Sheet1!$E$2:$E$7</c:f>
              <c:numCache>
                <c:formatCode>0\ %</c:formatCode>
                <c:ptCount val="6"/>
                <c:pt idx="0">
                  <c:v>7.0000000000000007E-2</c:v>
                </c:pt>
                <c:pt idx="1">
                  <c:v>0.04</c:v>
                </c:pt>
                <c:pt idx="2">
                  <c:v>0.21</c:v>
                </c:pt>
                <c:pt idx="3">
                  <c:v>0.19</c:v>
                </c:pt>
                <c:pt idx="4">
                  <c:v>0.8</c:v>
                </c:pt>
                <c:pt idx="5">
                  <c:v>0.78</c:v>
                </c:pt>
              </c:numCache>
            </c:numRef>
          </c:val>
        </c:ser>
        <c:ser>
          <c:idx val="2"/>
          <c:order val="2"/>
          <c:tx>
            <c:strRef>
              <c:f>Sheet1!$F$1</c:f>
              <c:strCache>
                <c:ptCount val="1"/>
                <c:pt idx="0">
                  <c:v>Ne sait pas / incertain(e) </c:v>
                </c:pt>
              </c:strCache>
            </c:strRef>
          </c:tx>
          <c:spPr>
            <a:solidFill>
              <a:schemeClr val="tx1">
                <a:lumMod val="20000"/>
                <a:lumOff val="80000"/>
              </a:schemeClr>
            </a:solidFill>
            <a:ln w="127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c:v>2014</c:v>
                </c:pt>
                <c:pt idx="1">
                  <c:v>2013</c:v>
                </c:pt>
                <c:pt idx="2">
                  <c:v>2014</c:v>
                </c:pt>
                <c:pt idx="3">
                  <c:v>2013</c:v>
                </c:pt>
                <c:pt idx="4">
                  <c:v>2014</c:v>
                </c:pt>
                <c:pt idx="5">
                  <c:v>2013</c:v>
                </c:pt>
              </c:numCache>
            </c:numRef>
          </c:cat>
          <c:val>
            <c:numRef>
              <c:f>Sheet1!$F$2:$F$7</c:f>
              <c:numCache>
                <c:formatCode>0\ %</c:formatCode>
                <c:ptCount val="6"/>
                <c:pt idx="0">
                  <c:v>7.0000000000000007E-2</c:v>
                </c:pt>
                <c:pt idx="1">
                  <c:v>0.05</c:v>
                </c:pt>
                <c:pt idx="2">
                  <c:v>0.08</c:v>
                </c:pt>
                <c:pt idx="3">
                  <c:v>0.09</c:v>
                </c:pt>
                <c:pt idx="4">
                  <c:v>0.05</c:v>
                </c:pt>
                <c:pt idx="5">
                  <c:v>0.08</c:v>
                </c:pt>
              </c:numCache>
            </c:numRef>
          </c:val>
        </c:ser>
        <c:dLbls>
          <c:showLegendKey val="0"/>
          <c:showVal val="0"/>
          <c:showCatName val="0"/>
          <c:showSerName val="0"/>
          <c:showPercent val="0"/>
          <c:showBubbleSize val="0"/>
        </c:dLbls>
        <c:gapWidth val="33"/>
        <c:overlap val="100"/>
        <c:axId val="211532416"/>
        <c:axId val="213520768"/>
      </c:barChart>
      <c:catAx>
        <c:axId val="211532416"/>
        <c:scaling>
          <c:orientation val="maxMin"/>
        </c:scaling>
        <c:delete val="0"/>
        <c:axPos val="l"/>
        <c:numFmt formatCode="General" sourceLinked="1"/>
        <c:majorTickMark val="out"/>
        <c:minorTickMark val="none"/>
        <c:tickLblPos val="nextTo"/>
        <c:txPr>
          <a:bodyPr/>
          <a:lstStyle/>
          <a:p>
            <a:pPr>
              <a:defRPr sz="1400" b="1"/>
            </a:pPr>
            <a:endParaRPr lang="en-US"/>
          </a:p>
        </c:txPr>
        <c:crossAx val="213520768"/>
        <c:crosses val="autoZero"/>
        <c:auto val="1"/>
        <c:lblAlgn val="ctr"/>
        <c:lblOffset val="100"/>
        <c:tickLblSkip val="1"/>
        <c:noMultiLvlLbl val="0"/>
      </c:catAx>
      <c:valAx>
        <c:axId val="213520768"/>
        <c:scaling>
          <c:orientation val="minMax"/>
        </c:scaling>
        <c:delete val="1"/>
        <c:axPos val="t"/>
        <c:numFmt formatCode="0%" sourceLinked="1"/>
        <c:majorTickMark val="out"/>
        <c:minorTickMark val="none"/>
        <c:tickLblPos val="none"/>
        <c:crossAx val="211532416"/>
        <c:crosses val="autoZero"/>
        <c:crossBetween val="between"/>
      </c:valAx>
    </c:plotArea>
    <c:legend>
      <c:legendPos val="t"/>
      <c:layout>
        <c:manualLayout>
          <c:xMode val="edge"/>
          <c:yMode val="edge"/>
          <c:x val="0.3697393088773448"/>
          <c:y val="3.9385208269963376E-2"/>
          <c:w val="0.5002287891007513"/>
          <c:h val="7.5222388165003359E-2"/>
        </c:manualLayout>
      </c:layou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56"/>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0.51</c:v>
                </c:pt>
                <c:pt idx="1">
                  <c:v>0.39</c:v>
                </c:pt>
                <c:pt idx="2">
                  <c:v>0.08</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0.51</c:v>
                </c:pt>
                <c:pt idx="1">
                  <c:v>0.43</c:v>
                </c:pt>
                <c:pt idx="2">
                  <c:v>0.02</c:v>
                </c:pt>
                <c:pt idx="3">
                  <c:v>0.04</c:v>
                </c:pt>
              </c:numCache>
            </c:numRef>
          </c:val>
        </c:ser>
        <c:dLbls>
          <c:showLegendKey val="0"/>
          <c:showVal val="0"/>
          <c:showCatName val="0"/>
          <c:showSerName val="0"/>
          <c:showPercent val="0"/>
          <c:showBubbleSize val="0"/>
        </c:dLbls>
        <c:gapWidth val="70"/>
        <c:overlap val="-3"/>
        <c:axId val="209294464"/>
        <c:axId val="209296000"/>
      </c:barChart>
      <c:catAx>
        <c:axId val="209294464"/>
        <c:scaling>
          <c:orientation val="minMax"/>
        </c:scaling>
        <c:delete val="1"/>
        <c:axPos val="b"/>
        <c:numFmt formatCode="General" sourceLinked="1"/>
        <c:majorTickMark val="out"/>
        <c:minorTickMark val="none"/>
        <c:tickLblPos val="none"/>
        <c:crossAx val="209296000"/>
        <c:crosses val="autoZero"/>
        <c:auto val="1"/>
        <c:lblAlgn val="ctr"/>
        <c:lblOffset val="100"/>
        <c:tickLblSkip val="1"/>
        <c:tickMarkSkip val="1"/>
        <c:noMultiLvlLbl val="0"/>
      </c:catAx>
      <c:valAx>
        <c:axId val="209296000"/>
        <c:scaling>
          <c:orientation val="minMax"/>
          <c:max val="1"/>
          <c:min val="0"/>
        </c:scaling>
        <c:delete val="1"/>
        <c:axPos val="l"/>
        <c:numFmt formatCode="0\ %" sourceLinked="1"/>
        <c:majorTickMark val="out"/>
        <c:minorTickMark val="none"/>
        <c:tickLblPos val="none"/>
        <c:crossAx val="209294464"/>
        <c:crosses val="autoZero"/>
        <c:crossBetween val="between"/>
        <c:majorUnit val="0.2"/>
        <c:minorUnit val="0.1"/>
      </c:valAx>
      <c:spPr>
        <a:noFill/>
        <a:ln w="24900">
          <a:noFill/>
        </a:ln>
      </c:spPr>
    </c:plotArea>
    <c:legend>
      <c:legendPos val="t"/>
      <c:layout>
        <c:manualLayout>
          <c:xMode val="edge"/>
          <c:yMode val="edge"/>
          <c:x val="1.6379599624898961E-2"/>
          <c:y val="0.10771470160116449"/>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60689247450626049"/>
          <c:y val="3.9943301002462427E-2"/>
          <c:w val="0.30515965921976956"/>
          <c:h val="0.9600566989975375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dLbl>
              <c:idx val="0"/>
              <c:layout>
                <c:manualLayout>
                  <c:x val="-3.6647782522057633E-3"/>
                  <c:y val="-1.9011530176796378E-2"/>
                </c:manualLayout>
              </c:layout>
              <c:showLegendKey val="0"/>
              <c:showVal val="1"/>
              <c:showCatName val="0"/>
              <c:showSerName val="0"/>
              <c:showPercent val="0"/>
              <c:showBubbleSize val="0"/>
            </c:dLbl>
            <c:txPr>
              <a:bodyPr/>
              <a:lstStyle/>
              <a:p>
                <a:pPr>
                  <a:defRPr sz="1000" b="1" i="0" baseline="0">
                    <a:solidFill>
                      <a:schemeClr val="tx1"/>
                    </a:solidFill>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Pursue a graduate degree in engineering</c:v>
                </c:pt>
                <c:pt idx="1">
                  <c:v>Pursue an MBA</c:v>
                </c:pt>
                <c:pt idx="2">
                  <c:v>Pursue another professional degree</c:v>
                </c:pt>
              </c:strCache>
            </c:strRef>
          </c:cat>
          <c:val>
            <c:numRef>
              <c:f>Sheet1!$B$2:$B$4</c:f>
              <c:numCache>
                <c:formatCode>0\ %</c:formatCode>
                <c:ptCount val="3"/>
                <c:pt idx="0">
                  <c:v>0.86</c:v>
                </c:pt>
                <c:pt idx="1">
                  <c:v>7.0000000000000007E-2</c:v>
                </c:pt>
                <c:pt idx="2">
                  <c:v>7.0000000000000007E-2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dLbl>
              <c:idx val="0"/>
              <c:layout>
                <c:manualLayout>
                  <c:x val="0"/>
                  <c:y val="3.169045800583907E-3"/>
                </c:manualLayout>
              </c:layout>
              <c:showLegendKey val="0"/>
              <c:showVal val="1"/>
              <c:showCatName val="0"/>
              <c:showSerName val="0"/>
              <c:showPercent val="0"/>
              <c:showBubbleSize val="0"/>
            </c:dLbl>
            <c:txPr>
              <a:bodyPr/>
              <a:lstStyle/>
              <a:p>
                <a:pPr algn="ctr">
                  <a:defRPr lang="en-US" sz="1000" b="1" i="0" u="none" strike="noStrike" kern="1200" baseline="0">
                    <a:solidFill>
                      <a:schemeClr val="tx1"/>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Sheet1!$A$2:$A$4</c:f>
              <c:strCache>
                <c:ptCount val="3"/>
                <c:pt idx="0">
                  <c:v>Pursue a graduate degree in engineering</c:v>
                </c:pt>
                <c:pt idx="1">
                  <c:v>Pursue an MBA</c:v>
                </c:pt>
                <c:pt idx="2">
                  <c:v>Pursue another professional degree</c:v>
                </c:pt>
              </c:strCache>
            </c:strRef>
          </c:cat>
          <c:val>
            <c:numRef>
              <c:f>Sheet1!$C$2:$C$4</c:f>
              <c:numCache>
                <c:formatCode>0\ %</c:formatCode>
                <c:ptCount val="3"/>
                <c:pt idx="0">
                  <c:v>0.83</c:v>
                </c:pt>
                <c:pt idx="1">
                  <c:v>0.08</c:v>
                </c:pt>
                <c:pt idx="2">
                  <c:v>0.08</c:v>
                </c:pt>
              </c:numCache>
            </c:numRef>
          </c:val>
        </c:ser>
        <c:dLbls>
          <c:showLegendKey val="0"/>
          <c:showVal val="0"/>
          <c:showCatName val="0"/>
          <c:showSerName val="0"/>
          <c:showPercent val="0"/>
          <c:showBubbleSize val="0"/>
        </c:dLbls>
        <c:gapWidth val="70"/>
        <c:overlap val="-3"/>
        <c:axId val="204791808"/>
        <c:axId val="204793344"/>
      </c:barChart>
      <c:catAx>
        <c:axId val="204791808"/>
        <c:scaling>
          <c:orientation val="maxMin"/>
        </c:scaling>
        <c:delete val="1"/>
        <c:axPos val="l"/>
        <c:numFmt formatCode="General" sourceLinked="1"/>
        <c:majorTickMark val="out"/>
        <c:minorTickMark val="none"/>
        <c:tickLblPos val="none"/>
        <c:crossAx val="204793344"/>
        <c:crosses val="autoZero"/>
        <c:auto val="1"/>
        <c:lblAlgn val="ctr"/>
        <c:lblOffset val="100"/>
        <c:tickLblSkip val="1"/>
        <c:tickMarkSkip val="1"/>
        <c:noMultiLvlLbl val="0"/>
      </c:catAx>
      <c:valAx>
        <c:axId val="204793344"/>
        <c:scaling>
          <c:orientation val="minMax"/>
          <c:max val="1"/>
          <c:min val="0"/>
        </c:scaling>
        <c:delete val="1"/>
        <c:axPos val="t"/>
        <c:numFmt formatCode="0\ %" sourceLinked="1"/>
        <c:majorTickMark val="out"/>
        <c:minorTickMark val="none"/>
        <c:tickLblPos val="none"/>
        <c:crossAx val="204791808"/>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2087264417201724"/>
        </c:manualLayout>
      </c:layout>
      <c:barChart>
        <c:barDir val="col"/>
        <c:grouping val="percentStacked"/>
        <c:varyColors val="0"/>
        <c:ser>
          <c:idx val="0"/>
          <c:order val="0"/>
          <c:tx>
            <c:strRef>
              <c:f>Sheet1!$B$1</c:f>
              <c:strCache>
                <c:ptCount val="1"/>
                <c:pt idx="0">
                  <c:v>Ordre provincial / territorial</c:v>
                </c:pt>
              </c:strCache>
            </c:strRef>
          </c:tx>
          <c:spPr>
            <a:solidFill>
              <a:schemeClr val="tx1"/>
            </a:solidFill>
            <a:ln w="23670">
              <a:solidFill>
                <a:schemeClr val="bg1"/>
              </a:solidFill>
            </a:ln>
          </c:spPr>
          <c:invertIfNegative val="0"/>
          <c:dLbls>
            <c:dLbl>
              <c:idx val="0"/>
              <c:layout>
                <c:manualLayout>
                  <c:x val="-2.13337714305831E-4"/>
                  <c:y val="-5.0028312168549751E-3"/>
                </c:manualLayout>
              </c:layout>
              <c:showLegendKey val="0"/>
              <c:showVal val="1"/>
              <c:showCatName val="0"/>
              <c:showSerName val="0"/>
              <c:showPercent val="0"/>
              <c:showBubbleSize val="0"/>
            </c:dLbl>
            <c:dLbl>
              <c:idx val="1"/>
              <c:layout>
                <c:manualLayout>
                  <c:x val="3.0862386612999756E-5"/>
                  <c:y val="-3.3934011337044697E-3"/>
                </c:manualLayout>
              </c:layout>
              <c:showLegendKey val="0"/>
              <c:showVal val="1"/>
              <c:showCatName val="0"/>
              <c:showSerName val="0"/>
              <c:showPercent val="0"/>
              <c:showBubbleSize val="0"/>
            </c:dLbl>
            <c:dLbl>
              <c:idx val="2"/>
              <c:layout>
                <c:manualLayout>
                  <c:x val="2.7507638582897881E-4"/>
                  <c:y val="-1.9893280114917693E-2"/>
                </c:manualLayout>
              </c:layout>
              <c:showLegendKey val="0"/>
              <c:showVal val="1"/>
              <c:showCatName val="0"/>
              <c:showSerName val="0"/>
              <c:showPercent val="0"/>
              <c:showBubbleSize val="0"/>
            </c:dLbl>
            <c:dLbl>
              <c:idx val="3"/>
              <c:layout>
                <c:manualLayout>
                  <c:x val="-1.240362838400789E-3"/>
                  <c:y val="-3.9241324250088097E-3"/>
                </c:manualLayout>
              </c:layout>
              <c:showLegendKey val="0"/>
              <c:showVal val="1"/>
              <c:showCatName val="0"/>
              <c:showSerName val="0"/>
              <c:showPercent val="0"/>
              <c:showBubbleSize val="0"/>
            </c:dLbl>
            <c:dLbl>
              <c:idx val="4"/>
              <c:layout>
                <c:manualLayout>
                  <c:x val="-4.5752434677168169E-4"/>
                  <c:y val="-1.4926995522482127E-2"/>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 %</c:formatCode>
                <c:ptCount val="10"/>
                <c:pt idx="0">
                  <c:v>0.08</c:v>
                </c:pt>
                <c:pt idx="1">
                  <c:v>0.09</c:v>
                </c:pt>
                <c:pt idx="2">
                  <c:v>0.48</c:v>
                </c:pt>
                <c:pt idx="3">
                  <c:v>0.52</c:v>
                </c:pt>
                <c:pt idx="4">
                  <c:v>0.64</c:v>
                </c:pt>
                <c:pt idx="5">
                  <c:v>0.69</c:v>
                </c:pt>
                <c:pt idx="6">
                  <c:v>0.69</c:v>
                </c:pt>
                <c:pt idx="7">
                  <c:v>0.74</c:v>
                </c:pt>
                <c:pt idx="8">
                  <c:v>0.84</c:v>
                </c:pt>
                <c:pt idx="9">
                  <c:v>0.82</c:v>
                </c:pt>
              </c:numCache>
            </c:numRef>
          </c:val>
        </c:ser>
        <c:ser>
          <c:idx val="1"/>
          <c:order val="1"/>
          <c:tx>
            <c:strRef>
              <c:f>Sheet1!$C$1</c:f>
              <c:strCache>
                <c:ptCount val="1"/>
                <c:pt idx="0">
                  <c:v>BCAPG</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 %</c:formatCode>
                <c:ptCount val="10"/>
                <c:pt idx="0">
                  <c:v>0.87</c:v>
                </c:pt>
                <c:pt idx="1">
                  <c:v>0.86</c:v>
                </c:pt>
                <c:pt idx="2">
                  <c:v>0.34</c:v>
                </c:pt>
                <c:pt idx="3">
                  <c:v>0.6</c:v>
                </c:pt>
                <c:pt idx="4">
                  <c:v>0.6</c:v>
                </c:pt>
                <c:pt idx="5">
                  <c:v>0.46</c:v>
                </c:pt>
                <c:pt idx="6">
                  <c:v>0.47</c:v>
                </c:pt>
                <c:pt idx="7">
                  <c:v>0.36</c:v>
                </c:pt>
                <c:pt idx="8">
                  <c:v>0.16</c:v>
                </c:pt>
                <c:pt idx="9">
                  <c:v>0.15</c:v>
                </c:pt>
              </c:numCache>
            </c:numRef>
          </c:val>
        </c:ser>
        <c:ser>
          <c:idx val="2"/>
          <c:order val="2"/>
          <c:tx>
            <c:strRef>
              <c:f>Sheet1!$D$1</c:f>
              <c:strCache>
                <c:ptCount val="1"/>
                <c:pt idx="0">
                  <c:v>Ne sait pas / incertain(e)</c:v>
                </c:pt>
              </c:strCache>
            </c:strRef>
          </c:tx>
          <c:spPr>
            <a:solidFill>
              <a:schemeClr val="accent1">
                <a:lumMod val="60000"/>
                <a:lumOff val="40000"/>
              </a:schemeClr>
            </a:solidFill>
            <a:ln w="2367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 %</c:formatCode>
                <c:ptCount val="10"/>
                <c:pt idx="0">
                  <c:v>0.09</c:v>
                </c:pt>
                <c:pt idx="1">
                  <c:v>0.06</c:v>
                </c:pt>
                <c:pt idx="2">
                  <c:v>0.25</c:v>
                </c:pt>
                <c:pt idx="3">
                  <c:v>0.16</c:v>
                </c:pt>
                <c:pt idx="4">
                  <c:v>0.14000000000000001</c:v>
                </c:pt>
                <c:pt idx="5">
                  <c:v>0.12</c:v>
                </c:pt>
                <c:pt idx="6">
                  <c:v>0.05</c:v>
                </c:pt>
                <c:pt idx="7">
                  <c:v>0.08</c:v>
                </c:pt>
                <c:pt idx="8">
                  <c:v>0.06</c:v>
                </c:pt>
                <c:pt idx="9">
                  <c:v>0.05</c:v>
                </c:pt>
              </c:numCache>
            </c:numRef>
          </c:val>
        </c:ser>
        <c:dLbls>
          <c:showLegendKey val="0"/>
          <c:showVal val="0"/>
          <c:showCatName val="0"/>
          <c:showSerName val="0"/>
          <c:showPercent val="0"/>
          <c:showBubbleSize val="0"/>
        </c:dLbls>
        <c:gapWidth val="93"/>
        <c:overlap val="100"/>
        <c:axId val="209395072"/>
        <c:axId val="209405056"/>
      </c:barChart>
      <c:catAx>
        <c:axId val="209395072"/>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209405056"/>
        <c:crosses val="autoZero"/>
        <c:auto val="1"/>
        <c:lblAlgn val="ctr"/>
        <c:lblOffset val="100"/>
        <c:noMultiLvlLbl val="0"/>
      </c:catAx>
      <c:valAx>
        <c:axId val="209405056"/>
        <c:scaling>
          <c:orientation val="minMax"/>
          <c:max val="1.28"/>
          <c:min val="0"/>
        </c:scaling>
        <c:delete val="1"/>
        <c:axPos val="l"/>
        <c:numFmt formatCode="0%" sourceLinked="1"/>
        <c:majorTickMark val="out"/>
        <c:minorTickMark val="none"/>
        <c:tickLblPos val="none"/>
        <c:crossAx val="209395072"/>
        <c:crosses val="autoZero"/>
        <c:crossBetween val="between"/>
        <c:majorUnit val="0.2"/>
        <c:minorUnit val="0.1"/>
      </c:valAx>
      <c:spPr>
        <a:noFill/>
        <a:ln w="23670">
          <a:noFill/>
        </a:ln>
      </c:spPr>
    </c:plotArea>
    <c:legend>
      <c:legendPos val="t"/>
      <c:layout>
        <c:manualLayout>
          <c:xMode val="edge"/>
          <c:yMode val="edge"/>
          <c:x val="0.14307039675182182"/>
          <c:y val="5.7994295451760595E-2"/>
          <c:w val="0.70491732870201951"/>
          <c:h val="6.6060474908841649E-2"/>
        </c:manualLayout>
      </c:layout>
      <c:overlay val="0"/>
      <c:spPr>
        <a:noFill/>
        <a:ln w="23670">
          <a:noFill/>
        </a:ln>
      </c:spPr>
      <c:txPr>
        <a:bodyPr/>
        <a:lstStyle/>
        <a:p>
          <a:pPr>
            <a:defRPr sz="12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3543984791835379"/>
          <c:w val="1"/>
          <c:h val="0.6514977859715018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0.32</c:v>
                </c:pt>
                <c:pt idx="1">
                  <c:v>0.59</c:v>
                </c:pt>
                <c:pt idx="2">
                  <c:v>0.05</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0.36</c:v>
                </c:pt>
                <c:pt idx="1">
                  <c:v>0.52</c:v>
                </c:pt>
                <c:pt idx="2">
                  <c:v>0.08</c:v>
                </c:pt>
                <c:pt idx="3">
                  <c:v>0.04</c:v>
                </c:pt>
              </c:numCache>
            </c:numRef>
          </c:val>
        </c:ser>
        <c:dLbls>
          <c:showLegendKey val="0"/>
          <c:showVal val="0"/>
          <c:showCatName val="0"/>
          <c:showSerName val="0"/>
          <c:showPercent val="0"/>
          <c:showBubbleSize val="0"/>
        </c:dLbls>
        <c:gapWidth val="70"/>
        <c:overlap val="-3"/>
        <c:axId val="213585280"/>
        <c:axId val="213587072"/>
      </c:barChart>
      <c:catAx>
        <c:axId val="213585280"/>
        <c:scaling>
          <c:orientation val="minMax"/>
        </c:scaling>
        <c:delete val="1"/>
        <c:axPos val="b"/>
        <c:numFmt formatCode="General" sourceLinked="1"/>
        <c:majorTickMark val="out"/>
        <c:minorTickMark val="none"/>
        <c:tickLblPos val="none"/>
        <c:crossAx val="213587072"/>
        <c:crosses val="autoZero"/>
        <c:auto val="1"/>
        <c:lblAlgn val="ctr"/>
        <c:lblOffset val="100"/>
        <c:tickLblSkip val="1"/>
        <c:tickMarkSkip val="1"/>
        <c:noMultiLvlLbl val="0"/>
      </c:catAx>
      <c:valAx>
        <c:axId val="213587072"/>
        <c:scaling>
          <c:orientation val="minMax"/>
          <c:max val="1"/>
          <c:min val="0"/>
        </c:scaling>
        <c:delete val="1"/>
        <c:axPos val="l"/>
        <c:numFmt formatCode="0\ %" sourceLinked="1"/>
        <c:majorTickMark val="out"/>
        <c:minorTickMark val="none"/>
        <c:tickLblPos val="none"/>
        <c:crossAx val="213585280"/>
        <c:crosses val="autoZero"/>
        <c:crossBetween val="between"/>
        <c:majorUnit val="0.2"/>
        <c:minorUnit val="0.1"/>
      </c:valAx>
      <c:spPr>
        <a:noFill/>
        <a:ln w="24903">
          <a:noFill/>
        </a:ln>
      </c:spPr>
    </c:plotArea>
    <c:legend>
      <c:legendPos val="t"/>
      <c:layout>
        <c:manualLayout>
          <c:xMode val="edge"/>
          <c:yMode val="edge"/>
          <c:x val="1.1813873118216391E-2"/>
          <c:y val="1.1670313639679067E-2"/>
          <c:w val="0.15795069255698993"/>
          <c:h val="6.686791065777608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6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0.46</c:v>
                </c:pt>
                <c:pt idx="1">
                  <c:v>0.5</c:v>
                </c:pt>
                <c:pt idx="2">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0.57999999999999996</c:v>
                </c:pt>
                <c:pt idx="1">
                  <c:v>0.39</c:v>
                </c:pt>
                <c:pt idx="2">
                  <c:v>0.03</c:v>
                </c:pt>
              </c:numCache>
            </c:numRef>
          </c:val>
        </c:ser>
        <c:dLbls>
          <c:showLegendKey val="0"/>
          <c:showVal val="0"/>
          <c:showCatName val="0"/>
          <c:showSerName val="0"/>
          <c:showPercent val="0"/>
          <c:showBubbleSize val="0"/>
        </c:dLbls>
        <c:gapWidth val="70"/>
        <c:overlap val="-3"/>
        <c:axId val="213289216"/>
        <c:axId val="213303296"/>
      </c:barChart>
      <c:catAx>
        <c:axId val="213289216"/>
        <c:scaling>
          <c:orientation val="minMax"/>
        </c:scaling>
        <c:delete val="1"/>
        <c:axPos val="b"/>
        <c:numFmt formatCode="General" sourceLinked="1"/>
        <c:majorTickMark val="out"/>
        <c:minorTickMark val="none"/>
        <c:tickLblPos val="none"/>
        <c:crossAx val="213303296"/>
        <c:crosses val="autoZero"/>
        <c:auto val="1"/>
        <c:lblAlgn val="ctr"/>
        <c:lblOffset val="100"/>
        <c:tickLblSkip val="1"/>
        <c:tickMarkSkip val="1"/>
        <c:noMultiLvlLbl val="0"/>
      </c:catAx>
      <c:valAx>
        <c:axId val="213303296"/>
        <c:scaling>
          <c:orientation val="minMax"/>
          <c:max val="1"/>
          <c:min val="0"/>
        </c:scaling>
        <c:delete val="1"/>
        <c:axPos val="l"/>
        <c:numFmt formatCode="0\ %" sourceLinked="1"/>
        <c:majorTickMark val="out"/>
        <c:minorTickMark val="none"/>
        <c:tickLblPos val="none"/>
        <c:crossAx val="213289216"/>
        <c:crosses val="autoZero"/>
        <c:crossBetween val="between"/>
        <c:majorUnit val="0.2"/>
        <c:minorUnit val="0.1"/>
      </c:valAx>
      <c:spPr>
        <a:noFill/>
        <a:ln w="24930">
          <a:noFill/>
        </a:ln>
      </c:spPr>
    </c:plotArea>
    <c:legend>
      <c:legendPos val="t"/>
      <c:layout>
        <c:manualLayout>
          <c:xMode val="edge"/>
          <c:yMode val="edge"/>
          <c:x val="0.42460661402145339"/>
          <c:y val="0.10678871090770405"/>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6974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Sheet1!$B$2:$B$5</c:f>
              <c:numCache>
                <c:formatCode>0\ %</c:formatCode>
                <c:ptCount val="4"/>
                <c:pt idx="0">
                  <c:v>7.0000000000000007E-2</c:v>
                </c:pt>
                <c:pt idx="1">
                  <c:v>0.23</c:v>
                </c:pt>
                <c:pt idx="2">
                  <c:v>0.08</c:v>
                </c:pt>
                <c:pt idx="3">
                  <c:v>0.63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I am currently a member</c:v>
                </c:pt>
                <c:pt idx="1">
                  <c:v>I've heard of it and am interested in becoming a member</c:v>
                </c:pt>
                <c:pt idx="2">
                  <c:v>I've heard of it but am not interested in becoming a member</c:v>
                </c:pt>
                <c:pt idx="3">
                  <c:v>I have never heard of it</c:v>
                </c:pt>
              </c:strCache>
            </c:strRef>
          </c:cat>
          <c:val>
            <c:numRef>
              <c:f>Sheet1!$C$2:$C$5</c:f>
              <c:numCache>
                <c:formatCode>0\ %</c:formatCode>
                <c:ptCount val="4"/>
                <c:pt idx="0">
                  <c:v>0.03</c:v>
                </c:pt>
                <c:pt idx="1">
                  <c:v>0.26</c:v>
                </c:pt>
                <c:pt idx="2">
                  <c:v>0.06</c:v>
                </c:pt>
                <c:pt idx="3">
                  <c:v>0.65</c:v>
                </c:pt>
              </c:numCache>
            </c:numRef>
          </c:val>
        </c:ser>
        <c:dLbls>
          <c:showLegendKey val="0"/>
          <c:showVal val="0"/>
          <c:showCatName val="0"/>
          <c:showSerName val="0"/>
          <c:showPercent val="0"/>
          <c:showBubbleSize val="0"/>
        </c:dLbls>
        <c:gapWidth val="70"/>
        <c:overlap val="-3"/>
        <c:axId val="212697088"/>
        <c:axId val="212698624"/>
      </c:barChart>
      <c:catAx>
        <c:axId val="212697088"/>
        <c:scaling>
          <c:orientation val="maxMin"/>
        </c:scaling>
        <c:delete val="1"/>
        <c:axPos val="l"/>
        <c:numFmt formatCode="General" sourceLinked="1"/>
        <c:majorTickMark val="out"/>
        <c:minorTickMark val="none"/>
        <c:tickLblPos val="none"/>
        <c:crossAx val="212698624"/>
        <c:crosses val="autoZero"/>
        <c:auto val="1"/>
        <c:lblAlgn val="ctr"/>
        <c:lblOffset val="100"/>
        <c:tickLblSkip val="1"/>
        <c:tickMarkSkip val="1"/>
        <c:noMultiLvlLbl val="0"/>
      </c:catAx>
      <c:valAx>
        <c:axId val="212698624"/>
        <c:scaling>
          <c:orientation val="minMax"/>
          <c:max val="1"/>
          <c:min val="0"/>
        </c:scaling>
        <c:delete val="1"/>
        <c:axPos val="t"/>
        <c:numFmt formatCode="0\ %" sourceLinked="1"/>
        <c:majorTickMark val="out"/>
        <c:minorTickMark val="none"/>
        <c:tickLblPos val="none"/>
        <c:crossAx val="212697088"/>
        <c:crosses val="autoZero"/>
        <c:crossBetween val="between"/>
        <c:majorUnit val="0.2"/>
        <c:minorUnit val="0.1"/>
      </c:valAx>
      <c:spPr>
        <a:noFill/>
        <a:ln w="24959">
          <a:noFill/>
        </a:ln>
      </c:spPr>
    </c:plotArea>
    <c:legend>
      <c:legendPos val="r"/>
      <c:layout>
        <c:manualLayout>
          <c:xMode val="edge"/>
          <c:yMode val="edge"/>
          <c:x val="0.82417106839201204"/>
          <c:y val="0.37693540938961578"/>
          <c:w val="8.2728349729351169E-2"/>
          <c:h val="0.13785850452903914"/>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4882941919841837"/>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Sheet1!$C$2:$C$6</c:f>
              <c:numCache>
                <c:formatCode>0\ %</c:formatCode>
                <c:ptCount val="5"/>
                <c:pt idx="0">
                  <c:v>0.04</c:v>
                </c:pt>
                <c:pt idx="1">
                  <c:v>0.38</c:v>
                </c:pt>
                <c:pt idx="2">
                  <c:v>0.43</c:v>
                </c:pt>
                <c:pt idx="3">
                  <c:v>0.11</c:v>
                </c:pt>
                <c:pt idx="4">
                  <c:v>0.04</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A lot</c:v>
                </c:pt>
                <c:pt idx="1">
                  <c:v>Fair amount</c:v>
                </c:pt>
                <c:pt idx="2">
                  <c:v>Just a little</c:v>
                </c:pt>
                <c:pt idx="3">
                  <c:v>Heard of it</c:v>
                </c:pt>
                <c:pt idx="4">
                  <c:v>Never heard of it</c:v>
                </c:pt>
              </c:strCache>
            </c:strRef>
          </c:cat>
          <c:val>
            <c:numRef>
              <c:f>Sheet1!$D$2:$D$6</c:f>
              <c:numCache>
                <c:formatCode>0\ %</c:formatCode>
                <c:ptCount val="5"/>
                <c:pt idx="0">
                  <c:v>0.03</c:v>
                </c:pt>
                <c:pt idx="1">
                  <c:v>0.43</c:v>
                </c:pt>
                <c:pt idx="2">
                  <c:v>0.45</c:v>
                </c:pt>
                <c:pt idx="3">
                  <c:v>7.0000000000000007E-2</c:v>
                </c:pt>
                <c:pt idx="4">
                  <c:v>0.02</c:v>
                </c:pt>
              </c:numCache>
            </c:numRef>
          </c:val>
        </c:ser>
        <c:dLbls>
          <c:showLegendKey val="0"/>
          <c:showVal val="0"/>
          <c:showCatName val="0"/>
          <c:showSerName val="0"/>
          <c:showPercent val="0"/>
          <c:showBubbleSize val="0"/>
        </c:dLbls>
        <c:gapWidth val="70"/>
        <c:overlap val="-3"/>
        <c:axId val="212906752"/>
        <c:axId val="212908288"/>
      </c:barChart>
      <c:catAx>
        <c:axId val="212906752"/>
        <c:scaling>
          <c:orientation val="minMax"/>
        </c:scaling>
        <c:delete val="1"/>
        <c:axPos val="b"/>
        <c:numFmt formatCode="General" sourceLinked="1"/>
        <c:majorTickMark val="out"/>
        <c:minorTickMark val="none"/>
        <c:tickLblPos val="none"/>
        <c:crossAx val="212908288"/>
        <c:crosses val="autoZero"/>
        <c:auto val="1"/>
        <c:lblAlgn val="ctr"/>
        <c:lblOffset val="100"/>
        <c:tickLblSkip val="1"/>
        <c:tickMarkSkip val="1"/>
        <c:noMultiLvlLbl val="0"/>
      </c:catAx>
      <c:valAx>
        <c:axId val="212908288"/>
        <c:scaling>
          <c:orientation val="minMax"/>
          <c:max val="1"/>
          <c:min val="0"/>
        </c:scaling>
        <c:delete val="1"/>
        <c:axPos val="l"/>
        <c:numFmt formatCode="0\ %" sourceLinked="1"/>
        <c:majorTickMark val="out"/>
        <c:minorTickMark val="none"/>
        <c:tickLblPos val="none"/>
        <c:crossAx val="212906752"/>
        <c:crosses val="autoZero"/>
        <c:crossBetween val="between"/>
        <c:majorUnit val="0.2"/>
        <c:minorUnit val="0.1"/>
      </c:valAx>
      <c:spPr>
        <a:noFill/>
        <a:ln w="24900">
          <a:noFill/>
        </a:ln>
      </c:spPr>
    </c:plotArea>
    <c:legend>
      <c:legendPos val="t"/>
      <c:layout>
        <c:manualLayout>
          <c:xMode val="edge"/>
          <c:yMode val="edge"/>
          <c:x val="0.41638542370175935"/>
          <c:y val="0.1074800290486565"/>
          <c:w val="0.16080555282959316"/>
          <c:h val="6.6576547212644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51"/>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professional engineer</c:v>
                </c:pt>
                <c:pt idx="3">
                  <c:v>From a PEO representative</c:v>
                </c:pt>
                <c:pt idx="4">
                  <c:v>From a family member or friend</c:v>
                </c:pt>
              </c:strCache>
            </c:strRef>
          </c:cat>
          <c:val>
            <c:numRef>
              <c:f>Sheet1!$B$2:$B$6</c:f>
              <c:numCache>
                <c:formatCode>0%</c:formatCode>
                <c:ptCount val="5"/>
                <c:pt idx="0">
                  <c:v>0.54</c:v>
                </c:pt>
                <c:pt idx="1">
                  <c:v>0.27</c:v>
                </c:pt>
                <c:pt idx="2">
                  <c:v>0.08</c:v>
                </c:pt>
                <c:pt idx="3">
                  <c:v>0.05</c:v>
                </c:pt>
                <c:pt idx="4">
                  <c:v>0.05</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professional engineer</c:v>
                </c:pt>
                <c:pt idx="3">
                  <c:v>From a PEO representative</c:v>
                </c:pt>
                <c:pt idx="4">
                  <c:v>From a family member or friend</c:v>
                </c:pt>
              </c:strCache>
            </c:strRef>
          </c:cat>
          <c:val>
            <c:numRef>
              <c:f>Sheet1!$C$2:$C$6</c:f>
              <c:numCache>
                <c:formatCode>0%</c:formatCode>
                <c:ptCount val="5"/>
                <c:pt idx="0">
                  <c:v>0.53</c:v>
                </c:pt>
                <c:pt idx="1">
                  <c:v>0.24</c:v>
                </c:pt>
                <c:pt idx="2">
                  <c:v>0.11</c:v>
                </c:pt>
                <c:pt idx="3">
                  <c:v>0.04</c:v>
                </c:pt>
                <c:pt idx="4">
                  <c:v>0.04</c:v>
                </c:pt>
              </c:numCache>
            </c:numRef>
          </c:val>
        </c:ser>
        <c:dLbls>
          <c:showLegendKey val="0"/>
          <c:showVal val="0"/>
          <c:showCatName val="0"/>
          <c:showSerName val="0"/>
          <c:showPercent val="0"/>
          <c:showBubbleSize val="0"/>
        </c:dLbls>
        <c:gapWidth val="70"/>
        <c:overlap val="-3"/>
        <c:axId val="212856192"/>
        <c:axId val="213058688"/>
      </c:barChart>
      <c:catAx>
        <c:axId val="212856192"/>
        <c:scaling>
          <c:orientation val="maxMin"/>
        </c:scaling>
        <c:delete val="1"/>
        <c:axPos val="l"/>
        <c:numFmt formatCode="General" sourceLinked="1"/>
        <c:majorTickMark val="out"/>
        <c:minorTickMark val="none"/>
        <c:tickLblPos val="none"/>
        <c:crossAx val="213058688"/>
        <c:crosses val="autoZero"/>
        <c:auto val="1"/>
        <c:lblAlgn val="ctr"/>
        <c:lblOffset val="100"/>
        <c:tickLblSkip val="1"/>
        <c:tickMarkSkip val="1"/>
        <c:noMultiLvlLbl val="0"/>
      </c:catAx>
      <c:valAx>
        <c:axId val="213058688"/>
        <c:scaling>
          <c:orientation val="minMax"/>
          <c:max val="1"/>
          <c:min val="0"/>
        </c:scaling>
        <c:delete val="1"/>
        <c:axPos val="t"/>
        <c:numFmt formatCode="0%" sourceLinked="1"/>
        <c:majorTickMark val="out"/>
        <c:minorTickMark val="none"/>
        <c:tickLblPos val="none"/>
        <c:crossAx val="212856192"/>
        <c:crosses val="autoZero"/>
        <c:crossBetween val="between"/>
        <c:majorUnit val="0.2"/>
        <c:minorUnit val="0.1"/>
      </c:valAx>
      <c:spPr>
        <a:noFill/>
        <a:ln w="17722">
          <a:noFill/>
        </a:ln>
      </c:spPr>
    </c:plotArea>
    <c:legend>
      <c:legendPos val="r"/>
      <c:layout>
        <c:manualLayout>
          <c:xMode val="edge"/>
          <c:yMode val="edge"/>
          <c:x val="0.91102705781764381"/>
          <c:y val="1.2158281605225252E-2"/>
          <c:w val="8.8972942182356199E-2"/>
          <c:h val="0.14341849952846039"/>
        </c:manualLayout>
      </c:layout>
      <c:overlay val="1"/>
      <c:txPr>
        <a:bodyPr/>
        <a:lstStyle/>
        <a:p>
          <a:pPr>
            <a:defRPr sz="14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0.48</c:v>
                </c:pt>
                <c:pt idx="1">
                  <c:v>0.42</c:v>
                </c:pt>
                <c:pt idx="2">
                  <c:v>0.09</c:v>
                </c:pt>
                <c:pt idx="3">
                  <c:v>0.01</c:v>
                </c:pt>
              </c:numCache>
            </c:numRef>
          </c:val>
        </c:ser>
        <c:dLbls>
          <c:showLegendKey val="0"/>
          <c:showVal val="1"/>
          <c:showCatName val="0"/>
          <c:showSerName val="0"/>
          <c:showPercent val="0"/>
          <c:showBubbleSize val="0"/>
        </c:dLbls>
        <c:gapWidth val="70"/>
        <c:overlap val="-3"/>
        <c:axId val="213138432"/>
        <c:axId val="212926848"/>
      </c:barChart>
      <c:catAx>
        <c:axId val="21313843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212926848"/>
        <c:crosses val="autoZero"/>
        <c:auto val="1"/>
        <c:lblAlgn val="ctr"/>
        <c:lblOffset val="100"/>
        <c:tickLblSkip val="1"/>
        <c:tickMarkSkip val="1"/>
        <c:noMultiLvlLbl val="0"/>
      </c:catAx>
      <c:valAx>
        <c:axId val="212926848"/>
        <c:scaling>
          <c:orientation val="minMax"/>
          <c:max val="1"/>
          <c:min val="0"/>
        </c:scaling>
        <c:delete val="1"/>
        <c:axPos val="l"/>
        <c:numFmt formatCode="0\ %" sourceLinked="1"/>
        <c:majorTickMark val="out"/>
        <c:minorTickMark val="none"/>
        <c:tickLblPos val="none"/>
        <c:crossAx val="21313843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0.49</c:v>
                </c:pt>
                <c:pt idx="1">
                  <c:v>0.41</c:v>
                </c:pt>
                <c:pt idx="2">
                  <c:v>0.09</c:v>
                </c:pt>
                <c:pt idx="3">
                  <c:v>0.01</c:v>
                </c:pt>
              </c:numCache>
            </c:numRef>
          </c:val>
        </c:ser>
        <c:dLbls>
          <c:showLegendKey val="0"/>
          <c:showVal val="1"/>
          <c:showCatName val="0"/>
          <c:showSerName val="0"/>
          <c:showPercent val="0"/>
          <c:showBubbleSize val="0"/>
        </c:dLbls>
        <c:gapWidth val="70"/>
        <c:overlap val="-3"/>
        <c:axId val="213320064"/>
        <c:axId val="213322752"/>
      </c:barChart>
      <c:catAx>
        <c:axId val="213320064"/>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213322752"/>
        <c:crosses val="autoZero"/>
        <c:auto val="1"/>
        <c:lblAlgn val="ctr"/>
        <c:lblOffset val="100"/>
        <c:tickLblSkip val="1"/>
        <c:tickMarkSkip val="1"/>
        <c:noMultiLvlLbl val="0"/>
      </c:catAx>
      <c:valAx>
        <c:axId val="213322752"/>
        <c:scaling>
          <c:orientation val="minMax"/>
          <c:max val="1"/>
          <c:min val="0"/>
        </c:scaling>
        <c:delete val="1"/>
        <c:axPos val="l"/>
        <c:numFmt formatCode="0\ %" sourceLinked="1"/>
        <c:majorTickMark val="out"/>
        <c:minorTickMark val="none"/>
        <c:tickLblPos val="none"/>
        <c:crossAx val="213320064"/>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1re année</c:v>
                </c:pt>
                <c:pt idx="1">
                  <c:v>2e année</c:v>
                </c:pt>
                <c:pt idx="2">
                  <c:v>3e année</c:v>
                </c:pt>
                <c:pt idx="3">
                  <c:v>4e année / année de diplomation</c:v>
                </c:pt>
              </c:strCache>
            </c:strRef>
          </c:cat>
          <c:val>
            <c:numRef>
              <c:f>Sheet1!$B$2:$B$5</c:f>
              <c:numCache>
                <c:formatCode>0\ %</c:formatCode>
                <c:ptCount val="4"/>
                <c:pt idx="0">
                  <c:v>0.08</c:v>
                </c:pt>
                <c:pt idx="1">
                  <c:v>0.25</c:v>
                </c:pt>
                <c:pt idx="2">
                  <c:v>0.41</c:v>
                </c:pt>
                <c:pt idx="3">
                  <c:v>0.26</c:v>
                </c:pt>
              </c:numCache>
            </c:numRef>
          </c:val>
        </c:ser>
        <c:dLbls>
          <c:showLegendKey val="0"/>
          <c:showVal val="1"/>
          <c:showCatName val="0"/>
          <c:showSerName val="0"/>
          <c:showPercent val="0"/>
          <c:showBubbleSize val="0"/>
        </c:dLbls>
        <c:gapWidth val="70"/>
        <c:overlap val="-3"/>
        <c:axId val="213383808"/>
        <c:axId val="213468672"/>
      </c:barChart>
      <c:catAx>
        <c:axId val="21338380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213468672"/>
        <c:crosses val="autoZero"/>
        <c:auto val="1"/>
        <c:lblAlgn val="ctr"/>
        <c:lblOffset val="100"/>
        <c:tickLblSkip val="1"/>
        <c:tickMarkSkip val="1"/>
        <c:noMultiLvlLbl val="0"/>
      </c:catAx>
      <c:valAx>
        <c:axId val="213468672"/>
        <c:scaling>
          <c:orientation val="minMax"/>
          <c:max val="1"/>
          <c:min val="0"/>
        </c:scaling>
        <c:delete val="1"/>
        <c:axPos val="l"/>
        <c:numFmt formatCode="0\ %" sourceLinked="1"/>
        <c:majorTickMark val="out"/>
        <c:minorTickMark val="none"/>
        <c:tickLblPos val="none"/>
        <c:crossAx val="21338380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explosion val="25"/>
          <c:dPt>
            <c:idx val="0"/>
            <c:bubble3D val="0"/>
            <c:explosion val="11"/>
            <c:spPr>
              <a:solidFill>
                <a:schemeClr val="tx1">
                  <a:lumMod val="50000"/>
                </a:schemeClr>
              </a:solidFill>
            </c:spPr>
          </c:dPt>
          <c:dPt>
            <c:idx val="1"/>
            <c:bubble3D val="0"/>
            <c:explosion val="2"/>
            <c:spPr>
              <a:solidFill>
                <a:schemeClr val="tx1"/>
              </a:solidFill>
            </c:spPr>
          </c:dPt>
          <c:dLbls>
            <c:dLbl>
              <c:idx val="0"/>
              <c:layout>
                <c:manualLayout>
                  <c:x val="0.13154551333257256"/>
                  <c:y val="2.2415802782200241E-2"/>
                </c:manualLayout>
              </c:layout>
              <c:tx>
                <c:rich>
                  <a:bodyPr/>
                  <a:lstStyle/>
                  <a:p>
                    <a:r>
                      <a:rPr lang="fr-CA" b="1" noProof="0" dirty="0" smtClean="0">
                        <a:solidFill>
                          <a:schemeClr val="tx1"/>
                        </a:solidFill>
                      </a:rPr>
                      <a:t>Oui</a:t>
                    </a:r>
                    <a:r>
                      <a:rPr lang="en-US" b="1" dirty="0" smtClean="0">
                        <a:solidFill>
                          <a:schemeClr val="tx1"/>
                        </a:solidFill>
                      </a:rPr>
                      <a:t>   1 %</a:t>
                    </a:r>
                    <a:endParaRPr lang="en-US" dirty="0">
                      <a:solidFill>
                        <a:schemeClr val="tx1"/>
                      </a:solidFill>
                    </a:endParaRPr>
                  </a:p>
                </c:rich>
              </c:tx>
              <c:dLblPos val="bestFit"/>
              <c:showLegendKey val="0"/>
              <c:showVal val="1"/>
              <c:showCatName val="1"/>
              <c:showSerName val="0"/>
              <c:showPercent val="0"/>
              <c:showBubbleSize val="0"/>
            </c:dLbl>
            <c:dLbl>
              <c:idx val="1"/>
              <c:layout/>
              <c:tx>
                <c:rich>
                  <a:bodyPr/>
                  <a:lstStyle/>
                  <a:p>
                    <a:r>
                      <a:rPr lang="en-US" smtClean="0"/>
                      <a:t>Non 99 %</a:t>
                    </a:r>
                    <a:endParaRPr lang="en-US"/>
                  </a:p>
                </c:rich>
              </c:tx>
              <c:dLblPos val="ctr"/>
              <c:showLegendKey val="0"/>
              <c:showVal val="1"/>
              <c:showCatName val="1"/>
              <c:showSerName val="0"/>
              <c:showPercent val="0"/>
              <c:showBubbleSize val="0"/>
              <c:separator> </c:separator>
            </c:dLbl>
            <c:txPr>
              <a:bodyPr/>
              <a:lstStyle/>
              <a:p>
                <a:pPr>
                  <a:defRPr b="1">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0.01</c:v>
                </c:pt>
                <c:pt idx="1">
                  <c:v>0.99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295055666118658"/>
          <c:y val="0.1013715818651096"/>
          <c:w val="0.82018131147068152"/>
          <c:h val="0.89581686007693873"/>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New Brunswick</c:v>
                </c:pt>
                <c:pt idx="1">
                  <c:v>Nova Scotia</c:v>
                </c:pt>
                <c:pt idx="2">
                  <c:v>Quebec</c:v>
                </c:pt>
                <c:pt idx="3">
                  <c:v>Alberta</c:v>
                </c:pt>
                <c:pt idx="4">
                  <c:v>Don't know/ Unsure</c:v>
                </c:pt>
              </c:strCache>
            </c:strRef>
          </c:cat>
          <c:val>
            <c:numRef>
              <c:f>Sheet1!$B$2:$B$6</c:f>
              <c:numCache>
                <c:formatCode>0\ %</c:formatCode>
                <c:ptCount val="5"/>
                <c:pt idx="0">
                  <c:v>0.36</c:v>
                </c:pt>
                <c:pt idx="1">
                  <c:v>0.21</c:v>
                </c:pt>
                <c:pt idx="2">
                  <c:v>0.21</c:v>
                </c:pt>
                <c:pt idx="3">
                  <c:v>7.0000000000000007E-2</c:v>
                </c:pt>
                <c:pt idx="4">
                  <c:v>0.14000000000000001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Sheet1!$A$2:$A$6</c:f>
              <c:strCache>
                <c:ptCount val="5"/>
                <c:pt idx="0">
                  <c:v>New Brunswick</c:v>
                </c:pt>
                <c:pt idx="1">
                  <c:v>Nova Scotia</c:v>
                </c:pt>
                <c:pt idx="2">
                  <c:v>Quebec</c:v>
                </c:pt>
                <c:pt idx="3">
                  <c:v>Alberta</c:v>
                </c:pt>
                <c:pt idx="4">
                  <c:v>Don't know/ Unsure</c:v>
                </c:pt>
              </c:strCache>
            </c:strRef>
          </c:cat>
          <c:val>
            <c:numRef>
              <c:f>Sheet1!$C$2:$C$6</c:f>
              <c:numCache>
                <c:formatCode>0\ %</c:formatCode>
                <c:ptCount val="5"/>
                <c:pt idx="0">
                  <c:v>0.25</c:v>
                </c:pt>
                <c:pt idx="1">
                  <c:v>0.08</c:v>
                </c:pt>
                <c:pt idx="4">
                  <c:v>0.25</c:v>
                </c:pt>
              </c:numCache>
            </c:numRef>
          </c:val>
        </c:ser>
        <c:dLbls>
          <c:showLegendKey val="0"/>
          <c:showVal val="0"/>
          <c:showCatName val="0"/>
          <c:showSerName val="0"/>
          <c:showPercent val="0"/>
          <c:showBubbleSize val="0"/>
        </c:dLbls>
        <c:gapWidth val="70"/>
        <c:overlap val="-3"/>
        <c:axId val="204133120"/>
        <c:axId val="204134656"/>
      </c:barChart>
      <c:catAx>
        <c:axId val="204133120"/>
        <c:scaling>
          <c:orientation val="maxMin"/>
        </c:scaling>
        <c:delete val="1"/>
        <c:axPos val="l"/>
        <c:numFmt formatCode="General" sourceLinked="1"/>
        <c:majorTickMark val="out"/>
        <c:minorTickMark val="none"/>
        <c:tickLblPos val="none"/>
        <c:crossAx val="204134656"/>
        <c:crosses val="autoZero"/>
        <c:auto val="1"/>
        <c:lblAlgn val="ctr"/>
        <c:lblOffset val="100"/>
        <c:tickLblSkip val="1"/>
        <c:tickMarkSkip val="1"/>
        <c:noMultiLvlLbl val="0"/>
      </c:catAx>
      <c:valAx>
        <c:axId val="204134656"/>
        <c:scaling>
          <c:orientation val="minMax"/>
          <c:max val="1"/>
          <c:min val="0"/>
        </c:scaling>
        <c:delete val="1"/>
        <c:axPos val="t"/>
        <c:numFmt formatCode="0\ %" sourceLinked="1"/>
        <c:majorTickMark val="out"/>
        <c:minorTickMark val="none"/>
        <c:tickLblPos val="none"/>
        <c:crossAx val="204133120"/>
        <c:crosses val="autoZero"/>
        <c:crossBetween val="between"/>
        <c:majorUnit val="0.2"/>
        <c:minorUnit val="0.1"/>
      </c:valAx>
    </c:plotArea>
    <c:legend>
      <c:legendPos val="r"/>
      <c:layout>
        <c:manualLayout>
          <c:xMode val="edge"/>
          <c:yMode val="edge"/>
          <c:x val="0.89582179631392234"/>
          <c:y val="0.10497691818791006"/>
          <c:w val="9.9599449107323129E-2"/>
          <c:h val="0.11529062406676004"/>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Sheet1!$A$2:$A$7</c:f>
              <c:strCache>
                <c:ptCount val="6"/>
                <c:pt idx="0">
                  <c:v>Parent</c:v>
                </c:pt>
                <c:pt idx="1">
                  <c:v>Autre membre de la famille</c:v>
                </c:pt>
                <c:pt idx="2">
                  <c:v>Friend/ Acquintance</c:v>
                </c:pt>
                <c:pt idx="3">
                  <c:v>Teacher</c:v>
                </c:pt>
                <c:pt idx="4">
                  <c:v>Colleague / co-worker</c:v>
                </c:pt>
                <c:pt idx="5">
                  <c:v>Other </c:v>
                </c:pt>
              </c:strCache>
            </c:strRef>
          </c:cat>
          <c:val>
            <c:numRef>
              <c:f>Sheet1!$B$2:$B$7</c:f>
              <c:numCache>
                <c:formatCode>0\ %</c:formatCode>
                <c:ptCount val="6"/>
                <c:pt idx="0">
                  <c:v>0.46</c:v>
                </c:pt>
                <c:pt idx="1">
                  <c:v>0.38</c:v>
                </c:pt>
                <c:pt idx="2">
                  <c:v>0.21</c:v>
                </c:pt>
                <c:pt idx="3">
                  <c:v>0.16</c:v>
                </c:pt>
                <c:pt idx="4">
                  <c:v>0.03</c:v>
                </c:pt>
                <c:pt idx="5">
                  <c:v>7.0000000000000007E-2</c:v>
                </c:pt>
              </c:numCache>
            </c:numRef>
          </c:val>
        </c:ser>
        <c:ser>
          <c:idx val="3"/>
          <c:order val="1"/>
          <c:tx>
            <c:strRef>
              <c:f>Sheet1!$C$1</c:f>
              <c:strCache>
                <c:ptCount val="1"/>
                <c:pt idx="0">
                  <c:v>2013</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Sheet1!$A$2:$A$7</c:f>
              <c:strCache>
                <c:ptCount val="6"/>
                <c:pt idx="0">
                  <c:v>Parent</c:v>
                </c:pt>
                <c:pt idx="1">
                  <c:v>Autre membre de la famille</c:v>
                </c:pt>
                <c:pt idx="2">
                  <c:v>Friend/ Acquintance</c:v>
                </c:pt>
                <c:pt idx="3">
                  <c:v>Teacher</c:v>
                </c:pt>
                <c:pt idx="4">
                  <c:v>Colleague / co-worker</c:v>
                </c:pt>
                <c:pt idx="5">
                  <c:v>Other </c:v>
                </c:pt>
              </c:strCache>
            </c:strRef>
          </c:cat>
          <c:val>
            <c:numRef>
              <c:f>Sheet1!$C$2:$C$7</c:f>
              <c:numCache>
                <c:formatCode>0\ %</c:formatCode>
                <c:ptCount val="6"/>
                <c:pt idx="0">
                  <c:v>0.5</c:v>
                </c:pt>
                <c:pt idx="1">
                  <c:v>0.31</c:v>
                </c:pt>
                <c:pt idx="2">
                  <c:v>0.19</c:v>
                </c:pt>
                <c:pt idx="3">
                  <c:v>0.17</c:v>
                </c:pt>
                <c:pt idx="4">
                  <c:v>0.05</c:v>
                </c:pt>
                <c:pt idx="5">
                  <c:v>0.1</c:v>
                </c:pt>
              </c:numCache>
            </c:numRef>
          </c:val>
        </c:ser>
        <c:dLbls>
          <c:showLegendKey val="0"/>
          <c:showVal val="1"/>
          <c:showCatName val="0"/>
          <c:showSerName val="0"/>
          <c:showPercent val="0"/>
          <c:showBubbleSize val="0"/>
        </c:dLbls>
        <c:gapWidth val="150"/>
        <c:overlap val="-25"/>
        <c:axId val="213654528"/>
        <c:axId val="213709568"/>
      </c:barChart>
      <c:catAx>
        <c:axId val="213654528"/>
        <c:scaling>
          <c:orientation val="maxMin"/>
        </c:scaling>
        <c:delete val="1"/>
        <c:axPos val="l"/>
        <c:numFmt formatCode="General" sourceLinked="1"/>
        <c:majorTickMark val="none"/>
        <c:minorTickMark val="none"/>
        <c:tickLblPos val="none"/>
        <c:crossAx val="213709568"/>
        <c:crosses val="autoZero"/>
        <c:auto val="1"/>
        <c:lblAlgn val="ctr"/>
        <c:lblOffset val="100"/>
        <c:tickLblSkip val="1"/>
        <c:tickMarkSkip val="1"/>
        <c:noMultiLvlLbl val="0"/>
      </c:catAx>
      <c:valAx>
        <c:axId val="213709568"/>
        <c:scaling>
          <c:orientation val="minMax"/>
          <c:max val="1"/>
          <c:min val="0"/>
        </c:scaling>
        <c:delete val="1"/>
        <c:axPos val="t"/>
        <c:numFmt formatCode="0\ %" sourceLinked="1"/>
        <c:majorTickMark val="none"/>
        <c:minorTickMark val="none"/>
        <c:tickLblPos val="none"/>
        <c:crossAx val="213654528"/>
        <c:crosses val="autoZero"/>
        <c:crossBetween val="between"/>
        <c:majorUnit val="0.2"/>
        <c:minorUnit val="0.1"/>
      </c:valAx>
      <c:spPr>
        <a:noFill/>
        <a:ln w="25400">
          <a:noFill/>
        </a:ln>
      </c:spPr>
    </c:plotArea>
    <c:legend>
      <c:legendPos val="t"/>
      <c:layout>
        <c:manualLayout>
          <c:xMode val="edge"/>
          <c:yMode val="edge"/>
          <c:x val="0.19835259896713481"/>
          <c:y val="3.5196962554071433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0"/>
          <c:order val="0"/>
          <c:tx>
            <c:strRef>
              <c:f>Sheet1!$B$1</c:f>
              <c:strCache>
                <c:ptCount val="1"/>
                <c:pt idx="0">
                  <c:v>2014</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Sheet1!$A$2:$A$18</c:f>
              <c:strCache>
                <c:ptCount val="17"/>
                <c:pt idx="0">
                  <c:v>Homme</c:v>
                </c:pt>
                <c:pt idx="1">
                  <c:v>Femme</c:v>
                </c:pt>
                <c:pt idx="3">
                  <c:v>Homme</c:v>
                </c:pt>
                <c:pt idx="4">
                  <c:v>Femme</c:v>
                </c:pt>
                <c:pt idx="6">
                  <c:v>Homme</c:v>
                </c:pt>
                <c:pt idx="7">
                  <c:v>Female</c:v>
                </c:pt>
                <c:pt idx="9">
                  <c:v>Homme</c:v>
                </c:pt>
                <c:pt idx="10">
                  <c:v>Femme</c:v>
                </c:pt>
                <c:pt idx="12">
                  <c:v>Homme</c:v>
                </c:pt>
                <c:pt idx="13">
                  <c:v>Femme</c:v>
                </c:pt>
                <c:pt idx="15">
                  <c:v>Homme</c:v>
                </c:pt>
                <c:pt idx="16">
                  <c:v>Femme</c:v>
                </c:pt>
              </c:strCache>
            </c:strRef>
          </c:cat>
          <c:val>
            <c:numRef>
              <c:f>Sheet1!$B$2:$B$18</c:f>
              <c:numCache>
                <c:formatCode>0\ %</c:formatCode>
                <c:ptCount val="17"/>
                <c:pt idx="0">
                  <c:v>0.94</c:v>
                </c:pt>
                <c:pt idx="1">
                  <c:v>0.06</c:v>
                </c:pt>
                <c:pt idx="3">
                  <c:v>0.93</c:v>
                </c:pt>
                <c:pt idx="4">
                  <c:v>0.03</c:v>
                </c:pt>
                <c:pt idx="6">
                  <c:v>0.81</c:v>
                </c:pt>
                <c:pt idx="7">
                  <c:v>0.19</c:v>
                </c:pt>
                <c:pt idx="9">
                  <c:v>0.5</c:v>
                </c:pt>
                <c:pt idx="10">
                  <c:v>0.33</c:v>
                </c:pt>
                <c:pt idx="12">
                  <c:v>1</c:v>
                </c:pt>
                <c:pt idx="15">
                  <c:v>1</c:v>
                </c:pt>
              </c:numCache>
            </c:numRef>
          </c:val>
        </c:ser>
        <c:ser>
          <c:idx val="3"/>
          <c:order val="1"/>
          <c:tx>
            <c:strRef>
              <c:f>Sheet1!$C$1</c:f>
              <c:strCache>
                <c:ptCount val="1"/>
                <c:pt idx="0">
                  <c:v>2013</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Sheet1!$A$2:$A$18</c:f>
              <c:strCache>
                <c:ptCount val="17"/>
                <c:pt idx="0">
                  <c:v>Homme</c:v>
                </c:pt>
                <c:pt idx="1">
                  <c:v>Femme</c:v>
                </c:pt>
                <c:pt idx="3">
                  <c:v>Homme</c:v>
                </c:pt>
                <c:pt idx="4">
                  <c:v>Femme</c:v>
                </c:pt>
                <c:pt idx="6">
                  <c:v>Homme</c:v>
                </c:pt>
                <c:pt idx="7">
                  <c:v>Female</c:v>
                </c:pt>
                <c:pt idx="9">
                  <c:v>Homme</c:v>
                </c:pt>
                <c:pt idx="10">
                  <c:v>Femme</c:v>
                </c:pt>
                <c:pt idx="12">
                  <c:v>Homme</c:v>
                </c:pt>
                <c:pt idx="13">
                  <c:v>Femme</c:v>
                </c:pt>
                <c:pt idx="15">
                  <c:v>Homme</c:v>
                </c:pt>
                <c:pt idx="16">
                  <c:v>Femme</c:v>
                </c:pt>
              </c:strCache>
            </c:strRef>
          </c:cat>
          <c:val>
            <c:numRef>
              <c:f>Sheet1!$C$2:$C$18</c:f>
              <c:numCache>
                <c:formatCode>0\ %</c:formatCode>
                <c:ptCount val="17"/>
                <c:pt idx="0">
                  <c:v>0.95</c:v>
                </c:pt>
                <c:pt idx="1">
                  <c:v>0.05</c:v>
                </c:pt>
                <c:pt idx="3">
                  <c:v>0.69</c:v>
                </c:pt>
                <c:pt idx="4">
                  <c:v>0.31</c:v>
                </c:pt>
                <c:pt idx="6">
                  <c:v>1</c:v>
                </c:pt>
                <c:pt idx="9">
                  <c:v>1</c:v>
                </c:pt>
                <c:pt idx="12">
                  <c:v>1</c:v>
                </c:pt>
                <c:pt idx="15">
                  <c:v>1</c:v>
                </c:pt>
              </c:numCache>
            </c:numRef>
          </c:val>
        </c:ser>
        <c:dLbls>
          <c:showLegendKey val="0"/>
          <c:showVal val="0"/>
          <c:showCatName val="0"/>
          <c:showSerName val="0"/>
          <c:showPercent val="0"/>
          <c:showBubbleSize val="0"/>
        </c:dLbls>
        <c:gapWidth val="60"/>
        <c:overlap val="-3"/>
        <c:axId val="221316992"/>
        <c:axId val="221318528"/>
      </c:barChart>
      <c:catAx>
        <c:axId val="221316992"/>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221318528"/>
        <c:crosses val="autoZero"/>
        <c:auto val="1"/>
        <c:lblAlgn val="ctr"/>
        <c:lblOffset val="100"/>
        <c:tickLblSkip val="1"/>
        <c:tickMarkSkip val="1"/>
        <c:noMultiLvlLbl val="0"/>
      </c:catAx>
      <c:valAx>
        <c:axId val="221318528"/>
        <c:scaling>
          <c:orientation val="minMax"/>
          <c:max val="1"/>
          <c:min val="0"/>
        </c:scaling>
        <c:delete val="1"/>
        <c:axPos val="t"/>
        <c:numFmt formatCode="0\ %" sourceLinked="1"/>
        <c:majorTickMark val="out"/>
        <c:minorTickMark val="none"/>
        <c:tickLblPos val="none"/>
        <c:crossAx val="221316992"/>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layout/>
              <c:tx>
                <c:rich>
                  <a:bodyPr/>
                  <a:lstStyle/>
                  <a:p>
                    <a:r>
                      <a:rPr lang="en-US" sz="1000" dirty="0" smtClean="0"/>
                      <a:t>40 %</a:t>
                    </a:r>
                    <a:endParaRPr lang="en-US" dirty="0"/>
                  </a:p>
                </c:rich>
              </c:tx>
              <c:dLblPos val="ctr"/>
              <c:showLegendKey val="0"/>
              <c:showVal val="0"/>
              <c:showCatName val="1"/>
              <c:showSerName val="0"/>
              <c:showPercent val="0"/>
              <c:showBubbleSize val="0"/>
            </c:dLbl>
            <c:dLbl>
              <c:idx val="1"/>
              <c:layout/>
              <c:tx>
                <c:rich>
                  <a:bodyPr/>
                  <a:lstStyle/>
                  <a:p>
                    <a:r>
                      <a:rPr lang="en-US" sz="1000" dirty="0" smtClean="0"/>
                      <a:t>49 %</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0.4</c:v>
                </c:pt>
                <c:pt idx="1">
                  <c:v>0.49</c:v>
                </c:pt>
              </c:numCache>
            </c:numRef>
          </c:val>
        </c:ser>
        <c:dLbls>
          <c:showLegendKey val="0"/>
          <c:showVal val="0"/>
          <c:showCatName val="0"/>
          <c:showSerName val="0"/>
          <c:showPercent val="0"/>
          <c:showBubbleSize val="0"/>
        </c:dLbls>
        <c:gapWidth val="100"/>
        <c:axId val="221496448"/>
        <c:axId val="221497984"/>
      </c:barChart>
      <c:catAx>
        <c:axId val="221496448"/>
        <c:scaling>
          <c:orientation val="minMax"/>
        </c:scaling>
        <c:delete val="0"/>
        <c:axPos val="l"/>
        <c:majorTickMark val="out"/>
        <c:minorTickMark val="none"/>
        <c:tickLblPos val="nextTo"/>
        <c:txPr>
          <a:bodyPr/>
          <a:lstStyle/>
          <a:p>
            <a:pPr>
              <a:defRPr sz="1100"/>
            </a:pPr>
            <a:endParaRPr lang="en-US"/>
          </a:p>
        </c:txPr>
        <c:crossAx val="221497984"/>
        <c:crosses val="autoZero"/>
        <c:auto val="1"/>
        <c:lblAlgn val="ctr"/>
        <c:lblOffset val="100"/>
        <c:noMultiLvlLbl val="0"/>
      </c:catAx>
      <c:valAx>
        <c:axId val="221497984"/>
        <c:scaling>
          <c:orientation val="minMax"/>
          <c:max val="0.60000000000000009"/>
          <c:min val="0.30000000000000004"/>
        </c:scaling>
        <c:delete val="1"/>
        <c:axPos val="b"/>
        <c:numFmt formatCode="0%" sourceLinked="1"/>
        <c:majorTickMark val="out"/>
        <c:minorTickMark val="none"/>
        <c:tickLblPos val="nextTo"/>
        <c:crossAx val="22149644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77123775369716"/>
          <c:y val="9.0384615384615397E-2"/>
          <c:w val="0.4513928951950316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chemeClr val="bg1"/>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Sheet1!$A$2:$A$14</c:f>
              <c:strCache>
                <c:ptCount val="9"/>
                <c:pt idx="0">
                  <c:v>Nova Scotia</c:v>
                </c:pt>
                <c:pt idx="1">
                  <c:v>Ontario</c:v>
                </c:pt>
                <c:pt idx="2">
                  <c:v>Alberta</c:v>
                </c:pt>
                <c:pt idx="3">
                  <c:v>Prince Edward Island</c:v>
                </c:pt>
                <c:pt idx="4">
                  <c:v>Newfoundland/ Labrador</c:v>
                </c:pt>
                <c:pt idx="5">
                  <c:v>Quebec</c:v>
                </c:pt>
                <c:pt idx="6">
                  <c:v>New Brunswick</c:v>
                </c:pt>
                <c:pt idx="7">
                  <c:v>British Columbia</c:v>
                </c:pt>
                <c:pt idx="8">
                  <c:v>Saskatchewan</c:v>
                </c:pt>
              </c:strCache>
            </c:strRef>
          </c:cat>
          <c:val>
            <c:numRef>
              <c:f>Sheet1!$B$2:$B$14</c:f>
              <c:numCache>
                <c:formatCode>0\ %</c:formatCode>
                <c:ptCount val="9"/>
                <c:pt idx="0">
                  <c:v>0.28999999999999998</c:v>
                </c:pt>
                <c:pt idx="1">
                  <c:v>0.19</c:v>
                </c:pt>
                <c:pt idx="2">
                  <c:v>0.17</c:v>
                </c:pt>
                <c:pt idx="3">
                  <c:v>0.17</c:v>
                </c:pt>
                <c:pt idx="4">
                  <c:v>0.06</c:v>
                </c:pt>
                <c:pt idx="5">
                  <c:v>0.04</c:v>
                </c:pt>
                <c:pt idx="6">
                  <c:v>0.04</c:v>
                </c:pt>
                <c:pt idx="7">
                  <c:v>0.02</c:v>
                </c:pt>
                <c:pt idx="8">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Sheet1!$A$2:$A$14</c:f>
              <c:strCache>
                <c:ptCount val="9"/>
                <c:pt idx="0">
                  <c:v>Nova Scotia</c:v>
                </c:pt>
                <c:pt idx="1">
                  <c:v>Ontario</c:v>
                </c:pt>
                <c:pt idx="2">
                  <c:v>Alberta</c:v>
                </c:pt>
                <c:pt idx="3">
                  <c:v>Prince Edward Island</c:v>
                </c:pt>
                <c:pt idx="4">
                  <c:v>Newfoundland/ Labrador</c:v>
                </c:pt>
                <c:pt idx="5">
                  <c:v>Quebec</c:v>
                </c:pt>
                <c:pt idx="6">
                  <c:v>New Brunswick</c:v>
                </c:pt>
                <c:pt idx="7">
                  <c:v>British Columbia</c:v>
                </c:pt>
                <c:pt idx="8">
                  <c:v>Saskatchewan</c:v>
                </c:pt>
              </c:strCache>
            </c:strRef>
          </c:cat>
          <c:val>
            <c:numRef>
              <c:f>Sheet1!$C$2:$C$14</c:f>
              <c:numCache>
                <c:formatCode>0\ %</c:formatCode>
                <c:ptCount val="9"/>
                <c:pt idx="0">
                  <c:v>0.19</c:v>
                </c:pt>
                <c:pt idx="1">
                  <c:v>0.12</c:v>
                </c:pt>
                <c:pt idx="2">
                  <c:v>0.27</c:v>
                </c:pt>
                <c:pt idx="3">
                  <c:v>0.27</c:v>
                </c:pt>
                <c:pt idx="4">
                  <c:v>0.08</c:v>
                </c:pt>
                <c:pt idx="5">
                  <c:v>0.04</c:v>
                </c:pt>
                <c:pt idx="7">
                  <c:v>0.04</c:v>
                </c:pt>
              </c:numCache>
            </c:numRef>
          </c:val>
        </c:ser>
        <c:dLbls>
          <c:showLegendKey val="0"/>
          <c:showVal val="0"/>
          <c:showCatName val="0"/>
          <c:showSerName val="0"/>
          <c:showPercent val="0"/>
          <c:showBubbleSize val="0"/>
        </c:dLbls>
        <c:gapWidth val="60"/>
        <c:overlap val="-3"/>
        <c:axId val="221875584"/>
        <c:axId val="221881472"/>
      </c:barChart>
      <c:catAx>
        <c:axId val="221875584"/>
        <c:scaling>
          <c:orientation val="maxMin"/>
        </c:scaling>
        <c:delete val="1"/>
        <c:axPos val="l"/>
        <c:numFmt formatCode="General" sourceLinked="1"/>
        <c:majorTickMark val="out"/>
        <c:minorTickMark val="none"/>
        <c:tickLblPos val="none"/>
        <c:crossAx val="221881472"/>
        <c:crosses val="autoZero"/>
        <c:auto val="1"/>
        <c:lblAlgn val="ctr"/>
        <c:lblOffset val="100"/>
        <c:tickLblSkip val="1"/>
        <c:tickMarkSkip val="1"/>
        <c:noMultiLvlLbl val="0"/>
      </c:catAx>
      <c:valAx>
        <c:axId val="221881472"/>
        <c:scaling>
          <c:orientation val="minMax"/>
          <c:max val="1"/>
          <c:min val="0"/>
        </c:scaling>
        <c:delete val="1"/>
        <c:axPos val="t"/>
        <c:numFmt formatCode="0\ %" sourceLinked="1"/>
        <c:majorTickMark val="out"/>
        <c:minorTickMark val="none"/>
        <c:tickLblPos val="none"/>
        <c:crossAx val="221875584"/>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6987939798664534E-3"/>
          <c:w val="0.89642143356952952"/>
          <c:h val="0.8118812917372663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chemeClr val="bg1"/>
              </a:solidFill>
            </a:ln>
          </c:spPr>
          <c:invertIfNegative val="0"/>
          <c:dLbls>
            <c:spPr>
              <a:noFill/>
              <a:ln w="25400">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[Newfoundland and Labrador, PEI, Nova Scotia, New Brunswick ]</c:v>
                </c:pt>
                <c:pt idx="1">
                  <c:v>Resident of another province/territory</c:v>
                </c:pt>
                <c:pt idx="2">
                  <c:v>International student</c:v>
                </c:pt>
              </c:strCache>
            </c:strRef>
          </c:cat>
          <c:val>
            <c:numRef>
              <c:f>Sheet1!$B$2:$B$4</c:f>
              <c:numCache>
                <c:formatCode>0\ %</c:formatCode>
                <c:ptCount val="3"/>
                <c:pt idx="0">
                  <c:v>0.55000000000000004</c:v>
                </c:pt>
                <c:pt idx="1">
                  <c:v>0.31</c:v>
                </c:pt>
                <c:pt idx="2">
                  <c:v>0.14000000000000001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showLegendKey val="0"/>
            <c:showVal val="1"/>
            <c:showCatName val="0"/>
            <c:showSerName val="0"/>
            <c:showPercent val="0"/>
            <c:showBubbleSize val="0"/>
            <c:showLeaderLines val="0"/>
          </c:dLbls>
          <c:cat>
            <c:strRef>
              <c:f>Sheet1!$A$2:$A$4</c:f>
              <c:strCache>
                <c:ptCount val="3"/>
                <c:pt idx="0">
                  <c:v>[Newfoundland and Labrador, PEI, Nova Scotia, New Brunswick ]</c:v>
                </c:pt>
                <c:pt idx="1">
                  <c:v>Resident of another province/territory</c:v>
                </c:pt>
                <c:pt idx="2">
                  <c:v>International student</c:v>
                </c:pt>
              </c:strCache>
            </c:strRef>
          </c:cat>
          <c:val>
            <c:numRef>
              <c:f>Sheet1!$C$2:$C$4</c:f>
              <c:numCache>
                <c:formatCode>0\ %</c:formatCode>
                <c:ptCount val="3"/>
                <c:pt idx="0">
                  <c:v>0.68</c:v>
                </c:pt>
                <c:pt idx="1">
                  <c:v>0.25</c:v>
                </c:pt>
                <c:pt idx="2">
                  <c:v>0.08</c:v>
                </c:pt>
              </c:numCache>
            </c:numRef>
          </c:val>
        </c:ser>
        <c:dLbls>
          <c:showLegendKey val="0"/>
          <c:showVal val="0"/>
          <c:showCatName val="0"/>
          <c:showSerName val="0"/>
          <c:showPercent val="0"/>
          <c:showBubbleSize val="0"/>
        </c:dLbls>
        <c:gapWidth val="70"/>
        <c:overlap val="-3"/>
        <c:axId val="206342016"/>
        <c:axId val="206343552"/>
      </c:barChart>
      <c:catAx>
        <c:axId val="206342016"/>
        <c:scaling>
          <c:orientation val="minMax"/>
        </c:scaling>
        <c:delete val="1"/>
        <c:axPos val="b"/>
        <c:numFmt formatCode="General" sourceLinked="1"/>
        <c:majorTickMark val="out"/>
        <c:minorTickMark val="none"/>
        <c:tickLblPos val="none"/>
        <c:crossAx val="206343552"/>
        <c:crosses val="autoZero"/>
        <c:auto val="0"/>
        <c:lblAlgn val="ctr"/>
        <c:lblOffset val="100"/>
        <c:tickLblSkip val="1"/>
        <c:tickMarkSkip val="1"/>
        <c:noMultiLvlLbl val="0"/>
      </c:catAx>
      <c:valAx>
        <c:axId val="206343552"/>
        <c:scaling>
          <c:orientation val="minMax"/>
          <c:max val="1"/>
          <c:min val="0"/>
        </c:scaling>
        <c:delete val="1"/>
        <c:axPos val="l"/>
        <c:numFmt formatCode="0\ %" sourceLinked="1"/>
        <c:majorTickMark val="out"/>
        <c:minorTickMark val="none"/>
        <c:tickLblPos val="none"/>
        <c:crossAx val="206342016"/>
        <c:crosses val="autoZero"/>
        <c:crossBetween val="between"/>
        <c:majorUnit val="0.2"/>
        <c:minorUnit val="0.1"/>
      </c:valAx>
      <c:spPr>
        <a:noFill/>
        <a:ln w="25400">
          <a:noFill/>
        </a:ln>
      </c:spPr>
    </c:plotArea>
    <c:legend>
      <c:legendPos val="t"/>
      <c:layout>
        <c:manualLayout>
          <c:xMode val="edge"/>
          <c:yMode val="edge"/>
          <c:x val="0.71075537177725234"/>
          <c:y val="6.3291139240506328E-3"/>
          <c:w val="0.2116275595477082"/>
          <c:h val="5.7490531246885281E-2"/>
        </c:manualLayout>
      </c:layout>
      <c:overlay val="0"/>
      <c:spPr>
        <a:ln>
          <a:noFill/>
        </a:ln>
      </c:spPr>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3.4652100140822234E-2"/>
          <c:w val="0.76156583629893693"/>
          <c:h val="0.91861377129941602"/>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Civil Engineering</c:v>
                </c:pt>
                <c:pt idx="1">
                  <c:v>Mechanical Engineering</c:v>
                </c:pt>
                <c:pt idx="2">
                  <c:v>Chemical Engineering</c:v>
                </c:pt>
                <c:pt idx="3">
                  <c:v>Electrical Engineering</c:v>
                </c:pt>
                <c:pt idx="4">
                  <c:v>Geomatics Engineering</c:v>
                </c:pt>
                <c:pt idx="5">
                  <c:v>Software Engineering</c:v>
                </c:pt>
              </c:strCache>
            </c:strRef>
          </c:cat>
          <c:val>
            <c:numRef>
              <c:f>Sheet1!$B$2:$B$7</c:f>
              <c:numCache>
                <c:formatCode>0%</c:formatCode>
                <c:ptCount val="6"/>
                <c:pt idx="0">
                  <c:v>0.34</c:v>
                </c:pt>
                <c:pt idx="1">
                  <c:v>0.2</c:v>
                </c:pt>
                <c:pt idx="2">
                  <c:v>0.17</c:v>
                </c:pt>
                <c:pt idx="3">
                  <c:v>0.11</c:v>
                </c:pt>
                <c:pt idx="4">
                  <c:v>0.03</c:v>
                </c:pt>
                <c:pt idx="5">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Civil Engineering</c:v>
                </c:pt>
                <c:pt idx="1">
                  <c:v>Mechanical Engineering</c:v>
                </c:pt>
                <c:pt idx="2">
                  <c:v>Chemical Engineering</c:v>
                </c:pt>
                <c:pt idx="3">
                  <c:v>Electrical Engineering</c:v>
                </c:pt>
                <c:pt idx="4">
                  <c:v>Geomatics Engineering</c:v>
                </c:pt>
                <c:pt idx="5">
                  <c:v>Software Engineering</c:v>
                </c:pt>
              </c:strCache>
            </c:strRef>
          </c:cat>
          <c:val>
            <c:numRef>
              <c:f>Sheet1!$C$2:$C$7</c:f>
              <c:numCache>
                <c:formatCode>0%</c:formatCode>
                <c:ptCount val="6"/>
                <c:pt idx="0">
                  <c:v>0.35</c:v>
                </c:pt>
                <c:pt idx="1">
                  <c:v>0.23</c:v>
                </c:pt>
                <c:pt idx="2">
                  <c:v>0.09</c:v>
                </c:pt>
                <c:pt idx="3">
                  <c:v>0.15</c:v>
                </c:pt>
                <c:pt idx="4">
                  <c:v>0.05</c:v>
                </c:pt>
              </c:numCache>
            </c:numRef>
          </c:val>
        </c:ser>
        <c:dLbls>
          <c:showLegendKey val="0"/>
          <c:showVal val="0"/>
          <c:showCatName val="0"/>
          <c:showSerName val="0"/>
          <c:showPercent val="0"/>
          <c:showBubbleSize val="0"/>
        </c:dLbls>
        <c:gapWidth val="98"/>
        <c:overlap val="-3"/>
        <c:axId val="222438912"/>
        <c:axId val="222440448"/>
      </c:barChart>
      <c:catAx>
        <c:axId val="222438912"/>
        <c:scaling>
          <c:orientation val="maxMin"/>
        </c:scaling>
        <c:delete val="1"/>
        <c:axPos val="l"/>
        <c:numFmt formatCode="General" sourceLinked="1"/>
        <c:majorTickMark val="out"/>
        <c:minorTickMark val="none"/>
        <c:tickLblPos val="none"/>
        <c:crossAx val="222440448"/>
        <c:crosses val="autoZero"/>
        <c:auto val="1"/>
        <c:lblAlgn val="ctr"/>
        <c:lblOffset val="100"/>
        <c:tickLblSkip val="1"/>
        <c:tickMarkSkip val="1"/>
        <c:noMultiLvlLbl val="0"/>
      </c:catAx>
      <c:valAx>
        <c:axId val="222440448"/>
        <c:scaling>
          <c:orientation val="minMax"/>
          <c:max val="1"/>
          <c:min val="0"/>
        </c:scaling>
        <c:delete val="1"/>
        <c:axPos val="t"/>
        <c:numFmt formatCode="0%" sourceLinked="1"/>
        <c:majorTickMark val="out"/>
        <c:minorTickMark val="none"/>
        <c:tickLblPos val="none"/>
        <c:crossAx val="222438912"/>
        <c:crosses val="autoZero"/>
        <c:crossBetween val="between"/>
        <c:majorUnit val="0.2"/>
        <c:minorUnit val="0.1"/>
      </c:valAx>
      <c:spPr>
        <a:noFill/>
        <a:ln w="24198">
          <a:noFill/>
        </a:ln>
      </c:spPr>
    </c:plotArea>
    <c:legend>
      <c:legendPos val="r"/>
      <c:layout>
        <c:manualLayout>
          <c:xMode val="edge"/>
          <c:yMode val="edge"/>
          <c:x val="0.85396089827923627"/>
          <c:y val="4.7515055722451287E-2"/>
          <c:w val="7.2327580000130912E-2"/>
          <c:h val="0.11081718175941399"/>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237039734195076"/>
          <c:w val="1"/>
          <c:h val="0.6932986664239224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Oui, absolument</c:v>
                </c:pt>
                <c:pt idx="1">
                  <c:v>Yes, I probably will</c:v>
                </c:pt>
                <c:pt idx="2">
                  <c:v>No, I probably won't</c:v>
                </c:pt>
                <c:pt idx="3">
                  <c:v>No, I definitely won't</c:v>
                </c:pt>
              </c:strCache>
            </c:strRef>
          </c:cat>
          <c:val>
            <c:numRef>
              <c:f>Sheet1!$B$2:$B$5</c:f>
              <c:numCache>
                <c:formatCode>0\ %</c:formatCode>
                <c:ptCount val="4"/>
                <c:pt idx="0">
                  <c:v>0.76</c:v>
                </c:pt>
                <c:pt idx="1">
                  <c:v>0.22</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Oui, absolument</c:v>
                </c:pt>
                <c:pt idx="1">
                  <c:v>Yes, I probably will</c:v>
                </c:pt>
                <c:pt idx="2">
                  <c:v>No, I probably won't</c:v>
                </c:pt>
                <c:pt idx="3">
                  <c:v>No, I definitely won't</c:v>
                </c:pt>
              </c:strCache>
            </c:strRef>
          </c:cat>
          <c:val>
            <c:numRef>
              <c:f>Sheet1!$C$2:$C$5</c:f>
              <c:numCache>
                <c:formatCode>0\ %</c:formatCode>
                <c:ptCount val="4"/>
                <c:pt idx="0">
                  <c:v>0.83</c:v>
                </c:pt>
                <c:pt idx="1">
                  <c:v>0.15</c:v>
                </c:pt>
                <c:pt idx="2">
                  <c:v>0.02</c:v>
                </c:pt>
              </c:numCache>
            </c:numRef>
          </c:val>
        </c:ser>
        <c:dLbls>
          <c:showLegendKey val="0"/>
          <c:showVal val="1"/>
          <c:showCatName val="0"/>
          <c:showSerName val="0"/>
          <c:showPercent val="0"/>
          <c:showBubbleSize val="0"/>
        </c:dLbls>
        <c:gapWidth val="70"/>
        <c:overlap val="-3"/>
        <c:axId val="206272768"/>
        <c:axId val="206290944"/>
      </c:barChart>
      <c:catAx>
        <c:axId val="206272768"/>
        <c:scaling>
          <c:orientation val="minMax"/>
        </c:scaling>
        <c:delete val="1"/>
        <c:axPos val="b"/>
        <c:numFmt formatCode="General" sourceLinked="1"/>
        <c:majorTickMark val="out"/>
        <c:minorTickMark val="none"/>
        <c:tickLblPos val="none"/>
        <c:crossAx val="206290944"/>
        <c:crosses val="autoZero"/>
        <c:auto val="1"/>
        <c:lblAlgn val="ctr"/>
        <c:lblOffset val="100"/>
        <c:tickLblSkip val="1"/>
        <c:tickMarkSkip val="1"/>
        <c:noMultiLvlLbl val="0"/>
      </c:catAx>
      <c:valAx>
        <c:axId val="206290944"/>
        <c:scaling>
          <c:orientation val="minMax"/>
          <c:max val="1"/>
          <c:min val="0"/>
        </c:scaling>
        <c:delete val="1"/>
        <c:axPos val="l"/>
        <c:numFmt formatCode="0\ %" sourceLinked="1"/>
        <c:majorTickMark val="out"/>
        <c:minorTickMark val="none"/>
        <c:tickLblPos val="none"/>
        <c:crossAx val="206272768"/>
        <c:crosses val="autoZero"/>
        <c:crossBetween val="between"/>
        <c:majorUnit val="0.2"/>
        <c:minorUnit val="0.1"/>
      </c:valAx>
      <c:spPr>
        <a:noFill/>
        <a:ln w="24870">
          <a:noFill/>
        </a:ln>
      </c:spPr>
    </c:plotArea>
    <c:legend>
      <c:legendPos val="t"/>
      <c:layout>
        <c:manualLayout>
          <c:xMode val="edge"/>
          <c:yMode val="edge"/>
          <c:x val="0.42235862007022723"/>
          <c:y val="2.663578914507535E-3"/>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13E-3"/>
          <c:y val="0.32177660537325214"/>
          <c:w val="0.89497716894977153"/>
          <c:h val="0.5768720552698227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Oui, absolument</c:v>
                </c:pt>
                <c:pt idx="1">
                  <c:v>Yes, it was likely</c:v>
                </c:pt>
                <c:pt idx="2">
                  <c:v>No, it was unlikely</c:v>
                </c:pt>
                <c:pt idx="3">
                  <c:v>No, definitely did not</c:v>
                </c:pt>
              </c:strCache>
            </c:strRef>
          </c:cat>
          <c:val>
            <c:numRef>
              <c:f>Sheet1!$B$2:$B$5</c:f>
              <c:numCache>
                <c:formatCode>0\ %</c:formatCode>
                <c:ptCount val="4"/>
                <c:pt idx="0">
                  <c:v>0.64</c:v>
                </c:pt>
                <c:pt idx="1">
                  <c:v>0.31</c:v>
                </c:pt>
                <c:pt idx="2">
                  <c:v>0.05</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Oui, absolument</c:v>
                </c:pt>
                <c:pt idx="1">
                  <c:v>Yes, it was likely</c:v>
                </c:pt>
                <c:pt idx="2">
                  <c:v>No, it was unlikely</c:v>
                </c:pt>
                <c:pt idx="3">
                  <c:v>No, definitely did not</c:v>
                </c:pt>
              </c:strCache>
            </c:strRef>
          </c:cat>
          <c:val>
            <c:numRef>
              <c:f>Sheet1!$C$2:$C$5</c:f>
              <c:numCache>
                <c:formatCode>0\ %</c:formatCode>
                <c:ptCount val="4"/>
                <c:pt idx="0">
                  <c:v>0.69</c:v>
                </c:pt>
                <c:pt idx="1">
                  <c:v>0.26</c:v>
                </c:pt>
                <c:pt idx="2">
                  <c:v>0.05</c:v>
                </c:pt>
                <c:pt idx="3">
                  <c:v>0</c:v>
                </c:pt>
              </c:numCache>
            </c:numRef>
          </c:val>
        </c:ser>
        <c:dLbls>
          <c:showLegendKey val="0"/>
          <c:showVal val="1"/>
          <c:showCatName val="0"/>
          <c:showSerName val="0"/>
          <c:showPercent val="0"/>
          <c:showBubbleSize val="0"/>
        </c:dLbls>
        <c:gapWidth val="70"/>
        <c:overlap val="-3"/>
        <c:axId val="206232960"/>
        <c:axId val="208888960"/>
      </c:barChart>
      <c:catAx>
        <c:axId val="206232960"/>
        <c:scaling>
          <c:orientation val="minMax"/>
        </c:scaling>
        <c:delete val="1"/>
        <c:axPos val="b"/>
        <c:numFmt formatCode="General" sourceLinked="1"/>
        <c:majorTickMark val="out"/>
        <c:minorTickMark val="none"/>
        <c:tickLblPos val="none"/>
        <c:crossAx val="208888960"/>
        <c:crosses val="autoZero"/>
        <c:auto val="1"/>
        <c:lblAlgn val="ctr"/>
        <c:lblOffset val="100"/>
        <c:tickLblSkip val="1"/>
        <c:tickMarkSkip val="1"/>
        <c:noMultiLvlLbl val="0"/>
      </c:catAx>
      <c:valAx>
        <c:axId val="208888960"/>
        <c:scaling>
          <c:orientation val="minMax"/>
          <c:max val="1"/>
          <c:min val="0"/>
        </c:scaling>
        <c:delete val="1"/>
        <c:axPos val="l"/>
        <c:numFmt formatCode="0\ %" sourceLinked="1"/>
        <c:majorTickMark val="out"/>
        <c:minorTickMark val="none"/>
        <c:tickLblPos val="none"/>
        <c:crossAx val="206232960"/>
        <c:crosses val="autoZero"/>
        <c:crossBetween val="between"/>
        <c:majorUnit val="0.2"/>
        <c:minorUnit val="0.1"/>
      </c:valAx>
      <c:spPr>
        <a:noFill/>
        <a:ln w="29539">
          <a:noFill/>
        </a:ln>
      </c:spPr>
    </c:plotArea>
    <c:legend>
      <c:legendPos val="t"/>
      <c:layout>
        <c:manualLayout>
          <c:xMode val="edge"/>
          <c:yMode val="edge"/>
          <c:x val="0.41783789842433033"/>
          <c:y val="3.8648097658975172E-2"/>
          <c:w val="0.15436966943021102"/>
          <c:h val="6.208142322380418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9457647137775986"/>
          <c:w val="1"/>
          <c:h val="0.50224897657875311"/>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 %</c:formatCode>
                <c:ptCount val="4"/>
                <c:pt idx="0">
                  <c:v>0.65</c:v>
                </c:pt>
                <c:pt idx="1">
                  <c:v>0.31</c:v>
                </c:pt>
                <c:pt idx="2">
                  <c:v>0.03</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 %</c:formatCode>
                <c:ptCount val="4"/>
                <c:pt idx="0">
                  <c:v>0.7</c:v>
                </c:pt>
                <c:pt idx="1">
                  <c:v>0.26</c:v>
                </c:pt>
                <c:pt idx="2">
                  <c:v>0.04</c:v>
                </c:pt>
                <c:pt idx="3">
                  <c:v>0</c:v>
                </c:pt>
              </c:numCache>
            </c:numRef>
          </c:val>
        </c:ser>
        <c:dLbls>
          <c:showLegendKey val="0"/>
          <c:showVal val="1"/>
          <c:showCatName val="0"/>
          <c:showSerName val="0"/>
          <c:showPercent val="0"/>
          <c:showBubbleSize val="0"/>
        </c:dLbls>
        <c:gapWidth val="70"/>
        <c:overlap val="-3"/>
        <c:axId val="208355328"/>
        <c:axId val="208356864"/>
      </c:barChart>
      <c:catAx>
        <c:axId val="208355328"/>
        <c:scaling>
          <c:orientation val="minMax"/>
        </c:scaling>
        <c:delete val="1"/>
        <c:axPos val="b"/>
        <c:numFmt formatCode="General" sourceLinked="1"/>
        <c:majorTickMark val="out"/>
        <c:minorTickMark val="none"/>
        <c:tickLblPos val="none"/>
        <c:crossAx val="208356864"/>
        <c:crosses val="autoZero"/>
        <c:auto val="1"/>
        <c:lblAlgn val="ctr"/>
        <c:lblOffset val="100"/>
        <c:tickLblSkip val="1"/>
        <c:tickMarkSkip val="1"/>
        <c:noMultiLvlLbl val="0"/>
      </c:catAx>
      <c:valAx>
        <c:axId val="208356864"/>
        <c:scaling>
          <c:orientation val="minMax"/>
          <c:max val="1"/>
          <c:min val="0"/>
        </c:scaling>
        <c:delete val="1"/>
        <c:axPos val="l"/>
        <c:numFmt formatCode="0\ %" sourceLinked="1"/>
        <c:majorTickMark val="out"/>
        <c:minorTickMark val="none"/>
        <c:tickLblPos val="none"/>
        <c:crossAx val="208355328"/>
        <c:crosses val="autoZero"/>
        <c:crossBetween val="between"/>
        <c:majorUnit val="0.2"/>
        <c:minorUnit val="0.1"/>
      </c:valAx>
      <c:spPr>
        <a:noFill/>
        <a:ln w="25724">
          <a:noFill/>
        </a:ln>
      </c:spPr>
    </c:plotArea>
    <c:legend>
      <c:legendPos val="t"/>
      <c:layout>
        <c:manualLayout>
          <c:xMode val="edge"/>
          <c:yMode val="edge"/>
          <c:x val="0.40703570891218216"/>
          <c:y val="4.0271928058519563E-2"/>
          <c:w val="0.17759416219469384"/>
          <c:h val="9.662088127643417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75E-2"/>
          <c:w val="1"/>
          <c:h val="0.92636579572446109"/>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0.45</c:v>
                </c:pt>
                <c:pt idx="1">
                  <c:v>0.21</c:v>
                </c:pt>
                <c:pt idx="2">
                  <c:v>0.16</c:v>
                </c:pt>
                <c:pt idx="3">
                  <c:v>7.0000000000000007E-2</c:v>
                </c:pt>
                <c:pt idx="4">
                  <c:v>0.11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0.4</c:v>
                </c:pt>
                <c:pt idx="1">
                  <c:v>0.28000000000000003</c:v>
                </c:pt>
                <c:pt idx="2">
                  <c:v>0.16</c:v>
                </c:pt>
                <c:pt idx="3">
                  <c:v>0.09</c:v>
                </c:pt>
                <c:pt idx="4">
                  <c:v>7.0000000000000007E-2</c:v>
                </c:pt>
              </c:numCache>
            </c:numRef>
          </c:val>
        </c:ser>
        <c:dLbls>
          <c:showLegendKey val="0"/>
          <c:showVal val="0"/>
          <c:showCatName val="0"/>
          <c:showSerName val="0"/>
          <c:showPercent val="0"/>
          <c:showBubbleSize val="0"/>
        </c:dLbls>
        <c:gapWidth val="70"/>
        <c:overlap val="-3"/>
        <c:axId val="208512512"/>
        <c:axId val="208514048"/>
      </c:barChart>
      <c:catAx>
        <c:axId val="208512512"/>
        <c:scaling>
          <c:orientation val="minMax"/>
        </c:scaling>
        <c:delete val="1"/>
        <c:axPos val="b"/>
        <c:numFmt formatCode="General" sourceLinked="1"/>
        <c:majorTickMark val="out"/>
        <c:minorTickMark val="none"/>
        <c:tickLblPos val="none"/>
        <c:crossAx val="208514048"/>
        <c:crosses val="autoZero"/>
        <c:auto val="1"/>
        <c:lblAlgn val="ctr"/>
        <c:lblOffset val="100"/>
        <c:tickLblSkip val="1"/>
        <c:tickMarkSkip val="1"/>
        <c:noMultiLvlLbl val="0"/>
      </c:catAx>
      <c:valAx>
        <c:axId val="208514048"/>
        <c:scaling>
          <c:orientation val="minMax"/>
          <c:max val="1"/>
          <c:min val="0"/>
        </c:scaling>
        <c:delete val="1"/>
        <c:axPos val="l"/>
        <c:numFmt formatCode="0%" sourceLinked="1"/>
        <c:majorTickMark val="out"/>
        <c:minorTickMark val="none"/>
        <c:tickLblPos val="none"/>
        <c:crossAx val="208512512"/>
        <c:crosses val="autoZero"/>
        <c:crossBetween val="between"/>
        <c:majorUnit val="0.2"/>
        <c:minorUnit val="0.1"/>
      </c:valAx>
      <c:spPr>
        <a:noFill/>
        <a:ln w="26701">
          <a:noFill/>
        </a:ln>
      </c:spPr>
    </c:plotArea>
    <c:legend>
      <c:legendPos val="t"/>
      <c:layout>
        <c:manualLayout>
          <c:xMode val="edge"/>
          <c:yMode val="edge"/>
          <c:x val="0.41721006660646415"/>
          <c:y val="6.6618392469225199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064674120658887E-2"/>
          <c:w val="1"/>
          <c:h val="0.9263657957244608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0.46</c:v>
                </c:pt>
                <c:pt idx="1">
                  <c:v>0.21</c:v>
                </c:pt>
                <c:pt idx="2">
                  <c:v>0.15</c:v>
                </c:pt>
                <c:pt idx="3">
                  <c:v>7.0000000000000007E-2</c:v>
                </c:pt>
                <c:pt idx="4">
                  <c:v>0.11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0.4</c:v>
                </c:pt>
                <c:pt idx="1">
                  <c:v>0.28999999999999998</c:v>
                </c:pt>
                <c:pt idx="2">
                  <c:v>0.14000000000000001</c:v>
                </c:pt>
                <c:pt idx="3">
                  <c:v>0.1</c:v>
                </c:pt>
                <c:pt idx="4">
                  <c:v>7.0000000000000007E-2</c:v>
                </c:pt>
              </c:numCache>
            </c:numRef>
          </c:val>
        </c:ser>
        <c:dLbls>
          <c:showLegendKey val="0"/>
          <c:showVal val="0"/>
          <c:showCatName val="0"/>
          <c:showSerName val="0"/>
          <c:showPercent val="0"/>
          <c:showBubbleSize val="0"/>
        </c:dLbls>
        <c:gapWidth val="70"/>
        <c:overlap val="-3"/>
        <c:axId val="208775040"/>
        <c:axId val="208776576"/>
      </c:barChart>
      <c:catAx>
        <c:axId val="208775040"/>
        <c:scaling>
          <c:orientation val="minMax"/>
        </c:scaling>
        <c:delete val="1"/>
        <c:axPos val="b"/>
        <c:numFmt formatCode="General" sourceLinked="1"/>
        <c:majorTickMark val="out"/>
        <c:minorTickMark val="none"/>
        <c:tickLblPos val="none"/>
        <c:crossAx val="208776576"/>
        <c:crosses val="autoZero"/>
        <c:auto val="1"/>
        <c:lblAlgn val="ctr"/>
        <c:lblOffset val="100"/>
        <c:tickLblSkip val="1"/>
        <c:tickMarkSkip val="1"/>
        <c:noMultiLvlLbl val="0"/>
      </c:catAx>
      <c:valAx>
        <c:axId val="208776576"/>
        <c:scaling>
          <c:orientation val="minMax"/>
          <c:max val="1"/>
          <c:min val="0"/>
        </c:scaling>
        <c:delete val="1"/>
        <c:axPos val="l"/>
        <c:numFmt formatCode="0\ %" sourceLinked="1"/>
        <c:majorTickMark val="out"/>
        <c:minorTickMark val="none"/>
        <c:tickLblPos val="none"/>
        <c:crossAx val="208775040"/>
        <c:crosses val="autoZero"/>
        <c:crossBetween val="between"/>
        <c:majorUnit val="0.2"/>
        <c:minorUnit val="0.1"/>
      </c:valAx>
      <c:spPr>
        <a:noFill/>
        <a:ln w="26701">
          <a:noFill/>
        </a:ln>
      </c:spPr>
    </c:plotArea>
    <c:legend>
      <c:legendPos val="t"/>
      <c:layout>
        <c:manualLayout>
          <c:xMode val="edge"/>
          <c:yMode val="edge"/>
          <c:x val="0.40377499569677677"/>
          <c:y val="9.2686459087617662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478390843783286"/>
          <c:w val="1"/>
          <c:h val="0.73490270632968013"/>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0.69</c:v>
                </c:pt>
                <c:pt idx="1">
                  <c:v>0.23</c:v>
                </c:pt>
                <c:pt idx="2">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0.52</c:v>
                </c:pt>
                <c:pt idx="1">
                  <c:v>0.3</c:v>
                </c:pt>
                <c:pt idx="2">
                  <c:v>0.11</c:v>
                </c:pt>
                <c:pt idx="3">
                  <c:v>0</c:v>
                </c:pt>
                <c:pt idx="4">
                  <c:v>7.0000000000000007E-2</c:v>
                </c:pt>
              </c:numCache>
            </c:numRef>
          </c:val>
        </c:ser>
        <c:dLbls>
          <c:showLegendKey val="0"/>
          <c:showVal val="0"/>
          <c:showCatName val="0"/>
          <c:showSerName val="0"/>
          <c:showPercent val="0"/>
          <c:showBubbleSize val="0"/>
        </c:dLbls>
        <c:gapWidth val="70"/>
        <c:overlap val="-3"/>
        <c:axId val="209103488"/>
        <c:axId val="209117568"/>
      </c:barChart>
      <c:catAx>
        <c:axId val="209103488"/>
        <c:scaling>
          <c:orientation val="minMax"/>
        </c:scaling>
        <c:delete val="1"/>
        <c:axPos val="b"/>
        <c:numFmt formatCode="General" sourceLinked="1"/>
        <c:majorTickMark val="out"/>
        <c:minorTickMark val="none"/>
        <c:tickLblPos val="none"/>
        <c:crossAx val="209117568"/>
        <c:crosses val="autoZero"/>
        <c:auto val="1"/>
        <c:lblAlgn val="ctr"/>
        <c:lblOffset val="100"/>
        <c:tickLblSkip val="1"/>
        <c:tickMarkSkip val="1"/>
        <c:noMultiLvlLbl val="0"/>
      </c:catAx>
      <c:valAx>
        <c:axId val="209117568"/>
        <c:scaling>
          <c:orientation val="minMax"/>
          <c:max val="1"/>
          <c:min val="0"/>
        </c:scaling>
        <c:delete val="1"/>
        <c:axPos val="l"/>
        <c:numFmt formatCode="0\ %" sourceLinked="1"/>
        <c:majorTickMark val="out"/>
        <c:minorTickMark val="none"/>
        <c:tickLblPos val="none"/>
        <c:crossAx val="209103488"/>
        <c:crosses val="autoZero"/>
        <c:crossBetween val="between"/>
        <c:majorUnit val="0.2"/>
        <c:minorUnit val="0.1"/>
      </c:valAx>
      <c:spPr>
        <a:noFill/>
        <a:ln w="24869">
          <a:noFill/>
        </a:ln>
      </c:spPr>
    </c:plotArea>
    <c:legend>
      <c:legendPos val="t"/>
      <c:layout>
        <c:manualLayout>
          <c:xMode val="edge"/>
          <c:yMode val="edge"/>
          <c:x val="0.36470477009045965"/>
          <c:y val="6.1372506323177159E-2"/>
          <c:w val="0.21258132106206609"/>
          <c:h val="7.799036768523928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0.74582</cdr:x>
      <cdr:y>0.14432</cdr:y>
    </cdr:from>
    <cdr:to>
      <cdr:x>0.92282</cdr:x>
      <cdr:y>0.368</cdr:y>
    </cdr:to>
    <cdr:sp macro="" textlink="">
      <cdr:nvSpPr>
        <cdr:cNvPr id="3" name="Text Box 11"/>
        <cdr:cNvSpPr txBox="1">
          <a:spLocks xmlns:a="http://schemas.openxmlformats.org/drawingml/2006/main" noChangeArrowheads="1"/>
        </cdr:cNvSpPr>
      </cdr:nvSpPr>
      <cdr:spPr bwMode="auto">
        <a:xfrm xmlns:a="http://schemas.openxmlformats.org/drawingml/2006/main">
          <a:off x="5297490" y="585789"/>
          <a:ext cx="1257199" cy="907941"/>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 81 %</a:t>
          </a:r>
        </a:p>
        <a:p xmlns:a="http://schemas.openxmlformats.org/drawingml/2006/main">
          <a:r>
            <a:rPr lang="en-CA" sz="800" dirty="0"/>
            <a:t>(</a:t>
          </a:r>
          <a:r>
            <a:rPr lang="en-CA" sz="800" dirty="0" smtClean="0"/>
            <a:t>n=106)</a:t>
          </a:r>
        </a:p>
        <a:p xmlns:a="http://schemas.openxmlformats.org/drawingml/2006/main">
          <a:r>
            <a:rPr lang="en-CA" sz="1100" dirty="0" smtClean="0"/>
            <a:t>2013 : 77 %</a:t>
          </a:r>
          <a:r>
            <a:rPr lang="en-CA" sz="400" dirty="0" smtClean="0"/>
            <a:t> </a:t>
          </a:r>
        </a:p>
        <a:p xmlns:a="http://schemas.openxmlformats.org/drawingml/2006/main">
          <a:r>
            <a:rPr lang="en-CA" sz="400" dirty="0" smtClean="0"/>
            <a:t>    </a:t>
          </a:r>
          <a:r>
            <a:rPr lang="en-CA" sz="700" dirty="0"/>
            <a:t>(</a:t>
          </a:r>
          <a:r>
            <a:rPr lang="en-CA" sz="700" dirty="0" smtClean="0"/>
            <a:t>n=74)</a:t>
          </a:r>
          <a:endParaRPr lang="en-CA" sz="7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68199" cy="35367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5318155" y="0"/>
            <a:ext cx="4068199" cy="35367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6747595"/>
            <a:ext cx="4068199" cy="35367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5318155" y="6747595"/>
            <a:ext cx="4068199" cy="35367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259517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068199" cy="35367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5318155" y="0"/>
            <a:ext cx="4068199" cy="353670"/>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2919413" y="533400"/>
            <a:ext cx="3549650" cy="26638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0123" y="3374403"/>
            <a:ext cx="7508233" cy="3193934"/>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6747595"/>
            <a:ext cx="4068199" cy="35367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5318155" y="6747595"/>
            <a:ext cx="4068199" cy="353670"/>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1980431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53</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645523" y="152400"/>
            <a:ext cx="1600887" cy="400110"/>
          </a:xfrm>
          <a:prstGeom prst="rect">
            <a:avLst/>
          </a:prstGeom>
          <a:noFill/>
        </p:spPr>
        <p:txBody>
          <a:bodyPr wrap="none" rtlCol="0">
            <a:spAutoFit/>
          </a:bodyPr>
          <a:lstStyle/>
          <a:p>
            <a:r>
              <a:rPr lang="en-US" sz="2000" i="0" dirty="0" smtClean="0">
                <a:solidFill>
                  <a:schemeClr val="tx1"/>
                </a:solidFill>
                <a:effectLst/>
                <a:latin typeface="+mn-lt"/>
              </a:rPr>
              <a:t>ATLANTIQUE</a:t>
            </a:r>
            <a:r>
              <a:rPr lang="en-US" sz="2000" i="0" baseline="0" dirty="0" smtClean="0">
                <a:solidFill>
                  <a:schemeClr val="tx1"/>
                </a:solidFill>
                <a:effectLst/>
                <a:latin typeface="+mn-lt"/>
              </a:rPr>
              <a:t> </a:t>
            </a:r>
            <a:endParaRPr lang="en-US" sz="2000" i="0" dirty="0">
              <a:solidFill>
                <a:schemeClr val="tx1"/>
              </a:solidFill>
              <a:effectLst/>
              <a:latin typeface="+mn-lt"/>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1.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notesSlide" Target="../notesSlides/notesSlide3.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Layout" Target="../slideLayouts/slideLayout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chart" Target="../charts/chart2.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chart" Target="../charts/chart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chart" Target="../charts/chart5.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4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89.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chart" Target="../charts/chart7.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chart" Target="../charts/chart8.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chart" Target="../charts/chart9.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chart" Target="../charts/chart10.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144.xml"/><Relationship Id="rId7" Type="http://schemas.openxmlformats.org/officeDocument/2006/relationships/slideLayout" Target="../slideLayouts/slideLayout4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s/_rels/slide23.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chart" Target="../charts/chart1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slideLayout" Target="../slideLayouts/slideLayout43.xml"/><Relationship Id="rId5" Type="http://schemas.openxmlformats.org/officeDocument/2006/relationships/tags" Target="../tags/tag152.xml"/><Relationship Id="rId10" Type="http://schemas.openxmlformats.org/officeDocument/2006/relationships/tags" Target="../tags/tag157.xml"/><Relationship Id="rId4" Type="http://schemas.openxmlformats.org/officeDocument/2006/relationships/tags" Target="../tags/tag151.xml"/><Relationship Id="rId9" Type="http://schemas.openxmlformats.org/officeDocument/2006/relationships/tags" Target="../tags/tag156.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chart" Target="../charts/chart13.xml"/></Relationships>
</file>

<file path=ppt/slides/_rels/slide25.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2" Type="http://schemas.openxmlformats.org/officeDocument/2006/relationships/tags" Target="../tags/tag166.xml"/><Relationship Id="rId16" Type="http://schemas.openxmlformats.org/officeDocument/2006/relationships/chart" Target="../charts/chart14.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slideLayout" Target="../slideLayouts/slideLayout43.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s>
</file>

<file path=ppt/slides/_rels/slide26.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chart" Target="../charts/chart15.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slideLayout" Target="../slideLayouts/slideLayout43.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5" Type="http://schemas.openxmlformats.org/officeDocument/2006/relationships/tags" Target="../tags/tag183.xml"/><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s>
</file>

<file path=ppt/slides/_rels/slide27.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chart" Target="../charts/chart16.xml"/><Relationship Id="rId5" Type="http://schemas.openxmlformats.org/officeDocument/2006/relationships/tags" Target="../tags/tag194.xml"/><Relationship Id="rId10" Type="http://schemas.openxmlformats.org/officeDocument/2006/relationships/slideLayout" Target="../slideLayouts/slideLayout43.xml"/><Relationship Id="rId4" Type="http://schemas.openxmlformats.org/officeDocument/2006/relationships/tags" Target="../tags/tag193.xml"/><Relationship Id="rId9" Type="http://schemas.openxmlformats.org/officeDocument/2006/relationships/tags" Target="../tags/tag19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00.xml"/><Relationship Id="rId1" Type="http://schemas.openxmlformats.org/officeDocument/2006/relationships/tags" Target="../tags/tag19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9"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chart" Target="../charts/chart18.xml"/><Relationship Id="rId5" Type="http://schemas.openxmlformats.org/officeDocument/2006/relationships/tags" Target="../tags/tag212.xml"/><Relationship Id="rId10" Type="http://schemas.openxmlformats.org/officeDocument/2006/relationships/slideLayout" Target="../slideLayouts/slideLayout43.xml"/><Relationship Id="rId4" Type="http://schemas.openxmlformats.org/officeDocument/2006/relationships/tags" Target="../tags/tag211.xml"/><Relationship Id="rId9" Type="http://schemas.openxmlformats.org/officeDocument/2006/relationships/tags" Target="../tags/tag216.xml"/></Relationships>
</file>

<file path=ppt/slides/_rels/slide31.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chart" Target="../charts/chart19.xml"/><Relationship Id="rId2" Type="http://schemas.openxmlformats.org/officeDocument/2006/relationships/tags" Target="../tags/tag218.xml"/><Relationship Id="rId16" Type="http://schemas.openxmlformats.org/officeDocument/2006/relationships/slideLayout" Target="../slideLayouts/slideLayout43.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5" Type="http://schemas.openxmlformats.org/officeDocument/2006/relationships/tags" Target="../tags/tag231.xml"/><Relationship Id="rId10" Type="http://schemas.openxmlformats.org/officeDocument/2006/relationships/tags" Target="../tags/tag226.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s>
</file>

<file path=ppt/slides/_rels/slide32.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slideLayout" Target="../slideLayouts/slideLayout43.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chart" Target="../charts/chart20.xml"/></Relationships>
</file>

<file path=ppt/slides/_rels/slide33.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2" Type="http://schemas.openxmlformats.org/officeDocument/2006/relationships/tags" Target="../tags/tag245.xml"/><Relationship Id="rId16" Type="http://schemas.openxmlformats.org/officeDocument/2006/relationships/chart" Target="../charts/chart21.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slideLayout" Target="../slideLayouts/slideLayout43.xml"/><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s>
</file>

<file path=ppt/slides/_rels/slide34.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9" Type="http://schemas.openxmlformats.org/officeDocument/2006/relationships/chart" Target="../charts/chart22.xml"/></Relationships>
</file>

<file path=ppt/slides/_rels/slide36.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chart" Target="../charts/chart23.xml"/><Relationship Id="rId5" Type="http://schemas.openxmlformats.org/officeDocument/2006/relationships/tags" Target="../tags/tag272.xml"/><Relationship Id="rId10" Type="http://schemas.openxmlformats.org/officeDocument/2006/relationships/slideLayout" Target="../slideLayouts/slideLayout43.xml"/><Relationship Id="rId4" Type="http://schemas.openxmlformats.org/officeDocument/2006/relationships/tags" Target="../tags/tag271.xml"/><Relationship Id="rId9" Type="http://schemas.openxmlformats.org/officeDocument/2006/relationships/tags" Target="../tags/tag27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78.xml"/><Relationship Id="rId1" Type="http://schemas.openxmlformats.org/officeDocument/2006/relationships/tags" Target="../tags/tag277.xml"/></Relationships>
</file>

<file path=ppt/slides/_rels/slide38.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chart" Target="../charts/chart24.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slideLayout" Target="../slideLayouts/slideLayout43.xml"/><Relationship Id="rId5" Type="http://schemas.openxmlformats.org/officeDocument/2006/relationships/tags" Target="../tags/tag28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s>
</file>

<file path=ppt/slides/_rels/slide39.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chart" Target="../charts/chart2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slideLayout" Target="../slideLayouts/slideLayout43.xml"/><Relationship Id="rId5" Type="http://schemas.openxmlformats.org/officeDocument/2006/relationships/tags" Target="../tags/tag29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00.xml"/><Relationship Id="rId1" Type="http://schemas.openxmlformats.org/officeDocument/2006/relationships/tags" Target="../tags/tag299.xml"/></Relationships>
</file>

<file path=ppt/slides/_rels/slide41.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tags" Target="../tags/tag312.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5" Type="http://schemas.openxmlformats.org/officeDocument/2006/relationships/chart" Target="../charts/chart26.xml"/><Relationship Id="rId10" Type="http://schemas.openxmlformats.org/officeDocument/2006/relationships/tags" Target="../tags/tag310.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slideLayout" Target="../slideLayouts/slideLayout43.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tags" Target="../tags/tag325.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chart" Target="../charts/chart27.xml"/></Relationships>
</file>

<file path=ppt/slides/_rels/slide43.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328.xml"/><Relationship Id="rId7" Type="http://schemas.openxmlformats.org/officeDocument/2006/relationships/slideLayout" Target="../slideLayouts/slideLayout43.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s>
</file>

<file path=ppt/slides/_rels/slide44.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chart" Target="../charts/chart29.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Layout" Target="../slideLayouts/slideLayout43.xml"/><Relationship Id="rId5" Type="http://schemas.openxmlformats.org/officeDocument/2006/relationships/tags" Target="../tags/tag336.xml"/><Relationship Id="rId4" Type="http://schemas.openxmlformats.org/officeDocument/2006/relationships/tags" Target="../tags/tag33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38.xml"/><Relationship Id="rId1" Type="http://schemas.openxmlformats.org/officeDocument/2006/relationships/tags" Target="../tags/tag337.xml"/></Relationships>
</file>

<file path=ppt/slides/_rels/slide46.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tags" Target="../tags/tag351.xml"/><Relationship Id="rId18" Type="http://schemas.openxmlformats.org/officeDocument/2006/relationships/slideLayout" Target="../slideLayouts/slideLayout43.xml"/><Relationship Id="rId3" Type="http://schemas.openxmlformats.org/officeDocument/2006/relationships/tags" Target="../tags/tag341.xml"/><Relationship Id="rId21" Type="http://schemas.openxmlformats.org/officeDocument/2006/relationships/chart" Target="../charts/chart32.xml"/><Relationship Id="rId7" Type="http://schemas.openxmlformats.org/officeDocument/2006/relationships/tags" Target="../tags/tag345.xml"/><Relationship Id="rId12" Type="http://schemas.openxmlformats.org/officeDocument/2006/relationships/tags" Target="../tags/tag350.xml"/><Relationship Id="rId17" Type="http://schemas.openxmlformats.org/officeDocument/2006/relationships/tags" Target="../tags/tag355.xml"/><Relationship Id="rId2" Type="http://schemas.openxmlformats.org/officeDocument/2006/relationships/tags" Target="../tags/tag340.xml"/><Relationship Id="rId16" Type="http://schemas.openxmlformats.org/officeDocument/2006/relationships/tags" Target="../tags/tag354.xml"/><Relationship Id="rId20" Type="http://schemas.openxmlformats.org/officeDocument/2006/relationships/chart" Target="../charts/chart31.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tags" Target="../tags/tag353.xml"/><Relationship Id="rId10" Type="http://schemas.openxmlformats.org/officeDocument/2006/relationships/tags" Target="../tags/tag348.xml"/><Relationship Id="rId19" Type="http://schemas.openxmlformats.org/officeDocument/2006/relationships/chart" Target="../charts/chart30.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tags" Target="../tags/tag352.xml"/><Relationship Id="rId22" Type="http://schemas.openxmlformats.org/officeDocument/2006/relationships/chart" Target="../charts/chart33.xml"/></Relationships>
</file>

<file path=ppt/slides/_rels/slide47.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slideLayout" Target="../slideLayouts/slideLayout43.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chart" Target="../charts/chart35.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chart" Target="../charts/chart34.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370.xml"/><Relationship Id="rId7" Type="http://schemas.openxmlformats.org/officeDocument/2006/relationships/tags" Target="../tags/tag374.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5" Type="http://schemas.openxmlformats.org/officeDocument/2006/relationships/tags" Target="../tags/tag372.xml"/><Relationship Id="rId4" Type="http://schemas.openxmlformats.org/officeDocument/2006/relationships/tags" Target="../tags/tag371.xml"/><Relationship Id="rId9" Type="http://schemas.openxmlformats.org/officeDocument/2006/relationships/chart" Target="../charts/chart3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76.xml"/><Relationship Id="rId1" Type="http://schemas.openxmlformats.org/officeDocument/2006/relationships/tags" Target="../tags/tag375.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slideLayout" Target="../slideLayouts/slideLayout43.xml"/><Relationship Id="rId5" Type="http://schemas.openxmlformats.org/officeDocument/2006/relationships/tags" Target="../tags/tag381.xml"/><Relationship Id="rId4" Type="http://schemas.openxmlformats.org/officeDocument/2006/relationships/tags" Target="../tags/tag380.xml"/></Relationships>
</file>

<file path=ppt/slides/_rels/slide51.xml.rels><?xml version="1.0" encoding="UTF-8" standalone="yes"?>
<Relationships xmlns="http://schemas.openxmlformats.org/package/2006/relationships"><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slideLayout" Target="../slideLayouts/slideLayout43.xml"/><Relationship Id="rId5" Type="http://schemas.openxmlformats.org/officeDocument/2006/relationships/tags" Target="../tags/tag386.xml"/><Relationship Id="rId4" Type="http://schemas.openxmlformats.org/officeDocument/2006/relationships/tags" Target="../tags/tag38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88.xml"/><Relationship Id="rId1" Type="http://schemas.openxmlformats.org/officeDocument/2006/relationships/tags" Target="../tags/tag387.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9" Type="http://schemas.openxmlformats.org/officeDocument/2006/relationships/notesSlide" Target="../notesSlides/notesSlide4.xml"/></Relationships>
</file>

<file path=ppt/slides/_rels/slide54.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9"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05.xml"/><Relationship Id="rId1" Type="http://schemas.openxmlformats.org/officeDocument/2006/relationships/tags" Target="../tags/tag404.xml"/></Relationships>
</file>

<file path=ppt/slides/_rels/slide56.xml.rels><?xml version="1.0" encoding="UTF-8" standalone="yes"?>
<Relationships xmlns="http://schemas.openxmlformats.org/package/2006/relationships"><Relationship Id="rId8" Type="http://schemas.openxmlformats.org/officeDocument/2006/relationships/tags" Target="../tags/tag413.xml"/><Relationship Id="rId3" Type="http://schemas.openxmlformats.org/officeDocument/2006/relationships/tags" Target="../tags/tag408.xml"/><Relationship Id="rId7" Type="http://schemas.openxmlformats.org/officeDocument/2006/relationships/tags" Target="../tags/tag412.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9"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16.xml"/><Relationship Id="rId7" Type="http://schemas.openxmlformats.org/officeDocument/2006/relationships/tags" Target="../tags/tag420.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22.xml"/><Relationship Id="rId1" Type="http://schemas.openxmlformats.org/officeDocument/2006/relationships/tags" Target="../tags/tag421.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25.xml"/><Relationship Id="rId7" Type="http://schemas.openxmlformats.org/officeDocument/2006/relationships/tags" Target="../tags/tag429.xml"/><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38.xml"/><Relationship Id="rId1" Type="http://schemas.openxmlformats.org/officeDocument/2006/relationships/tags" Target="../tags/tag43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custDataLst>
              <p:tags r:id="rId1"/>
            </p:custDataLst>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fr-CA" noProof="0" dirty="0" smtClean="0"/>
              <a:t>Sondage 2014 auprès des finissants en génie — Rapport sur la région de l’Atlantique  </a:t>
            </a:r>
            <a:br>
              <a:rPr lang="fr-CA" noProof="0" dirty="0" smtClean="0"/>
            </a:br>
            <a:r>
              <a:rPr lang="fr-CA" sz="2800" noProof="0" dirty="0" smtClean="0"/>
              <a:t>Réalisé par Ipsos Reid pour Ingénieurs Canada</a:t>
            </a:r>
            <a:endParaRPr lang="fr-CA" sz="3200" noProof="0" dirty="0" smtClean="0"/>
          </a:p>
        </p:txBody>
      </p:sp>
      <p:sp>
        <p:nvSpPr>
          <p:cNvPr id="75779" name="TextBox 8"/>
          <p:cNvSpPr txBox="1">
            <a:spLocks noChangeArrowheads="1"/>
          </p:cNvSpPr>
          <p:nvPr>
            <p:custDataLst>
              <p:tags r:id="rId2"/>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Mai 2014</a:t>
            </a:r>
            <a:endParaRPr lang="fr-CA"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2947" name="Rectangle 7"/>
          <p:cNvSpPr>
            <a:spLocks noGrp="1" noChangeArrowheads="1"/>
          </p:cNvSpPr>
          <p:nvPr>
            <p:ph idx="1"/>
            <p:custDataLst>
              <p:tags r:id="rId2"/>
            </p:custDataLst>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fr-CA" sz="1600" b="1" noProof="0" dirty="0" smtClean="0">
                <a:solidFill>
                  <a:srgbClr val="1F497D"/>
                </a:solidFill>
              </a:rPr>
              <a:t>Connaissance de la profession </a:t>
            </a:r>
            <a:r>
              <a:rPr lang="fr-CA" sz="1600" noProof="0" dirty="0" smtClean="0">
                <a:solidFill>
                  <a:srgbClr val="1F497D"/>
                </a:solidFill>
              </a:rPr>
              <a:t>(</a:t>
            </a:r>
            <a:r>
              <a:rPr lang="fr-CA" sz="1600" dirty="0" smtClean="0">
                <a:solidFill>
                  <a:srgbClr val="1F497D"/>
                </a:solidFill>
              </a:rPr>
              <a:t>suite</a:t>
            </a:r>
            <a:r>
              <a:rPr lang="fr-CA" sz="1600" noProof="0" dirty="0" smtClean="0">
                <a:solidFill>
                  <a:srgbClr val="1F497D"/>
                </a:solidFill>
              </a:rPr>
              <a:t>)</a:t>
            </a:r>
          </a:p>
          <a:p>
            <a:pPr>
              <a:lnSpc>
                <a:spcPct val="100000"/>
              </a:lnSpc>
              <a:spcBef>
                <a:spcPts val="600"/>
              </a:spcBef>
            </a:pPr>
            <a:r>
              <a:rPr lang="fr-CA" sz="1400" noProof="0" dirty="0" smtClean="0"/>
              <a:t>La vaste majorité des étudiants savent que c’est leur ordre provincial qui est responsable de délivrer les permis d’exercice (84 %) et qui réglemente l’exercice du génie (69 %). Par ailleurs, près de neuf étudiants sur dix savent que le Bureau d’agrément est l’organisation qui agrée les programmes universitaires de formation en génie (87 %). </a:t>
            </a:r>
          </a:p>
          <a:p>
            <a:pPr>
              <a:lnSpc>
                <a:spcPct val="100000"/>
              </a:lnSpc>
              <a:spcBef>
                <a:spcPts val="600"/>
              </a:spcBef>
            </a:pPr>
            <a:r>
              <a:rPr lang="fr-CA" sz="1400" noProof="0" dirty="0" smtClean="0"/>
              <a:t>Cependant, les étudiants sont divisés en ce qui concerne l’organisation qui délivre les permis aux entreprises qui offrent des services d’ingénierie. La moitié croit que c’est leur ordre provincial (48 %), tandis que le tiers pense que c’est le Bureau d’agrément (34 %) et le quart ne sait pas (25 %). </a:t>
            </a:r>
          </a:p>
          <a:p>
            <a:pPr>
              <a:lnSpc>
                <a:spcPct val="100000"/>
              </a:lnSpc>
              <a:spcBef>
                <a:spcPts val="600"/>
              </a:spcBef>
              <a:buFontTx/>
              <a:buNone/>
            </a:pPr>
            <a:endParaRPr lang="fr-CA" sz="1400" b="1" noProof="0" dirty="0" smtClean="0"/>
          </a:p>
          <a:p>
            <a:pPr>
              <a:lnSpc>
                <a:spcPct val="100000"/>
              </a:lnSpc>
              <a:spcBef>
                <a:spcPts val="600"/>
              </a:spcBef>
              <a:buFontTx/>
              <a:buNone/>
            </a:pPr>
            <a:r>
              <a:rPr lang="fr-CA" sz="1600" b="1" dirty="0" smtClean="0"/>
              <a:t>Utilité d’un outil d’orientation de carrière</a:t>
            </a:r>
            <a:endParaRPr lang="fr-CA" sz="1600" b="1" noProof="0" dirty="0" smtClean="0"/>
          </a:p>
          <a:p>
            <a:pPr lvl="0" fontAlgn="auto">
              <a:spcBef>
                <a:spcPts val="600"/>
              </a:spcBef>
              <a:spcAft>
                <a:spcPts val="0"/>
              </a:spcAft>
              <a:defRPr/>
            </a:pPr>
            <a:r>
              <a:rPr lang="fr-CA" sz="1400" noProof="0" dirty="0" smtClean="0">
                <a:solidFill>
                  <a:srgbClr val="1F497D"/>
                </a:solidFill>
              </a:rPr>
              <a:t>Neuf étudiants sur dix (90 %), soit la vaste majorité d’</a:t>
            </a:r>
            <a:r>
              <a:rPr lang="fr-CA" sz="1400" dirty="0" smtClean="0">
                <a:solidFill>
                  <a:srgbClr val="1F497D"/>
                </a:solidFill>
              </a:rPr>
              <a:t>entre eux, pensent qu’il aurait été </a:t>
            </a:r>
            <a:r>
              <a:rPr lang="fr-CA" sz="1400" i="1" dirty="0" smtClean="0">
                <a:solidFill>
                  <a:srgbClr val="1F497D"/>
                </a:solidFill>
              </a:rPr>
              <a:t>très utile </a:t>
            </a:r>
            <a:r>
              <a:rPr lang="fr-CA" sz="1400" dirty="0" smtClean="0">
                <a:solidFill>
                  <a:srgbClr val="1F497D"/>
                </a:solidFill>
              </a:rPr>
              <a:t>(48 %) ou </a:t>
            </a:r>
            <a:r>
              <a:rPr lang="fr-CA" sz="1400" i="1" dirty="0" smtClean="0">
                <a:solidFill>
                  <a:srgbClr val="1F497D"/>
                </a:solidFill>
              </a:rPr>
              <a:t>assez utile </a:t>
            </a:r>
            <a:r>
              <a:rPr lang="fr-CA" sz="1400" dirty="0" smtClean="0">
                <a:solidFill>
                  <a:srgbClr val="1F497D"/>
                </a:solidFill>
              </a:rPr>
              <a:t>(42 %), à l’école secondaire,  d’avoir un outil pour les aider à savoir s’ils avaient le profil pour faire des études en génie</a:t>
            </a:r>
            <a:r>
              <a:rPr lang="fr-CA" sz="1400" noProof="0" dirty="0" smtClean="0">
                <a:solidFill>
                  <a:srgbClr val="1F497D"/>
                </a:solidFill>
              </a:rPr>
              <a:t>.</a:t>
            </a:r>
          </a:p>
          <a:p>
            <a:pPr fontAlgn="auto">
              <a:lnSpc>
                <a:spcPct val="100000"/>
              </a:lnSpc>
              <a:spcBef>
                <a:spcPts val="600"/>
              </a:spcBef>
              <a:spcAft>
                <a:spcPts val="0"/>
              </a:spcAft>
              <a:defRPr/>
            </a:pPr>
            <a:r>
              <a:rPr lang="fr-CA" sz="1400" noProof="0" dirty="0" smtClean="0">
                <a:solidFill>
                  <a:srgbClr val="1F497D"/>
                </a:solidFill>
              </a:rPr>
              <a:t>La même proportion d’étudiants (90 %) pense qu’un outil d’orientation de carrière serait utile. Parmi eux, la moitié indique qu’il serait </a:t>
            </a:r>
            <a:r>
              <a:rPr lang="fr-CA" sz="1400" i="1" noProof="0" dirty="0" smtClean="0">
                <a:solidFill>
                  <a:srgbClr val="1F497D"/>
                </a:solidFill>
              </a:rPr>
              <a:t>très utile </a:t>
            </a:r>
            <a:r>
              <a:rPr lang="fr-CA" sz="1400" noProof="0" dirty="0" smtClean="0">
                <a:solidFill>
                  <a:srgbClr val="1F497D"/>
                </a:solidFill>
              </a:rPr>
              <a:t>(49 %) et quatre sur dix qu’il serait </a:t>
            </a:r>
            <a:r>
              <a:rPr lang="fr-CA" sz="1400" i="1" noProof="0" dirty="0" smtClean="0">
                <a:solidFill>
                  <a:srgbClr val="1F497D"/>
                </a:solidFill>
              </a:rPr>
              <a:t>assez utile </a:t>
            </a:r>
            <a:r>
              <a:rPr lang="fr-CA" sz="1400" noProof="0" dirty="0" smtClean="0">
                <a:solidFill>
                  <a:srgbClr val="1F497D"/>
                </a:solidFill>
              </a:rPr>
              <a:t>(41 %).  </a:t>
            </a:r>
          </a:p>
          <a:p>
            <a:pPr fontAlgn="auto">
              <a:lnSpc>
                <a:spcPct val="100000"/>
              </a:lnSpc>
              <a:spcBef>
                <a:spcPts val="600"/>
              </a:spcBef>
              <a:spcAft>
                <a:spcPts val="0"/>
              </a:spcAft>
              <a:defRPr/>
            </a:pPr>
            <a:r>
              <a:rPr lang="fr-CA" sz="1400" noProof="0" dirty="0" smtClean="0">
                <a:solidFill>
                  <a:srgbClr val="1F497D"/>
                </a:solidFill>
              </a:rPr>
              <a:t>La plupart des étudiants pensent qu’un outil d’orientation de carrière </a:t>
            </a:r>
            <a:r>
              <a:rPr lang="fr-CA" sz="1400" dirty="0" smtClean="0">
                <a:solidFill>
                  <a:srgbClr val="1F497D"/>
                </a:solidFill>
              </a:rPr>
              <a:t>serait plus utile en 3</a:t>
            </a:r>
            <a:r>
              <a:rPr lang="fr-CA" sz="1400" baseline="30000" dirty="0" smtClean="0">
                <a:solidFill>
                  <a:srgbClr val="1F497D"/>
                </a:solidFill>
              </a:rPr>
              <a:t>e</a:t>
            </a:r>
            <a:r>
              <a:rPr lang="fr-CA" sz="1400" dirty="0" smtClean="0">
                <a:solidFill>
                  <a:srgbClr val="1F497D"/>
                </a:solidFill>
              </a:rPr>
              <a:t> année (41 %), environ le quart pense qu’il serait plus utile en 2</a:t>
            </a:r>
            <a:r>
              <a:rPr lang="fr-CA" sz="1400" baseline="30000" dirty="0" smtClean="0">
                <a:solidFill>
                  <a:srgbClr val="1F497D"/>
                </a:solidFill>
              </a:rPr>
              <a:t>e</a:t>
            </a:r>
            <a:r>
              <a:rPr lang="fr-CA" sz="1400" dirty="0" smtClean="0">
                <a:solidFill>
                  <a:srgbClr val="1F497D"/>
                </a:solidFill>
              </a:rPr>
              <a:t> année (25 %) ou en 4</a:t>
            </a:r>
            <a:r>
              <a:rPr lang="fr-CA" sz="1400" baseline="30000" dirty="0" smtClean="0">
                <a:solidFill>
                  <a:srgbClr val="1F497D"/>
                </a:solidFill>
              </a:rPr>
              <a:t>e</a:t>
            </a:r>
            <a:r>
              <a:rPr lang="fr-CA" sz="1400" dirty="0" smtClean="0">
                <a:solidFill>
                  <a:srgbClr val="1F497D"/>
                </a:solidFill>
              </a:rPr>
              <a:t> année (26 %) et un sur dix indique la 1</a:t>
            </a:r>
            <a:r>
              <a:rPr lang="fr-CA" sz="1400" baseline="30000" dirty="0" smtClean="0">
                <a:solidFill>
                  <a:srgbClr val="1F497D"/>
                </a:solidFill>
              </a:rPr>
              <a:t>re</a:t>
            </a:r>
            <a:r>
              <a:rPr lang="fr-CA" sz="1400" dirty="0" smtClean="0">
                <a:solidFill>
                  <a:srgbClr val="1F497D"/>
                </a:solidFill>
              </a:rPr>
              <a:t> année (8 %). </a:t>
            </a:r>
            <a:endParaRPr lang="fr-CA" sz="1400" noProof="0" dirty="0" smtClean="0">
              <a:solidFill>
                <a:srgbClr val="1F497D"/>
              </a:solidFill>
            </a:endParaRPr>
          </a:p>
          <a:p>
            <a:pPr fontAlgn="auto">
              <a:lnSpc>
                <a:spcPct val="100000"/>
              </a:lnSpc>
              <a:spcBef>
                <a:spcPts val="600"/>
              </a:spcBef>
              <a:spcAft>
                <a:spcPts val="0"/>
              </a:spcAft>
              <a:defRPr/>
            </a:pPr>
            <a:r>
              <a:rPr lang="fr-CA" sz="1400" noProof="0" dirty="0" smtClean="0">
                <a:solidFill>
                  <a:srgbClr val="1F497D"/>
                </a:solidFill>
              </a:rPr>
              <a:t>Seulement </a:t>
            </a:r>
            <a:r>
              <a:rPr lang="fr-CA" sz="1400" dirty="0" smtClean="0">
                <a:solidFill>
                  <a:srgbClr val="1F497D"/>
                </a:solidFill>
              </a:rPr>
              <a:t>1 % des étudiants indiquent connaître le programme </a:t>
            </a:r>
            <a:r>
              <a:rPr lang="fr-CA" sz="1400" i="1" dirty="0" smtClean="0">
                <a:solidFill>
                  <a:srgbClr val="1F497D"/>
                </a:solidFill>
              </a:rPr>
              <a:t>Cap sur la carrière </a:t>
            </a:r>
            <a:r>
              <a:rPr lang="fr-CA" sz="1400" dirty="0" smtClean="0">
                <a:solidFill>
                  <a:srgbClr val="1F497D"/>
                </a:solidFill>
              </a:rPr>
              <a:t>d’Ingénieurs Canada.</a:t>
            </a:r>
            <a:endParaRPr lang="fr-CA" sz="1400" noProof="0" dirty="0" smtClean="0">
              <a:solidFill>
                <a:srgbClr val="1F497D"/>
              </a:solidFill>
            </a:endParaRPr>
          </a:p>
          <a:p>
            <a:pPr>
              <a:lnSpc>
                <a:spcPct val="100000"/>
              </a:lnSpc>
              <a:spcBef>
                <a:spcPts val="600"/>
              </a:spcBef>
              <a:buFontTx/>
              <a:buNone/>
            </a:pPr>
            <a:endParaRPr lang="fr-CA" sz="1400" b="1"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6419349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custDataLst>
              <p:tags r:id="rId1"/>
            </p:custDataLst>
          </p:nvPr>
        </p:nvSpPr>
        <p:spPr bwMode="auto">
          <a:xfrm>
            <a:off x="144463" y="3184463"/>
            <a:ext cx="4416425" cy="498598"/>
          </a:xfrm>
          <a:noFill/>
          <a:ln>
            <a:miter lim="800000"/>
            <a:headEnd/>
            <a:tailEnd/>
          </a:ln>
        </p:spPr>
        <p:txBody>
          <a:bodyPr vert="horz" numCol="1" compatLnSpc="1">
            <a:prstTxWarp prst="textNoShape">
              <a:avLst/>
            </a:prstTxWarp>
          </a:bodyPr>
          <a:lstStyle/>
          <a:p>
            <a:r>
              <a:rPr lang="fr-CA" noProof="0" dirty="0" smtClean="0"/>
              <a:t>Plans d’avenir</a:t>
            </a:r>
          </a:p>
        </p:txBody>
      </p:sp>
      <p:sp>
        <p:nvSpPr>
          <p:cNvPr id="8499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4807A98-4956-443B-A52B-7CE4931C7152}" type="slidenum">
              <a:rPr lang="en-US"/>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3"/>
          <p:cNvGraphicFramePr>
            <a:graphicFrameLocks noGrp="1" noChangeAspect="1"/>
          </p:cNvGraphicFramePr>
          <p:nvPr>
            <p:ph idx="1"/>
            <p:custDataLst>
              <p:tags r:id="rId1"/>
            </p:custDataLst>
            <p:extLst>
              <p:ext uri="{D42A27DB-BD31-4B8C-83A1-F6EECF244321}">
                <p14:modId xmlns:p14="http://schemas.microsoft.com/office/powerpoint/2010/main" val="3460649460"/>
              </p:ext>
            </p:extLst>
          </p:nvPr>
        </p:nvGraphicFramePr>
        <p:xfrm>
          <a:off x="184150" y="1817756"/>
          <a:ext cx="4584700" cy="4256019"/>
        </p:xfrm>
        <a:graphic>
          <a:graphicData uri="http://schemas.openxmlformats.org/drawingml/2006/chart">
            <c:chart xmlns:c="http://schemas.openxmlformats.org/drawingml/2006/chart" xmlns:r="http://schemas.openxmlformats.org/officeDocument/2006/relationships" r:id="rId14"/>
          </a:graphicData>
        </a:graphic>
      </p:graphicFrame>
      <p:sp>
        <p:nvSpPr>
          <p:cNvPr id="1028" name="Rectangle 27"/>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après l’obtention du diplôme</a:t>
            </a:r>
          </a:p>
        </p:txBody>
      </p:sp>
      <p:sp>
        <p:nvSpPr>
          <p:cNvPr id="1029"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custDataLst>
              <p:tags r:id="rId4"/>
            </p:custDataLst>
            <p:extLst>
              <p:ext uri="{D42A27DB-BD31-4B8C-83A1-F6EECF244321}">
                <p14:modId xmlns:p14="http://schemas.microsoft.com/office/powerpoint/2010/main" val="3066901393"/>
              </p:ext>
            </p:extLst>
          </p:nvPr>
        </p:nvGraphicFramePr>
        <p:xfrm>
          <a:off x="5208043" y="1805564"/>
          <a:ext cx="3465694" cy="4007831"/>
        </p:xfrm>
        <a:graphic>
          <a:graphicData uri="http://schemas.openxmlformats.org/drawingml/2006/chart">
            <c:chart xmlns:c="http://schemas.openxmlformats.org/drawingml/2006/chart" xmlns:r="http://schemas.openxmlformats.org/officeDocument/2006/relationships" r:id="rId15"/>
          </a:graphicData>
        </a:graphic>
      </p:graphicFrame>
      <p:sp>
        <p:nvSpPr>
          <p:cNvPr id="2" name="Text Box 11"/>
          <p:cNvSpPr txBox="1">
            <a:spLocks noChangeArrowheads="1"/>
          </p:cNvSpPr>
          <p:nvPr>
            <p:custDataLst>
              <p:tags r:id="rId5"/>
            </p:custDataLst>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Q12. Lequel des énoncés suivants reflète le mieux vos projets immédiats? Base : Tous les répondants, 2013 (n=106); 2014 (n=154)</a:t>
            </a:r>
            <a:br>
              <a:rPr lang="fr-CA" sz="800" dirty="0" smtClean="0">
                <a:solidFill>
                  <a:schemeClr val="tx1"/>
                </a:solidFill>
                <a:latin typeface="+mj-lt"/>
              </a:rPr>
            </a:br>
            <a:r>
              <a:rPr lang="fr-CA" sz="800" dirty="0" smtClean="0">
                <a:solidFill>
                  <a:schemeClr val="tx1"/>
                </a:solidFill>
                <a:latin typeface="+mj-lt"/>
              </a:rPr>
              <a:t>Q13. Lequel des énoncés suivants décrit le mieux les études que vous désirez poursuivre? Base : Les participants qui ont répondu « Poursuivre mes études » à la Q12, 2013 (n=12); 2014 (n=14)</a:t>
            </a:r>
            <a:endParaRPr lang="fr-CA" sz="800" dirty="0">
              <a:solidFill>
                <a:schemeClr val="tx1"/>
              </a:solidFill>
              <a:latin typeface="+mj-lt"/>
            </a:endParaRPr>
          </a:p>
        </p:txBody>
      </p:sp>
      <p:sp>
        <p:nvSpPr>
          <p:cNvPr id="1048" name="Text Box 28"/>
          <p:cNvSpPr txBox="1">
            <a:spLocks noChangeArrowheads="1"/>
          </p:cNvSpPr>
          <p:nvPr>
            <p:custDataLst>
              <p:tags r:id="rId6"/>
            </p:custDataLst>
          </p:nvPr>
        </p:nvSpPr>
        <p:spPr bwMode="auto">
          <a:xfrm>
            <a:off x="644525" y="1735786"/>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Plans actuels après l’obtention du diplôme</a:t>
            </a:r>
            <a:endParaRPr lang="fr-CA" sz="1400" dirty="0">
              <a:solidFill>
                <a:srgbClr val="003399"/>
              </a:solidFill>
              <a:latin typeface="+mj-lt"/>
            </a:endParaRPr>
          </a:p>
        </p:txBody>
      </p:sp>
      <p:sp>
        <p:nvSpPr>
          <p:cNvPr id="1049" name="Text Box 29"/>
          <p:cNvSpPr txBox="1">
            <a:spLocks noChangeArrowheads="1"/>
          </p:cNvSpPr>
          <p:nvPr>
            <p:custDataLst>
              <p:tags r:id="rId7"/>
            </p:custDataLst>
          </p:nvPr>
        </p:nvSpPr>
        <p:spPr bwMode="auto">
          <a:xfrm>
            <a:off x="5294402" y="1723594"/>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Intentions d’études</a:t>
            </a:r>
            <a:endParaRPr lang="fr-CA" sz="1400" dirty="0">
              <a:solidFill>
                <a:srgbClr val="003399"/>
              </a:solidFill>
              <a:latin typeface="+mj-lt"/>
            </a:endParaRPr>
          </a:p>
        </p:txBody>
      </p:sp>
      <p:sp>
        <p:nvSpPr>
          <p:cNvPr id="43" name="Content Placeholder 25"/>
          <p:cNvSpPr txBox="1">
            <a:spLocks/>
          </p:cNvSpPr>
          <p:nvPr>
            <p:custDataLst>
              <p:tags r:id="rId8"/>
            </p:custDataLst>
          </p:nvPr>
        </p:nvSpPr>
        <p:spPr>
          <a:xfrm>
            <a:off x="365125" y="709781"/>
            <a:ext cx="8444338" cy="9387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Comme l’année dernière, plus de huit étudiants sur dix ont l’intention d’entrer sur le marché du travail après avoir obtenu leur diplôme, tandis qu’un sur dix prévoit poursuivre des études.   </a:t>
            </a:r>
          </a:p>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Parmi ceux qui prévoient poursuivre des études, la vaste majorité (n=12) prévoit poursuivre des études de cycles supérieurs en génie. </a:t>
            </a:r>
            <a:r>
              <a:rPr lang="fr-CA" sz="1400" b="0" i="1" dirty="0" smtClean="0">
                <a:solidFill>
                  <a:srgbClr val="1F497D"/>
                </a:solidFill>
                <a:latin typeface="Calibri"/>
              </a:rPr>
              <a:t>En raison de la très faible taille de la base, les résultats doivent être interprétés avec réserve. </a:t>
            </a:r>
          </a:p>
        </p:txBody>
      </p:sp>
      <p:sp>
        <p:nvSpPr>
          <p:cNvPr id="47" name="Pentagon 46"/>
          <p:cNvSpPr/>
          <p:nvPr>
            <p:custDataLst>
              <p:tags r:id="rId9"/>
            </p:custDataLst>
          </p:nvPr>
        </p:nvSpPr>
        <p:spPr>
          <a:xfrm>
            <a:off x="301083" y="3445727"/>
            <a:ext cx="4575717"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p:cNvGraphicFramePr>
            <a:graphicFrameLocks noGrp="1"/>
          </p:cNvGraphicFramePr>
          <p:nvPr>
            <p:custDataLst>
              <p:tags r:id="rId10"/>
            </p:custDataLst>
            <p:extLst>
              <p:ext uri="{D42A27DB-BD31-4B8C-83A1-F6EECF244321}">
                <p14:modId xmlns:p14="http://schemas.microsoft.com/office/powerpoint/2010/main" val="1781353671"/>
              </p:ext>
            </p:extLst>
          </p:nvPr>
        </p:nvGraphicFramePr>
        <p:xfrm>
          <a:off x="4437888" y="2019484"/>
          <a:ext cx="2818257" cy="3682671"/>
        </p:xfrm>
        <a:graphic>
          <a:graphicData uri="http://schemas.openxmlformats.org/drawingml/2006/table">
            <a:tbl>
              <a:tblPr/>
              <a:tblGrid>
                <a:gridCol w="2818257"/>
              </a:tblGrid>
              <a:tr h="441792">
                <a:tc>
                  <a:txBody>
                    <a:bodyPr/>
                    <a:lstStyle/>
                    <a:p>
                      <a:pPr algn="r" fontAlgn="ctr"/>
                      <a:r>
                        <a:rPr lang="fr-CA" sz="1200" b="1" i="0" u="none" strike="noStrike" baseline="0" noProof="0" dirty="0" smtClean="0">
                          <a:latin typeface="+mn-lt"/>
                        </a:rPr>
                        <a:t>Études de cycles supérieurs en génie</a:t>
                      </a:r>
                      <a:endParaRPr lang="fr-CA" sz="1200" b="1" i="0" u="none" strike="noStrike" noProof="0" dirty="0" smtClean="0">
                        <a:latin typeface="+mn-lt"/>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27816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(n=12)</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65023">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chemeClr val="bg1">
                            <a:lumMod val="50000"/>
                          </a:schemeClr>
                        </a:solidFill>
                        <a:latin typeface="Arial Narrow" pitchFamily="34"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(n=10)</a:t>
                      </a:r>
                    </a:p>
                    <a:p>
                      <a:pPr algn="r" fontAlgn="ctr"/>
                      <a:endParaRPr lang="en-US" sz="900" b="0" i="0" u="none" strike="noStrike" kern="1200" dirty="0" smtClean="0">
                        <a:solidFill>
                          <a:schemeClr val="bg1">
                            <a:lumMod val="50000"/>
                          </a:schemeClr>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54354">
                <a:tc>
                  <a:txBody>
                    <a:bodyPr/>
                    <a:lstStyle/>
                    <a:p>
                      <a:pPr marL="0" algn="r" defTabSz="914400" rtl="0" eaLnBrk="1" fontAlgn="ctr" latinLnBrk="0" hangingPunct="1"/>
                      <a:r>
                        <a:rPr lang="fr-CA" sz="1200" b="1" i="0" u="none" strike="noStrike" noProof="0" dirty="0" smtClean="0">
                          <a:latin typeface="+mn-lt"/>
                        </a:rPr>
                        <a:t>Études de MBA</a:t>
                      </a:r>
                      <a:endParaRPr lang="fr-CA" sz="900" b="0" i="0" u="none" strike="noStrike" kern="1200" noProof="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43617">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589056">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a:t>
                      </a:r>
                    </a:p>
                    <a:p>
                      <a:pPr marL="0" marR="0" indent="0" algn="r" defTabSz="914400" rtl="0" eaLnBrk="1" fontAlgn="ctr" latinLnBrk="0" hangingPunct="1">
                        <a:lnSpc>
                          <a:spcPct val="100000"/>
                        </a:lnSpc>
                        <a:spcBef>
                          <a:spcPts val="0"/>
                        </a:spcBef>
                        <a:spcAft>
                          <a:spcPts val="0"/>
                        </a:spcAft>
                        <a:buClrTx/>
                        <a:buSzTx/>
                        <a:buFontTx/>
                        <a:buNone/>
                        <a:tabLst/>
                        <a:defRPr/>
                      </a:pPr>
                      <a:endParaRPr lang="en-US" sz="900" b="0" i="0" u="none" strike="noStrike" dirty="0" smtClean="0">
                        <a:solidFill>
                          <a:schemeClr val="bg1">
                            <a:lumMod val="50000"/>
                          </a:schemeClr>
                        </a:solidFill>
                        <a:latin typeface="Arial Narrow" pitchFamily="34" charset="0"/>
                      </a:endParaRP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76341">
                <a:tc>
                  <a:txBody>
                    <a:bodyPr/>
                    <a:lstStyle/>
                    <a:p>
                      <a:pPr marL="0" algn="r" defTabSz="914400" rtl="0" eaLnBrk="1" fontAlgn="ctr" latinLnBrk="0" hangingPunct="1"/>
                      <a:r>
                        <a:rPr lang="fr-CA" sz="1200" b="1" i="0" u="none" strike="noStrike" kern="1200" baseline="0" noProof="0" dirty="0" smtClean="0">
                          <a:solidFill>
                            <a:schemeClr val="tx1"/>
                          </a:solidFill>
                          <a:latin typeface="+mn-lt"/>
                          <a:ea typeface="+mn-ea"/>
                          <a:cs typeface="+mn-cs"/>
                        </a:rPr>
                        <a:t>Études dans une autre discipline</a:t>
                      </a:r>
                      <a:endParaRPr lang="fr-CA" sz="900" b="0" i="0" u="none" strike="noStrike" kern="1200" noProof="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0020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34122">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custDataLst>
              <p:tags r:id="rId11"/>
            </p:custDataLst>
            <p:extLst>
              <p:ext uri="{D42A27DB-BD31-4B8C-83A1-F6EECF244321}">
                <p14:modId xmlns:p14="http://schemas.microsoft.com/office/powerpoint/2010/main" val="189126223"/>
              </p:ext>
            </p:extLst>
          </p:nvPr>
        </p:nvGraphicFramePr>
        <p:xfrm>
          <a:off x="0" y="2523191"/>
          <a:ext cx="1182624" cy="3433636"/>
        </p:xfrm>
        <a:graphic>
          <a:graphicData uri="http://schemas.openxmlformats.org/drawingml/2006/table">
            <a:tbl>
              <a:tblPr/>
              <a:tblGrid>
                <a:gridCol w="1182624"/>
              </a:tblGrid>
              <a:tr h="428907">
                <a:tc>
                  <a:txBody>
                    <a:bodyPr/>
                    <a:lstStyle/>
                    <a:p>
                      <a:pPr algn="r" fontAlgn="ctr"/>
                      <a:r>
                        <a:rPr lang="fr-CA" sz="1200" b="1" i="0" u="none" strike="noStrike" noProof="0" dirty="0" smtClean="0">
                          <a:latin typeface="+mn-lt"/>
                        </a:rPr>
                        <a:t>Entrer sur le marché</a:t>
                      </a:r>
                      <a:r>
                        <a:rPr lang="fr-CA" sz="1200" b="1" i="0" u="none" strike="noStrike" baseline="0" noProof="0" dirty="0" smtClean="0">
                          <a:latin typeface="+mn-lt"/>
                        </a:rPr>
                        <a:t> du travail</a:t>
                      </a:r>
                      <a:endParaRPr lang="fr-CA" sz="900" b="0" i="0" u="none" strike="noStrike" noProof="0"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206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(n=131)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371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(n=89)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982">
                <a:tc>
                  <a:txBody>
                    <a:bodyPr/>
                    <a:lstStyle/>
                    <a:p>
                      <a:pPr algn="r" fontAlgn="ctr"/>
                      <a:r>
                        <a:rPr lang="fr-CA" sz="1200" b="1" i="0" u="none" strike="noStrike" noProof="0" dirty="0" smtClean="0">
                          <a:latin typeface="+mn-lt"/>
                        </a:rPr>
                        <a:t>Poursuivre des études</a:t>
                      </a:r>
                      <a:endParaRPr lang="fr-CA" sz="900" b="0" i="0" u="none" strike="noStrike" noProof="0"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100">
                <a:tc>
                  <a:txBody>
                    <a:bodyPr/>
                    <a:lstStyle/>
                    <a:p>
                      <a:pPr algn="r" fontAlgn="ctr"/>
                      <a:r>
                        <a:rPr lang="en-US" sz="900" b="0" i="0" u="none" strike="noStrike" dirty="0" smtClean="0">
                          <a:solidFill>
                            <a:schemeClr val="bg1">
                              <a:lumMod val="50000"/>
                            </a:schemeClr>
                          </a:solidFill>
                          <a:latin typeface="Arial Narrow" pitchFamily="34" charset="0"/>
                        </a:rPr>
                        <a:t>(n=14)</a:t>
                      </a:r>
                      <a:endParaRPr lang="en-US" sz="900" b="0" i="0" u="none" strike="noStrike"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2595">
                <a:tc>
                  <a:txBody>
                    <a:bodyPr/>
                    <a:lstStyle/>
                    <a:p>
                      <a:pPr algn="r" fontAlgn="ctr"/>
                      <a:r>
                        <a:rPr lang="en-US" sz="900" b="0" i="0" u="none" strike="noStrike" dirty="0" smtClean="0">
                          <a:solidFill>
                            <a:schemeClr val="bg1">
                              <a:lumMod val="50000"/>
                            </a:schemeClr>
                          </a:solidFill>
                          <a:latin typeface="Arial Narrow" pitchFamily="34" charset="0"/>
                        </a:rPr>
                        <a:t>(n=13)</a:t>
                      </a:r>
                      <a:endParaRPr lang="en-US" sz="900" b="0" i="0" u="none" strike="noStrike" dirty="0">
                        <a:solidFill>
                          <a:schemeClr val="bg1">
                            <a:lumMod val="50000"/>
                          </a:schemeClr>
                        </a:solidFill>
                        <a:latin typeface="Arial Narrow"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0025">
                <a:tc>
                  <a:txBody>
                    <a:bodyPr/>
                    <a:lstStyle/>
                    <a:p>
                      <a:pPr algn="r" fontAlgn="ctr"/>
                      <a:endParaRPr lang="en-US" sz="1200" b="1" i="0" u="none" strike="noStrike" dirty="0" smtClean="0">
                        <a:latin typeface="+mn-lt"/>
                      </a:endParaRPr>
                    </a:p>
                    <a:p>
                      <a:pPr algn="r" fontAlgn="ctr"/>
                      <a:r>
                        <a:rPr lang="fr-CA" sz="1200" b="1" i="0" u="none" strike="noStrike" noProof="0" dirty="0" smtClean="0">
                          <a:latin typeface="+mn-lt"/>
                        </a:rPr>
                        <a:t>Ne sait pas / incertain(e)</a:t>
                      </a:r>
                      <a:endParaRPr lang="fr-CA" sz="900" b="0" i="0" u="none" strike="noStrike" noProof="0" dirty="0">
                        <a:solidFill>
                          <a:schemeClr val="bg1">
                            <a:lumMod val="50000"/>
                          </a:schemeClr>
                        </a:solidFill>
                        <a:latin typeface="Arial Narrow"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4767">
                <a:tc>
                  <a:txBody>
                    <a:bodyPr/>
                    <a:lstStyle/>
                    <a:p>
                      <a:pPr algn="r" fontAlgn="ctr"/>
                      <a:r>
                        <a:rPr lang="en-US" sz="900" b="0" i="0" u="none" strike="noStrike" dirty="0" smtClean="0">
                          <a:solidFill>
                            <a:schemeClr val="bg1">
                              <a:lumMod val="50000"/>
                            </a:schemeClr>
                          </a:solidFill>
                          <a:latin typeface="Arial Narrow" pitchFamily="34" charset="0"/>
                        </a:rPr>
                        <a:t>(n=5)</a:t>
                      </a:r>
                      <a:endParaRPr lang="en-US" sz="900" b="0" i="0" u="none" strike="noStrike" dirty="0">
                        <a:solidFill>
                          <a:schemeClr val="bg1">
                            <a:lumMod val="50000"/>
                          </a:schemeClr>
                        </a:solidFill>
                        <a:latin typeface="Arial Narrow"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5041">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50000"/>
                            </a:schemeClr>
                          </a:solidFill>
                          <a:latin typeface="Arial Narrow" pitchFamily="34" charset="0"/>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Lieu des études supérieures projetées</a:t>
            </a:r>
          </a:p>
        </p:txBody>
      </p:sp>
      <p:sp>
        <p:nvSpPr>
          <p:cNvPr id="1029"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graphicFrame>
        <p:nvGraphicFramePr>
          <p:cNvPr id="45"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3780675458"/>
              </p:ext>
            </p:extLst>
          </p:nvPr>
        </p:nvGraphicFramePr>
        <p:xfrm>
          <a:off x="2913888" y="1469135"/>
          <a:ext cx="5547360" cy="4517193"/>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 Box 11"/>
          <p:cNvSpPr txBox="1">
            <a:spLocks noChangeArrowheads="1"/>
          </p:cNvSpPr>
          <p:nvPr>
            <p:custDataLst>
              <p:tags r:id="rId4"/>
            </p:custDataLst>
          </p:nvPr>
        </p:nvSpPr>
        <p:spPr bwMode="auto">
          <a:xfrm>
            <a:off x="352424" y="6142038"/>
            <a:ext cx="8520113" cy="215444"/>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Q13B. Où projetez-vous poursuivre ces études? Base : Poursuivre mes études après l’obtention de mon diplôme – 2013 (n=12); 2014 (n=14)</a:t>
            </a:r>
            <a:endParaRPr lang="fr-CA" sz="800" dirty="0">
              <a:solidFill>
                <a:schemeClr val="tx1"/>
              </a:solidFill>
              <a:latin typeface="+mj-lt"/>
            </a:endParaRPr>
          </a:p>
        </p:txBody>
      </p:sp>
      <p:sp>
        <p:nvSpPr>
          <p:cNvPr id="1049" name="Text Box 29"/>
          <p:cNvSpPr txBox="1">
            <a:spLocks noChangeArrowheads="1"/>
          </p:cNvSpPr>
          <p:nvPr>
            <p:custDataLst>
              <p:tags r:id="rId5"/>
            </p:custDataLst>
          </p:nvPr>
        </p:nvSpPr>
        <p:spPr bwMode="auto">
          <a:xfrm>
            <a:off x="2481627" y="1504847"/>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Lieu des études projetées</a:t>
            </a:r>
            <a:endParaRPr lang="fr-CA" sz="1400" dirty="0">
              <a:solidFill>
                <a:srgbClr val="003399"/>
              </a:solidFill>
              <a:latin typeface="+mj-lt"/>
            </a:endParaRPr>
          </a:p>
        </p:txBody>
      </p:sp>
      <p:sp>
        <p:nvSpPr>
          <p:cNvPr id="43" name="Content Placeholder 25"/>
          <p:cNvSpPr txBox="1">
            <a:spLocks/>
          </p:cNvSpPr>
          <p:nvPr>
            <p:custDataLst>
              <p:tags r:id="rId6"/>
            </p:custDataLst>
          </p:nvPr>
        </p:nvSpPr>
        <p:spPr>
          <a:xfrm>
            <a:off x="365125" y="739598"/>
            <a:ext cx="844433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fr-CA" sz="1400" b="0" dirty="0" smtClean="0">
                <a:solidFill>
                  <a:schemeClr val="tx1"/>
                </a:solidFill>
                <a:latin typeface="+mj-lt"/>
              </a:rPr>
              <a:t>Parmi les étudiants qui prévoient poursuivre leurs études, c’est au Nouveau-Brunswick qu’ils comptent le faire le plus souvent, suivi par la Nouvelle-Écosse et l’Ontario. </a:t>
            </a:r>
            <a:r>
              <a:rPr lang="fr-CA" sz="1400" b="0" i="1" dirty="0" smtClean="0">
                <a:solidFill>
                  <a:schemeClr val="tx1"/>
                </a:solidFill>
                <a:latin typeface="+mj-lt"/>
              </a:rPr>
              <a:t>En raison de la très faible taille de la base, les résultats doivent être interprétés avec réserve.</a:t>
            </a:r>
            <a:r>
              <a:rPr lang="fr-CA" sz="1400" b="0" i="1" dirty="0" smtClean="0">
                <a:solidFill>
                  <a:srgbClr val="1F497D"/>
                </a:solidFill>
                <a:latin typeface="Calibri"/>
              </a:rPr>
              <a:t> </a:t>
            </a:r>
            <a:endParaRPr lang="fr-CA" sz="1400" b="0" dirty="0" smtClean="0">
              <a:solidFill>
                <a:schemeClr val="tx1"/>
              </a:solidFill>
              <a:latin typeface="+mj-lt"/>
            </a:endParaRPr>
          </a:p>
        </p:txBody>
      </p:sp>
      <p:graphicFrame>
        <p:nvGraphicFramePr>
          <p:cNvPr id="20" name="Table 19"/>
          <p:cNvGraphicFramePr>
            <a:graphicFrameLocks noGrp="1"/>
          </p:cNvGraphicFramePr>
          <p:nvPr>
            <p:custDataLst>
              <p:tags r:id="rId7"/>
            </p:custDataLst>
            <p:extLst>
              <p:ext uri="{D42A27DB-BD31-4B8C-83A1-F6EECF244321}">
                <p14:modId xmlns:p14="http://schemas.microsoft.com/office/powerpoint/2010/main" val="55488500"/>
              </p:ext>
            </p:extLst>
          </p:nvPr>
        </p:nvGraphicFramePr>
        <p:xfrm>
          <a:off x="2105406" y="1865376"/>
          <a:ext cx="1743075" cy="4097762"/>
        </p:xfrm>
        <a:graphic>
          <a:graphicData uri="http://schemas.openxmlformats.org/drawingml/2006/table">
            <a:tbl>
              <a:tblPr/>
              <a:tblGrid>
                <a:gridCol w="1743075"/>
              </a:tblGrid>
              <a:tr h="904002">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Nouveau-Brunswick</a:t>
                      </a:r>
                      <a:br>
                        <a:rPr lang="en-US" sz="10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(n=5)</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9034">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Nouvelle-Écosse</a:t>
                      </a:r>
                      <a:br>
                        <a:rPr lang="fr-CA" sz="1000" b="1" i="0" u="none" strike="noStrike" kern="1200" noProof="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72776">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Ontario</a:t>
                      </a:r>
                      <a:r>
                        <a:rPr lang="en-US" sz="1000" b="1" i="0" u="none" strike="noStrike" kern="1200" dirty="0" smtClean="0">
                          <a:solidFill>
                            <a:schemeClr val="tx1"/>
                          </a:solidFill>
                          <a:latin typeface="+mn-lt"/>
                          <a:ea typeface="+mn-ea"/>
                          <a:cs typeface="+mn-cs"/>
                        </a:rPr>
                        <a:t/>
                      </a:r>
                      <a:br>
                        <a:rPr lang="en-US" sz="1000" b="1" i="0" u="none" strike="noStrike" kern="1200" dirty="0" smtClean="0">
                          <a:solidFill>
                            <a:schemeClr val="tx1"/>
                          </a:solidFill>
                          <a:latin typeface="+mn-lt"/>
                          <a:ea typeface="+mn-ea"/>
                          <a:cs typeface="+mn-cs"/>
                        </a:rPr>
                      </a:br>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9420">
                <a:tc>
                  <a:txBody>
                    <a:bodyPr/>
                    <a:lstStyle/>
                    <a:p>
                      <a:pPr marL="0" algn="r" defTabSz="914400" rtl="0" eaLnBrk="1" fontAlgn="ctr" latinLnBrk="0" hangingPunct="1"/>
                      <a:r>
                        <a:rPr lang="en-US" sz="1000" b="1" i="0" u="none" strike="noStrike" kern="1200" dirty="0" smtClean="0">
                          <a:solidFill>
                            <a:schemeClr val="tx1"/>
                          </a:solidFill>
                          <a:latin typeface="+mn-lt"/>
                          <a:ea typeface="+mn-ea"/>
                          <a:cs typeface="+mn-cs"/>
                        </a:rPr>
                        <a:t>Alberta</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50000"/>
                            </a:schemeClr>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02530">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Ne</a:t>
                      </a:r>
                      <a:r>
                        <a:rPr lang="fr-CA" sz="1000" b="1" i="0" u="none" strike="noStrike" kern="1200" baseline="0" noProof="0" dirty="0" smtClean="0">
                          <a:solidFill>
                            <a:schemeClr val="tx1"/>
                          </a:solidFill>
                          <a:latin typeface="+mn-lt"/>
                          <a:ea typeface="+mn-ea"/>
                          <a:cs typeface="+mn-cs"/>
                        </a:rPr>
                        <a:t> sait pas </a:t>
                      </a:r>
                      <a:r>
                        <a:rPr lang="fr-CA" sz="1000" b="1" i="0" u="none" strike="noStrike" kern="1200" noProof="0" dirty="0" smtClean="0">
                          <a:solidFill>
                            <a:schemeClr val="tx1"/>
                          </a:solidFill>
                          <a:latin typeface="+mn-lt"/>
                          <a:ea typeface="+mn-ea"/>
                          <a:cs typeface="+mn-cs"/>
                        </a:rPr>
                        <a:t>/ incertain(e)</a:t>
                      </a:r>
                      <a:r>
                        <a:rPr lang="fr-CA" sz="1000" b="1" i="0" u="none" strike="noStrike" noProof="0" dirty="0" smtClean="0">
                          <a:latin typeface="+mn-lt"/>
                        </a:rPr>
                        <a:t/>
                      </a:r>
                      <a:br>
                        <a:rPr lang="fr-CA" sz="1000" b="1" i="0" u="none" strike="noStrike" noProof="0" dirty="0" smtClean="0">
                          <a:latin typeface="+mn-lt"/>
                        </a:rPr>
                      </a:br>
                      <a:r>
                        <a:rPr lang="en-US" sz="900" b="0" i="0" u="none" strike="noStrike" kern="1200" dirty="0" smtClean="0">
                          <a:solidFill>
                            <a:schemeClr val="bg1">
                              <a:lumMod val="50000"/>
                            </a:schemeClr>
                          </a:solidFill>
                          <a:latin typeface="Arial Narrow" pitchFamily="34" charset="0"/>
                          <a:ea typeface="+mn-ea"/>
                          <a:cs typeface="+mn-cs"/>
                        </a:rPr>
                        <a:t>(n=2)</a:t>
                      </a:r>
                    </a:p>
                    <a:p>
                      <a:pPr marL="0" algn="r" defTabSz="914400" rtl="0" eaLnBrk="1" fontAlgn="ctr" latinLnBrk="0" hangingPunct="1"/>
                      <a:r>
                        <a:rPr lang="en-US" sz="900" b="0" i="0" u="none" strike="noStrike" kern="1200" dirty="0" smtClean="0">
                          <a:solidFill>
                            <a:schemeClr val="bg1">
                              <a:lumMod val="50000"/>
                            </a:schemeClr>
                          </a:solidFill>
                          <a:latin typeface="Arial Narrow" pitchFamily="34" charset="0"/>
                          <a:ea typeface="+mn-ea"/>
                          <a:cs typeface="+mn-cs"/>
                        </a:rPr>
                        <a:t>(n=3)</a:t>
                      </a:r>
                    </a:p>
                    <a:p>
                      <a:pPr marL="0" algn="r" defTabSz="914400" rtl="0" eaLnBrk="1" fontAlgn="ctr" latinLnBrk="0" hangingPunct="1"/>
                      <a:endParaRPr lang="en-US" sz="1000" b="0" i="0" u="none" strike="noStrike" kern="1200" dirty="0" smtClean="0">
                        <a:solidFill>
                          <a:schemeClr val="bg1">
                            <a:lumMod val="50000"/>
                          </a:schemeClr>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4"/>
          <p:cNvGraphicFramePr>
            <a:graphicFrameLocks noGrp="1" noChangeAspect="1"/>
          </p:cNvGraphicFramePr>
          <p:nvPr>
            <p:ph idx="1"/>
            <p:custDataLst>
              <p:tags r:id="rId1"/>
            </p:custDataLst>
            <p:extLst>
              <p:ext uri="{D42A27DB-BD31-4B8C-83A1-F6EECF244321}">
                <p14:modId xmlns:p14="http://schemas.microsoft.com/office/powerpoint/2010/main" val="1220622463"/>
              </p:ext>
            </p:extLst>
          </p:nvPr>
        </p:nvGraphicFramePr>
        <p:xfrm>
          <a:off x="403225" y="1982250"/>
          <a:ext cx="8238970" cy="407459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5" name="Table 24"/>
          <p:cNvGraphicFramePr>
            <a:graphicFrameLocks noGrp="1"/>
          </p:cNvGraphicFramePr>
          <p:nvPr>
            <p:custDataLst>
              <p:tags r:id="rId2"/>
            </p:custDataLst>
            <p:extLst>
              <p:ext uri="{D42A27DB-BD31-4B8C-83A1-F6EECF244321}">
                <p14:modId xmlns:p14="http://schemas.microsoft.com/office/powerpoint/2010/main" val="815560823"/>
              </p:ext>
            </p:extLst>
          </p:nvPr>
        </p:nvGraphicFramePr>
        <p:xfrm>
          <a:off x="447673" y="5854554"/>
          <a:ext cx="8268944" cy="512445"/>
        </p:xfrm>
        <a:graphic>
          <a:graphicData uri="http://schemas.openxmlformats.org/drawingml/2006/table">
            <a:tbl>
              <a:tblPr/>
              <a:tblGrid>
                <a:gridCol w="2067236"/>
                <a:gridCol w="2067236"/>
                <a:gridCol w="2067236"/>
                <a:gridCol w="2067236"/>
              </a:tblGrid>
              <a:tr h="386566">
                <a:tc>
                  <a:txBody>
                    <a:bodyPr/>
                    <a:lstStyle/>
                    <a:p>
                      <a:pPr algn="ctr" fontAlgn="ctr"/>
                      <a:r>
                        <a:rPr lang="fr-CA" sz="1200" b="1" i="0" u="none" strike="noStrike" noProof="0" dirty="0" smtClean="0">
                          <a:latin typeface="+mn-lt"/>
                        </a:rPr>
                        <a:t>Oui,</a:t>
                      </a:r>
                      <a:r>
                        <a:rPr lang="fr-CA" sz="1200" b="1" i="0" u="none" strike="noStrike" baseline="0" noProof="0" dirty="0" smtClean="0">
                          <a:latin typeface="+mn-lt"/>
                        </a:rPr>
                        <a:t> absolument</a:t>
                      </a:r>
                      <a:endParaRPr lang="fr-CA" sz="1200" b="1" i="0" u="none" strike="noStrike" noProof="0" dirty="0" smtClean="0">
                        <a:latin typeface="+mn-lt"/>
                      </a:endParaRPr>
                    </a:p>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(n=117)                       (n=88)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a:t>
                      </a:r>
                      <a:r>
                        <a:rPr lang="fr-CA" sz="1200" b="1" i="0" u="none" strike="noStrike" baseline="0" noProof="0" dirty="0" smtClean="0">
                          <a:latin typeface="+mn-lt"/>
                        </a:rPr>
                        <a:t> probablement</a:t>
                      </a:r>
                      <a:endParaRPr lang="fr-CA" sz="1200" b="1" i="0" u="none" strike="noStrike"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(n=34)                     (n=16)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Non, probablement pas</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t>
                      </a:r>
                      <a:r>
                        <a:rPr lang="en-US" sz="900" b="0" i="0" u="none" strike="noStrike" kern="1200" dirty="0" smtClean="0">
                          <a:solidFill>
                            <a:schemeClr val="tx2"/>
                          </a:solidFill>
                          <a:latin typeface="Arial Narrow" pitchFamily="34" charset="0"/>
                          <a:ea typeface="+mn-ea"/>
                          <a:cs typeface="+mn-cs"/>
                        </a:rPr>
                        <a:t>(n=3)                  (n=2)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en-US" sz="900" b="0" i="0" u="none" strike="noStrike" kern="1200" dirty="0" smtClean="0">
                          <a:solidFill>
                            <a:schemeClr val="tx2"/>
                          </a:solidFill>
                          <a:latin typeface="Arial Narrow" pitchFamily="34" charset="0"/>
                          <a:ea typeface="+mn-ea"/>
                          <a:cs typeface="+mn-cs"/>
                        </a:rPr>
                        <a:t>                    (n=0)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051" name="Rectangle 2"/>
          <p:cNvSpPr>
            <a:spLocks noGrp="1" noChangeArrowheads="1"/>
          </p:cNvSpPr>
          <p:nvPr>
            <p:ph type="title"/>
            <p:custDataLst>
              <p:tags r:id="rId3"/>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carrière en génie </a:t>
            </a:r>
          </a:p>
        </p:txBody>
      </p:sp>
      <p:sp>
        <p:nvSpPr>
          <p:cNvPr id="2052"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14</a:t>
            </a:fld>
            <a:endParaRPr lang="en-US" dirty="0"/>
          </a:p>
        </p:txBody>
      </p:sp>
      <p:sp>
        <p:nvSpPr>
          <p:cNvPr id="2053" name="Text Box 3"/>
          <p:cNvSpPr txBox="1">
            <a:spLocks noChangeArrowheads="1"/>
          </p:cNvSpPr>
          <p:nvPr>
            <p:custDataLst>
              <p:tags r:id="rId5"/>
            </p:custDataLst>
          </p:nvPr>
        </p:nvSpPr>
        <p:spPr bwMode="auto">
          <a:xfrm>
            <a:off x="384175" y="6319897"/>
            <a:ext cx="8759825" cy="215900"/>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Q14</a:t>
            </a:r>
            <a:r>
              <a:rPr lang="fr-CA" sz="800" dirty="0">
                <a:solidFill>
                  <a:schemeClr val="tx1"/>
                </a:solidFill>
                <a:latin typeface="+mj-lt"/>
              </a:rPr>
              <a:t>. Une fois que vous aurez terminé toutes vos études, prévoyez-vous faire carrière dans le domaine du génie? </a:t>
            </a: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2062" name="Text Box 22"/>
          <p:cNvSpPr txBox="1">
            <a:spLocks noChangeArrowheads="1"/>
          </p:cNvSpPr>
          <p:nvPr>
            <p:custDataLst>
              <p:tags r:id="rId6"/>
            </p:custDataLst>
          </p:nvPr>
        </p:nvSpPr>
        <p:spPr bwMode="auto">
          <a:xfrm>
            <a:off x="977900" y="1414744"/>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Prévoyez-vous faire carrière dans le domaine du génie?</a:t>
            </a:r>
            <a:endParaRPr lang="fr-CA" sz="1400" dirty="0">
              <a:solidFill>
                <a:srgbClr val="003399"/>
              </a:solidFill>
              <a:latin typeface="+mj-lt"/>
            </a:endParaRPr>
          </a:p>
        </p:txBody>
      </p:sp>
      <p:sp>
        <p:nvSpPr>
          <p:cNvPr id="56" name="Content Placeholder 25"/>
          <p:cNvSpPr txBox="1">
            <a:spLocks/>
          </p:cNvSpPr>
          <p:nvPr>
            <p:custDataLst>
              <p:tags r:id="rId7"/>
            </p:custDataLst>
          </p:nvPr>
        </p:nvSpPr>
        <p:spPr>
          <a:xfrm>
            <a:off x="365124" y="719050"/>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Pratiquement tous les étudiants ont l’intention de faire carrière dans le domaine du génie après leurs études.</a:t>
            </a:r>
          </a:p>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Par rapport à 2013, on observe une diminution du nombre d’étudiants qui ont absolument l’intention de faire carrière en génie; par contre, ils sont plus nombreux à en avoir probablement l’intention. </a:t>
            </a:r>
            <a:endParaRPr lang="fr-CA" sz="1400" b="0" dirty="0">
              <a:solidFill>
                <a:srgbClr val="1F497D"/>
              </a:solidFill>
              <a:latin typeface="Calibri"/>
            </a:endParaRPr>
          </a:p>
        </p:txBody>
      </p:sp>
      <p:sp>
        <p:nvSpPr>
          <p:cNvPr id="16" name="AutoShape 5"/>
          <p:cNvSpPr>
            <a:spLocks/>
          </p:cNvSpPr>
          <p:nvPr>
            <p:custDataLst>
              <p:tags r:id="rId8"/>
            </p:custDataLst>
          </p:nvPr>
        </p:nvSpPr>
        <p:spPr bwMode="auto">
          <a:xfrm rot="5400000">
            <a:off x="2286709" y="1488913"/>
            <a:ext cx="205037" cy="3371152"/>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7" name="AutoShape 5"/>
          <p:cNvSpPr>
            <a:spLocks/>
          </p:cNvSpPr>
          <p:nvPr>
            <p:custDataLst>
              <p:tags r:id="rId9"/>
            </p:custDataLst>
          </p:nvPr>
        </p:nvSpPr>
        <p:spPr bwMode="auto">
          <a:xfrm rot="5400000">
            <a:off x="6459768" y="3226763"/>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5" name="Text Box 14"/>
          <p:cNvSpPr txBox="1">
            <a:spLocks noChangeArrowheads="1"/>
          </p:cNvSpPr>
          <p:nvPr>
            <p:custDataLst>
              <p:tags r:id="rId10"/>
            </p:custDataLst>
          </p:nvPr>
        </p:nvSpPr>
        <p:spPr bwMode="auto">
          <a:xfrm>
            <a:off x="6012870" y="3578586"/>
            <a:ext cx="1215341" cy="430887"/>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800" dirty="0" smtClean="0"/>
              <a:t>(2 cotes inférieures)</a:t>
            </a:r>
            <a:endParaRPr lang="fr-CA" sz="700" dirty="0"/>
          </a:p>
        </p:txBody>
      </p:sp>
      <p:sp>
        <p:nvSpPr>
          <p:cNvPr id="18" name="Text Box 11"/>
          <p:cNvSpPr txBox="1">
            <a:spLocks noChangeArrowheads="1"/>
          </p:cNvSpPr>
          <p:nvPr>
            <p:custDataLst>
              <p:tags r:id="rId11"/>
            </p:custDataLst>
          </p:nvPr>
        </p:nvSpPr>
        <p:spPr bwMode="auto">
          <a:xfrm>
            <a:off x="1826187" y="2125290"/>
            <a:ext cx="1263307"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98 %</a:t>
            </a:r>
            <a:endParaRPr lang="en-CA" sz="900" dirty="0" smtClean="0"/>
          </a:p>
          <a:p>
            <a:r>
              <a:rPr lang="en-CA" sz="900" dirty="0" smtClean="0"/>
              <a:t>(n=151)</a:t>
            </a:r>
          </a:p>
          <a:p>
            <a:r>
              <a:rPr lang="en-CA" sz="1100" dirty="0" smtClean="0"/>
              <a:t>2013 : 98 %</a:t>
            </a:r>
            <a:r>
              <a:rPr lang="en-CA" sz="400" dirty="0" smtClean="0"/>
              <a:t>    </a:t>
            </a:r>
            <a:r>
              <a:rPr lang="en-CA" sz="700" dirty="0" smtClean="0"/>
              <a:t>(n=104</a:t>
            </a:r>
            <a:r>
              <a:rPr lang="en-CA" sz="800" dirty="0" smtClean="0"/>
              <a:t>)</a:t>
            </a:r>
            <a:endParaRPr lang="en-CA" sz="800" dirty="0"/>
          </a:p>
        </p:txBody>
      </p:sp>
      <p:sp>
        <p:nvSpPr>
          <p:cNvPr id="19" name="Text Box 11"/>
          <p:cNvSpPr txBox="1">
            <a:spLocks noChangeArrowheads="1"/>
          </p:cNvSpPr>
          <p:nvPr>
            <p:custDataLst>
              <p:tags r:id="rId12"/>
            </p:custDataLst>
          </p:nvPr>
        </p:nvSpPr>
        <p:spPr bwMode="auto">
          <a:xfrm>
            <a:off x="6087930" y="3981629"/>
            <a:ext cx="1065223"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2 %</a:t>
            </a:r>
          </a:p>
          <a:p>
            <a:r>
              <a:rPr lang="en-CA" sz="800" dirty="0"/>
              <a:t>(</a:t>
            </a:r>
            <a:r>
              <a:rPr lang="en-CA" sz="800" dirty="0" smtClean="0"/>
              <a:t>n=3)</a:t>
            </a:r>
          </a:p>
          <a:p>
            <a:r>
              <a:rPr lang="en-CA" sz="1100" dirty="0" smtClean="0"/>
              <a:t>2013 : 2 %</a:t>
            </a:r>
            <a:r>
              <a:rPr lang="en-CA" sz="400" dirty="0" smtClean="0"/>
              <a:t>     </a:t>
            </a:r>
            <a:r>
              <a:rPr lang="en-CA" sz="700" dirty="0"/>
              <a:t>(</a:t>
            </a:r>
            <a:r>
              <a:rPr lang="en-CA" sz="700" dirty="0" smtClean="0"/>
              <a:t>n=2)</a:t>
            </a:r>
            <a:endParaRPr lang="en-CA" sz="700" dirty="0"/>
          </a:p>
        </p:txBody>
      </p:sp>
      <p:sp>
        <p:nvSpPr>
          <p:cNvPr id="20" name="Text Box 14"/>
          <p:cNvSpPr txBox="1">
            <a:spLocks noChangeArrowheads="1"/>
          </p:cNvSpPr>
          <p:nvPr>
            <p:custDataLst>
              <p:tags r:id="rId13"/>
            </p:custDataLst>
          </p:nvPr>
        </p:nvSpPr>
        <p:spPr bwMode="auto">
          <a:xfrm>
            <a:off x="1688959" y="1694890"/>
            <a:ext cx="1400536" cy="430887"/>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800" dirty="0" smtClean="0"/>
              <a:t>(2 cotes supérieures</a:t>
            </a:r>
            <a:r>
              <a:rPr lang="en-CA" sz="800" dirty="0" smtClean="0"/>
              <a:t>)</a:t>
            </a:r>
            <a:endParaRPr lang="en-CA" sz="7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Plans de carrière au début des études </a:t>
            </a:r>
          </a:p>
        </p:txBody>
      </p:sp>
      <p:sp>
        <p:nvSpPr>
          <p:cNvPr id="26" name="Content Placeholder 25"/>
          <p:cNvSpPr>
            <a:spLocks noGrp="1"/>
          </p:cNvSpPr>
          <p:nvPr>
            <p:ph idx="1"/>
            <p:custDataLst>
              <p:tags r:id="rId2"/>
            </p:custDataLst>
          </p:nvPr>
        </p:nvSpPr>
        <p:spPr>
          <a:xfrm>
            <a:off x="352424" y="764997"/>
            <a:ext cx="8543219"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Plus de neuf étudiants sur dix indiquent qu’au début de leurs études leur objectif était d’exercer le génie. Parmi eux, presque les deux tiers avaient absolument l’intention d’exercer le génie, tandis que c’était probable pour trois sur dix.</a:t>
            </a:r>
          </a:p>
        </p:txBody>
      </p:sp>
      <p:sp>
        <p:nvSpPr>
          <p:cNvPr id="512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6AF9876-6AC2-478A-82D6-A3D59548DA1B}" type="slidenum">
              <a:rPr lang="en-US"/>
              <a:pPr/>
              <a:t>15</a:t>
            </a:fld>
            <a:endParaRPr lang="en-US" dirty="0"/>
          </a:p>
        </p:txBody>
      </p:sp>
      <p:sp>
        <p:nvSpPr>
          <p:cNvPr id="2" name="Text Box 3"/>
          <p:cNvSpPr txBox="1">
            <a:spLocks noChangeArrowheads="1"/>
          </p:cNvSpPr>
          <p:nvPr>
            <p:custDataLst>
              <p:tags r:id="rId4"/>
            </p:custDataLst>
          </p:nvPr>
        </p:nvSpPr>
        <p:spPr bwMode="auto">
          <a:xfrm>
            <a:off x="383822" y="6302728"/>
            <a:ext cx="8305800" cy="21544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Q18</a:t>
            </a:r>
            <a:r>
              <a:rPr lang="fr-CA" sz="800" dirty="0">
                <a:solidFill>
                  <a:schemeClr val="tx1"/>
                </a:solidFill>
                <a:latin typeface="+mj-lt"/>
              </a:rPr>
              <a:t>. Est-ce que vous projetiez d’exercer le génie lorsque vous avez commencé vos études? </a:t>
            </a: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5127" name="Text Box 18"/>
          <p:cNvSpPr txBox="1">
            <a:spLocks noChangeArrowheads="1"/>
          </p:cNvSpPr>
          <p:nvPr>
            <p:custDataLst>
              <p:tags r:id="rId5"/>
            </p:custDataLst>
          </p:nvPr>
        </p:nvSpPr>
        <p:spPr bwMode="auto">
          <a:xfrm>
            <a:off x="1237544" y="1680631"/>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Est-ce que vous projetiez d’exercer le génie lorsque vous avez commencé vos études?</a:t>
            </a:r>
            <a:endParaRPr lang="fr-CA" sz="1400" dirty="0">
              <a:solidFill>
                <a:srgbClr val="003399"/>
              </a:solidFill>
              <a:latin typeface="+mj-lt"/>
            </a:endParaRPr>
          </a:p>
        </p:txBody>
      </p:sp>
      <p:graphicFrame>
        <p:nvGraphicFramePr>
          <p:cNvPr id="27" name="Object 4"/>
          <p:cNvGraphicFramePr>
            <a:graphicFrameLocks noChangeAspect="1"/>
          </p:cNvGraphicFramePr>
          <p:nvPr>
            <p:custDataLst>
              <p:tags r:id="rId6"/>
            </p:custDataLst>
            <p:extLst>
              <p:ext uri="{D42A27DB-BD31-4B8C-83A1-F6EECF244321}">
                <p14:modId xmlns:p14="http://schemas.microsoft.com/office/powerpoint/2010/main" val="1564750106"/>
              </p:ext>
            </p:extLst>
          </p:nvPr>
        </p:nvGraphicFramePr>
        <p:xfrm>
          <a:off x="926593" y="1834519"/>
          <a:ext cx="7654904" cy="3943273"/>
        </p:xfrm>
        <a:graphic>
          <a:graphicData uri="http://schemas.openxmlformats.org/drawingml/2006/chart">
            <c:chart xmlns:c="http://schemas.openxmlformats.org/drawingml/2006/chart" xmlns:r="http://schemas.openxmlformats.org/officeDocument/2006/relationships" r:id="rId15"/>
          </a:graphicData>
        </a:graphic>
      </p:graphicFrame>
      <p:sp>
        <p:nvSpPr>
          <p:cNvPr id="5128" name="AutoShape 10"/>
          <p:cNvSpPr>
            <a:spLocks/>
          </p:cNvSpPr>
          <p:nvPr>
            <p:custDataLst>
              <p:tags r:id="rId7"/>
            </p:custDataLst>
          </p:nvPr>
        </p:nvSpPr>
        <p:spPr bwMode="auto">
          <a:xfrm rot="5400000">
            <a:off x="2602539" y="1803138"/>
            <a:ext cx="274321" cy="3382376"/>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5130" name="Text Box 12"/>
          <p:cNvSpPr txBox="1">
            <a:spLocks noChangeArrowheads="1"/>
          </p:cNvSpPr>
          <p:nvPr>
            <p:custDataLst>
              <p:tags r:id="rId8"/>
            </p:custDataLst>
          </p:nvPr>
        </p:nvSpPr>
        <p:spPr bwMode="auto">
          <a:xfrm>
            <a:off x="2106592" y="1988408"/>
            <a:ext cx="1208045"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134" name="Text Box 33"/>
          <p:cNvSpPr txBox="1">
            <a:spLocks noChangeArrowheads="1"/>
          </p:cNvSpPr>
          <p:nvPr>
            <p:custDataLst>
              <p:tags r:id="rId9"/>
            </p:custDataLst>
          </p:nvPr>
        </p:nvSpPr>
        <p:spPr bwMode="auto">
          <a:xfrm>
            <a:off x="5509550" y="3127942"/>
            <a:ext cx="1096002"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r>
              <a:rPr lang="en-CA" sz="700" dirty="0" smtClean="0"/>
              <a:t>)</a:t>
            </a:r>
            <a:endParaRPr lang="en-CA" sz="700" dirty="0"/>
          </a:p>
        </p:txBody>
      </p:sp>
      <p:sp>
        <p:nvSpPr>
          <p:cNvPr id="28" name="AutoShape 10"/>
          <p:cNvSpPr>
            <a:spLocks/>
          </p:cNvSpPr>
          <p:nvPr>
            <p:custDataLst>
              <p:tags r:id="rId10"/>
            </p:custDataLst>
          </p:nvPr>
        </p:nvSpPr>
        <p:spPr bwMode="auto">
          <a:xfrm rot="5400000">
            <a:off x="5959404" y="312646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1777505794"/>
              </p:ext>
            </p:extLst>
          </p:nvPr>
        </p:nvGraphicFramePr>
        <p:xfrm>
          <a:off x="1146048" y="5476875"/>
          <a:ext cx="6835903" cy="455456"/>
        </p:xfrm>
        <a:graphic>
          <a:graphicData uri="http://schemas.openxmlformats.org/drawingml/2006/table">
            <a:tbl>
              <a:tblPr/>
              <a:tblGrid>
                <a:gridCol w="1536192"/>
                <a:gridCol w="1682496"/>
                <a:gridCol w="1755648"/>
                <a:gridCol w="1861567"/>
              </a:tblGrid>
              <a:tr h="455456">
                <a:tc>
                  <a:txBody>
                    <a:bodyPr/>
                    <a:lstStyle/>
                    <a:p>
                      <a:pPr algn="ctr" fontAlgn="ctr"/>
                      <a:r>
                        <a:rPr lang="fr-CA" sz="1200" b="1" i="0" u="none" strike="noStrike" noProof="0" dirty="0" smtClean="0">
                          <a:latin typeface="+mn-lt"/>
                        </a:rPr>
                        <a:t>Oui,</a:t>
                      </a:r>
                      <a:r>
                        <a:rPr lang="fr-CA" sz="1200" b="1" i="0" u="none" strike="noStrike" baseline="0" noProof="0" dirty="0" smtClean="0">
                          <a:latin typeface="+mn-lt"/>
                        </a:rPr>
                        <a:t> absolument</a:t>
                      </a:r>
                      <a:endParaRPr lang="fr-CA" sz="1200" b="1" i="0" u="none" strike="noStrike" noProof="0" dirty="0" smtClean="0">
                        <a:latin typeface="+mn-lt"/>
                      </a:endParaRP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(n=98)                 (n=73)</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(n=47)                   (n=28)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a:t>
                      </a:r>
                      <a:r>
                        <a:rPr lang="fr-CA" sz="1200" b="1" i="0" u="none" strike="noStrike" baseline="0" noProof="0" dirty="0" smtClean="0">
                          <a:latin typeface="+mn-lt"/>
                        </a:rPr>
                        <a:t> pas</a:t>
                      </a:r>
                      <a:br>
                        <a:rPr lang="fr-CA" sz="1200" b="1" i="0" u="none" strike="noStrike" baseline="0" noProof="0" dirty="0" smtClean="0">
                          <a:latin typeface="+mn-lt"/>
                        </a:rPr>
                      </a:br>
                      <a:r>
                        <a:rPr lang="fr-CA" sz="900" b="0" i="0" u="none" strike="noStrike" kern="1200" noProof="0" dirty="0" smtClean="0">
                          <a:solidFill>
                            <a:schemeClr val="tx2"/>
                          </a:solidFill>
                          <a:latin typeface="Arial Narrow" pitchFamily="34" charset="0"/>
                          <a:ea typeface="+mn-ea"/>
                          <a:cs typeface="+mn-cs"/>
                        </a:rPr>
                        <a:t>(n=7)</a:t>
                      </a:r>
                      <a:r>
                        <a:rPr lang="fr-CA" sz="1200" b="1" i="0" u="none" strike="noStrike" noProof="0" dirty="0" smtClean="0">
                          <a:latin typeface="+mn-lt"/>
                        </a:rPr>
                        <a:t>         </a:t>
                      </a:r>
                      <a:r>
                        <a:rPr lang="fr-CA" sz="900" b="0" i="0" u="none" strike="noStrike" kern="1200" noProof="0" dirty="0" smtClean="0">
                          <a:solidFill>
                            <a:schemeClr val="tx2"/>
                          </a:solidFill>
                          <a:latin typeface="Arial Narrow" pitchFamily="34" charset="0"/>
                          <a:ea typeface="+mn-ea"/>
                          <a:cs typeface="+mn-cs"/>
                        </a:rPr>
                        <a:t>(n=5)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endParaRPr lang="fr-CA" sz="1200" b="1" i="0" u="none" strike="noStrike" baseline="0" noProof="0" dirty="0" smtClean="0">
                        <a:latin typeface="+mn-lt"/>
                      </a:endParaRPr>
                    </a:p>
                    <a:p>
                      <a:pPr algn="l" fontAlgn="ctr"/>
                      <a:r>
                        <a:rPr lang="fr-CA" sz="900" b="0" i="0" u="none" strike="noStrike" kern="1200" noProof="0" dirty="0" smtClean="0">
                          <a:solidFill>
                            <a:schemeClr val="tx2"/>
                          </a:solidFill>
                          <a:latin typeface="Arial Narrow" pitchFamily="34" charset="0"/>
                          <a:ea typeface="+mn-ea"/>
                          <a:cs typeface="+mn-cs"/>
                        </a:rPr>
                        <a:t>                 (n=2)                (n=0)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2106592" y="2393594"/>
            <a:ext cx="1208046"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94 %</a:t>
            </a:r>
            <a:endParaRPr lang="en-CA" sz="900" dirty="0" smtClean="0"/>
          </a:p>
          <a:p>
            <a:r>
              <a:rPr lang="en-CA" sz="900" dirty="0" smtClean="0"/>
              <a:t>(n=145)</a:t>
            </a:r>
          </a:p>
          <a:p>
            <a:r>
              <a:rPr lang="en-CA" sz="1100" dirty="0" smtClean="0"/>
              <a:t>2013 : 95 %</a:t>
            </a:r>
            <a:r>
              <a:rPr lang="en-CA" sz="400" dirty="0" smtClean="0"/>
              <a:t>    </a:t>
            </a:r>
            <a:r>
              <a:rPr lang="en-CA" sz="700" dirty="0" smtClean="0"/>
              <a:t>(n=101</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5502264" y="3548640"/>
            <a:ext cx="1188599" cy="746358"/>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6 %</a:t>
            </a:r>
          </a:p>
          <a:p>
            <a:r>
              <a:rPr lang="en-CA" sz="800" dirty="0"/>
              <a:t>(</a:t>
            </a:r>
            <a:r>
              <a:rPr lang="en-CA" sz="800" dirty="0" smtClean="0"/>
              <a:t>n=9)</a:t>
            </a:r>
          </a:p>
          <a:p>
            <a:r>
              <a:rPr lang="en-CA" sz="1100" dirty="0" smtClean="0"/>
              <a:t>2013 : 5 %</a:t>
            </a:r>
            <a:r>
              <a:rPr lang="en-CA" sz="400" dirty="0" smtClean="0"/>
              <a:t>     </a:t>
            </a:r>
            <a:r>
              <a:rPr lang="en-CA" sz="700" dirty="0"/>
              <a:t>(</a:t>
            </a:r>
            <a:r>
              <a:rPr lang="en-CA" sz="700" dirty="0" smtClean="0"/>
              <a:t>n=5)</a:t>
            </a:r>
            <a:endParaRPr lang="en-CA" sz="7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bwMode="auto">
          <a:xfrm>
            <a:off x="838200" y="195283"/>
            <a:ext cx="8162925" cy="553998"/>
          </a:xfrm>
          <a:noFill/>
          <a:ln>
            <a:miter lim="800000"/>
            <a:headEnd/>
            <a:tailEnd/>
          </a:ln>
        </p:spPr>
        <p:txBody>
          <a:bodyPr vert="horz" numCol="1" compatLnSpc="1">
            <a:prstTxWarp prst="textNoShape">
              <a:avLst/>
            </a:prstTxWarp>
          </a:bodyPr>
          <a:lstStyle/>
          <a:p>
            <a:r>
              <a:rPr lang="fr-CA" sz="2400" noProof="0" dirty="0" smtClean="0"/>
              <a:t>Intentions de carrière actuelles et antérieures </a:t>
            </a:r>
            <a:r>
              <a:rPr lang="fr-CA" noProof="0" dirty="0" smtClean="0"/>
              <a:t/>
            </a:r>
            <a:br>
              <a:rPr lang="fr-CA" noProof="0" dirty="0" smtClean="0"/>
            </a:br>
            <a:r>
              <a:rPr lang="fr-CA" sz="1600" noProof="0" dirty="0" smtClean="0"/>
              <a:t>(parmi les étudiants qui envisagent de faire carrière dans le domaine du génie)</a:t>
            </a:r>
            <a:endParaRPr lang="fr-CA" sz="1800" noProof="0" dirty="0" smtClean="0"/>
          </a:p>
        </p:txBody>
      </p:sp>
      <p:sp>
        <p:nvSpPr>
          <p:cNvPr id="35" name="Content Placeholder 34"/>
          <p:cNvSpPr>
            <a:spLocks noGrp="1"/>
          </p:cNvSpPr>
          <p:nvPr>
            <p:ph idx="1"/>
            <p:custDataLst>
              <p:tags r:id="rId2"/>
            </p:custDataLst>
          </p:nvPr>
        </p:nvSpPr>
        <p:spPr>
          <a:xfrm>
            <a:off x="352425" y="979488"/>
            <a:ext cx="8554508"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Plus de neuf étudiants sur dix, soit presque la totalité, qui envisagent de faire carrière en génie indiquent qu’ils avaient absolument ou probablement l’intention de le faire au début de leurs études.  </a:t>
            </a:r>
            <a:endParaRPr lang="fr-CA" sz="1400" noProof="0" dirty="0"/>
          </a:p>
        </p:txBody>
      </p:sp>
      <p:sp>
        <p:nvSpPr>
          <p:cNvPr id="614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2D66593-E3E3-45B5-967E-8D43FD5B0E71}" type="slidenum">
              <a:rPr lang="en-US"/>
              <a:pPr/>
              <a:t>16</a:t>
            </a:fld>
            <a:endParaRPr lang="en-US" dirty="0"/>
          </a:p>
        </p:txBody>
      </p:sp>
      <p:sp>
        <p:nvSpPr>
          <p:cNvPr id="2" name="Text Box 4"/>
          <p:cNvSpPr txBox="1">
            <a:spLocks noChangeArrowheads="1"/>
          </p:cNvSpPr>
          <p:nvPr>
            <p:custDataLst>
              <p:tags r:id="rId4"/>
            </p:custDataLst>
          </p:nvPr>
        </p:nvSpPr>
        <p:spPr bwMode="auto">
          <a:xfrm>
            <a:off x="395111" y="6258256"/>
            <a:ext cx="8229247" cy="338137"/>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Q18</a:t>
            </a:r>
            <a:r>
              <a:rPr lang="fr-CA" sz="800" dirty="0">
                <a:solidFill>
                  <a:schemeClr val="tx1"/>
                </a:solidFill>
                <a:latin typeface="+mj-lt"/>
              </a:rPr>
              <a:t>. Est-ce que vous projetiez d’exercer le génie lorsque vous avez commencé vos études?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Les étudiants qui envisagent de faire carrière en génie, 2013 (n=104); 2014 (n=151)</a:t>
            </a:r>
            <a:endParaRPr lang="fr-CA" sz="800" dirty="0">
              <a:solidFill>
                <a:schemeClr val="tx1"/>
              </a:solidFill>
              <a:latin typeface="+mj-lt"/>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2979247144"/>
              </p:ext>
            </p:extLst>
          </p:nvPr>
        </p:nvGraphicFramePr>
        <p:xfrm>
          <a:off x="660047" y="1950721"/>
          <a:ext cx="7975600" cy="3725250"/>
        </p:xfrm>
        <a:graphic>
          <a:graphicData uri="http://schemas.openxmlformats.org/drawingml/2006/chart">
            <c:chart xmlns:c="http://schemas.openxmlformats.org/drawingml/2006/chart" xmlns:r="http://schemas.openxmlformats.org/officeDocument/2006/relationships" r:id="rId14"/>
          </a:graphicData>
        </a:graphic>
      </p:graphicFrame>
      <p:sp>
        <p:nvSpPr>
          <p:cNvPr id="6151" name="Text Box 47"/>
          <p:cNvSpPr txBox="1">
            <a:spLocks noChangeArrowheads="1"/>
          </p:cNvSpPr>
          <p:nvPr>
            <p:custDataLst>
              <p:tags r:id="rId6"/>
            </p:custDataLst>
          </p:nvPr>
        </p:nvSpPr>
        <p:spPr bwMode="auto">
          <a:xfrm>
            <a:off x="6114459" y="3062852"/>
            <a:ext cx="110261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6157" name="Text Box 54"/>
          <p:cNvSpPr txBox="1">
            <a:spLocks noChangeArrowheads="1"/>
          </p:cNvSpPr>
          <p:nvPr>
            <p:custDataLst>
              <p:tags r:id="rId7"/>
            </p:custDataLst>
          </p:nvPr>
        </p:nvSpPr>
        <p:spPr bwMode="auto">
          <a:xfrm>
            <a:off x="2182481" y="2147871"/>
            <a:ext cx="1185752"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38" name="AutoShape 10"/>
          <p:cNvSpPr>
            <a:spLocks/>
          </p:cNvSpPr>
          <p:nvPr>
            <p:custDataLst>
              <p:tags r:id="rId8"/>
            </p:custDataLst>
          </p:nvPr>
        </p:nvSpPr>
        <p:spPr bwMode="auto">
          <a:xfrm rot="5400000">
            <a:off x="2576690" y="17081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custDataLst>
              <p:tags r:id="rId9"/>
            </p:custDataLst>
          </p:nvPr>
        </p:nvSpPr>
        <p:spPr bwMode="auto">
          <a:xfrm rot="5400000">
            <a:off x="6535672" y="2654135"/>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0"/>
            </p:custDataLst>
            <p:extLst>
              <p:ext uri="{D42A27DB-BD31-4B8C-83A1-F6EECF244321}">
                <p14:modId xmlns:p14="http://schemas.microsoft.com/office/powerpoint/2010/main" val="560609863"/>
              </p:ext>
            </p:extLst>
          </p:nvPr>
        </p:nvGraphicFramePr>
        <p:xfrm>
          <a:off x="669849" y="5473334"/>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(n=98)                     (n=73)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(n=46)                      (n=27)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a:t>
                      </a:r>
                      <a:r>
                        <a:rPr lang="fr-CA" sz="1200" b="1" i="0" u="none" strike="noStrike" baseline="0" noProof="0" dirty="0" smtClean="0">
                          <a:latin typeface="+mn-lt"/>
                        </a:rPr>
                        <a:t> pas</a:t>
                      </a:r>
                      <a:endParaRPr lang="fr-CA" sz="900" b="0" i="0" u="none" strike="noStrike" kern="1200" noProof="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(n=2)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1"/>
            </p:custDataLst>
          </p:nvPr>
        </p:nvSpPr>
        <p:spPr bwMode="auto">
          <a:xfrm>
            <a:off x="2182481" y="2522684"/>
            <a:ext cx="118575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96 %</a:t>
            </a:r>
            <a:endParaRPr lang="en-CA" sz="900" dirty="0" smtClean="0"/>
          </a:p>
          <a:p>
            <a:r>
              <a:rPr lang="en-CA" sz="900" dirty="0" smtClean="0"/>
              <a:t>(n=145)</a:t>
            </a:r>
          </a:p>
          <a:p>
            <a:r>
              <a:rPr lang="en-CA" sz="1100" dirty="0" smtClean="0"/>
              <a:t>2013 : 96 %</a:t>
            </a:r>
            <a:r>
              <a:rPr lang="en-CA" sz="400" dirty="0" smtClean="0"/>
              <a:t>    </a:t>
            </a:r>
            <a:r>
              <a:rPr lang="en-CA" sz="700" dirty="0" smtClean="0"/>
              <a:t>(n=100</a:t>
            </a:r>
            <a:r>
              <a:rPr lang="en-CA" sz="800" dirty="0" smtClean="0"/>
              <a:t>)</a:t>
            </a:r>
            <a:endParaRPr lang="en-CA" sz="800" dirty="0"/>
          </a:p>
        </p:txBody>
      </p:sp>
      <p:sp>
        <p:nvSpPr>
          <p:cNvPr id="16" name="Text Box 11"/>
          <p:cNvSpPr txBox="1">
            <a:spLocks noChangeArrowheads="1"/>
          </p:cNvSpPr>
          <p:nvPr>
            <p:custDataLst>
              <p:tags r:id="rId12"/>
            </p:custDataLst>
          </p:nvPr>
        </p:nvSpPr>
        <p:spPr bwMode="auto">
          <a:xfrm>
            <a:off x="6175359" y="3481562"/>
            <a:ext cx="1041716"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4 %</a:t>
            </a:r>
          </a:p>
          <a:p>
            <a:r>
              <a:rPr lang="en-CA" sz="800" dirty="0"/>
              <a:t>(</a:t>
            </a:r>
            <a:r>
              <a:rPr lang="en-CA" sz="800" dirty="0" smtClean="0"/>
              <a:t>n=7)</a:t>
            </a:r>
          </a:p>
          <a:p>
            <a:r>
              <a:rPr lang="en-CA" sz="1100" dirty="0" smtClean="0"/>
              <a:t>2013 : 4 %</a:t>
            </a:r>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custDataLst>
              <p:tags r:id="rId1"/>
            </p:custDataLst>
          </p:nvPr>
        </p:nvSpPr>
        <p:spPr>
          <a:xfrm>
            <a:off x="144463" y="2810515"/>
            <a:ext cx="4416425" cy="1246495"/>
          </a:xfrm>
        </p:spPr>
        <p:txBody>
          <a:bodyPr/>
          <a:lstStyle/>
          <a:p>
            <a:pPr fontAlgn="auto">
              <a:spcAft>
                <a:spcPts val="0"/>
              </a:spcAft>
              <a:defRPr/>
            </a:pPr>
            <a:r>
              <a:rPr lang="fr-CA" sz="3000" noProof="0" dirty="0" smtClean="0">
                <a:solidFill>
                  <a:schemeClr val="accent6"/>
                </a:solidFill>
              </a:rPr>
              <a:t>Intention quant à la demande de permis d’exercice</a:t>
            </a:r>
            <a:endParaRPr lang="fr-CA" noProof="0" dirty="0" smtClean="0">
              <a:solidFill>
                <a:schemeClr val="accent6"/>
              </a:solidFill>
            </a:endParaRPr>
          </a:p>
        </p:txBody>
      </p:sp>
      <p:sp>
        <p:nvSpPr>
          <p:cNvPr id="8601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EF693BC3-FFFA-4E4A-B2F1-C3C42A7AE877}" type="slidenum">
              <a:rPr lang="en-US"/>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584052830"/>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5"/>
          </a:graphicData>
        </a:graphic>
      </p:graphicFrame>
      <p:sp>
        <p:nvSpPr>
          <p:cNvPr id="8195"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Intention de faire une demande de permis</a:t>
            </a:r>
          </a:p>
        </p:txBody>
      </p:sp>
      <p:sp>
        <p:nvSpPr>
          <p:cNvPr id="34" name="Content Placeholder 33"/>
          <p:cNvSpPr>
            <a:spLocks noGrp="1"/>
          </p:cNvSpPr>
          <p:nvPr>
            <p:ph idx="1"/>
            <p:custDataLst>
              <p:tags r:id="rId3"/>
            </p:custDataLst>
          </p:nvPr>
        </p:nvSpPr>
        <p:spPr>
          <a:xfrm>
            <a:off x="349956" y="680923"/>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Presque la moitié des étudiants (45 %) indiquent qu’ils feront absolument une demande de permis d’exercice, tandis que deux sur dix (21 %) le feront probablement. Le quart des étudiants indiquent qu’ils sont peu susceptibles de faire une demande de permis; parmi eux, 16 % n’en feront probablement pas la demande, 7 % absolument pas et 11 % sont incertains. </a:t>
            </a:r>
            <a:endParaRPr lang="fr-CA" sz="1400" noProof="0"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18</a:t>
            </a:fld>
            <a:endParaRPr lang="en-US" dirty="0"/>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 Allez-vous faire une demande de permis d’exercice (ing.)?  </a:t>
            </a:r>
            <a:br>
              <a:rPr lang="fr-CA" sz="800" dirty="0" smtClean="0">
                <a:solidFill>
                  <a:schemeClr val="tx1"/>
                </a:solidFill>
                <a:latin typeface="+mj-lt"/>
              </a:rPr>
            </a:b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5426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endParaRPr lang="fr-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4762233" y="2887052"/>
            <a:ext cx="1282345"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8"/>
            </p:custDataLst>
          </p:nvPr>
        </p:nvSpPr>
        <p:spPr bwMode="auto">
          <a:xfrm>
            <a:off x="1588730" y="2096791"/>
            <a:ext cx="1189193"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60" name="AutoShape 10"/>
          <p:cNvSpPr>
            <a:spLocks/>
          </p:cNvSpPr>
          <p:nvPr>
            <p:custDataLst>
              <p:tags r:id="rId9"/>
            </p:custDataLst>
          </p:nvPr>
        </p:nvSpPr>
        <p:spPr bwMode="auto">
          <a:xfrm rot="5400000">
            <a:off x="2014043" y="204710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AutoShape 10"/>
          <p:cNvSpPr>
            <a:spLocks/>
          </p:cNvSpPr>
          <p:nvPr>
            <p:custDataLst>
              <p:tags r:id="rId10"/>
            </p:custDataLst>
          </p:nvPr>
        </p:nvSpPr>
        <p:spPr bwMode="auto">
          <a:xfrm rot="5400000">
            <a:off x="5287214" y="279969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custDataLst>
              <p:tags r:id="rId11"/>
            </p:custDataLst>
            <p:extLst>
              <p:ext uri="{D42A27DB-BD31-4B8C-83A1-F6EECF244321}">
                <p14:modId xmlns:p14="http://schemas.microsoft.com/office/powerpoint/2010/main" val="2423216894"/>
              </p:ext>
            </p:extLst>
          </p:nvPr>
        </p:nvGraphicFramePr>
        <p:xfrm>
          <a:off x="490520"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(n=69)               (n=42)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(n=33)                 (n=30)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(n=24)              (n=17)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             (n=10)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(n=17)                (n=7)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1588731" y="2512289"/>
            <a:ext cx="118919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66 %</a:t>
            </a:r>
            <a:endParaRPr lang="en-CA" sz="900" dirty="0" smtClean="0"/>
          </a:p>
          <a:p>
            <a:r>
              <a:rPr lang="en-CA" sz="900" dirty="0" smtClean="0"/>
              <a:t>(n=102)</a:t>
            </a:r>
          </a:p>
          <a:p>
            <a:r>
              <a:rPr lang="en-CA" sz="1100" dirty="0" smtClean="0"/>
              <a:t>2013 : 68 %</a:t>
            </a:r>
            <a:r>
              <a:rPr lang="en-CA" sz="400" dirty="0" smtClean="0"/>
              <a:t>    </a:t>
            </a:r>
            <a:r>
              <a:rPr lang="en-CA" sz="700" dirty="0" smtClean="0"/>
              <a:t>(n=72</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4762233" y="3279687"/>
            <a:ext cx="1282345"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23 %</a:t>
            </a:r>
          </a:p>
          <a:p>
            <a:r>
              <a:rPr lang="en-CA" sz="800" dirty="0"/>
              <a:t>(</a:t>
            </a:r>
            <a:r>
              <a:rPr lang="en-CA" sz="800" dirty="0" smtClean="0"/>
              <a:t>n=35)</a:t>
            </a:r>
          </a:p>
          <a:p>
            <a:r>
              <a:rPr lang="en-CA" sz="1100" dirty="0" smtClean="0"/>
              <a:t>2013 : 25 %</a:t>
            </a:r>
            <a:r>
              <a:rPr lang="en-CA" sz="400" dirty="0" smtClean="0"/>
              <a:t>     </a:t>
            </a:r>
          </a:p>
          <a:p>
            <a:r>
              <a:rPr lang="en-CA" sz="700" dirty="0" smtClean="0"/>
              <a:t>(n=27)</a:t>
            </a:r>
            <a:endParaRPr lang="en-CA" sz="7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1655008309"/>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5"/>
          </a:graphicData>
        </a:graphic>
      </p:graphicFrame>
      <p:sp>
        <p:nvSpPr>
          <p:cNvPr id="8195" name="Rectangle 2"/>
          <p:cNvSpPr>
            <a:spLocks noGrp="1" noChangeArrowheads="1"/>
          </p:cNvSpPr>
          <p:nvPr>
            <p:ph type="title"/>
            <p:custDataLst>
              <p:tags r:id="rId2"/>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Intention de faire une demande de permis – </a:t>
            </a:r>
            <a:br>
              <a:rPr lang="fr-CA" noProof="0" dirty="0" smtClean="0"/>
            </a:br>
            <a:r>
              <a:rPr lang="fr-CA" noProof="0" dirty="0" smtClean="0"/>
              <a:t>Faire carrière en génie </a:t>
            </a:r>
          </a:p>
        </p:txBody>
      </p:sp>
      <p:sp>
        <p:nvSpPr>
          <p:cNvPr id="34" name="Content Placeholder 33"/>
          <p:cNvSpPr>
            <a:spLocks noGrp="1"/>
          </p:cNvSpPr>
          <p:nvPr>
            <p:ph idx="1"/>
            <p:custDataLst>
              <p:tags r:id="rId3"/>
            </p:custDataLst>
          </p:nvPr>
        </p:nvSpPr>
        <p:spPr>
          <a:xfrm>
            <a:off x="363713" y="832732"/>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noProof="0" dirty="0" smtClean="0"/>
              <a:t>Parmi les étudiants qui</a:t>
            </a:r>
            <a:r>
              <a:rPr lang="fr-CA" sz="1400" dirty="0" smtClean="0"/>
              <a:t> projettent de faire carrière en génie, presque la moitié (46 %) indique qu’ils feront absolument une demande de permis, tandis que deux sur dix (21 %) le feront probablement. Le quart des étudiants est peu susceptible de faire une demande de permis; parmi ce groupe, 15 % ne le feront probablement pas et 7 % ne le feront absolument pas</a:t>
            </a:r>
            <a:r>
              <a:rPr lang="fr-CA" sz="1400" noProof="0" dirty="0" smtClean="0"/>
              <a:t>.</a:t>
            </a:r>
            <a:endParaRPr lang="fr-CA" sz="1400" noProof="0"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19</a:t>
            </a:fld>
            <a:endParaRPr lang="en-US" dirty="0"/>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Q21. Allez-vous faire une demande de permis d’exercice (ing.)?  </a:t>
            </a:r>
            <a:br>
              <a:rPr lang="fr-CA" sz="800" dirty="0" smtClean="0">
                <a:solidFill>
                  <a:schemeClr val="tx1"/>
                </a:solidFill>
                <a:latin typeface="+mj-lt"/>
              </a:rPr>
            </a:br>
            <a:r>
              <a:rPr lang="fr-CA" sz="800" dirty="0" smtClean="0">
                <a:solidFill>
                  <a:schemeClr val="tx1"/>
                </a:solidFill>
                <a:latin typeface="+mj-lt"/>
              </a:rPr>
              <a:t>Base : Les répondants qui envisagent de faire carrière dans le domaine du génie, </a:t>
            </a:r>
            <a:r>
              <a:rPr lang="fr-CA" sz="800" dirty="0" smtClean="0">
                <a:solidFill>
                  <a:srgbClr val="1F497D"/>
                </a:solidFill>
                <a:latin typeface="Calibri"/>
              </a:rPr>
              <a:t>2013 </a:t>
            </a:r>
            <a:r>
              <a:rPr lang="fr-CA" sz="800" dirty="0" smtClean="0">
                <a:solidFill>
                  <a:schemeClr val="tx1"/>
                </a:solidFill>
                <a:latin typeface="+mj-lt"/>
              </a:rPr>
              <a:t>(n=104); 2014 (n=151)</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64208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Avez-vous l’intention de faire une demande de permis d’exercice?</a:t>
            </a:r>
            <a:endParaRPr lang="fr-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4766194" y="2887052"/>
            <a:ext cx="1224920"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8"/>
            </p:custDataLst>
          </p:nvPr>
        </p:nvSpPr>
        <p:spPr bwMode="auto">
          <a:xfrm>
            <a:off x="1507857" y="2142187"/>
            <a:ext cx="1177470"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60" name="AutoShape 10"/>
          <p:cNvSpPr>
            <a:spLocks/>
          </p:cNvSpPr>
          <p:nvPr>
            <p:custDataLst>
              <p:tags r:id="rId9"/>
            </p:custDataLst>
          </p:nvPr>
        </p:nvSpPr>
        <p:spPr bwMode="auto">
          <a:xfrm rot="5400000">
            <a:off x="1940891" y="20768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AutoShape 10"/>
          <p:cNvSpPr>
            <a:spLocks/>
          </p:cNvSpPr>
          <p:nvPr>
            <p:custDataLst>
              <p:tags r:id="rId10"/>
            </p:custDataLst>
          </p:nvPr>
        </p:nvSpPr>
        <p:spPr bwMode="auto">
          <a:xfrm rot="5400000">
            <a:off x="5287214" y="286065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custDataLst>
              <p:tags r:id="rId11"/>
            </p:custDataLst>
            <p:extLst>
              <p:ext uri="{D42A27DB-BD31-4B8C-83A1-F6EECF244321}">
                <p14:modId xmlns:p14="http://schemas.microsoft.com/office/powerpoint/2010/main" val="2222772096"/>
              </p:ext>
            </p:extLst>
          </p:nvPr>
        </p:nvGraphicFramePr>
        <p:xfrm>
          <a:off x="490520" y="581449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(n=69)               (n=42)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(n=32)              (n=30)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(n=23)              (n=15)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(n=11)                (n=10)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(n=16)              (n=7)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2"/>
            </p:custDataLst>
          </p:nvPr>
        </p:nvSpPr>
        <p:spPr bwMode="auto">
          <a:xfrm>
            <a:off x="1507857" y="2564833"/>
            <a:ext cx="1177470"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67 %</a:t>
            </a:r>
            <a:endParaRPr lang="en-CA" sz="900" dirty="0" smtClean="0"/>
          </a:p>
          <a:p>
            <a:r>
              <a:rPr lang="en-CA" sz="900" dirty="0" smtClean="0"/>
              <a:t>(n=101)</a:t>
            </a:r>
          </a:p>
          <a:p>
            <a:r>
              <a:rPr lang="en-CA" sz="1100" dirty="0" smtClean="0"/>
              <a:t>2013 : 69 %</a:t>
            </a:r>
            <a:r>
              <a:rPr lang="en-CA" sz="400" dirty="0" smtClean="0"/>
              <a:t>    </a:t>
            </a:r>
            <a:r>
              <a:rPr lang="en-CA" sz="700" dirty="0" smtClean="0"/>
              <a:t>(n=72</a:t>
            </a:r>
            <a:r>
              <a:rPr lang="en-CA" sz="800" dirty="0" smtClean="0"/>
              <a:t>)</a:t>
            </a:r>
            <a:endParaRPr lang="en-CA" sz="800" dirty="0"/>
          </a:p>
        </p:txBody>
      </p:sp>
      <p:sp>
        <p:nvSpPr>
          <p:cNvPr id="17" name="Text Box 11"/>
          <p:cNvSpPr txBox="1">
            <a:spLocks noChangeArrowheads="1"/>
          </p:cNvSpPr>
          <p:nvPr>
            <p:custDataLst>
              <p:tags r:id="rId13"/>
            </p:custDataLst>
          </p:nvPr>
        </p:nvSpPr>
        <p:spPr bwMode="auto">
          <a:xfrm>
            <a:off x="4701318" y="3344500"/>
            <a:ext cx="1354672"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23 %</a:t>
            </a:r>
          </a:p>
          <a:p>
            <a:r>
              <a:rPr lang="en-CA" sz="800" dirty="0"/>
              <a:t>(</a:t>
            </a:r>
            <a:r>
              <a:rPr lang="en-CA" sz="800" dirty="0" smtClean="0"/>
              <a:t>n=34)</a:t>
            </a:r>
          </a:p>
          <a:p>
            <a:r>
              <a:rPr lang="en-CA" sz="1100" dirty="0" smtClean="0"/>
              <a:t>2013 : 24 %</a:t>
            </a:r>
            <a:r>
              <a:rPr lang="en-CA" sz="400" dirty="0" smtClean="0"/>
              <a:t> </a:t>
            </a:r>
          </a:p>
          <a:p>
            <a:r>
              <a:rPr lang="en-CA" sz="400" dirty="0" smtClean="0"/>
              <a:t>   </a:t>
            </a:r>
            <a:r>
              <a:rPr lang="en-CA" sz="700" dirty="0"/>
              <a:t>(</a:t>
            </a:r>
            <a:r>
              <a:rPr lang="en-CA" sz="700" dirty="0" smtClean="0"/>
              <a:t>n=25)</a:t>
            </a:r>
            <a:endParaRPr lang="en-CA" sz="7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Table des matières</a:t>
            </a:r>
          </a:p>
        </p:txBody>
      </p:sp>
      <p:sp>
        <p:nvSpPr>
          <p:cNvPr id="76803" name="Rectangle 5"/>
          <p:cNvSpPr>
            <a:spLocks noGrp="1" noChangeArrowheads="1"/>
          </p:cNvSpPr>
          <p:nvPr>
            <p:ph idx="1"/>
            <p:custDataLst>
              <p:tags r:id="rId2"/>
            </p:custDataLst>
          </p:nvPr>
        </p:nvSpPr>
        <p:spPr bwMode="auto">
          <a:xfrm>
            <a:off x="796924" y="844021"/>
            <a:ext cx="7740650" cy="5489575"/>
          </a:xfrm>
          <a:noFill/>
          <a:ln>
            <a:miter lim="800000"/>
            <a:headEnd/>
            <a:tailEnd/>
          </a:ln>
        </p:spPr>
        <p:txBody>
          <a:bodyPr vert="horz" wrap="square" numCol="1" anchor="t" anchorCtr="0" compatLnSpc="1">
            <a:prstTxWarp prst="textNoShape">
              <a:avLst/>
            </a:prstTxWarp>
          </a:bodyPr>
          <a:lstStyle/>
          <a:p>
            <a:pPr marL="0" indent="0">
              <a:buFontTx/>
              <a:buNone/>
            </a:pPr>
            <a:r>
              <a:rPr lang="fr-CA" sz="1600" noProof="0" dirty="0" smtClean="0"/>
              <a:t>Objectifs de recherche						3</a:t>
            </a:r>
          </a:p>
          <a:p>
            <a:pPr marL="0" indent="0">
              <a:buFontTx/>
              <a:buNone/>
            </a:pPr>
            <a:r>
              <a:rPr lang="fr-CA" sz="1600" noProof="0" dirty="0" smtClean="0"/>
              <a:t>Méthodologie							4</a:t>
            </a:r>
          </a:p>
          <a:p>
            <a:pPr marL="0" indent="0">
              <a:buFontTx/>
              <a:buNone/>
            </a:pPr>
            <a:r>
              <a:rPr lang="fr-CA" sz="1600" noProof="0" dirty="0" smtClean="0"/>
              <a:t>Points saillants							6</a:t>
            </a:r>
          </a:p>
          <a:p>
            <a:pPr marL="0" indent="0">
              <a:buFontTx/>
              <a:buNone/>
            </a:pPr>
            <a:r>
              <a:rPr lang="fr-CA" sz="1600" noProof="0" dirty="0" smtClean="0"/>
              <a:t>Résumé								7</a:t>
            </a:r>
          </a:p>
          <a:p>
            <a:pPr marL="0" indent="0">
              <a:buFontTx/>
              <a:buNone/>
            </a:pPr>
            <a:r>
              <a:rPr lang="fr-CA" sz="1600" noProof="0" dirty="0" smtClean="0"/>
              <a:t>Plans d’avenir							11</a:t>
            </a:r>
          </a:p>
          <a:p>
            <a:pPr marL="0" indent="0">
              <a:buFontTx/>
              <a:buNone/>
            </a:pPr>
            <a:r>
              <a:rPr lang="fr-CA" sz="1600" noProof="0" dirty="0" smtClean="0"/>
              <a:t>Intention de faire une demande de permis					17</a:t>
            </a:r>
          </a:p>
          <a:p>
            <a:pPr marL="0" indent="0">
              <a:buFontTx/>
              <a:buNone/>
            </a:pPr>
            <a:r>
              <a:rPr lang="fr-CA" sz="1600" noProof="0" dirty="0" smtClean="0"/>
              <a:t>Connaissance du permis d’exercice					28</a:t>
            </a:r>
          </a:p>
          <a:p>
            <a:pPr marL="0" indent="0">
              <a:buFontTx/>
              <a:buNone/>
            </a:pPr>
            <a:r>
              <a:rPr lang="fr-CA" sz="1600" noProof="0" dirty="0" smtClean="0"/>
              <a:t>Connaissance de l’ordre provincial 					34</a:t>
            </a:r>
          </a:p>
          <a:p>
            <a:pPr marL="0" indent="0">
              <a:buFontTx/>
              <a:buNone/>
            </a:pPr>
            <a:r>
              <a:rPr lang="fr-CA" sz="1600" noProof="0" dirty="0" smtClean="0"/>
              <a:t>Connaissance de la </a:t>
            </a:r>
            <a:r>
              <a:rPr lang="fr-CA" sz="1600" i="1" noProof="0" dirty="0" smtClean="0"/>
              <a:t>Loi sur les ingénieurs</a:t>
            </a:r>
            <a:r>
              <a:rPr lang="fr-CA" sz="1600" noProof="0" dirty="0" smtClean="0"/>
              <a:t> 					37</a:t>
            </a:r>
          </a:p>
          <a:p>
            <a:pPr marL="0" indent="0">
              <a:buFontTx/>
              <a:buNone/>
            </a:pPr>
            <a:r>
              <a:rPr lang="fr-CA" sz="1600" noProof="0" dirty="0"/>
              <a:t>O</a:t>
            </a:r>
            <a:r>
              <a:rPr lang="fr-CA" sz="1600" noProof="0" dirty="0" smtClean="0"/>
              <a:t>util d’orientation de carrière						40</a:t>
            </a:r>
          </a:p>
          <a:p>
            <a:pPr marL="0" indent="0">
              <a:buFontTx/>
              <a:buNone/>
            </a:pPr>
            <a:r>
              <a:rPr lang="fr-CA" sz="1600" noProof="0" dirty="0" smtClean="0"/>
              <a:t>Données démographiques						45</a:t>
            </a:r>
          </a:p>
          <a:p>
            <a:pPr marL="0" indent="0">
              <a:buFontTx/>
              <a:buNone/>
            </a:pPr>
            <a:r>
              <a:rPr lang="fr-CA" sz="1600" noProof="0" dirty="0" smtClean="0"/>
              <a:t>Analyse supplémentaire : Impact sur l’intention de faire carrière en génie et de faire une demande de permis</a:t>
            </a:r>
          </a:p>
          <a:p>
            <a:pPr marL="0" indent="0">
              <a:buFontTx/>
              <a:buNone/>
              <a:tabLst>
                <a:tab pos="519113" algn="l"/>
              </a:tabLst>
            </a:pPr>
            <a:r>
              <a:rPr lang="fr-CA" sz="1600" noProof="0" dirty="0" smtClean="0"/>
              <a:t>	Participation à un atelier ou un séminaire				49</a:t>
            </a:r>
          </a:p>
          <a:p>
            <a:pPr marL="0" indent="0">
              <a:buFontTx/>
              <a:buNone/>
              <a:tabLst>
                <a:tab pos="519113" algn="l"/>
              </a:tabLst>
            </a:pPr>
            <a:r>
              <a:rPr lang="fr-CA" sz="1600" noProof="0" dirty="0" smtClean="0"/>
              <a:t>	Connaissance de la </a:t>
            </a:r>
            <a:r>
              <a:rPr lang="fr-CA" sz="1600" i="1" noProof="0" dirty="0" smtClean="0"/>
              <a:t>Loi sur les ingénieurs</a:t>
            </a:r>
            <a:r>
              <a:rPr lang="fr-CA" sz="1600" noProof="0" dirty="0" smtClean="0"/>
              <a:t>				52</a:t>
            </a:r>
          </a:p>
          <a:p>
            <a:pPr marL="0" indent="0">
              <a:buFontTx/>
              <a:buNone/>
              <a:tabLst>
                <a:tab pos="519113" algn="l"/>
              </a:tabLst>
            </a:pPr>
            <a:r>
              <a:rPr lang="fr-CA" sz="1600" noProof="0" dirty="0" smtClean="0"/>
              <a:t>	Connaissance du permis d’ingénieur et des rôles				55</a:t>
            </a:r>
          </a:p>
          <a:p>
            <a:pPr marL="0" indent="0">
              <a:buFontTx/>
              <a:buNone/>
              <a:tabLst>
                <a:tab pos="519113" algn="l"/>
              </a:tabLst>
            </a:pPr>
            <a:r>
              <a:rPr lang="fr-CA" sz="1600" noProof="0" dirty="0" smtClean="0"/>
              <a:t>	Connaissance des responsabilités des organisations			58</a:t>
            </a:r>
            <a:endParaRPr lang="fr-CA" sz="1600" noProof="0" dirty="0"/>
          </a:p>
        </p:txBody>
      </p:sp>
      <p:sp>
        <p:nvSpPr>
          <p:cNvPr id="7680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130FEBD-FACE-4999-B81D-E4D10DDE0AD8}"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Text Box 21"/>
          <p:cNvSpPr txBox="1">
            <a:spLocks noChangeArrowheads="1"/>
          </p:cNvSpPr>
          <p:nvPr>
            <p:custDataLst>
              <p:tags r:id="rId1"/>
            </p:custDataLst>
          </p:nvPr>
        </p:nvSpPr>
        <p:spPr bwMode="auto">
          <a:xfrm>
            <a:off x="1071033" y="169025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Envisagez-vous un jour de faire une demande de permis d’exercice?</a:t>
            </a:r>
            <a:endParaRPr lang="fr-CA" sz="1400" dirty="0">
              <a:solidFill>
                <a:srgbClr val="003399"/>
              </a:solidFill>
              <a:latin typeface="+mj-lt"/>
            </a:endParaRPr>
          </a:p>
        </p:txBody>
      </p:sp>
      <p:graphicFrame>
        <p:nvGraphicFramePr>
          <p:cNvPr id="35" name="Object 4"/>
          <p:cNvGraphicFramePr>
            <a:graphicFrameLocks noGrp="1" noChangeAspect="1"/>
          </p:cNvGraphicFramePr>
          <p:nvPr>
            <p:ph idx="1"/>
            <p:custDataLst>
              <p:tags r:id="rId2"/>
            </p:custDataLst>
            <p:extLst>
              <p:ext uri="{D42A27DB-BD31-4B8C-83A1-F6EECF244321}">
                <p14:modId xmlns:p14="http://schemas.microsoft.com/office/powerpoint/2010/main" val="3415155560"/>
              </p:ext>
            </p:extLst>
          </p:nvPr>
        </p:nvGraphicFramePr>
        <p:xfrm>
          <a:off x="583848" y="1842657"/>
          <a:ext cx="8006997" cy="4059668"/>
        </p:xfrm>
        <a:graphic>
          <a:graphicData uri="http://schemas.openxmlformats.org/drawingml/2006/chart">
            <c:chart xmlns:c="http://schemas.openxmlformats.org/drawingml/2006/chart" xmlns:r="http://schemas.openxmlformats.org/officeDocument/2006/relationships" r:id="rId15"/>
          </a:graphicData>
        </a:graphic>
      </p:graphicFrame>
      <p:sp>
        <p:nvSpPr>
          <p:cNvPr id="10243" name="Rectangle 2"/>
          <p:cNvSpPr>
            <a:spLocks noGrp="1" noChangeArrowheads="1"/>
          </p:cNvSpPr>
          <p:nvPr>
            <p:ph type="title"/>
            <p:custDataLst>
              <p:tags r:id="rId3"/>
            </p:custDataLst>
          </p:nvPr>
        </p:nvSpPr>
        <p:spPr bwMode="auto">
          <a:xfrm>
            <a:off x="703671" y="264507"/>
            <a:ext cx="8162925" cy="263149"/>
          </a:xfrm>
          <a:noFill/>
          <a:ln>
            <a:miter lim="800000"/>
            <a:headEnd/>
            <a:tailEnd/>
          </a:ln>
        </p:spPr>
        <p:txBody>
          <a:bodyPr vert="horz" numCol="1" compatLnSpc="1">
            <a:prstTxWarp prst="textNoShape">
              <a:avLst/>
            </a:prstTxWarp>
          </a:bodyPr>
          <a:lstStyle/>
          <a:p>
            <a:r>
              <a:rPr lang="fr-CA" sz="1900" noProof="0" dirty="0" smtClean="0"/>
              <a:t>Intention de faire un jour une demande de permis d’exercice</a:t>
            </a:r>
          </a:p>
        </p:txBody>
      </p:sp>
      <p:sp>
        <p:nvSpPr>
          <p:cNvPr id="10244"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1A5B26A8-B61E-4E19-9014-12657928C1BB}" type="slidenum">
              <a:rPr lang="en-US"/>
              <a:pPr/>
              <a:t>20</a:t>
            </a:fld>
            <a:endParaRPr lang="en-US" dirty="0"/>
          </a:p>
        </p:txBody>
      </p:sp>
      <p:sp>
        <p:nvSpPr>
          <p:cNvPr id="10255" name="Text Box 19"/>
          <p:cNvSpPr txBox="1">
            <a:spLocks noChangeArrowheads="1"/>
          </p:cNvSpPr>
          <p:nvPr>
            <p:custDataLst>
              <p:tags r:id="rId5"/>
            </p:custDataLst>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Q22. Envisagez-vous un jour de faire une demande de permis d’exercice (ing.)? </a:t>
            </a:r>
            <a:br>
              <a:rPr lang="fr-CA" sz="800" dirty="0" smtClean="0">
                <a:solidFill>
                  <a:schemeClr val="tx1"/>
                </a:solidFill>
                <a:latin typeface="+mj-lt"/>
              </a:rPr>
            </a:br>
            <a:r>
              <a:rPr lang="fr-CA" sz="800" dirty="0" smtClean="0">
                <a:solidFill>
                  <a:schemeClr val="tx1"/>
                </a:solidFill>
                <a:latin typeface="+mj-lt"/>
              </a:rPr>
              <a:t>Base : Les participants qui ont répondu « Non » à la Q21, 2013 (n=27); 2014 (n=35)</a:t>
            </a:r>
            <a:endParaRPr lang="fr-CA" sz="800" dirty="0">
              <a:solidFill>
                <a:schemeClr val="tx1"/>
              </a:solidFill>
              <a:latin typeface="+mj-lt"/>
            </a:endParaRPr>
          </a:p>
        </p:txBody>
      </p:sp>
      <p:sp>
        <p:nvSpPr>
          <p:cNvPr id="34" name="Content Placeholder 33"/>
          <p:cNvSpPr txBox="1">
            <a:spLocks/>
          </p:cNvSpPr>
          <p:nvPr>
            <p:custDataLst>
              <p:tags r:id="rId6"/>
            </p:custDataLst>
          </p:nvPr>
        </p:nvSpPr>
        <p:spPr>
          <a:xfrm>
            <a:off x="352424" y="754538"/>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Parmi les étudiants qui n’envisagent pas de faire une demande de permis ou qui sont incertains, plus de neuf sur dix (91 %) indiquent qu’ils feront probablement ou absolument une demande un jour, tandis qu’un sur dix (9 %) n’envisage pas de faire de demande un jour. </a:t>
            </a:r>
            <a:r>
              <a:rPr lang="fr-CA" sz="1400" b="0" i="1" dirty="0" smtClean="0">
                <a:solidFill>
                  <a:schemeClr val="tx1"/>
                </a:solidFill>
                <a:latin typeface="+mj-lt"/>
              </a:rPr>
              <a:t>En raison de la très faible taille de la base, les résultats doivent être interprétés avec réserve.</a:t>
            </a:r>
            <a:r>
              <a:rPr lang="fr-CA" sz="1400" b="0" i="1" dirty="0" smtClean="0">
                <a:solidFill>
                  <a:srgbClr val="1F497D"/>
                </a:solidFill>
                <a:latin typeface="Calibri"/>
              </a:rPr>
              <a:t> </a:t>
            </a:r>
            <a:endParaRPr lang="fr-CA" sz="1800" b="0" i="1" dirty="0">
              <a:solidFill>
                <a:schemeClr val="tx1"/>
              </a:solidFill>
              <a:latin typeface="+mn-lt"/>
            </a:endParaRPr>
          </a:p>
        </p:txBody>
      </p:sp>
      <p:sp>
        <p:nvSpPr>
          <p:cNvPr id="56" name="Text Box 15"/>
          <p:cNvSpPr txBox="1">
            <a:spLocks noChangeArrowheads="1"/>
          </p:cNvSpPr>
          <p:nvPr>
            <p:custDataLst>
              <p:tags r:id="rId7"/>
            </p:custDataLst>
          </p:nvPr>
        </p:nvSpPr>
        <p:spPr bwMode="auto">
          <a:xfrm>
            <a:off x="4840249" y="2907025"/>
            <a:ext cx="1097230"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7" name="Text Box 19"/>
          <p:cNvSpPr txBox="1">
            <a:spLocks noChangeArrowheads="1"/>
          </p:cNvSpPr>
          <p:nvPr>
            <p:custDataLst>
              <p:tags r:id="rId8"/>
            </p:custDataLst>
          </p:nvPr>
        </p:nvSpPr>
        <p:spPr bwMode="auto">
          <a:xfrm>
            <a:off x="1527858" y="1873159"/>
            <a:ext cx="1158315"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9" name="AutoShape 10"/>
          <p:cNvSpPr>
            <a:spLocks/>
          </p:cNvSpPr>
          <p:nvPr>
            <p:custDataLst>
              <p:tags r:id="rId9"/>
            </p:custDataLst>
          </p:nvPr>
        </p:nvSpPr>
        <p:spPr bwMode="auto">
          <a:xfrm rot="5400000">
            <a:off x="2046410" y="1915301"/>
            <a:ext cx="182880" cy="2773376"/>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60" name="AutoShape 10"/>
          <p:cNvSpPr>
            <a:spLocks/>
          </p:cNvSpPr>
          <p:nvPr>
            <p:custDataLst>
              <p:tags r:id="rId10"/>
            </p:custDataLst>
          </p:nvPr>
        </p:nvSpPr>
        <p:spPr bwMode="auto">
          <a:xfrm rot="5400000">
            <a:off x="5297423" y="2950949"/>
            <a:ext cx="182882" cy="282854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1080294021"/>
              </p:ext>
            </p:extLst>
          </p:nvPr>
        </p:nvGraphicFramePr>
        <p:xfrm>
          <a:off x="642920" y="5643043"/>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(n=24)</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(n=14)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(n=8)                (n=8)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               (n=3)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(n=0)                 (n=0)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(n=0)              (n=2)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1527858" y="2259289"/>
            <a:ext cx="1158315"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91 %</a:t>
            </a:r>
            <a:endParaRPr lang="en-CA" sz="900" dirty="0" smtClean="0"/>
          </a:p>
          <a:p>
            <a:r>
              <a:rPr lang="en-CA" sz="900" dirty="0" smtClean="0"/>
              <a:t>(n=32)</a:t>
            </a:r>
          </a:p>
          <a:p>
            <a:r>
              <a:rPr lang="en-CA" sz="1100" dirty="0" smtClean="0"/>
              <a:t>2013 : 82 %</a:t>
            </a:r>
            <a:r>
              <a:rPr lang="en-CA" sz="400" dirty="0" smtClean="0"/>
              <a:t>    </a:t>
            </a:r>
            <a:r>
              <a:rPr lang="en-CA" sz="700" dirty="0" smtClean="0"/>
              <a:t>(n=22</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4757195" y="3360992"/>
            <a:ext cx="1180283"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9 %</a:t>
            </a:r>
          </a:p>
          <a:p>
            <a:r>
              <a:rPr lang="en-CA" sz="800" dirty="0"/>
              <a:t>(</a:t>
            </a:r>
            <a:r>
              <a:rPr lang="en-CA" sz="800" dirty="0" smtClean="0"/>
              <a:t>n=3)</a:t>
            </a:r>
          </a:p>
          <a:p>
            <a:r>
              <a:rPr lang="en-CA" sz="1100" dirty="0" smtClean="0"/>
              <a:t>2013 : 11 %</a:t>
            </a:r>
            <a:r>
              <a:rPr lang="en-CA" sz="400" dirty="0" smtClean="0"/>
              <a:t>     </a:t>
            </a:r>
            <a:r>
              <a:rPr lang="en-CA" sz="700" dirty="0"/>
              <a:t>(</a:t>
            </a:r>
            <a:r>
              <a:rPr lang="en-CA" sz="700" dirty="0" smtClean="0"/>
              <a:t>n=3)</a:t>
            </a:r>
            <a:endParaRPr lang="en-CA" sz="7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Intérêt après avoir appris qu’il faut un permis </a:t>
            </a:r>
            <a:br>
              <a:rPr lang="fr-CA" noProof="0" dirty="0" smtClean="0"/>
            </a:br>
            <a:r>
              <a:rPr lang="fr-CA" noProof="0" dirty="0" smtClean="0"/>
              <a:t>pour pouvoir exercer le génie</a:t>
            </a:r>
          </a:p>
        </p:txBody>
      </p:sp>
      <p:graphicFrame>
        <p:nvGraphicFramePr>
          <p:cNvPr id="35" name="Object 6"/>
          <p:cNvGraphicFramePr>
            <a:graphicFrameLocks noGrp="1" noChangeAspect="1"/>
          </p:cNvGraphicFramePr>
          <p:nvPr>
            <p:ph idx="1"/>
            <p:custDataLst>
              <p:tags r:id="rId2"/>
            </p:custDataLst>
            <p:extLst>
              <p:ext uri="{D42A27DB-BD31-4B8C-83A1-F6EECF244321}">
                <p14:modId xmlns:p14="http://schemas.microsoft.com/office/powerpoint/2010/main" val="3924034629"/>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15"/>
          </a:graphicData>
        </a:graphic>
      </p:graphicFrame>
      <p:sp>
        <p:nvSpPr>
          <p:cNvPr id="1229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BD0B86F-70A0-462B-BD00-3F81EEBFE374}" type="slidenum">
              <a:rPr lang="en-US"/>
              <a:pPr/>
              <a:t>21</a:t>
            </a:fld>
            <a:endParaRPr lang="en-US" dirty="0"/>
          </a:p>
        </p:txBody>
      </p:sp>
      <p:sp>
        <p:nvSpPr>
          <p:cNvPr id="12293" name="Text Box 3"/>
          <p:cNvSpPr txBox="1">
            <a:spLocks noChangeArrowheads="1"/>
          </p:cNvSpPr>
          <p:nvPr>
            <p:custDataLst>
              <p:tags r:id="rId4"/>
            </p:custDataLst>
          </p:nvPr>
        </p:nvSpPr>
        <p:spPr bwMode="auto">
          <a:xfrm>
            <a:off x="361135" y="6148332"/>
            <a:ext cx="6393744" cy="46166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Q24</a:t>
            </a:r>
            <a:r>
              <a:rPr lang="fr-CA" sz="800" dirty="0">
                <a:solidFill>
                  <a:schemeClr val="tx1"/>
                </a:solidFill>
                <a:latin typeface="+mj-lt"/>
              </a:rPr>
              <a:t>. Étant donné qu’il faut détenir un permis d’exercice pour </a:t>
            </a:r>
            <a:r>
              <a:rPr lang="fr-CA" sz="800" dirty="0" smtClean="0">
                <a:solidFill>
                  <a:schemeClr val="tx1"/>
                </a:solidFill>
                <a:latin typeface="+mj-lt"/>
              </a:rPr>
              <a:t>pouvoir se </a:t>
            </a:r>
            <a:r>
              <a:rPr lang="fr-CA" sz="800" dirty="0">
                <a:solidFill>
                  <a:schemeClr val="tx1"/>
                </a:solidFill>
                <a:latin typeface="+mj-lt"/>
              </a:rPr>
              <a:t>déclarer légalement ingénieur ou exercer comme ingénieur, prévoyez-vous faire une demande de permis d’exercice (ing</a:t>
            </a:r>
            <a:r>
              <a:rPr lang="fr-CA" sz="800" dirty="0" smtClean="0">
                <a:solidFill>
                  <a:schemeClr val="tx1"/>
                </a:solidFill>
                <a:latin typeface="+mj-lt"/>
              </a:rPr>
              <a:t>.)? </a:t>
            </a:r>
            <a:br>
              <a:rPr lang="fr-CA" sz="800" dirty="0" smtClean="0">
                <a:solidFill>
                  <a:schemeClr val="tx1"/>
                </a:solidFill>
                <a:latin typeface="+mj-lt"/>
              </a:rPr>
            </a:br>
            <a:r>
              <a:rPr lang="fr-CA" sz="800" dirty="0" smtClean="0">
                <a:solidFill>
                  <a:schemeClr val="tx1"/>
                </a:solidFill>
                <a:latin typeface="+mj-lt"/>
              </a:rPr>
              <a:t>Base : Les répondants qui ne prévoient pas faire une demande de permis ou qui sont incertains, 2013 (n=12); 2014 (n=20)</a:t>
            </a:r>
            <a:endParaRPr lang="fr-CA" sz="800" dirty="0">
              <a:solidFill>
                <a:schemeClr val="tx1"/>
              </a:solidFill>
              <a:latin typeface="+mj-lt"/>
            </a:endParaRPr>
          </a:p>
        </p:txBody>
      </p:sp>
      <p:sp>
        <p:nvSpPr>
          <p:cNvPr id="12303" name="Text Box 22"/>
          <p:cNvSpPr txBox="1">
            <a:spLocks noChangeArrowheads="1"/>
          </p:cNvSpPr>
          <p:nvPr>
            <p:custDataLst>
              <p:tags r:id="rId5"/>
            </p:custDataLst>
          </p:nvPr>
        </p:nvSpPr>
        <p:spPr bwMode="auto">
          <a:xfrm>
            <a:off x="486995" y="1795878"/>
            <a:ext cx="8101420"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Étant donné qu’il faut détenir un permis pour pouvoir exercer le génie, prévoyez-vous en faire la demande?</a:t>
            </a:r>
            <a:endParaRPr lang="fr-CA" sz="1400" dirty="0">
              <a:solidFill>
                <a:srgbClr val="003399"/>
              </a:solidFill>
              <a:latin typeface="+mj-lt"/>
            </a:endParaRPr>
          </a:p>
        </p:txBody>
      </p:sp>
      <p:sp>
        <p:nvSpPr>
          <p:cNvPr id="34" name="Content Placeholder 33"/>
          <p:cNvSpPr txBox="1">
            <a:spLocks/>
          </p:cNvSpPr>
          <p:nvPr>
            <p:custDataLst>
              <p:tags r:id="rId6"/>
            </p:custDataLst>
          </p:nvPr>
        </p:nvSpPr>
        <p:spPr>
          <a:xfrm>
            <a:off x="362051" y="655633"/>
            <a:ext cx="8351308"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rgbClr val="1F497D"/>
                </a:solidFill>
                <a:latin typeface="Calibri"/>
              </a:rPr>
              <a:t>Une fois qu’on leur a dit qu’il fallait détenir un permis pour pouvoir utiliser légalement le titre d’ingénieur et exercer la profession, les deux tiers des étudiants qui ne projetaient pas de faire une demande de permis ou qui étaient incertains de leurs intentions au départ indiquent maintenant qu’ils feront absolument ou probablement une demande de permis. </a:t>
            </a:r>
            <a:r>
              <a:rPr lang="fr-CA" sz="1400" b="0" i="1" dirty="0" smtClean="0">
                <a:solidFill>
                  <a:srgbClr val="1F497D"/>
                </a:solidFill>
                <a:latin typeface="Calibri"/>
              </a:rPr>
              <a:t>En raison de la très faible taille de la base, les résultats doivent être interprétés avec réserve</a:t>
            </a:r>
            <a:r>
              <a:rPr lang="en-US" sz="1400" b="0" i="1" dirty="0" smtClean="0">
                <a:solidFill>
                  <a:srgbClr val="1F497D"/>
                </a:solidFill>
                <a:latin typeface="Calibri"/>
              </a:rPr>
              <a:t>. </a:t>
            </a:r>
            <a:endParaRPr lang="en-US" sz="1800" b="0" dirty="0">
              <a:solidFill>
                <a:schemeClr val="tx1"/>
              </a:solidFill>
              <a:latin typeface="+mn-lt"/>
            </a:endParaRPr>
          </a:p>
        </p:txBody>
      </p:sp>
      <p:sp>
        <p:nvSpPr>
          <p:cNvPr id="55" name="Text Box 15"/>
          <p:cNvSpPr txBox="1">
            <a:spLocks noChangeArrowheads="1"/>
          </p:cNvSpPr>
          <p:nvPr>
            <p:custDataLst>
              <p:tags r:id="rId7"/>
            </p:custDataLst>
          </p:nvPr>
        </p:nvSpPr>
        <p:spPr bwMode="auto">
          <a:xfrm>
            <a:off x="4758199" y="3036040"/>
            <a:ext cx="1204628"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6" name="Text Box 19"/>
          <p:cNvSpPr txBox="1">
            <a:spLocks noChangeArrowheads="1"/>
          </p:cNvSpPr>
          <p:nvPr>
            <p:custDataLst>
              <p:tags r:id="rId8"/>
            </p:custDataLst>
          </p:nvPr>
        </p:nvSpPr>
        <p:spPr bwMode="auto">
          <a:xfrm>
            <a:off x="1423686" y="2139635"/>
            <a:ext cx="1164870"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8" name="AutoShape 10"/>
          <p:cNvSpPr>
            <a:spLocks/>
          </p:cNvSpPr>
          <p:nvPr>
            <p:custDataLst>
              <p:tags r:id="rId9"/>
            </p:custDataLst>
          </p:nvPr>
        </p:nvSpPr>
        <p:spPr bwMode="auto">
          <a:xfrm rot="5400000">
            <a:off x="1950035" y="204156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custDataLst>
              <p:tags r:id="rId10"/>
            </p:custDataLst>
          </p:nvPr>
        </p:nvSpPr>
        <p:spPr bwMode="auto">
          <a:xfrm rot="5400000">
            <a:off x="5293527" y="3092906"/>
            <a:ext cx="91440" cy="283126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19" name="Table 18"/>
          <p:cNvGraphicFramePr>
            <a:graphicFrameLocks noGrp="1"/>
          </p:cNvGraphicFramePr>
          <p:nvPr>
            <p:custDataLst>
              <p:tags r:id="rId11"/>
            </p:custDataLst>
            <p:extLst>
              <p:ext uri="{D42A27DB-BD31-4B8C-83A1-F6EECF244321}">
                <p14:modId xmlns:p14="http://schemas.microsoft.com/office/powerpoint/2010/main" val="3466276037"/>
              </p:ext>
            </p:extLst>
          </p:nvPr>
        </p:nvGraphicFramePr>
        <p:xfrm>
          <a:off x="433370" y="5604943"/>
          <a:ext cx="8205805" cy="457200"/>
        </p:xfrm>
        <a:graphic>
          <a:graphicData uri="http://schemas.openxmlformats.org/drawingml/2006/table">
            <a:tbl>
              <a:tblPr/>
              <a:tblGrid>
                <a:gridCol w="1641161"/>
                <a:gridCol w="1641161"/>
                <a:gridCol w="1641161"/>
                <a:gridCol w="1641161"/>
                <a:gridCol w="1641161"/>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(n=11)                 (n=6)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algn="l" fontAlgn="ctr"/>
                      <a:r>
                        <a:rPr lang="fr-CA" sz="900" b="0" i="0" u="none" strike="noStrike" kern="1200" noProof="0" dirty="0" smtClean="0">
                          <a:solidFill>
                            <a:schemeClr val="tx2"/>
                          </a:solidFill>
                          <a:latin typeface="Arial Narrow" pitchFamily="34" charset="0"/>
                          <a:ea typeface="+mn-ea"/>
                          <a:cs typeface="+mn-cs"/>
                        </a:rPr>
                        <a:t>               (n=2)</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(n=0)                 (n=1)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(n=3)               (n=1)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2"/>
            </p:custDataLst>
          </p:nvPr>
        </p:nvSpPr>
        <p:spPr bwMode="auto">
          <a:xfrm>
            <a:off x="1423686" y="2534933"/>
            <a:ext cx="1164870"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65 %</a:t>
            </a:r>
            <a:endParaRPr lang="en-CA" sz="900" dirty="0" smtClean="0"/>
          </a:p>
          <a:p>
            <a:r>
              <a:rPr lang="en-CA" sz="900" dirty="0" smtClean="0"/>
              <a:t>(n=13)</a:t>
            </a:r>
          </a:p>
          <a:p>
            <a:r>
              <a:rPr lang="en-CA" sz="1100" dirty="0" smtClean="0"/>
              <a:t>2013 : 67 %</a:t>
            </a:r>
            <a:r>
              <a:rPr lang="en-CA" sz="400" dirty="0" smtClean="0"/>
              <a:t>    </a:t>
            </a:r>
            <a:r>
              <a:rPr lang="en-CA" sz="700" dirty="0" smtClean="0"/>
              <a:t>(n=8</a:t>
            </a:r>
            <a:r>
              <a:rPr lang="en-CA" sz="800" dirty="0" smtClean="0"/>
              <a:t>)</a:t>
            </a:r>
            <a:endParaRPr lang="en-CA" sz="800" dirty="0"/>
          </a:p>
        </p:txBody>
      </p:sp>
      <p:sp>
        <p:nvSpPr>
          <p:cNvPr id="16" name="Text Box 11"/>
          <p:cNvSpPr txBox="1">
            <a:spLocks noChangeArrowheads="1"/>
          </p:cNvSpPr>
          <p:nvPr>
            <p:custDataLst>
              <p:tags r:id="rId13"/>
            </p:custDataLst>
          </p:nvPr>
        </p:nvSpPr>
        <p:spPr bwMode="auto">
          <a:xfrm>
            <a:off x="4758198" y="3507003"/>
            <a:ext cx="120462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20 %</a:t>
            </a:r>
          </a:p>
          <a:p>
            <a:r>
              <a:rPr lang="en-CA" sz="800" dirty="0"/>
              <a:t>(</a:t>
            </a:r>
            <a:r>
              <a:rPr lang="en-CA" sz="800" dirty="0" smtClean="0"/>
              <a:t>n=4)</a:t>
            </a:r>
          </a:p>
          <a:p>
            <a:r>
              <a:rPr lang="en-CA" sz="1100" dirty="0" smtClean="0"/>
              <a:t>2013 : 25 %</a:t>
            </a:r>
          </a:p>
          <a:p>
            <a:r>
              <a:rPr lang="en-CA" sz="400" dirty="0" smtClean="0"/>
              <a:t>    </a:t>
            </a:r>
            <a:r>
              <a:rPr lang="en-CA" sz="700" dirty="0"/>
              <a:t>(</a:t>
            </a:r>
            <a:r>
              <a:rPr lang="en-CA" sz="700" dirty="0" smtClean="0"/>
              <a:t>n=3)</a:t>
            </a:r>
            <a:endParaRPr lang="en-CA" sz="7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682624" y="257582"/>
            <a:ext cx="8162925" cy="276999"/>
          </a:xfrm>
          <a:noFill/>
          <a:ln>
            <a:miter lim="800000"/>
            <a:headEnd/>
            <a:tailEnd/>
          </a:ln>
        </p:spPr>
        <p:txBody>
          <a:bodyPr vert="horz" numCol="1" compatLnSpc="1">
            <a:prstTxWarp prst="textNoShape">
              <a:avLst/>
            </a:prstTxWarp>
          </a:bodyPr>
          <a:lstStyle/>
          <a:p>
            <a:r>
              <a:rPr lang="fr-CA" noProof="0" dirty="0" smtClean="0"/>
              <a:t>Expérience de travail acquise avant l’obtention du diplôme – 2014 </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22</a:t>
            </a:fld>
            <a:endParaRPr lang="en-US" dirty="0"/>
          </a:p>
        </p:txBody>
      </p:sp>
      <p:sp>
        <p:nvSpPr>
          <p:cNvPr id="2053" name="Text Box 3"/>
          <p:cNvSpPr txBox="1">
            <a:spLocks noChangeArrowheads="1"/>
          </p:cNvSpPr>
          <p:nvPr>
            <p:custDataLst>
              <p:tags r:id="rId3"/>
            </p:custDataLst>
          </p:nvPr>
        </p:nvSpPr>
        <p:spPr bwMode="auto">
          <a:xfrm>
            <a:off x="384175" y="6232413"/>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fr-CA" sz="800" dirty="0">
                <a:solidFill>
                  <a:schemeClr val="tx1"/>
                </a:solidFill>
                <a:latin typeface="+mn-lt"/>
              </a:rPr>
              <a:t>Avez-vous acquis de l’expérience de travail en génie avant l’obtention de votre diplôme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Les répondants qui ont fait une demande de permis d’exercice ou qui sont incertains (n=16</a:t>
            </a:r>
            <a:r>
              <a:rPr lang="en-US" sz="800" dirty="0" smtClean="0">
                <a:solidFill>
                  <a:schemeClr val="tx1"/>
                </a:solidFill>
                <a:latin typeface="+mn-lt"/>
              </a:rPr>
              <a:t>)</a:t>
            </a:r>
            <a:endParaRPr lang="en-US" sz="800" dirty="0">
              <a:solidFill>
                <a:schemeClr val="tx1"/>
              </a:solidFill>
              <a:latin typeface="+mn-lt"/>
            </a:endParaRPr>
          </a:p>
        </p:txBody>
      </p:sp>
      <p:sp>
        <p:nvSpPr>
          <p:cNvPr id="6" name="Content Placeholder 25"/>
          <p:cNvSpPr txBox="1">
            <a:spLocks/>
          </p:cNvSpPr>
          <p:nvPr>
            <p:custDataLst>
              <p:tags r:id="rId4"/>
            </p:custDataLst>
          </p:nvPr>
        </p:nvSpPr>
        <p:spPr>
          <a:xfrm>
            <a:off x="365124" y="739598"/>
            <a:ext cx="8410885"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Parmi ceux qui n’ont pas l’intention de faire immédiatement une demande de permis d’exercice, mais qui ont changé d’idée après avoir appris qu’il était nécessaire pour pouvoir exercer le génie, plus de quatre sur dix ont acquis de l’expérience de travail avant d’obtenir leur diplôme, tandis qu’ils sont un peu moins nombreux à ne pas avoir d’expérience et deux sur dix sont incertains de l’admissibilité de leur expérience.   </a:t>
            </a:r>
            <a:endParaRPr lang="fr-CA" sz="1400" b="0" dirty="0">
              <a:solidFill>
                <a:srgbClr val="1F497D"/>
              </a:solidFill>
              <a:latin typeface="Calibri"/>
            </a:endParaRPr>
          </a:p>
        </p:txBody>
      </p:sp>
      <p:graphicFrame>
        <p:nvGraphicFramePr>
          <p:cNvPr id="7" name="Chart 6"/>
          <p:cNvGraphicFramePr/>
          <p:nvPr>
            <p:custDataLst>
              <p:tags r:id="rId5"/>
            </p:custDataLst>
            <p:extLst>
              <p:ext uri="{D42A27DB-BD31-4B8C-83A1-F6EECF244321}">
                <p14:modId xmlns:p14="http://schemas.microsoft.com/office/powerpoint/2010/main" val="2145792728"/>
              </p:ext>
            </p:extLst>
          </p:nvPr>
        </p:nvGraphicFramePr>
        <p:xfrm>
          <a:off x="365124" y="2514600"/>
          <a:ext cx="7995684" cy="324640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Table 8"/>
          <p:cNvGraphicFramePr>
            <a:graphicFrameLocks noGrp="1"/>
          </p:cNvGraphicFramePr>
          <p:nvPr>
            <p:custDataLst>
              <p:tags r:id="rId6"/>
            </p:custDataLst>
            <p:extLst>
              <p:ext uri="{D42A27DB-BD31-4B8C-83A1-F6EECF244321}">
                <p14:modId xmlns:p14="http://schemas.microsoft.com/office/powerpoint/2010/main" val="2434213676"/>
              </p:ext>
            </p:extLst>
          </p:nvPr>
        </p:nvGraphicFramePr>
        <p:xfrm>
          <a:off x="384175" y="5741880"/>
          <a:ext cx="8470686" cy="318977"/>
        </p:xfrm>
        <a:graphic>
          <a:graphicData uri="http://schemas.openxmlformats.org/drawingml/2006/table">
            <a:tbl>
              <a:tblPr/>
              <a:tblGrid>
                <a:gridCol w="2823562"/>
                <a:gridCol w="2823562"/>
                <a:gridCol w="2823562"/>
              </a:tblGrid>
              <a:tr h="31897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(n=35)</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(n=7)</a:t>
                      </a:r>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kern="1200" dirty="0" smtClean="0">
                          <a:solidFill>
                            <a:schemeClr val="tx2"/>
                          </a:solidFill>
                          <a:latin typeface="Arial Narrow" pitchFamily="34" charset="0"/>
                          <a:ea typeface="+mn-ea"/>
                          <a:cs typeface="+mn-cs"/>
                        </a:rPr>
                        <a:t>                   (n=13)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60531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Délais quant à la demande de permis</a:t>
            </a:r>
          </a:p>
        </p:txBody>
      </p:sp>
      <p:graphicFrame>
        <p:nvGraphicFramePr>
          <p:cNvPr id="31" name="Object 2"/>
          <p:cNvGraphicFramePr>
            <a:graphicFrameLocks noGrp="1" noChangeAspect="1"/>
          </p:cNvGraphicFramePr>
          <p:nvPr>
            <p:ph idx="1"/>
            <p:custDataLst>
              <p:tags r:id="rId2"/>
            </p:custDataLst>
            <p:extLst>
              <p:ext uri="{D42A27DB-BD31-4B8C-83A1-F6EECF244321}">
                <p14:modId xmlns:p14="http://schemas.microsoft.com/office/powerpoint/2010/main" val="1627546072"/>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12"/>
          </a:graphicData>
        </a:graphic>
      </p:graphicFrame>
      <p:sp>
        <p:nvSpPr>
          <p:cNvPr id="1331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29E31D8-566F-4FD6-95E5-6FC9EE862CFF}" type="slidenum">
              <a:rPr lang="en-US"/>
              <a:pPr/>
              <a:t>23</a:t>
            </a:fld>
            <a:endParaRPr lang="en-US" dirty="0"/>
          </a:p>
        </p:txBody>
      </p:sp>
      <p:sp>
        <p:nvSpPr>
          <p:cNvPr id="13328" name="Text Box 16"/>
          <p:cNvSpPr txBox="1">
            <a:spLocks noChangeArrowheads="1"/>
          </p:cNvSpPr>
          <p:nvPr>
            <p:custDataLst>
              <p:tags r:id="rId4"/>
            </p:custDataLst>
          </p:nvPr>
        </p:nvSpPr>
        <p:spPr bwMode="auto">
          <a:xfrm>
            <a:off x="1170364" y="2022669"/>
            <a:ext cx="2509837" cy="415498"/>
          </a:xfrm>
          <a:prstGeom prst="rect">
            <a:avLst/>
          </a:prstGeom>
          <a:noFill/>
          <a:ln w="25400" algn="ctr">
            <a:noFill/>
            <a:miter lim="800000"/>
            <a:headEnd/>
            <a:tailEnd/>
          </a:ln>
        </p:spPr>
        <p:txBody>
          <a:bodyPr>
            <a:spAutoFit/>
          </a:bodyPr>
          <a:lstStyle/>
          <a:p>
            <a:r>
              <a:rPr lang="fr-CA" sz="1400" dirty="0" smtClean="0"/>
              <a:t>Dans les douze mois</a:t>
            </a:r>
            <a:br>
              <a:rPr lang="fr-CA" sz="1400" dirty="0" smtClean="0"/>
            </a:br>
            <a:r>
              <a:rPr lang="fr-CA" sz="700" dirty="0" smtClean="0"/>
              <a:t>(2 cotes supérieures)</a:t>
            </a:r>
            <a:endParaRPr lang="fr-CA" sz="700" dirty="0"/>
          </a:p>
        </p:txBody>
      </p:sp>
      <p:sp>
        <p:nvSpPr>
          <p:cNvPr id="13329" name="Text Box 19"/>
          <p:cNvSpPr txBox="1">
            <a:spLocks noChangeArrowheads="1"/>
          </p:cNvSpPr>
          <p:nvPr>
            <p:custDataLst>
              <p:tags r:id="rId5"/>
            </p:custDataLst>
          </p:nvPr>
        </p:nvSpPr>
        <p:spPr bwMode="auto">
          <a:xfrm>
            <a:off x="171450" y="1618348"/>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Quand prévoyez-vous faire une demande de permis?</a:t>
            </a:r>
            <a:endParaRPr lang="fr-CA" sz="1400" dirty="0">
              <a:solidFill>
                <a:srgbClr val="003399"/>
              </a:solidFill>
              <a:latin typeface="+mj-lt"/>
            </a:endParaRPr>
          </a:p>
        </p:txBody>
      </p:sp>
      <p:sp>
        <p:nvSpPr>
          <p:cNvPr id="13330" name="Text Box 20"/>
          <p:cNvSpPr txBox="1">
            <a:spLocks noChangeArrowheads="1"/>
          </p:cNvSpPr>
          <p:nvPr>
            <p:custDataLst>
              <p:tags r:id="rId6"/>
            </p:custDataLst>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fr-CA" sz="700" dirty="0" smtClean="0">
                <a:solidFill>
                  <a:schemeClr val="tx1"/>
                </a:solidFill>
              </a:rPr>
              <a:t>Q27. Quand prévoyez-vous faire une demande de permis d’exercice?  </a:t>
            </a:r>
            <a:br>
              <a:rPr lang="fr-CA" sz="700" dirty="0" smtClean="0">
                <a:solidFill>
                  <a:schemeClr val="tx1"/>
                </a:solidFill>
              </a:rPr>
            </a:br>
            <a:r>
              <a:rPr lang="fr-CA" sz="700" dirty="0" smtClean="0">
                <a:solidFill>
                  <a:schemeClr val="tx1"/>
                </a:solidFill>
              </a:rPr>
              <a:t>Base : Les répondants qui prévoient faire une demande de permis, 2013 (n=102); 2014 (n=147)</a:t>
            </a:r>
            <a:endParaRPr lang="fr-CA" sz="700" dirty="0">
              <a:solidFill>
                <a:schemeClr val="tx1"/>
              </a:solidFill>
            </a:endParaRPr>
          </a:p>
        </p:txBody>
      </p:sp>
      <p:sp>
        <p:nvSpPr>
          <p:cNvPr id="30" name="Content Placeholder 33"/>
          <p:cNvSpPr txBox="1">
            <a:spLocks/>
          </p:cNvSpPr>
          <p:nvPr>
            <p:custDataLst>
              <p:tags r:id="rId7"/>
            </p:custDataLst>
          </p:nvPr>
        </p:nvSpPr>
        <p:spPr>
          <a:xfrm>
            <a:off x="352424" y="742422"/>
            <a:ext cx="846419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Sept étudiants sur dix qui ont l’intention de faire une demande de permis prévoient le faire dans les douze mois (69 %) qui suivent l’obtention de leur diplôme et la moitié d’entre eux (52 %) envisagent de le faire dans les six mois. Un peu plus d’un étudiant sur dix à l’intention de faire une demande plus d’un an (15 %) après avoir obtenu son diplôme ou demeure incertain (16 %). </a:t>
            </a:r>
            <a:endParaRPr lang="fr-CA" sz="1400" b="0" dirty="0">
              <a:solidFill>
                <a:srgbClr val="1F497D"/>
              </a:solidFill>
              <a:latin typeface="Calibri"/>
            </a:endParaRPr>
          </a:p>
        </p:txBody>
      </p:sp>
      <p:sp>
        <p:nvSpPr>
          <p:cNvPr id="33" name="AutoShape 10"/>
          <p:cNvSpPr>
            <a:spLocks/>
          </p:cNvSpPr>
          <p:nvPr>
            <p:custDataLst>
              <p:tags r:id="rId8"/>
            </p:custDataLst>
          </p:nvPr>
        </p:nvSpPr>
        <p:spPr bwMode="auto">
          <a:xfrm rot="5400000">
            <a:off x="2366006" y="1511914"/>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custDataLst>
              <p:tags r:id="rId9"/>
            </p:custDataLst>
            <p:extLst>
              <p:ext uri="{D42A27DB-BD31-4B8C-83A1-F6EECF244321}">
                <p14:modId xmlns:p14="http://schemas.microsoft.com/office/powerpoint/2010/main" val="3023665277"/>
              </p:ext>
            </p:extLst>
          </p:nvPr>
        </p:nvGraphicFramePr>
        <p:xfrm>
          <a:off x="457199" y="5374005"/>
          <a:ext cx="8239128" cy="512445"/>
        </p:xfrm>
        <a:graphic>
          <a:graphicData uri="http://schemas.openxmlformats.org/drawingml/2006/table">
            <a:tbl>
              <a:tblPr/>
              <a:tblGrid>
                <a:gridCol w="2059782"/>
                <a:gridCol w="2059782"/>
                <a:gridCol w="2059782"/>
                <a:gridCol w="2059782"/>
              </a:tblGrid>
              <a:tr h="504825">
                <a:tc>
                  <a:txBody>
                    <a:bodyPr/>
                    <a:lstStyle/>
                    <a:p>
                      <a:pPr algn="ctr" fontAlgn="ctr"/>
                      <a:r>
                        <a:rPr lang="fr-CA" sz="1200" b="1" i="0" u="none" strike="noStrike" kern="1200" noProof="0" dirty="0" smtClean="0">
                          <a:solidFill>
                            <a:schemeClr val="tx1"/>
                          </a:solidFill>
                          <a:latin typeface="+mn-lt"/>
                          <a:ea typeface="+mn-ea"/>
                          <a:cs typeface="+mn-cs"/>
                        </a:rPr>
                        <a:t>Dans les six </a:t>
                      </a:r>
                      <a:r>
                        <a:rPr lang="fr-CA" sz="1200" b="1" i="0" u="none" strike="noStrike" kern="1200" baseline="0" noProof="0" dirty="0" smtClean="0">
                          <a:solidFill>
                            <a:schemeClr val="tx1"/>
                          </a:solidFill>
                          <a:latin typeface="+mn-lt"/>
                          <a:ea typeface="+mn-ea"/>
                          <a:cs typeface="+mn-cs"/>
                        </a:rPr>
                        <a:t>mois qui suivent l’obtention de mon diplôme</a:t>
                      </a:r>
                      <a:endParaRPr lang="fr-CA" sz="1200" b="1" i="0" u="none" strike="noStrike" kern="1200" noProof="0" dirty="0" smtClean="0">
                        <a:solidFill>
                          <a:schemeClr val="tx1"/>
                        </a:solidFill>
                        <a:latin typeface="+mn-lt"/>
                        <a:ea typeface="+mn-ea"/>
                        <a:cs typeface="+mn-cs"/>
                      </a:endParaRPr>
                    </a:p>
                    <a:p>
                      <a:pPr algn="l" fontAlgn="ctr"/>
                      <a:r>
                        <a:rPr lang="fr-CA" sz="900" b="0" i="0" u="none" strike="noStrike" kern="1200" noProof="0" dirty="0" smtClean="0">
                          <a:solidFill>
                            <a:schemeClr val="tx2"/>
                          </a:solidFill>
                          <a:latin typeface="Arial Narrow" pitchFamily="34" charset="0"/>
                          <a:ea typeface="+mn-ea"/>
                          <a:cs typeface="+mn-cs"/>
                        </a:rPr>
                        <a:t>                  (n=76)                    (n=51) </a:t>
                      </a:r>
                      <a:endParaRPr lang="fr-CA" sz="9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Dans les douze mois qui suivent l’obtention de mon diplôme</a:t>
                      </a:r>
                    </a:p>
                    <a:p>
                      <a:pPr marL="0" algn="l" defTabSz="914400" rtl="0" eaLnBrk="1" fontAlgn="ctr" latinLnBrk="0" hangingPunct="1"/>
                      <a:r>
                        <a:rPr lang="fr-CA" sz="900" b="0" i="0" u="none" strike="noStrike" kern="1200" noProof="0" dirty="0" smtClean="0">
                          <a:solidFill>
                            <a:schemeClr val="tx2"/>
                          </a:solidFill>
                          <a:latin typeface="Arial Narrow" pitchFamily="34" charset="0"/>
                          <a:ea typeface="+mn-ea"/>
                          <a:cs typeface="+mn-cs"/>
                        </a:rPr>
                        <a:t>                 (n=25)                      (n=17)</a:t>
                      </a:r>
                      <a:endParaRPr lang="fr-CA" sz="9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Plus d’un an après l’obtention de mon diplôme</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(n=22)                     (n=14)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(n=24)                     (n=20)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custDataLst>
              <p:tags r:id="rId10"/>
            </p:custDataLst>
          </p:nvPr>
        </p:nvSpPr>
        <p:spPr bwMode="auto">
          <a:xfrm>
            <a:off x="1770927" y="2398206"/>
            <a:ext cx="1226428"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69 %</a:t>
            </a:r>
            <a:endParaRPr lang="en-CA" sz="900" dirty="0" smtClean="0"/>
          </a:p>
          <a:p>
            <a:r>
              <a:rPr lang="en-CA" sz="900" dirty="0" smtClean="0"/>
              <a:t>(n=101)</a:t>
            </a:r>
          </a:p>
          <a:p>
            <a:r>
              <a:rPr lang="en-CA" sz="1100" dirty="0" smtClean="0"/>
              <a:t>2013 : 67 %</a:t>
            </a:r>
            <a:r>
              <a:rPr lang="en-CA" sz="400" dirty="0" smtClean="0"/>
              <a:t>    </a:t>
            </a:r>
            <a:r>
              <a:rPr lang="en-CA" sz="700" dirty="0" smtClean="0"/>
              <a:t>(n=68</a:t>
            </a:r>
            <a:r>
              <a:rPr lang="en-CA" sz="800" dirty="0" smtClean="0"/>
              <a:t>)</a:t>
            </a:r>
            <a:endParaRPr lang="en-CA" sz="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Raisons de l’attente avant de faire une demande de permis</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3123227381"/>
              </p:ext>
            </p:extLst>
          </p:nvPr>
        </p:nvGraphicFramePr>
        <p:xfrm>
          <a:off x="447675" y="1673373"/>
          <a:ext cx="8331200" cy="4758352"/>
        </p:xfrm>
        <a:graphic>
          <a:graphicData uri="http://schemas.openxmlformats.org/drawingml/2006/chart">
            <c:chart xmlns:c="http://schemas.openxmlformats.org/drawingml/2006/chart" xmlns:r="http://schemas.openxmlformats.org/officeDocument/2006/relationships" r:id="rId9"/>
          </a:graphicData>
        </a:graphic>
      </p:graphicFrame>
      <p:sp>
        <p:nvSpPr>
          <p:cNvPr id="1434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B889DC-2272-4B5C-9078-6C3B2BF71FCB}" type="slidenum">
              <a:rPr lang="en-US"/>
              <a:pPr/>
              <a:t>24</a:t>
            </a:fld>
            <a:endParaRPr lang="en-US" dirty="0"/>
          </a:p>
        </p:txBody>
      </p:sp>
      <p:sp>
        <p:nvSpPr>
          <p:cNvPr id="14341" name="Text Box 3"/>
          <p:cNvSpPr txBox="1">
            <a:spLocks noChangeArrowheads="1"/>
          </p:cNvSpPr>
          <p:nvPr>
            <p:custDataLst>
              <p:tags r:id="rId4"/>
            </p:custDataLst>
          </p:nvPr>
        </p:nvSpPr>
        <p:spPr bwMode="auto">
          <a:xfrm>
            <a:off x="312234" y="6200465"/>
            <a:ext cx="8143875" cy="33855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Q28. Pourquoi désirez-vous attendre plus d’un an avant de faire votre demande de permis d’exercice?  </a:t>
            </a:r>
            <a:br>
              <a:rPr lang="fr-CA" sz="800" dirty="0" smtClean="0">
                <a:solidFill>
                  <a:schemeClr val="tx1"/>
                </a:solidFill>
                <a:latin typeface="+mj-lt"/>
              </a:rPr>
            </a:br>
            <a:r>
              <a:rPr lang="fr-CA" sz="800" dirty="0" smtClean="0">
                <a:solidFill>
                  <a:schemeClr val="tx1"/>
                </a:solidFill>
                <a:latin typeface="+mj-lt"/>
              </a:rPr>
              <a:t>Base : Les participants qui ont répondu « Plus d’un an » ou « Ne sait pas / incertain(e) » à la Q27, 2013 (n=34); 2014 (</a:t>
            </a:r>
            <a:r>
              <a:rPr lang="en-US" sz="800" dirty="0" smtClean="0">
                <a:solidFill>
                  <a:schemeClr val="tx1"/>
                </a:solidFill>
                <a:latin typeface="+mj-lt"/>
              </a:rPr>
              <a:t>n=46)</a:t>
            </a:r>
            <a:endParaRPr lang="en-US" sz="800" dirty="0">
              <a:solidFill>
                <a:schemeClr val="tx1"/>
              </a:solidFill>
              <a:latin typeface="+mj-lt"/>
            </a:endParaRPr>
          </a:p>
        </p:txBody>
      </p:sp>
      <p:sp>
        <p:nvSpPr>
          <p:cNvPr id="14347" name="Text Box 11"/>
          <p:cNvSpPr txBox="1">
            <a:spLocks noChangeArrowheads="1"/>
          </p:cNvSpPr>
          <p:nvPr>
            <p:custDataLst>
              <p:tags r:id="rId5"/>
            </p:custDataLst>
          </p:nvPr>
        </p:nvSpPr>
        <p:spPr bwMode="auto">
          <a:xfrm>
            <a:off x="293687" y="1545300"/>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Pourquoi désirez-vous attendre plus d’un an avant de faire votre demande de permis?</a:t>
            </a:r>
            <a:endParaRPr lang="fr-CA" sz="1400" dirty="0">
              <a:solidFill>
                <a:srgbClr val="003399"/>
              </a:solidFill>
              <a:latin typeface="+mj-lt"/>
            </a:endParaRPr>
          </a:p>
        </p:txBody>
      </p:sp>
      <p:sp>
        <p:nvSpPr>
          <p:cNvPr id="21" name="Content Placeholder 33"/>
          <p:cNvSpPr txBox="1">
            <a:spLocks/>
          </p:cNvSpPr>
          <p:nvPr>
            <p:custDataLst>
              <p:tags r:id="rId6"/>
            </p:custDataLst>
          </p:nvPr>
        </p:nvSpPr>
        <p:spPr>
          <a:xfrm>
            <a:off x="352425" y="745312"/>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les étudiants qui prévoient attendre au moins un an avant de faire une demande de permis ou qui sont incertains, pratiquement la totalité donne comme raison le désir d’acquérir l’expérience de travail requise. </a:t>
            </a:r>
            <a:r>
              <a:rPr lang="fr-CA" sz="1400" b="0" i="1" dirty="0" smtClean="0">
                <a:solidFill>
                  <a:srgbClr val="1F497D"/>
                </a:solidFill>
                <a:latin typeface="Calibri"/>
              </a:rPr>
              <a:t>En raison de la très faible taille de la base, les résultats doivent être interprétés avec réserve</a:t>
            </a:r>
            <a:r>
              <a:rPr lang="en-US" sz="1400" b="0" i="1" dirty="0" smtClean="0">
                <a:solidFill>
                  <a:srgbClr val="1F497D"/>
                </a:solidFill>
                <a:latin typeface="Calibri"/>
              </a:rPr>
              <a:t>. </a:t>
            </a:r>
            <a:endParaRPr lang="en-US" sz="1400" b="0" dirty="0">
              <a:solidFill>
                <a:schemeClr val="tx1"/>
              </a:solidFill>
              <a:latin typeface="+mj-lt"/>
            </a:endParaRPr>
          </a:p>
        </p:txBody>
      </p:sp>
      <p:graphicFrame>
        <p:nvGraphicFramePr>
          <p:cNvPr id="14" name="Table 13"/>
          <p:cNvGraphicFramePr>
            <a:graphicFrameLocks noGrp="1"/>
          </p:cNvGraphicFramePr>
          <p:nvPr>
            <p:custDataLst>
              <p:tags r:id="rId7"/>
            </p:custDataLst>
            <p:extLst>
              <p:ext uri="{D42A27DB-BD31-4B8C-83A1-F6EECF244321}">
                <p14:modId xmlns:p14="http://schemas.microsoft.com/office/powerpoint/2010/main" val="972525980"/>
              </p:ext>
            </p:extLst>
          </p:nvPr>
        </p:nvGraphicFramePr>
        <p:xfrm>
          <a:off x="89720" y="2122398"/>
          <a:ext cx="3760089" cy="4171852"/>
        </p:xfrm>
        <a:graphic>
          <a:graphicData uri="http://schemas.openxmlformats.org/drawingml/2006/table">
            <a:tbl>
              <a:tblPr/>
              <a:tblGrid>
                <a:gridCol w="3760089"/>
              </a:tblGrid>
              <a:tr h="1411588">
                <a:tc>
                  <a:txBody>
                    <a:bodyPr/>
                    <a:lstStyle/>
                    <a:p>
                      <a:pPr marL="0" algn="r" defTabSz="914400" rtl="0" eaLnBrk="1" fontAlgn="b" latinLnBrk="0" hangingPunct="1"/>
                      <a:r>
                        <a:rPr lang="fr-CA" sz="1400" b="1" i="0" u="none" strike="noStrike" noProof="0" dirty="0" smtClean="0">
                          <a:latin typeface="+mn-lt"/>
                        </a:rPr>
                        <a:t>Je veux</a:t>
                      </a:r>
                      <a:r>
                        <a:rPr lang="fr-CA" sz="1400" b="1" i="0" u="none" strike="noStrike" baseline="0" noProof="0" dirty="0" smtClean="0">
                          <a:latin typeface="+mn-lt"/>
                        </a:rPr>
                        <a:t> acquérir l’expérience de travail nécessaire avant de faire ma demande</a:t>
                      </a:r>
                      <a:r>
                        <a:rPr lang="fr-CA" sz="1400" b="1" i="0" u="none" strike="noStrike" noProof="0" dirty="0" smtClean="0">
                          <a:latin typeface="+mn-lt"/>
                        </a:rPr>
                        <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(n=44)</a:t>
                      </a:r>
                    </a:p>
                    <a:p>
                      <a:pPr algn="r" fontAlgn="b"/>
                      <a:r>
                        <a:rPr lang="fr-CA" sz="1000" b="0" i="0" u="none" strike="noStrike" kern="1200" noProof="0" dirty="0" smtClean="0">
                          <a:solidFill>
                            <a:schemeClr val="tx2"/>
                          </a:solidFill>
                          <a:latin typeface="Arial Narrow" pitchFamily="34" charset="0"/>
                          <a:ea typeface="+mn-ea"/>
                          <a:cs typeface="+mn-cs"/>
                        </a:rPr>
                        <a:t>(n=28)</a:t>
                      </a:r>
                    </a:p>
                  </a:txBody>
                  <a:tcPr marL="6608" marR="6608" marT="6608" marB="0">
                    <a:lnL>
                      <a:noFill/>
                    </a:lnL>
                    <a:lnR>
                      <a:noFill/>
                    </a:lnR>
                    <a:lnT>
                      <a:noFill/>
                    </a:lnT>
                    <a:lnB>
                      <a:noFill/>
                    </a:lnB>
                  </a:tcPr>
                </a:tc>
              </a:tr>
              <a:tr h="1331687">
                <a:tc>
                  <a:txBody>
                    <a:bodyPr/>
                    <a:lstStyle/>
                    <a:p>
                      <a:pPr marL="0" algn="r" defTabSz="914400" rtl="0" eaLnBrk="1" fontAlgn="b" latinLnBrk="0" hangingPunct="1"/>
                      <a:r>
                        <a:rPr lang="fr-CA" sz="1400" b="1" i="0" u="none" strike="noStrike" noProof="0" dirty="0" smtClean="0">
                          <a:latin typeface="+mn-lt"/>
                        </a:rPr>
                        <a:t>Peu ou pas de possibilités d’emploi</a:t>
                      </a:r>
                    </a:p>
                    <a:p>
                      <a:pPr marL="0" algn="r" defTabSz="914400" rtl="0" eaLnBrk="1" fontAlgn="b" latinLnBrk="0" hangingPunct="1"/>
                      <a:r>
                        <a:rPr lang="fr-CA" sz="1000" b="0" i="0" u="none" strike="noStrike" kern="1200" noProof="0" dirty="0" smtClean="0">
                          <a:solidFill>
                            <a:schemeClr val="tx2"/>
                          </a:solidFill>
                          <a:latin typeface="Arial Narrow" pitchFamily="34" charset="0"/>
                          <a:ea typeface="+mn-ea"/>
                          <a:cs typeface="+mn-cs"/>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(n=0)</a:t>
                      </a:r>
                    </a:p>
                    <a:p>
                      <a:pPr marL="0" algn="r" defTabSz="914400" rtl="0" eaLnBrk="1" fontAlgn="b" latinLnBrk="0" hangingPunct="1"/>
                      <a:endParaRPr lang="fr-CA" sz="1000" b="0" i="0" u="none" strike="noStrike" kern="1200" noProof="0" dirty="0" smtClean="0">
                        <a:solidFill>
                          <a:schemeClr val="tx2"/>
                        </a:solidFill>
                        <a:latin typeface="Arial Narrow" pitchFamily="34" charset="0"/>
                        <a:ea typeface="+mn-ea"/>
                        <a:cs typeface="+mn-cs"/>
                      </a:endParaRPr>
                    </a:p>
                  </a:txBody>
                  <a:tcPr marL="6608" marR="6608" marT="6608" marB="0">
                    <a:lnL>
                      <a:noFill/>
                    </a:lnL>
                    <a:lnR>
                      <a:noFill/>
                    </a:lnR>
                    <a:lnT>
                      <a:noFill/>
                    </a:lnT>
                    <a:lnB>
                      <a:noFill/>
                    </a:lnB>
                  </a:tcPr>
                </a:tc>
              </a:tr>
              <a:tr h="14285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400" b="1" i="0" u="none" strike="noStrike" noProof="0" dirty="0" smtClean="0">
                          <a:latin typeface="+mn-lt"/>
                        </a:rPr>
                        <a:t>J’ai besoin de plus d’information</a:t>
                      </a:r>
                      <a:r>
                        <a:rPr lang="fr-CA" sz="1400" b="1" i="0" u="none" strike="noStrike" baseline="0" noProof="0" dirty="0" smtClean="0">
                          <a:latin typeface="+mn-lt"/>
                        </a:rPr>
                        <a:t> sur le programme / le processus de demande</a:t>
                      </a:r>
                      <a:r>
                        <a:rPr lang="fr-CA" sz="1400" b="1" i="0" u="none" strike="noStrike" noProof="0" dirty="0" smtClean="0">
                          <a:latin typeface="+mn-lt"/>
                        </a:rPr>
                        <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 </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(n=0)</a:t>
                      </a:r>
                    </a:p>
                  </a:txBody>
                  <a:tcPr marL="6608" marR="6608" marT="6608"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
          <p:cNvGraphicFramePr>
            <a:graphicFrameLocks noGrp="1" noChangeAspect="1"/>
          </p:cNvGraphicFramePr>
          <p:nvPr>
            <p:ph idx="1"/>
            <p:custDataLst>
              <p:tags r:id="rId1"/>
            </p:custDataLst>
            <p:extLst>
              <p:ext uri="{D42A27DB-BD31-4B8C-83A1-F6EECF244321}">
                <p14:modId xmlns:p14="http://schemas.microsoft.com/office/powerpoint/2010/main" val="1296099498"/>
              </p:ext>
            </p:extLst>
          </p:nvPr>
        </p:nvGraphicFramePr>
        <p:xfrm>
          <a:off x="478184" y="1403798"/>
          <a:ext cx="8227819" cy="4374653"/>
        </p:xfrm>
        <a:graphic>
          <a:graphicData uri="http://schemas.openxmlformats.org/drawingml/2006/chart">
            <c:chart xmlns:c="http://schemas.openxmlformats.org/drawingml/2006/chart" xmlns:r="http://schemas.openxmlformats.org/officeDocument/2006/relationships" r:id="rId16"/>
          </a:graphicData>
        </a:graphic>
      </p:graphicFrame>
      <p:sp>
        <p:nvSpPr>
          <p:cNvPr id="15384" name="Text Box 36"/>
          <p:cNvSpPr txBox="1">
            <a:spLocks noChangeArrowheads="1"/>
          </p:cNvSpPr>
          <p:nvPr>
            <p:custDataLst>
              <p:tags r:id="rId2"/>
            </p:custDataLst>
          </p:nvPr>
        </p:nvSpPr>
        <p:spPr bwMode="auto">
          <a:xfrm>
            <a:off x="336858" y="1640716"/>
            <a:ext cx="8639175"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Feriez-vous une demande de permis dans les six mois si vous pouviez être exempté des frais de cotisation à titre d’ingénieur stagiaire pour la première année?</a:t>
            </a:r>
            <a:endParaRPr lang="fr-CA" sz="1400" dirty="0">
              <a:solidFill>
                <a:srgbClr val="003399"/>
              </a:solidFill>
              <a:latin typeface="+mj-lt"/>
            </a:endParaRPr>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1312504276"/>
              </p:ext>
            </p:extLst>
          </p:nvPr>
        </p:nvGraphicFramePr>
        <p:xfrm>
          <a:off x="368514" y="579521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(n=41)           (n=31) </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(n=26)         (n=12) </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Assez</a:t>
                      </a:r>
                      <a:r>
                        <a:rPr lang="fr-CA" sz="1200" b="1" i="0" u="none" strike="noStrike" kern="1200" baseline="0" noProof="0" dirty="0" smtClean="0">
                          <a:solidFill>
                            <a:schemeClr val="tx1"/>
                          </a:solidFill>
                          <a:latin typeface="+mn-lt"/>
                          <a:ea typeface="+mn-ea"/>
                          <a:cs typeface="+mn-cs"/>
                        </a:rPr>
                        <a:t> improbable</a:t>
                      </a:r>
                      <a:endParaRPr lang="fr-CA" sz="1200" b="1" i="0" u="none" strike="noStrike" kern="1200" noProof="0" dirty="0" smtClean="0">
                        <a:solidFill>
                          <a:schemeClr val="tx1"/>
                        </a:solidFill>
                        <a:latin typeface="+mn-lt"/>
                        <a:ea typeface="+mn-ea"/>
                        <a:cs typeface="+mn-cs"/>
                      </a:endParaRPr>
                    </a:p>
                    <a:p>
                      <a:pPr algn="l" fontAlgn="b"/>
                      <a:r>
                        <a:rPr lang="fr-CA" sz="1050" b="0" i="0" u="none" strike="noStrike" kern="1200" noProof="0" dirty="0" smtClean="0">
                          <a:solidFill>
                            <a:schemeClr val="tx2"/>
                          </a:solidFill>
                          <a:latin typeface="Arial Narrow" pitchFamily="34" charset="0"/>
                          <a:ea typeface="+mn-ea"/>
                          <a:cs typeface="+mn-cs"/>
                        </a:rPr>
                        <a:t>             (n=1)            (n=2)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Très</a:t>
                      </a:r>
                      <a:r>
                        <a:rPr lang="fr-CA" sz="1200" b="1" i="0" u="none" strike="noStrike" kern="1200" baseline="0" noProof="0" dirty="0" smtClean="0">
                          <a:solidFill>
                            <a:schemeClr val="tx1"/>
                          </a:solidFill>
                          <a:latin typeface="+mn-lt"/>
                          <a:ea typeface="+mn-ea"/>
                          <a:cs typeface="+mn-cs"/>
                        </a:rPr>
                        <a:t> improbable</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(n=0)             (n=2)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 sait pas / incertain(e)</a:t>
                      </a: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(n=3)          (n=4)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363" name="Rectangle 2"/>
          <p:cNvSpPr>
            <a:spLocks noGrp="1" noChangeArrowheads="1"/>
          </p:cNvSpPr>
          <p:nvPr>
            <p:ph type="title"/>
            <p:custDataLst>
              <p:tags r:id="rId4"/>
            </p:custDataLst>
          </p:nvPr>
        </p:nvSpPr>
        <p:spPr bwMode="auto">
          <a:xfrm>
            <a:off x="838200" y="146783"/>
            <a:ext cx="8162925" cy="498598"/>
          </a:xfrm>
          <a:noFill/>
          <a:ln>
            <a:miter lim="800000"/>
            <a:headEnd/>
            <a:tailEnd/>
          </a:ln>
        </p:spPr>
        <p:txBody>
          <a:bodyPr vert="horz" numCol="1" compatLnSpc="1">
            <a:prstTxWarp prst="textNoShape">
              <a:avLst/>
            </a:prstTxWarp>
          </a:bodyPr>
          <a:lstStyle/>
          <a:p>
            <a:r>
              <a:rPr lang="fr-CA" sz="1800" noProof="0" dirty="0"/>
              <a:t>Impact de l’exemption des frais de cotisation à titre d’ingénieur stagiaire</a:t>
            </a:r>
            <a:br>
              <a:rPr lang="fr-CA" sz="1800" noProof="0" dirty="0"/>
            </a:br>
            <a:r>
              <a:rPr lang="fr-CA" sz="1800" noProof="0" dirty="0"/>
              <a:t>sur la possibilité de faire une demande de permis dans les six mois</a:t>
            </a:r>
            <a:endParaRPr lang="fr-CA" sz="1800" noProof="0" dirty="0" smtClean="0"/>
          </a:p>
        </p:txBody>
      </p:sp>
      <p:sp>
        <p:nvSpPr>
          <p:cNvPr id="15364" name="Slide Number Placeholder 3"/>
          <p:cNvSpPr>
            <a:spLocks noGrp="1"/>
          </p:cNvSpPr>
          <p:nvPr>
            <p:ph type="sldNum" sz="quarter" idx="11"/>
            <p:custDataLst>
              <p:tags r:id="rId5"/>
            </p:custDataLst>
          </p:nvPr>
        </p:nvSpPr>
        <p:spPr bwMode="auto">
          <a:noFill/>
          <a:ln>
            <a:miter lim="800000"/>
            <a:headEnd/>
            <a:tailEnd/>
          </a:ln>
        </p:spPr>
        <p:txBody>
          <a:bodyPr vert="horz" numCol="1" compatLnSpc="1">
            <a:prstTxWarp prst="textNoShape">
              <a:avLst/>
            </a:prstTxWarp>
          </a:bodyPr>
          <a:lstStyle/>
          <a:p>
            <a:fld id="{F5C27C11-3344-4808-ACE8-F4BA943662B8}" type="slidenum">
              <a:rPr lang="en-US"/>
              <a:pPr/>
              <a:t>25</a:t>
            </a:fld>
            <a:endParaRPr lang="en-US" dirty="0"/>
          </a:p>
        </p:txBody>
      </p:sp>
      <p:sp>
        <p:nvSpPr>
          <p:cNvPr id="15365" name="Rectangle 4"/>
          <p:cNvSpPr>
            <a:spLocks noChangeArrowheads="1"/>
          </p:cNvSpPr>
          <p:nvPr>
            <p:custDataLst>
              <p:tags r:id="rId6"/>
            </p:custDataLst>
          </p:nvPr>
        </p:nvSpPr>
        <p:spPr bwMode="auto">
          <a:xfrm>
            <a:off x="313861" y="6173671"/>
            <a:ext cx="8097915" cy="461665"/>
          </a:xfrm>
          <a:prstGeom prst="rect">
            <a:avLst/>
          </a:prstGeom>
          <a:noFill/>
          <a:ln w="25400" algn="ctr">
            <a:noFill/>
            <a:miter lim="800000"/>
            <a:headEnd/>
            <a:tailEnd/>
          </a:ln>
        </p:spPr>
        <p:txBody>
          <a:bodyPr wrap="square">
            <a:spAutoFit/>
          </a:bodyPr>
          <a:lstStyle/>
          <a:p>
            <a:pPr algn="l">
              <a:defRPr/>
            </a:pPr>
            <a:r>
              <a:rPr lang="fr-CA" sz="800" dirty="0" smtClean="0">
                <a:solidFill>
                  <a:schemeClr val="tx1"/>
                </a:solidFill>
                <a:latin typeface="+mj-lt"/>
              </a:rPr>
              <a:t>Q29</a:t>
            </a:r>
            <a:r>
              <a:rPr lang="fr-CA" sz="800" dirty="0">
                <a:solidFill>
                  <a:schemeClr val="tx1"/>
                </a:solidFill>
                <a:latin typeface="+mj-lt"/>
              </a:rPr>
              <a:t>. Si vous saviez qu’en déposant une demande de permis dans les six mois qui suivent l’obtention de votre diplôme, vous pourriez être exempté des frais d’ouverture de dossier et de la cotisation pour la première année à titre d’ingénieur stagiaire, dans quelle mesure serait-il probable que vous fassiez une demande de permis dans ce délai de six mois? </a:t>
            </a:r>
            <a:r>
              <a:rPr lang="fr-CA" sz="800" dirty="0" smtClean="0">
                <a:solidFill>
                  <a:schemeClr val="tx1"/>
                </a:solidFill>
                <a:latin typeface="+mj-lt"/>
              </a:rPr>
              <a:t>Base : Les répondants qui ne savent pas ou qui prévoient faire une demande de permis plus de six mois après l’obtention de leur diplôme, 2013 (n=51); 2014 (n=71)</a:t>
            </a:r>
            <a:endParaRPr lang="fr-CA" sz="800" dirty="0">
              <a:solidFill>
                <a:schemeClr val="tx1"/>
              </a:solidFill>
              <a:latin typeface="+mj-lt"/>
            </a:endParaRPr>
          </a:p>
        </p:txBody>
      </p:sp>
      <p:sp>
        <p:nvSpPr>
          <p:cNvPr id="15367" name="Text Box 9"/>
          <p:cNvSpPr txBox="1">
            <a:spLocks noChangeArrowheads="1"/>
          </p:cNvSpPr>
          <p:nvPr>
            <p:custDataLst>
              <p:tags r:id="rId7"/>
            </p:custDataLst>
          </p:nvPr>
        </p:nvSpPr>
        <p:spPr bwMode="auto">
          <a:xfrm>
            <a:off x="1475602" y="1956187"/>
            <a:ext cx="1155686" cy="415498"/>
          </a:xfrm>
          <a:prstGeom prst="rect">
            <a:avLst/>
          </a:prstGeom>
          <a:noFill/>
          <a:ln w="25400" algn="ctr">
            <a:noFill/>
            <a:miter lim="800000"/>
            <a:headEnd/>
            <a:tailEnd/>
          </a:ln>
        </p:spPr>
        <p:txBody>
          <a:bodyPr wrap="square">
            <a:spAutoFit/>
          </a:bodyPr>
          <a:lstStyle/>
          <a:p>
            <a:r>
              <a:rPr lang="fr-CA" sz="1400" dirty="0" smtClean="0"/>
              <a:t>Probable</a:t>
            </a:r>
            <a:br>
              <a:rPr lang="fr-CA" sz="1400" dirty="0" smtClean="0"/>
            </a:br>
            <a:r>
              <a:rPr lang="fr-CA" sz="700" dirty="0" smtClean="0"/>
              <a:t>(2 cotes supérieures)</a:t>
            </a:r>
            <a:endParaRPr lang="fr-CA" sz="700" dirty="0"/>
          </a:p>
        </p:txBody>
      </p:sp>
      <p:sp>
        <p:nvSpPr>
          <p:cNvPr id="15371" name="Text Box 18"/>
          <p:cNvSpPr txBox="1">
            <a:spLocks noChangeArrowheads="1"/>
          </p:cNvSpPr>
          <p:nvPr>
            <p:custDataLst>
              <p:tags r:id="rId8"/>
            </p:custDataLst>
          </p:nvPr>
        </p:nvSpPr>
        <p:spPr bwMode="auto">
          <a:xfrm>
            <a:off x="4817804" y="3367710"/>
            <a:ext cx="1215342" cy="415498"/>
          </a:xfrm>
          <a:prstGeom prst="rect">
            <a:avLst/>
          </a:prstGeom>
          <a:noFill/>
          <a:ln w="25400" algn="ctr">
            <a:noFill/>
            <a:miter lim="800000"/>
            <a:headEnd/>
            <a:tailEnd/>
          </a:ln>
        </p:spPr>
        <p:txBody>
          <a:bodyPr wrap="square">
            <a:spAutoFit/>
          </a:bodyPr>
          <a:lstStyle/>
          <a:p>
            <a:r>
              <a:rPr lang="fr-CA" sz="1400" dirty="0" smtClean="0"/>
              <a:t>Improbable</a:t>
            </a:r>
            <a:br>
              <a:rPr lang="fr-CA" sz="1400" dirty="0" smtClean="0"/>
            </a:br>
            <a:r>
              <a:rPr lang="fr-CA" sz="700" dirty="0" smtClean="0"/>
              <a:t>(2 cotes inférieures)</a:t>
            </a:r>
            <a:endParaRPr lang="fr-CA" sz="700" dirty="0"/>
          </a:p>
        </p:txBody>
      </p:sp>
      <p:sp>
        <p:nvSpPr>
          <p:cNvPr id="15378" name="Text Box 30"/>
          <p:cNvSpPr txBox="1">
            <a:spLocks noChangeArrowheads="1"/>
          </p:cNvSpPr>
          <p:nvPr>
            <p:custDataLst>
              <p:tags r:id="rId9"/>
            </p:custDataLst>
          </p:nvPr>
        </p:nvSpPr>
        <p:spPr bwMode="auto">
          <a:xfrm>
            <a:off x="3067050" y="1403798"/>
            <a:ext cx="568325" cy="184150"/>
          </a:xfrm>
          <a:prstGeom prst="rect">
            <a:avLst/>
          </a:prstGeom>
          <a:noFill/>
          <a:ln w="25400" algn="ctr">
            <a:noFill/>
            <a:miter lim="800000"/>
            <a:headEnd/>
            <a:tailEnd/>
          </a:ln>
        </p:spPr>
        <p:txBody>
          <a:bodyPr>
            <a:spAutoFit/>
          </a:bodyPr>
          <a:lstStyle/>
          <a:p>
            <a:r>
              <a:rPr lang="en-CA" b="0" dirty="0">
                <a:latin typeface="Arial Narrow" pitchFamily="34" charset="0"/>
              </a:rPr>
              <a:t>(n=81)</a:t>
            </a:r>
          </a:p>
        </p:txBody>
      </p:sp>
      <p:sp>
        <p:nvSpPr>
          <p:cNvPr id="53" name="Content Placeholder 33"/>
          <p:cNvSpPr txBox="1">
            <a:spLocks/>
          </p:cNvSpPr>
          <p:nvPr>
            <p:custDataLst>
              <p:tags r:id="rId10"/>
            </p:custDataLst>
          </p:nvPr>
        </p:nvSpPr>
        <p:spPr>
          <a:xfrm>
            <a:off x="341273" y="640442"/>
            <a:ext cx="8501643" cy="10002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Lorsqu’ils apprennent qu’il est possible d’être exempté des frais de cotisation pour la première année à titre d’ingénieur stagiaire, près de six étudiants sur dix (58 %) qui prévoyaient au départ faire une demande de permis plus de six mois après l’obtention de leur diplôme disent maintenant qu’il est très probable qu’ils fassent une demande dans ce délai. Presque quatre étudiants sur dix (37 %) disent qu’il est assez probable qu’ils fassent une demande dans les six mois, tandis que seulement 1 % indique qu’ils ne feront probablement pas de demande dans ce délai et 4 % sont incertains. </a:t>
            </a:r>
            <a:endParaRPr lang="fr-CA" sz="1300" b="0" dirty="0">
              <a:solidFill>
                <a:schemeClr val="tx1"/>
              </a:solidFill>
              <a:latin typeface="+mj-lt"/>
            </a:endParaRPr>
          </a:p>
        </p:txBody>
      </p:sp>
      <p:sp>
        <p:nvSpPr>
          <p:cNvPr id="59" name="AutoShape 10"/>
          <p:cNvSpPr>
            <a:spLocks/>
          </p:cNvSpPr>
          <p:nvPr>
            <p:custDataLst>
              <p:tags r:id="rId11"/>
            </p:custDataLst>
          </p:nvPr>
        </p:nvSpPr>
        <p:spPr bwMode="auto">
          <a:xfrm rot="5400000">
            <a:off x="5362811" y="324313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4" name="AutoShape 10"/>
          <p:cNvSpPr>
            <a:spLocks/>
          </p:cNvSpPr>
          <p:nvPr>
            <p:custDataLst>
              <p:tags r:id="rId12"/>
            </p:custDataLst>
          </p:nvPr>
        </p:nvSpPr>
        <p:spPr bwMode="auto">
          <a:xfrm rot="5400000">
            <a:off x="1962005" y="179669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6" name="Text Box 11"/>
          <p:cNvSpPr txBox="1">
            <a:spLocks noChangeArrowheads="1"/>
          </p:cNvSpPr>
          <p:nvPr>
            <p:custDataLst>
              <p:tags r:id="rId13"/>
            </p:custDataLst>
          </p:nvPr>
        </p:nvSpPr>
        <p:spPr bwMode="auto">
          <a:xfrm>
            <a:off x="1475602" y="2328925"/>
            <a:ext cx="1196816"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95 %</a:t>
            </a:r>
            <a:endParaRPr lang="en-CA" sz="900" dirty="0" smtClean="0"/>
          </a:p>
          <a:p>
            <a:r>
              <a:rPr lang="en-CA" sz="900" dirty="0" smtClean="0"/>
              <a:t>(n=67)</a:t>
            </a:r>
          </a:p>
          <a:p>
            <a:r>
              <a:rPr lang="en-CA" sz="1100" dirty="0" smtClean="0"/>
              <a:t>2013 : 85 %</a:t>
            </a:r>
            <a:r>
              <a:rPr lang="en-CA" sz="400" dirty="0" smtClean="0"/>
              <a:t>    </a:t>
            </a:r>
            <a:r>
              <a:rPr lang="en-CA" sz="700" dirty="0" smtClean="0"/>
              <a:t>(n=43</a:t>
            </a:r>
            <a:r>
              <a:rPr lang="en-CA" sz="800" dirty="0" smtClean="0"/>
              <a:t>)</a:t>
            </a:r>
            <a:endParaRPr lang="en-CA" sz="800" dirty="0"/>
          </a:p>
        </p:txBody>
      </p:sp>
      <p:sp>
        <p:nvSpPr>
          <p:cNvPr id="17" name="Text Box 11"/>
          <p:cNvSpPr txBox="1">
            <a:spLocks noChangeArrowheads="1"/>
          </p:cNvSpPr>
          <p:nvPr>
            <p:custDataLst>
              <p:tags r:id="rId14"/>
            </p:custDataLst>
          </p:nvPr>
        </p:nvSpPr>
        <p:spPr bwMode="auto">
          <a:xfrm>
            <a:off x="4906213" y="3783208"/>
            <a:ext cx="1096075"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1 %</a:t>
            </a:r>
          </a:p>
          <a:p>
            <a:r>
              <a:rPr lang="en-CA" sz="800" dirty="0"/>
              <a:t>(</a:t>
            </a:r>
            <a:r>
              <a:rPr lang="en-CA" sz="800" dirty="0" smtClean="0"/>
              <a:t>n=1)</a:t>
            </a:r>
          </a:p>
          <a:p>
            <a:r>
              <a:rPr lang="en-CA" sz="1100" dirty="0" smtClean="0"/>
              <a:t>2013 : 8 %</a:t>
            </a:r>
            <a:r>
              <a:rPr lang="en-CA" sz="400" dirty="0" smtClean="0"/>
              <a:t>     </a:t>
            </a:r>
            <a:r>
              <a:rPr lang="en-CA" sz="700" dirty="0"/>
              <a:t>(</a:t>
            </a:r>
            <a:r>
              <a:rPr lang="en-CA" sz="700" dirty="0" smtClean="0"/>
              <a:t>n=4)</a:t>
            </a:r>
            <a:endParaRPr lang="en-CA" sz="7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Pays envisagé pour la demande de permis</a:t>
            </a:r>
          </a:p>
        </p:txBody>
      </p:sp>
      <p:graphicFrame>
        <p:nvGraphicFramePr>
          <p:cNvPr id="36" name="Object 5"/>
          <p:cNvGraphicFramePr>
            <a:graphicFrameLocks noGrp="1" noChangeAspect="1"/>
          </p:cNvGraphicFramePr>
          <p:nvPr>
            <p:ph idx="1"/>
            <p:custDataLst>
              <p:tags r:id="rId2"/>
            </p:custDataLst>
            <p:extLst>
              <p:ext uri="{D42A27DB-BD31-4B8C-83A1-F6EECF244321}">
                <p14:modId xmlns:p14="http://schemas.microsoft.com/office/powerpoint/2010/main" val="459705505"/>
              </p:ext>
            </p:extLst>
          </p:nvPr>
        </p:nvGraphicFramePr>
        <p:xfrm>
          <a:off x="425527" y="1940313"/>
          <a:ext cx="8363880" cy="4102564"/>
        </p:xfrm>
        <a:graphic>
          <a:graphicData uri="http://schemas.openxmlformats.org/drawingml/2006/chart">
            <c:chart xmlns:c="http://schemas.openxmlformats.org/drawingml/2006/chart" xmlns:r="http://schemas.openxmlformats.org/officeDocument/2006/relationships" r:id="rId13"/>
          </a:graphicData>
        </a:graphic>
      </p:graphicFrame>
      <p:sp>
        <p:nvSpPr>
          <p:cNvPr id="1638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11447-89BD-451B-9136-C122716D6C32}" type="slidenum">
              <a:rPr lang="en-US"/>
              <a:pPr/>
              <a:t>26</a:t>
            </a:fld>
            <a:endParaRPr lang="en-US" dirty="0"/>
          </a:p>
        </p:txBody>
      </p:sp>
      <p:sp>
        <p:nvSpPr>
          <p:cNvPr id="16389" name="Text Box 3"/>
          <p:cNvSpPr txBox="1">
            <a:spLocks noChangeArrowheads="1"/>
          </p:cNvSpPr>
          <p:nvPr>
            <p:custDataLst>
              <p:tags r:id="rId4"/>
            </p:custDataLst>
          </p:nvPr>
        </p:nvSpPr>
        <p:spPr bwMode="auto">
          <a:xfrm>
            <a:off x="315332" y="6272174"/>
            <a:ext cx="8474075" cy="338554"/>
          </a:xfrm>
          <a:prstGeom prst="rect">
            <a:avLst/>
          </a:prstGeom>
          <a:noFill/>
          <a:ln w="25400">
            <a:noFill/>
            <a:miter lim="800000"/>
            <a:headEnd/>
            <a:tailEnd/>
          </a:ln>
        </p:spPr>
        <p:txBody>
          <a:bodyPr>
            <a:spAutoFit/>
          </a:bodyPr>
          <a:lstStyle/>
          <a:p>
            <a:pPr algn="l"/>
            <a:r>
              <a:rPr lang="en-US" sz="800" dirty="0">
                <a:solidFill>
                  <a:schemeClr val="tx1"/>
                </a:solidFill>
                <a:latin typeface="+mn-lt"/>
              </a:rPr>
              <a:t>Q25. </a:t>
            </a:r>
            <a:r>
              <a:rPr lang="fr-CA" sz="800" dirty="0" smtClean="0">
                <a:solidFill>
                  <a:schemeClr val="tx1"/>
                </a:solidFill>
                <a:latin typeface="+mn-lt"/>
              </a:rPr>
              <a:t>Dans quel pays ou quelle région prévoyez-vous faire une demande de permis d’exercice? </a:t>
            </a:r>
            <a:br>
              <a:rPr lang="fr-CA" sz="800" dirty="0" smtClean="0">
                <a:solidFill>
                  <a:schemeClr val="tx1"/>
                </a:solidFill>
                <a:latin typeface="+mn-lt"/>
              </a:rPr>
            </a:br>
            <a:r>
              <a:rPr lang="fr-CA" sz="800" dirty="0" smtClean="0">
                <a:solidFill>
                  <a:schemeClr val="tx1"/>
                </a:solidFill>
                <a:latin typeface="+mn-lt"/>
              </a:rPr>
              <a:t>Base : Les répondants qui prévoient faire une demande de permis un jour, 2013 (n=102); 2014 (n=147)</a:t>
            </a:r>
            <a:endParaRPr lang="fr-CA" sz="800" dirty="0">
              <a:solidFill>
                <a:schemeClr val="tx1"/>
              </a:solidFill>
              <a:latin typeface="+mn-lt"/>
            </a:endParaRPr>
          </a:p>
        </p:txBody>
      </p:sp>
      <p:sp>
        <p:nvSpPr>
          <p:cNvPr id="16403" name="Text Box 21"/>
          <p:cNvSpPr txBox="1">
            <a:spLocks noChangeArrowheads="1"/>
          </p:cNvSpPr>
          <p:nvPr>
            <p:custDataLst>
              <p:tags r:id="rId5"/>
            </p:custDataLst>
          </p:nvPr>
        </p:nvSpPr>
        <p:spPr bwMode="auto">
          <a:xfrm>
            <a:off x="4745619" y="4236592"/>
            <a:ext cx="1072927" cy="276999"/>
          </a:xfrm>
          <a:prstGeom prst="rect">
            <a:avLst/>
          </a:prstGeom>
          <a:noFill/>
          <a:ln w="25400" algn="ctr">
            <a:noFill/>
            <a:miter lim="800000"/>
            <a:headEnd/>
            <a:tailEnd/>
          </a:ln>
        </p:spPr>
        <p:txBody>
          <a:bodyPr wrap="square">
            <a:spAutoFit/>
          </a:bodyPr>
          <a:lstStyle/>
          <a:p>
            <a:r>
              <a:rPr lang="fr-CA" sz="1200" dirty="0" smtClean="0"/>
              <a:t>À l’étranger</a:t>
            </a:r>
            <a:endParaRPr lang="fr-CA" sz="1200" dirty="0"/>
          </a:p>
        </p:txBody>
      </p:sp>
      <p:sp>
        <p:nvSpPr>
          <p:cNvPr id="16404" name="Text Box 23"/>
          <p:cNvSpPr txBox="1">
            <a:spLocks noChangeArrowheads="1"/>
          </p:cNvSpPr>
          <p:nvPr>
            <p:custDataLst>
              <p:tags r:id="rId6"/>
            </p:custDataLst>
          </p:nvPr>
        </p:nvSpPr>
        <p:spPr bwMode="auto">
          <a:xfrm>
            <a:off x="1066490" y="1573911"/>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Dans quel pays ou quelle région prévoyez-vous faire une demande de permis d’exercice?</a:t>
            </a:r>
            <a:endParaRPr lang="fr-CA" sz="1400" dirty="0">
              <a:solidFill>
                <a:srgbClr val="003399"/>
              </a:solidFill>
              <a:latin typeface="+mj-lt"/>
            </a:endParaRPr>
          </a:p>
        </p:txBody>
      </p:sp>
      <p:sp>
        <p:nvSpPr>
          <p:cNvPr id="16405" name="Text Box 24"/>
          <p:cNvSpPr txBox="1">
            <a:spLocks noChangeArrowheads="1"/>
          </p:cNvSpPr>
          <p:nvPr>
            <p:custDataLst>
              <p:tags r:id="rId7"/>
            </p:custDataLst>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fr-CA" sz="800" i="1" dirty="0" smtClean="0">
                <a:solidFill>
                  <a:schemeClr val="tx1"/>
                </a:solidFill>
                <a:latin typeface="+mj-lt"/>
              </a:rPr>
              <a:t>Comme les répondants peuvent donner plusieurs réponses, il est possible que le total dépasse 100 %.</a:t>
            </a:r>
            <a:endParaRPr lang="fr-CA" sz="800" i="1" dirty="0">
              <a:solidFill>
                <a:schemeClr val="tx1"/>
              </a:solidFill>
              <a:latin typeface="+mj-lt"/>
            </a:endParaRPr>
          </a:p>
        </p:txBody>
      </p:sp>
      <p:sp>
        <p:nvSpPr>
          <p:cNvPr id="35" name="Content Placeholder 33"/>
          <p:cNvSpPr txBox="1">
            <a:spLocks/>
          </p:cNvSpPr>
          <p:nvPr>
            <p:custDataLst>
              <p:tags r:id="rId8"/>
            </p:custDataLst>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Pratiquement tous les étudiants (96 %) qui ont l’intention de faire une demande de permis d’exercice prévoient le faire au Canada. Un sur dix envisage également de faire une demande aux États-Unis (11 %) ou à l’étranger (8 %). </a:t>
            </a:r>
            <a:endParaRPr lang="fr-CA" sz="1400" b="0" dirty="0">
              <a:solidFill>
                <a:schemeClr val="tx1"/>
              </a:solidFill>
              <a:latin typeface="+mj-lt"/>
            </a:endParaRPr>
          </a:p>
        </p:txBody>
      </p:sp>
      <p:sp>
        <p:nvSpPr>
          <p:cNvPr id="37" name="AutoShape 10"/>
          <p:cNvSpPr>
            <a:spLocks/>
          </p:cNvSpPr>
          <p:nvPr>
            <p:custDataLst>
              <p:tags r:id="rId9"/>
            </p:custDataLst>
          </p:nvPr>
        </p:nvSpPr>
        <p:spPr bwMode="auto">
          <a:xfrm rot="10800000">
            <a:off x="3355888" y="3642391"/>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2" name="Table 11"/>
          <p:cNvGraphicFramePr>
            <a:graphicFrameLocks noGrp="1"/>
          </p:cNvGraphicFramePr>
          <p:nvPr>
            <p:custDataLst>
              <p:tags r:id="rId10"/>
            </p:custDataLst>
            <p:extLst>
              <p:ext uri="{D42A27DB-BD31-4B8C-83A1-F6EECF244321}">
                <p14:modId xmlns:p14="http://schemas.microsoft.com/office/powerpoint/2010/main" val="2689167968"/>
              </p:ext>
            </p:extLst>
          </p:nvPr>
        </p:nvGraphicFramePr>
        <p:xfrm>
          <a:off x="946297" y="1903226"/>
          <a:ext cx="880435" cy="4095238"/>
        </p:xfrm>
        <a:graphic>
          <a:graphicData uri="http://schemas.openxmlformats.org/drawingml/2006/table">
            <a:tbl>
              <a:tblPr/>
              <a:tblGrid>
                <a:gridCol w="880435"/>
              </a:tblGrid>
              <a:tr h="817670">
                <a:tc>
                  <a:txBody>
                    <a:bodyPr/>
                    <a:lstStyle/>
                    <a:p>
                      <a:pPr algn="r" fontAlgn="ctr"/>
                      <a:r>
                        <a:rPr lang="fr-CA" sz="1400" b="1" i="0" u="none" strike="noStrike" noProof="0" dirty="0" smtClean="0">
                          <a:latin typeface="+mn-lt"/>
                        </a:rPr>
                        <a:t>Canada</a:t>
                      </a:r>
                      <a:endParaRPr lang="fr-CA" sz="1000" b="0" i="0" u="none" strike="noStrike" noProof="0" dirty="0" smtClean="0">
                        <a:solidFill>
                          <a:schemeClr val="bg2">
                            <a:lumMod val="50000"/>
                          </a:schemeClr>
                        </a:solidFill>
                        <a:latin typeface="Arial Narrow" pitchFamily="34" charset="0"/>
                      </a:endParaRPr>
                    </a:p>
                    <a:p>
                      <a:pPr algn="r" fontAlgn="ctr"/>
                      <a:r>
                        <a:rPr lang="fr-CA" sz="1000" b="0" i="0" u="none" strike="noStrike" noProof="0" dirty="0" smtClean="0">
                          <a:solidFill>
                            <a:schemeClr val="bg2">
                              <a:lumMod val="50000"/>
                            </a:schemeClr>
                          </a:solidFill>
                          <a:latin typeface="Arial Narrow" pitchFamily="34" charset="0"/>
                        </a:rPr>
                        <a:t>(n=141)</a:t>
                      </a:r>
                    </a:p>
                    <a:p>
                      <a:pPr algn="r" fontAlgn="ctr"/>
                      <a:r>
                        <a:rPr lang="fr-CA" sz="1000" b="0" i="0" u="none" strike="noStrike" noProof="0" dirty="0" smtClean="0">
                          <a:solidFill>
                            <a:schemeClr val="bg2">
                              <a:lumMod val="50000"/>
                            </a:schemeClr>
                          </a:solidFill>
                          <a:latin typeface="Arial Narrow" pitchFamily="34" charset="0"/>
                        </a:rPr>
                        <a:t>(n=98)</a:t>
                      </a:r>
                      <a:endParaRPr lang="fr-CA" sz="1000" b="0" i="0" u="none" strike="noStrike" noProof="0" dirty="0">
                        <a:solidFill>
                          <a:schemeClr val="bg2">
                            <a:lumMod val="50000"/>
                          </a:schemeClr>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4784">
                <a:tc>
                  <a:txBody>
                    <a:bodyPr/>
                    <a:lstStyle/>
                    <a:p>
                      <a:pPr marL="0" algn="r" defTabSz="914400" rtl="0" eaLnBrk="1" fontAlgn="ctr" latinLnBrk="0" hangingPunct="1"/>
                      <a:r>
                        <a:rPr lang="fr-CA" sz="1400" b="1" i="0" u="none" strike="noStrike" noProof="0" dirty="0" smtClean="0">
                          <a:latin typeface="+mn-lt"/>
                        </a:rPr>
                        <a:t>É.U.</a:t>
                      </a:r>
                      <a:br>
                        <a:rPr lang="fr-CA" sz="1400" b="1" i="0" u="none" strike="noStrike" noProof="0" dirty="0" smtClean="0">
                          <a:latin typeface="+mn-lt"/>
                        </a:rPr>
                      </a:br>
                      <a:r>
                        <a:rPr lang="fr-CA" sz="1000" b="0" i="0" u="none" strike="noStrike" kern="1200" noProof="0" dirty="0" smtClean="0">
                          <a:solidFill>
                            <a:schemeClr val="bg2">
                              <a:lumMod val="50000"/>
                            </a:schemeClr>
                          </a:solidFill>
                          <a:latin typeface="Arial Narrow" pitchFamily="34" charset="0"/>
                          <a:ea typeface="+mn-ea"/>
                          <a:cs typeface="+mn-cs"/>
                        </a:rPr>
                        <a:t>(n=16)</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bg2">
                              <a:lumMod val="50000"/>
                            </a:schemeClr>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7670">
                <a:tc>
                  <a:txBody>
                    <a:bodyPr/>
                    <a:lstStyle/>
                    <a:p>
                      <a:pPr marL="0" algn="r" defTabSz="914400" rtl="0" eaLnBrk="1" fontAlgn="ctr" latinLnBrk="0" hangingPunct="1"/>
                      <a:r>
                        <a:rPr lang="fr-CA" sz="1400" b="1" i="0" u="none" strike="noStrike" noProof="0" dirty="0" smtClean="0">
                          <a:latin typeface="+mn-lt"/>
                        </a:rPr>
                        <a:t>Europe</a:t>
                      </a:r>
                      <a:br>
                        <a:rPr lang="fr-CA" sz="1400" b="1" i="0" u="none" strike="noStrike" noProof="0" dirty="0" smtClean="0">
                          <a:latin typeface="+mn-lt"/>
                        </a:rPr>
                      </a:br>
                      <a:r>
                        <a:rPr lang="fr-CA" sz="1000" b="0" i="0" u="none" strike="noStrike" kern="1200" noProof="0" dirty="0" smtClean="0">
                          <a:solidFill>
                            <a:schemeClr val="bg2">
                              <a:lumMod val="50000"/>
                            </a:schemeClr>
                          </a:solidFill>
                          <a:latin typeface="Arial Narrow" pitchFamily="34" charset="0"/>
                          <a:ea typeface="+mn-ea"/>
                          <a:cs typeface="+mn-cs"/>
                        </a:rPr>
                        <a:t>(n=7)</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bg2">
                              <a:lumMod val="50000"/>
                            </a:schemeClr>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17670">
                <a:tc>
                  <a:txBody>
                    <a:bodyPr/>
                    <a:lstStyle/>
                    <a:p>
                      <a:pPr marL="0" algn="r" defTabSz="914400" rtl="0" eaLnBrk="1" fontAlgn="ctr" latinLnBrk="0" hangingPunct="1"/>
                      <a:r>
                        <a:rPr lang="fr-CA" sz="1400" b="1" i="0" u="none" strike="noStrike" noProof="0" dirty="0" smtClean="0">
                          <a:latin typeface="+mn-lt"/>
                        </a:rPr>
                        <a:t>Asie</a:t>
                      </a:r>
                      <a:br>
                        <a:rPr lang="fr-CA" sz="1400" b="1" i="0" u="none" strike="noStrike" noProof="0" dirty="0" smtClean="0">
                          <a:latin typeface="+mn-lt"/>
                        </a:rPr>
                      </a:br>
                      <a:r>
                        <a:rPr lang="fr-CA" sz="1000" b="0" i="0" u="none" strike="noStrike" kern="1200" noProof="0" dirty="0" smtClean="0">
                          <a:solidFill>
                            <a:schemeClr val="bg2">
                              <a:lumMod val="50000"/>
                            </a:schemeClr>
                          </a:solidFill>
                          <a:latin typeface="Arial Narrow" pitchFamily="34" charset="0"/>
                          <a:ea typeface="+mn-ea"/>
                          <a:cs typeface="+mn-cs"/>
                        </a:rPr>
                        <a:t>(n=5)</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bg2">
                              <a:lumMod val="50000"/>
                            </a:schemeClr>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27444">
                <a:tc>
                  <a:txBody>
                    <a:bodyPr/>
                    <a:lstStyle/>
                    <a:p>
                      <a:pPr marL="0" algn="r" defTabSz="914400" rtl="0" eaLnBrk="1" fontAlgn="ctr" latinLnBrk="0" hangingPunct="1"/>
                      <a:r>
                        <a:rPr lang="fr-CA" sz="1400" b="1" i="0" u="none" strike="noStrike" noProof="0" dirty="0" smtClean="0">
                          <a:latin typeface="+mn-lt"/>
                        </a:rPr>
                        <a:t>Autre</a:t>
                      </a:r>
                      <a:br>
                        <a:rPr lang="fr-CA" sz="1400" b="1" i="0" u="none" strike="noStrike" noProof="0" dirty="0" smtClean="0">
                          <a:latin typeface="+mn-lt"/>
                        </a:rPr>
                      </a:br>
                      <a:r>
                        <a:rPr lang="fr-CA" sz="1000" b="0" i="0" u="none" strike="noStrike" kern="1200" noProof="0" dirty="0" smtClean="0">
                          <a:solidFill>
                            <a:schemeClr val="bg2">
                              <a:lumMod val="50000"/>
                            </a:schemeClr>
                          </a:solidFill>
                          <a:latin typeface="Arial Narrow" pitchFamily="34" charset="0"/>
                          <a:ea typeface="+mn-ea"/>
                          <a:cs typeface="+mn-cs"/>
                        </a:rPr>
                        <a:t>(n=4)</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bg2">
                              <a:lumMod val="50000"/>
                            </a:schemeClr>
                          </a:solidFill>
                          <a:latin typeface="Arial Narrow" pitchFamily="34" charset="0"/>
                          <a:ea typeface="+mn-ea"/>
                          <a:cs typeface="+mn-cs"/>
                        </a:rPr>
                        <a:t>(n=6)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 Box 11"/>
          <p:cNvSpPr txBox="1">
            <a:spLocks noChangeArrowheads="1"/>
          </p:cNvSpPr>
          <p:nvPr>
            <p:custDataLst>
              <p:tags r:id="rId11"/>
            </p:custDataLst>
          </p:nvPr>
        </p:nvSpPr>
        <p:spPr bwMode="auto">
          <a:xfrm>
            <a:off x="3594123" y="3941409"/>
            <a:ext cx="1070474"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8 %</a:t>
            </a:r>
          </a:p>
          <a:p>
            <a:r>
              <a:rPr lang="en-CA" sz="800" dirty="0"/>
              <a:t>(</a:t>
            </a:r>
            <a:r>
              <a:rPr lang="en-CA" sz="800" dirty="0" smtClean="0"/>
              <a:t>n=12)</a:t>
            </a:r>
          </a:p>
          <a:p>
            <a:r>
              <a:rPr lang="en-CA" sz="1100" dirty="0" smtClean="0"/>
              <a:t>2013 : 5 %</a:t>
            </a:r>
            <a:r>
              <a:rPr lang="en-CA" sz="400" dirty="0" smtClean="0"/>
              <a:t>     </a:t>
            </a:r>
            <a:r>
              <a:rPr lang="en-CA" sz="700" dirty="0"/>
              <a:t>(</a:t>
            </a:r>
            <a:r>
              <a:rPr lang="en-CA" sz="700" dirty="0" smtClean="0"/>
              <a:t>n=5)</a:t>
            </a:r>
            <a:endParaRPr lang="en-CA" sz="7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Province envisagée pour la demande de permis</a:t>
            </a:r>
          </a:p>
        </p:txBody>
      </p:sp>
      <p:graphicFrame>
        <p:nvGraphicFramePr>
          <p:cNvPr id="59" name="Object 3"/>
          <p:cNvGraphicFramePr>
            <a:graphicFrameLocks noGrp="1" noChangeAspect="1"/>
          </p:cNvGraphicFramePr>
          <p:nvPr>
            <p:ph idx="1"/>
            <p:custDataLst>
              <p:tags r:id="rId2"/>
            </p:custDataLst>
            <p:extLst>
              <p:ext uri="{D42A27DB-BD31-4B8C-83A1-F6EECF244321}">
                <p14:modId xmlns:p14="http://schemas.microsoft.com/office/powerpoint/2010/main" val="3240998638"/>
              </p:ext>
            </p:extLst>
          </p:nvPr>
        </p:nvGraphicFramePr>
        <p:xfrm>
          <a:off x="2218066" y="1546718"/>
          <a:ext cx="6804014" cy="5040351"/>
        </p:xfrm>
        <a:graphic>
          <a:graphicData uri="http://schemas.openxmlformats.org/drawingml/2006/chart">
            <c:chart xmlns:c="http://schemas.openxmlformats.org/drawingml/2006/chart" xmlns:r="http://schemas.openxmlformats.org/officeDocument/2006/relationships" r:id="rId11"/>
          </a:graphicData>
        </a:graphic>
      </p:graphicFrame>
      <p:sp>
        <p:nvSpPr>
          <p:cNvPr id="1741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DE813F9-1FB3-4988-90F9-227C0440AC91}" type="slidenum">
              <a:rPr lang="en-US"/>
              <a:pPr/>
              <a:t>27</a:t>
            </a:fld>
            <a:endParaRPr lang="en-US" dirty="0"/>
          </a:p>
        </p:txBody>
      </p:sp>
      <p:sp>
        <p:nvSpPr>
          <p:cNvPr id="17440" name="Text Box 40"/>
          <p:cNvSpPr txBox="1">
            <a:spLocks noChangeArrowheads="1"/>
          </p:cNvSpPr>
          <p:nvPr>
            <p:custDataLst>
              <p:tags r:id="rId4"/>
            </p:custDataLst>
          </p:nvPr>
        </p:nvSpPr>
        <p:spPr bwMode="auto">
          <a:xfrm>
            <a:off x="360247" y="6523616"/>
            <a:ext cx="6133150" cy="338554"/>
          </a:xfrm>
          <a:prstGeom prst="rect">
            <a:avLst/>
          </a:prstGeom>
          <a:noFill/>
          <a:ln w="25400">
            <a:noFill/>
            <a:miter lim="800000"/>
            <a:headEnd/>
            <a:tailEnd/>
          </a:ln>
        </p:spPr>
        <p:txBody>
          <a:bodyPr wrap="square">
            <a:spAutoFit/>
          </a:bodyPr>
          <a:lstStyle/>
          <a:p>
            <a:pPr algn="l">
              <a:defRPr/>
            </a:pPr>
            <a:r>
              <a:rPr lang="fr-CA" sz="800" dirty="0" smtClean="0">
                <a:solidFill>
                  <a:schemeClr val="tx1"/>
                </a:solidFill>
                <a:latin typeface="+mj-lt"/>
              </a:rPr>
              <a:t>Q26</a:t>
            </a:r>
            <a:r>
              <a:rPr lang="fr-CA" sz="800" dirty="0">
                <a:solidFill>
                  <a:schemeClr val="tx1"/>
                </a:solidFill>
                <a:latin typeface="+mj-lt"/>
              </a:rPr>
              <a:t>. Dans quelles provinces ou quels territoires prévoyez-vous faire une demande de permis </a:t>
            </a:r>
            <a:r>
              <a:rPr lang="fr-CA" sz="800" dirty="0" smtClean="0">
                <a:solidFill>
                  <a:schemeClr val="tx1"/>
                </a:solidFill>
                <a:latin typeface="+mj-lt"/>
              </a:rPr>
              <a:t>d’exercice?                                                           Base : Les répondants qui prévoient faire une demande de permis au Canada, 2013 (n=98); 2014 (n=141)</a:t>
            </a:r>
            <a:endParaRPr lang="fr-CA" sz="800" dirty="0">
              <a:solidFill>
                <a:schemeClr val="tx1"/>
              </a:solidFill>
              <a:latin typeface="+mj-lt"/>
            </a:endParaRPr>
          </a:p>
        </p:txBody>
      </p:sp>
      <p:sp>
        <p:nvSpPr>
          <p:cNvPr id="58" name="Content Placeholder 33"/>
          <p:cNvSpPr txBox="1">
            <a:spLocks/>
          </p:cNvSpPr>
          <p:nvPr>
            <p:custDataLst>
              <p:tags r:id="rId5"/>
            </p:custDataLst>
          </p:nvPr>
        </p:nvSpPr>
        <p:spPr>
          <a:xfrm>
            <a:off x="277036" y="597118"/>
            <a:ext cx="8600746" cy="10002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Environ la moitié des étudiants qui ont l’intention de faire une demande de permis d’exercice prévoient le faire en Alberta (46 %), suivis du Nouveau­-Brunswick (38 %). Pratiquement trois sur dix ont l’intention de faire une demande en Nouvelle-Écosse (28 %) et presque le quart envisage de le faire en Ontario (24 %) ou à Terre-Neuve-et-Labrador (23 %). </a:t>
            </a:r>
            <a:r>
              <a:rPr lang="fr-CA" sz="1300" b="0" dirty="0" smtClean="0">
                <a:solidFill>
                  <a:srgbClr val="1F497D"/>
                </a:solidFill>
                <a:latin typeface="+mj-lt"/>
              </a:rPr>
              <a:t>  </a:t>
            </a:r>
          </a:p>
          <a:p>
            <a:pPr marL="182563" indent="-182563" algn="l" fontAlgn="auto">
              <a:spcBef>
                <a:spcPts val="0"/>
              </a:spcBef>
              <a:spcAft>
                <a:spcPts val="0"/>
              </a:spcAft>
              <a:buFont typeface="Wingdings" pitchFamily="2" charset="2"/>
              <a:buChar char="§"/>
              <a:defRPr/>
            </a:pPr>
            <a:r>
              <a:rPr lang="fr-CA" sz="1300" b="0" dirty="0" smtClean="0">
                <a:solidFill>
                  <a:srgbClr val="1F497D"/>
                </a:solidFill>
                <a:latin typeface="+mj-lt"/>
              </a:rPr>
              <a:t>Les étudiants sont plus susceptibles de faire une demande de permis en Nouvelle-Écosse et dans les Territoires du Nord-Ouest qu’en 2013.</a:t>
            </a:r>
            <a:endParaRPr lang="fr-CA" sz="1300" b="0" dirty="0">
              <a:solidFill>
                <a:schemeClr val="tx1"/>
              </a:solidFill>
              <a:latin typeface="+mj-lt"/>
            </a:endParaRPr>
          </a:p>
        </p:txBody>
      </p:sp>
      <p:graphicFrame>
        <p:nvGraphicFramePr>
          <p:cNvPr id="20" name="Table 19"/>
          <p:cNvGraphicFramePr>
            <a:graphicFrameLocks noGrp="1"/>
          </p:cNvGraphicFramePr>
          <p:nvPr>
            <p:custDataLst>
              <p:tags r:id="rId6"/>
            </p:custDataLst>
            <p:extLst>
              <p:ext uri="{D42A27DB-BD31-4B8C-83A1-F6EECF244321}">
                <p14:modId xmlns:p14="http://schemas.microsoft.com/office/powerpoint/2010/main" val="4079475632"/>
              </p:ext>
            </p:extLst>
          </p:nvPr>
        </p:nvGraphicFramePr>
        <p:xfrm>
          <a:off x="1097209" y="1662939"/>
          <a:ext cx="2717800" cy="4869180"/>
        </p:xfrm>
        <a:graphic>
          <a:graphicData uri="http://schemas.openxmlformats.org/drawingml/2006/table">
            <a:tbl>
              <a:tblPr/>
              <a:tblGrid>
                <a:gridCol w="2717800"/>
              </a:tblGrid>
              <a:tr h="402495">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Alberta</a:t>
                      </a:r>
                      <a:br>
                        <a:rPr lang="fr-CA" sz="1000" b="1" i="0" u="none" strike="noStrike" kern="1200" noProof="0" dirty="0" smtClean="0">
                          <a:solidFill>
                            <a:schemeClr val="tx1"/>
                          </a:solidFill>
                          <a:latin typeface="+mn-lt"/>
                          <a:ea typeface="+mn-ea"/>
                          <a:cs typeface="+mn-cs"/>
                        </a:rPr>
                      </a:br>
                      <a:r>
                        <a:rPr lang="fr-CA" sz="800" b="0" i="0" u="none" strike="noStrike" kern="1200" noProof="0" dirty="0" smtClean="0">
                          <a:solidFill>
                            <a:schemeClr val="bg2">
                              <a:lumMod val="50000"/>
                            </a:schemeClr>
                          </a:solidFill>
                          <a:latin typeface="+mn-lt"/>
                          <a:ea typeface="+mn-ea"/>
                          <a:cs typeface="+mn-cs"/>
                        </a:rPr>
                        <a:t>(n=65)</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(n=34)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Nouveau-</a:t>
                      </a:r>
                      <a:r>
                        <a:rPr lang="fr-CA" sz="1000" b="1" i="0" u="none" strike="noStrike" baseline="0" noProof="0" dirty="0" smtClean="0">
                          <a:latin typeface="+mn-lt"/>
                        </a:rPr>
                        <a:t>Brunswick</a:t>
                      </a:r>
                    </a:p>
                    <a:p>
                      <a:pPr marL="0" algn="r" defTabSz="914400" rtl="0" eaLnBrk="1" fontAlgn="ctr" latinLnBrk="0" hangingPunct="1"/>
                      <a:r>
                        <a:rPr lang="fr-CA" sz="800" b="0" i="0" u="none" strike="noStrike" kern="1200" noProof="0" dirty="0" smtClean="0">
                          <a:solidFill>
                            <a:schemeClr val="bg2">
                              <a:lumMod val="50000"/>
                            </a:schemeClr>
                          </a:solidFill>
                          <a:latin typeface="+mn-lt"/>
                          <a:ea typeface="+mn-ea"/>
                          <a:cs typeface="+mn-cs"/>
                        </a:rPr>
                        <a:t>(n=54)</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Nouvelle-Écosse</a:t>
                      </a:r>
                      <a:endParaRPr lang="fr-CA" sz="1000" b="1" i="0" u="none" strike="noStrike" baseline="0" noProof="0" dirty="0" smtClean="0">
                        <a:latin typeface="+mn-lt"/>
                      </a:endParaRPr>
                    </a:p>
                    <a:p>
                      <a:pPr marL="0" algn="r" defTabSz="914400" rtl="0" eaLnBrk="1" fontAlgn="ctr" latinLnBrk="0" hangingPunct="1"/>
                      <a:r>
                        <a:rPr lang="fr-CA" sz="800" b="0" i="0" u="none" strike="noStrike" kern="1200" noProof="0" dirty="0" smtClean="0">
                          <a:solidFill>
                            <a:schemeClr val="bg2">
                              <a:lumMod val="50000"/>
                            </a:schemeClr>
                          </a:solidFill>
                          <a:latin typeface="+mn-lt"/>
                          <a:ea typeface="+mn-ea"/>
                          <a:cs typeface="+mn-cs"/>
                        </a:rPr>
                        <a:t>(n=40)</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baseline="0" noProof="0" dirty="0" smtClean="0">
                          <a:latin typeface="+mn-lt"/>
                        </a:rPr>
                        <a:t>Ontario</a:t>
                      </a:r>
                    </a:p>
                    <a:p>
                      <a:pPr marL="0" algn="r" defTabSz="914400" rtl="0" eaLnBrk="1" fontAlgn="ctr" latinLnBrk="0" hangingPunct="1"/>
                      <a:r>
                        <a:rPr lang="fr-CA" sz="800" b="0" i="0" u="none" strike="noStrike" kern="1200" noProof="0" dirty="0" smtClean="0">
                          <a:solidFill>
                            <a:schemeClr val="bg2">
                              <a:lumMod val="50000"/>
                            </a:schemeClr>
                          </a:solidFill>
                          <a:latin typeface="+mn-lt"/>
                          <a:ea typeface="+mn-ea"/>
                          <a:cs typeface="+mn-cs"/>
                        </a:rPr>
                        <a:t>(n=34)</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Terre-Neuve-et-</a:t>
                      </a:r>
                      <a:r>
                        <a:rPr lang="fr-CA" sz="1000" b="1" i="0" u="none" strike="noStrike" baseline="0" noProof="0" dirty="0" smtClean="0">
                          <a:latin typeface="+mn-lt"/>
                        </a:rPr>
                        <a:t>Labrador</a:t>
                      </a:r>
                      <a:endParaRPr lang="fr-CA" sz="1000" b="1" i="0" u="none" strike="noStrike" noProof="0" dirty="0" smtClean="0">
                        <a:latin typeface="+mn-lt"/>
                      </a:endParaRPr>
                    </a:p>
                    <a:p>
                      <a:pPr marL="0" algn="r" defTabSz="914400" rtl="0" eaLnBrk="1" fontAlgn="ctr" latinLnBrk="0" hangingPunct="1"/>
                      <a:r>
                        <a:rPr lang="fr-CA" sz="800" b="0" i="0" u="none" strike="noStrike" kern="1200" noProof="0" dirty="0" smtClean="0">
                          <a:solidFill>
                            <a:schemeClr val="bg2">
                              <a:lumMod val="50000"/>
                            </a:schemeClr>
                          </a:solidFill>
                          <a:latin typeface="+mn-lt"/>
                          <a:ea typeface="+mn-ea"/>
                          <a:cs typeface="+mn-cs"/>
                        </a:rPr>
                        <a:t>(n=33)</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(n=23)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Colombie-Britannique</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(n=26)</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Québec</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(n=15)</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Saskatchewan</a:t>
                      </a:r>
                    </a:p>
                    <a:p>
                      <a:pPr marL="0" algn="r" defTabSz="914400" rtl="0" eaLnBrk="1" fontAlgn="ctr" latinLnBrk="0" hangingPunct="1"/>
                      <a:r>
                        <a:rPr lang="fr-CA" sz="800" b="0" i="0" u="none" strike="noStrike" kern="1200" noProof="0" dirty="0" smtClean="0">
                          <a:solidFill>
                            <a:schemeClr val="bg2">
                              <a:lumMod val="50000"/>
                            </a:schemeClr>
                          </a:solidFill>
                          <a:latin typeface="+mn-lt"/>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Île-du-Prince-Édouard</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Yukon / Territoires du Nord-Ouest / Nunavut</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algn="r" defTabSz="914400" rtl="0" eaLnBrk="1" fontAlgn="ctr" latinLnBrk="0" hangingPunct="1"/>
                      <a:r>
                        <a:rPr lang="fr-CA" sz="1000" b="1" i="0" u="none" strike="noStrike" noProof="0" dirty="0" smtClean="0">
                          <a:latin typeface="+mn-lt"/>
                        </a:rPr>
                        <a:t>Manitoba</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(n=6)</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02495">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fr-CA" sz="1000" b="1" i="0" u="none" strike="noStrike" noProof="0" dirty="0" smtClean="0">
                          <a:latin typeface="+mn-lt"/>
                        </a:rPr>
                        <a:t>Ne</a:t>
                      </a:r>
                      <a:r>
                        <a:rPr lang="fr-CA" sz="1000" b="1" i="0" u="none" strike="noStrike" baseline="0" noProof="0" dirty="0" smtClean="0">
                          <a:latin typeface="+mn-lt"/>
                        </a:rPr>
                        <a:t> sait pas / incertain(e)</a:t>
                      </a:r>
                      <a:r>
                        <a:rPr lang="fr-CA" sz="1000" b="1" i="0" u="none" strike="noStrike" noProof="0" dirty="0" smtClean="0">
                          <a:latin typeface="+mn-lt"/>
                        </a:rPr>
                        <a:t/>
                      </a:r>
                      <a:br>
                        <a:rPr lang="fr-CA" sz="1000" b="1" i="0" u="none" strike="noStrike" noProof="0" dirty="0" smtClean="0">
                          <a:latin typeface="+mn-lt"/>
                        </a:rPr>
                      </a:br>
                      <a:r>
                        <a:rPr lang="fr-CA" sz="800" b="0" i="0" u="none" strike="noStrike" kern="1200" noProof="0" dirty="0" smtClean="0">
                          <a:solidFill>
                            <a:schemeClr val="bg2">
                              <a:lumMod val="50000"/>
                            </a:schemeClr>
                          </a:solidFill>
                          <a:latin typeface="+mn-lt"/>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bg2">
                              <a:lumMod val="50000"/>
                            </a:schemeClr>
                          </a:solidFill>
                          <a:latin typeface="+mn-lt"/>
                          <a:ea typeface="+mn-ea"/>
                          <a:cs typeface="+mn-cs"/>
                        </a:rPr>
                        <a:t>(n=11) </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8" name="Isosceles Triangle 7"/>
          <p:cNvSpPr/>
          <p:nvPr>
            <p:custDataLst>
              <p:tags r:id="rId7"/>
            </p:custDataLst>
          </p:nvPr>
        </p:nvSpPr>
        <p:spPr>
          <a:xfrm rot="10800000" flipV="1">
            <a:off x="4366437" y="535496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custDataLst>
              <p:tags r:id="rId8"/>
            </p:custDataLst>
          </p:nvPr>
        </p:nvSpPr>
        <p:spPr>
          <a:xfrm rot="10800000" flipV="1">
            <a:off x="5236535" y="2955557"/>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9"/>
            </p:custDataLst>
          </p:nvPr>
        </p:nvSpPr>
        <p:spPr>
          <a:xfrm rot="10800000" flipV="1">
            <a:off x="5417289" y="2555062"/>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custDataLst>
              <p:tags r:id="rId1"/>
            </p:custDataLst>
          </p:nvPr>
        </p:nvSpPr>
        <p:spPr>
          <a:xfrm>
            <a:off x="144463" y="3073664"/>
            <a:ext cx="4416425" cy="720197"/>
          </a:xfrm>
        </p:spPr>
        <p:txBody>
          <a:bodyPr/>
          <a:lstStyle/>
          <a:p>
            <a:pPr fontAlgn="auto">
              <a:spcAft>
                <a:spcPts val="0"/>
              </a:spcAft>
              <a:defRPr/>
            </a:pPr>
            <a:r>
              <a:rPr lang="fr-CA" sz="2600" noProof="0" dirty="0" smtClean="0">
                <a:solidFill>
                  <a:schemeClr val="accent6"/>
                </a:solidFill>
              </a:rPr>
              <a:t>Connaissance du permis d’exercice</a:t>
            </a:r>
          </a:p>
        </p:txBody>
      </p:sp>
      <p:sp>
        <p:nvSpPr>
          <p:cNvPr id="8704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6E1D7830-9125-41D9-AA75-8F99908381FD}" type="slidenum">
              <a:rPr lang="en-US"/>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Réglementation du génie</a:t>
            </a:r>
          </a:p>
        </p:txBody>
      </p:sp>
      <p:graphicFrame>
        <p:nvGraphicFramePr>
          <p:cNvPr id="23" name="Object 5"/>
          <p:cNvGraphicFramePr>
            <a:graphicFrameLocks noGrp="1" noChangeAspect="1"/>
          </p:cNvGraphicFramePr>
          <p:nvPr>
            <p:ph idx="1"/>
            <p:custDataLst>
              <p:tags r:id="rId2"/>
            </p:custDataLst>
            <p:extLst>
              <p:ext uri="{D42A27DB-BD31-4B8C-83A1-F6EECF244321}">
                <p14:modId xmlns:p14="http://schemas.microsoft.com/office/powerpoint/2010/main" val="1216236659"/>
              </p:ext>
            </p:extLst>
          </p:nvPr>
        </p:nvGraphicFramePr>
        <p:xfrm>
          <a:off x="414375" y="1940931"/>
          <a:ext cx="8344287" cy="4146550"/>
        </p:xfrm>
        <a:graphic>
          <a:graphicData uri="http://schemas.openxmlformats.org/drawingml/2006/chart">
            <c:chart xmlns:c="http://schemas.openxmlformats.org/drawingml/2006/chart" xmlns:r="http://schemas.openxmlformats.org/officeDocument/2006/relationships" r:id="rId9"/>
          </a:graphicData>
        </a:graphic>
      </p:graphicFrame>
      <p:sp>
        <p:nvSpPr>
          <p:cNvPr id="1843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A13231F-3604-498D-A930-1561D4D6CC13}" type="slidenum">
              <a:rPr lang="en-US"/>
              <a:pPr/>
              <a:t>29</a:t>
            </a:fld>
            <a:endParaRPr lang="en-US" dirty="0"/>
          </a:p>
        </p:txBody>
      </p:sp>
      <p:sp>
        <p:nvSpPr>
          <p:cNvPr id="18437" name="Text Box 3"/>
          <p:cNvSpPr txBox="1">
            <a:spLocks noChangeArrowheads="1"/>
          </p:cNvSpPr>
          <p:nvPr>
            <p:custDataLst>
              <p:tags r:id="rId4"/>
            </p:custDataLst>
          </p:nvPr>
        </p:nvSpPr>
        <p:spPr bwMode="auto">
          <a:xfrm>
            <a:off x="335388" y="6415919"/>
            <a:ext cx="8474075" cy="215900"/>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Q5</a:t>
            </a:r>
            <a:r>
              <a:rPr lang="fr-CA" sz="800" dirty="0">
                <a:solidFill>
                  <a:schemeClr val="tx1"/>
                </a:solidFill>
                <a:latin typeface="+mj-lt"/>
              </a:rPr>
              <a:t>. D’après vous, est-ce que la pratique professionnelle du génie est encadrée par des lois et des règlements? </a:t>
            </a: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18444" name="Text Box 14"/>
          <p:cNvSpPr txBox="1">
            <a:spLocks noChangeArrowheads="1"/>
          </p:cNvSpPr>
          <p:nvPr>
            <p:custDataLst>
              <p:tags r:id="rId5"/>
            </p:custDataLst>
          </p:nvPr>
        </p:nvSpPr>
        <p:spPr bwMode="auto">
          <a:xfrm>
            <a:off x="1723793" y="1580299"/>
            <a:ext cx="7085670"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La pratique professionnelle du génie est-elle encadrée par des lois et des règlements?</a:t>
            </a:r>
            <a:endParaRPr lang="fr-CA" sz="1400" dirty="0">
              <a:solidFill>
                <a:srgbClr val="003399"/>
              </a:solidFill>
              <a:latin typeface="+mj-lt"/>
            </a:endParaRPr>
          </a:p>
        </p:txBody>
      </p:sp>
      <p:sp>
        <p:nvSpPr>
          <p:cNvPr id="22" name="Content Placeholder 33"/>
          <p:cNvSpPr txBox="1">
            <a:spLocks/>
          </p:cNvSpPr>
          <p:nvPr>
            <p:custDataLst>
              <p:tags r:id="rId6"/>
            </p:custDataLst>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Huit étudiants sur dix, soit la vaste majorité d’entre eux (82 %), savent que le génie est réglementé par des lois et des règlements, tandis qu’un sur dix pense que la profession n’est pas réglementée et 7 % sont incertains. </a:t>
            </a:r>
            <a:endParaRPr lang="fr-CA" sz="1800" b="0" dirty="0">
              <a:solidFill>
                <a:schemeClr val="tx1"/>
              </a:solidFill>
              <a:latin typeface="+mn-lt"/>
            </a:endParaRPr>
          </a:p>
        </p:txBody>
      </p:sp>
      <p:graphicFrame>
        <p:nvGraphicFramePr>
          <p:cNvPr id="11" name="Table 10"/>
          <p:cNvGraphicFramePr>
            <a:graphicFrameLocks noGrp="1"/>
          </p:cNvGraphicFramePr>
          <p:nvPr>
            <p:custDataLst>
              <p:tags r:id="rId7"/>
            </p:custDataLst>
            <p:extLst>
              <p:ext uri="{D42A27DB-BD31-4B8C-83A1-F6EECF244321}">
                <p14:modId xmlns:p14="http://schemas.microsoft.com/office/powerpoint/2010/main" val="2784113340"/>
              </p:ext>
            </p:extLst>
          </p:nvPr>
        </p:nvGraphicFramePr>
        <p:xfrm>
          <a:off x="415636" y="5695262"/>
          <a:ext cx="8470686" cy="60388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(n=128)            (n=87)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(n=15)</a:t>
                      </a:r>
                      <a:r>
                        <a:rPr lang="fr-CA" sz="1100" b="0" i="0" u="none" strike="noStrike" kern="1200" noProof="0" dirty="0" smtClean="0">
                          <a:solidFill>
                            <a:schemeClr val="tx2"/>
                          </a:solidFill>
                          <a:latin typeface="Arial Narrow" pitchFamily="34" charset="0"/>
                          <a:ea typeface="+mn-ea"/>
                          <a:cs typeface="+mn-cs"/>
                        </a:rPr>
                        <a:t>             (n=14)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(n=11)               (n=5)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Objectifs de recherche</a:t>
            </a:r>
          </a:p>
        </p:txBody>
      </p:sp>
      <p:sp>
        <p:nvSpPr>
          <p:cNvPr id="77827" name="Rectangle 3"/>
          <p:cNvSpPr>
            <a:spLocks noGrp="1" noChangeArrowheads="1"/>
          </p:cNvSpPr>
          <p:nvPr>
            <p:ph idx="1"/>
            <p:custDataLst>
              <p:tags r:id="rId2"/>
            </p:custDataLst>
          </p:nvPr>
        </p:nvSpPr>
        <p:spPr bwMode="auto">
          <a:xfrm>
            <a:off x="5683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fr-CA" noProof="0" dirty="0" smtClean="0">
                <a:ea typeface="Times New Roman" pitchFamily="18" charset="0"/>
                <a:cs typeface="Arial" charset="0"/>
              </a:rPr>
              <a:t>Cette recherche a pour objectif principal de comprendre les raisons qui motivent les diplômés* des programmes de génie des universités de la région de l’Atlantique agréés par le Bureau d’agrément à faire une demande de permis ou non.   </a:t>
            </a:r>
          </a:p>
          <a:p>
            <a:pPr marL="0" indent="0">
              <a:lnSpc>
                <a:spcPct val="100000"/>
              </a:lnSpc>
              <a:spcBef>
                <a:spcPts val="600"/>
              </a:spcBef>
              <a:buFontTx/>
              <a:buNone/>
            </a:pPr>
            <a:r>
              <a:rPr lang="fr-CA" noProof="0" dirty="0" smtClean="0">
                <a:ea typeface="Times New Roman" pitchFamily="18" charset="0"/>
                <a:cs typeface="Arial" charset="0"/>
              </a:rPr>
              <a:t>Pour atteindre cet objectif, la recherche tente d’obtenir les renseignements suivants :</a:t>
            </a:r>
          </a:p>
          <a:p>
            <a:pPr marL="746125" lvl="1" indent="-169863">
              <a:lnSpc>
                <a:spcPct val="100000"/>
              </a:lnSpc>
              <a:spcBef>
                <a:spcPts val="600"/>
              </a:spcBef>
              <a:buFont typeface="Wingdings" pitchFamily="2" charset="2"/>
              <a:buChar char=""/>
            </a:pPr>
            <a:r>
              <a:rPr lang="fr-CA" sz="1800" noProof="0" dirty="0" smtClean="0">
                <a:ea typeface="Times New Roman" pitchFamily="18" charset="0"/>
                <a:cs typeface="Arial" charset="0"/>
              </a:rPr>
              <a:t>les plans de carrière ou de formation des finissants en génie;</a:t>
            </a:r>
          </a:p>
          <a:p>
            <a:pPr marL="746125" lvl="1" indent="-169863">
              <a:lnSpc>
                <a:spcPct val="100000"/>
              </a:lnSpc>
              <a:spcBef>
                <a:spcPts val="600"/>
              </a:spcBef>
              <a:buFont typeface="Wingdings" pitchFamily="2" charset="2"/>
              <a:buChar char=""/>
            </a:pPr>
            <a:r>
              <a:rPr lang="fr-CA" sz="1800" noProof="0" dirty="0" smtClean="0">
                <a:ea typeface="Times New Roman" pitchFamily="18" charset="0"/>
                <a:cs typeface="Arial" charset="0"/>
              </a:rPr>
              <a:t>le pourcentage de finissants qui a l’intention de faire carrière en génie et le pourcentage qui a l’intention de faire une demande de permis;</a:t>
            </a:r>
          </a:p>
          <a:p>
            <a:pPr marL="746125" lvl="1" indent="-169863">
              <a:lnSpc>
                <a:spcPct val="100000"/>
              </a:lnSpc>
              <a:spcBef>
                <a:spcPts val="600"/>
              </a:spcBef>
              <a:buFont typeface="Wingdings" pitchFamily="2" charset="2"/>
              <a:buChar char=""/>
            </a:pPr>
            <a:r>
              <a:rPr lang="fr-CA" sz="1800" noProof="0" dirty="0" smtClean="0">
                <a:ea typeface="Times New Roman" pitchFamily="18" charset="0"/>
                <a:cs typeface="Arial" charset="0"/>
              </a:rPr>
              <a:t>Le niveau de connaissance des finissants en génie quant à la </a:t>
            </a:r>
            <a:r>
              <a:rPr lang="fr-CA" sz="1800" i="1" noProof="0" dirty="0" smtClean="0">
                <a:ea typeface="Times New Roman" pitchFamily="18" charset="0"/>
                <a:cs typeface="Arial" charset="0"/>
              </a:rPr>
              <a:t>Loi sur les ingénieurs </a:t>
            </a:r>
            <a:r>
              <a:rPr lang="fr-CA" sz="1800" noProof="0" dirty="0" smtClean="0">
                <a:ea typeface="Times New Roman" pitchFamily="18" charset="0"/>
                <a:cs typeface="Arial" charset="0"/>
              </a:rPr>
              <a:t>de leur province ou territoire.</a:t>
            </a: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dirty="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dirty="0">
              <a:ea typeface="Times New Roman" pitchFamily="18" charset="0"/>
              <a:cs typeface="Arial" charset="0"/>
            </a:endParaRP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a:p>
            <a:pPr marL="746125" lvl="1" indent="-169863">
              <a:lnSpc>
                <a:spcPct val="100000"/>
              </a:lnSpc>
              <a:spcBef>
                <a:spcPts val="600"/>
              </a:spcBef>
              <a:buNone/>
            </a:pPr>
            <a:r>
              <a:rPr lang="fr-CA" sz="1800" dirty="0">
                <a:ea typeface="Times New Roman" pitchFamily="18" charset="0"/>
                <a:cs typeface="Arial" charset="0"/>
              </a:rPr>
              <a:t>*</a:t>
            </a:r>
            <a:r>
              <a:rPr lang="fr-CA" sz="1400" i="1" dirty="0">
                <a:ea typeface="Times New Roman" pitchFamily="18" charset="0"/>
                <a:cs typeface="Arial" charset="0"/>
              </a:rPr>
              <a:t>Dans le présent rapport, l’emploi du masculin pour désigner des personnes n’a d’autres fins que celle d’alléger le texte.</a:t>
            </a:r>
          </a:p>
          <a:p>
            <a:pPr marL="746125" lvl="1" indent="-169863">
              <a:lnSpc>
                <a:spcPct val="100000"/>
              </a:lnSpc>
              <a:spcBef>
                <a:spcPts val="600"/>
              </a:spcBef>
              <a:buFont typeface="Wingdings" pitchFamily="2" charset="2"/>
              <a:buNone/>
            </a:pPr>
            <a:endParaRPr lang="fr-CA" sz="1800" noProof="0" dirty="0" smtClean="0">
              <a:ea typeface="Times New Roman" pitchFamily="18" charset="0"/>
              <a:cs typeface="Arial" charset="0"/>
            </a:endParaRPr>
          </a:p>
        </p:txBody>
      </p:sp>
      <p:sp>
        <p:nvSpPr>
          <p:cNvPr id="7782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Nécessité du permis au sein de la profession</a:t>
            </a:r>
          </a:p>
        </p:txBody>
      </p:sp>
      <p:sp>
        <p:nvSpPr>
          <p:cNvPr id="88068" name="Content Placeholder 818"/>
          <p:cNvSpPr>
            <a:spLocks noGrp="1"/>
          </p:cNvSpPr>
          <p:nvPr>
            <p:ph idx="1"/>
            <p:custDataLst>
              <p:tags r:id="rId2"/>
            </p:custDataLst>
          </p:nvPr>
        </p:nvSpPr>
        <p:spPr bwMode="auto">
          <a:xfrm>
            <a:off x="352424" y="723010"/>
            <a:ext cx="8512795"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Pratiquement neuf étudiants sur dix savent qu’un permis est </a:t>
            </a:r>
            <a:r>
              <a:rPr lang="fr-CA" sz="1400" dirty="0" smtClean="0"/>
              <a:t>nécessaire pour réaliser des travaux d’ingénierie de façon autonome (87 %), tandis que sept sur dix savent qu’il est nécessaire pour utiliser le titre « ingénieur » (71 %). Exactement huit étudiants sur dix savent par ailleurs qu’il n’est pas nécessaire pour réaliser des travaux d’ingénierie sous la direction d’un ingénieur titulaire de permis (80 %). </a:t>
            </a:r>
            <a:endParaRPr lang="fr-CA" sz="1400" noProof="0" dirty="0" smtClean="0"/>
          </a:p>
        </p:txBody>
      </p:sp>
      <p:sp>
        <p:nvSpPr>
          <p:cNvPr id="880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AAFF045-52E9-4281-816D-853CFE790AB8}" type="slidenum">
              <a:rPr lang="en-US"/>
              <a:pPr/>
              <a:t>30</a:t>
            </a:fld>
            <a:endParaRPr lang="en-US" dirty="0"/>
          </a:p>
        </p:txBody>
      </p:sp>
      <p:sp>
        <p:nvSpPr>
          <p:cNvPr id="45068" name="Text Box 41"/>
          <p:cNvSpPr txBox="1">
            <a:spLocks noChangeArrowheads="1"/>
          </p:cNvSpPr>
          <p:nvPr>
            <p:custDataLst>
              <p:tags r:id="rId4"/>
            </p:custDataLst>
          </p:nvPr>
        </p:nvSpPr>
        <p:spPr bwMode="auto">
          <a:xfrm>
            <a:off x="331284" y="6336773"/>
            <a:ext cx="8474075" cy="215444"/>
          </a:xfrm>
          <a:prstGeom prst="rect">
            <a:avLst/>
          </a:prstGeom>
          <a:noFill/>
          <a:ln w="25400">
            <a:noFill/>
            <a:miter lim="800000"/>
            <a:headEnd/>
            <a:tailEnd/>
          </a:ln>
        </p:spPr>
        <p:txBody>
          <a:bodyPr anchor="ct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pour... </a:t>
            </a: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88079" name="Text Box 44"/>
          <p:cNvSpPr txBox="1">
            <a:spLocks noChangeArrowheads="1"/>
          </p:cNvSpPr>
          <p:nvPr>
            <p:custDataLst>
              <p:tags r:id="rId5"/>
            </p:custDataLst>
          </p:nvPr>
        </p:nvSpPr>
        <p:spPr bwMode="auto">
          <a:xfrm>
            <a:off x="1796290" y="1838442"/>
            <a:ext cx="5721350"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Est-il nécessaire de détenir un permis pour pouvoir :</a:t>
            </a:r>
            <a:endParaRPr lang="fr-CA" sz="1400" dirty="0">
              <a:solidFill>
                <a:srgbClr val="003399"/>
              </a:solidFill>
              <a:latin typeface="+mj-lt"/>
            </a:endParaRPr>
          </a:p>
        </p:txBody>
      </p:sp>
      <p:graphicFrame>
        <p:nvGraphicFramePr>
          <p:cNvPr id="819" name="Chart 818"/>
          <p:cNvGraphicFramePr/>
          <p:nvPr>
            <p:custDataLst>
              <p:tags r:id="rId6"/>
            </p:custDataLst>
            <p:extLst>
              <p:ext uri="{D42A27DB-BD31-4B8C-83A1-F6EECF244321}">
                <p14:modId xmlns:p14="http://schemas.microsoft.com/office/powerpoint/2010/main" val="3999643454"/>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 name="Table 1"/>
          <p:cNvGraphicFramePr>
            <a:graphicFrameLocks noGrp="1"/>
          </p:cNvGraphicFramePr>
          <p:nvPr>
            <p:custDataLst>
              <p:tags r:id="rId7"/>
            </p:custDataLst>
            <p:extLst>
              <p:ext uri="{D42A27DB-BD31-4B8C-83A1-F6EECF244321}">
                <p14:modId xmlns:p14="http://schemas.microsoft.com/office/powerpoint/2010/main" val="254467266"/>
              </p:ext>
            </p:extLst>
          </p:nvPr>
        </p:nvGraphicFramePr>
        <p:xfrm>
          <a:off x="902208" y="2657856"/>
          <a:ext cx="2055622" cy="3230880"/>
        </p:xfrm>
        <a:graphic>
          <a:graphicData uri="http://schemas.openxmlformats.org/drawingml/2006/table">
            <a:tbl>
              <a:tblPr>
                <a:tableStyleId>{5C22544A-7EE6-4342-B048-85BDC9FD1C3A}</a:tableStyleId>
              </a:tblPr>
              <a:tblGrid>
                <a:gridCol w="2055622"/>
              </a:tblGrid>
              <a:tr h="1072896">
                <a:tc>
                  <a:txBody>
                    <a:bodyPr/>
                    <a:lstStyle/>
                    <a:p>
                      <a:pPr algn="r" fontAlgn="b"/>
                      <a:r>
                        <a:rPr lang="fr-CA" sz="1400" b="1" u="none" strike="noStrike" noProof="0" dirty="0" smtClean="0">
                          <a:effectLst/>
                        </a:rPr>
                        <a:t>Réaliser des travaux d’ingénierie</a:t>
                      </a:r>
                      <a:r>
                        <a:rPr lang="fr-CA" sz="1400" b="1" u="none" strike="noStrike" baseline="0" noProof="0" dirty="0" smtClean="0">
                          <a:effectLst/>
                        </a:rPr>
                        <a:t> de façon autonome</a:t>
                      </a:r>
                      <a:endParaRPr lang="fr-CA" sz="1400" b="1" i="0" u="none" strike="noStrike" noProof="0"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60704">
                <a:tc>
                  <a:txBody>
                    <a:bodyPr/>
                    <a:lstStyle/>
                    <a:p>
                      <a:pPr algn="r" fontAlgn="b"/>
                      <a:r>
                        <a:rPr lang="fr-CA" sz="1400" b="1" u="none" strike="noStrike" noProof="0" dirty="0" smtClean="0">
                          <a:effectLst/>
                        </a:rPr>
                        <a:t>Utiliser le titre « ingénieur »</a:t>
                      </a:r>
                      <a:endParaRPr lang="fr-CA" sz="1400" b="1" i="0" u="none" strike="noStrike" noProof="0"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7280">
                <a:tc>
                  <a:txBody>
                    <a:bodyPr/>
                    <a:lstStyle/>
                    <a:p>
                      <a:pPr algn="r" fontAlgn="b"/>
                      <a:r>
                        <a:rPr lang="fr-CA" sz="1400" b="1" u="none" strike="noStrike" noProof="0" dirty="0" smtClean="0">
                          <a:effectLst/>
                        </a:rPr>
                        <a:t>Réaliser des travaux d’ingénierie sous la direction d’un ingénieur titulaire de permis</a:t>
                      </a:r>
                      <a:endParaRPr lang="fr-CA" sz="1400" b="1" i="0" u="none" strike="noStrike" noProof="0"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Connector 8"/>
          <p:cNvCxnSpPr/>
          <p:nvPr>
            <p:custDataLst>
              <p:tags r:id="rId8"/>
            </p:custDataLst>
          </p:nvPr>
        </p:nvCxnSpPr>
        <p:spPr>
          <a:xfrm flipV="1">
            <a:off x="660400" y="36957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9"/>
            </p:custDataLst>
          </p:nvPr>
        </p:nvCxnSpPr>
        <p:spPr>
          <a:xfrm flipV="1">
            <a:off x="647700" y="47752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Connaissance du permis d’ingénieur et des rôles</a:t>
            </a:r>
            <a:endParaRPr lang="fr-CA" noProof="0" dirty="0" smtClean="0"/>
          </a:p>
        </p:txBody>
      </p:sp>
      <p:graphicFrame>
        <p:nvGraphicFramePr>
          <p:cNvPr id="40" name="Object 4"/>
          <p:cNvGraphicFramePr>
            <a:graphicFrameLocks noGrp="1" noChangeAspect="1"/>
          </p:cNvGraphicFramePr>
          <p:nvPr>
            <p:ph idx="1"/>
            <p:custDataLst>
              <p:tags r:id="rId2"/>
            </p:custDataLst>
            <p:extLst>
              <p:ext uri="{D42A27DB-BD31-4B8C-83A1-F6EECF244321}">
                <p14:modId xmlns:p14="http://schemas.microsoft.com/office/powerpoint/2010/main" val="944777212"/>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17"/>
          </a:graphicData>
        </a:graphic>
      </p:graphicFrame>
      <p:sp>
        <p:nvSpPr>
          <p:cNvPr id="1946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F0D5C9A-2B0A-4E3E-90AB-686F9153B540}" type="slidenum">
              <a:rPr lang="en-US"/>
              <a:pPr/>
              <a:t>31</a:t>
            </a:fld>
            <a:endParaRPr lang="en-US" dirty="0"/>
          </a:p>
        </p:txBody>
      </p:sp>
      <p:sp>
        <p:nvSpPr>
          <p:cNvPr id="19461" name="Text Box 3"/>
          <p:cNvSpPr txBox="1">
            <a:spLocks noChangeArrowheads="1"/>
          </p:cNvSpPr>
          <p:nvPr>
            <p:custDataLst>
              <p:tags r:id="rId4"/>
            </p:custDataLst>
          </p:nvPr>
        </p:nvSpPr>
        <p:spPr bwMode="auto">
          <a:xfrm>
            <a:off x="367990" y="6256377"/>
            <a:ext cx="8474075" cy="215444"/>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Q8</a:t>
            </a:r>
            <a:r>
              <a:rPr lang="fr-CA" sz="800" dirty="0">
                <a:solidFill>
                  <a:schemeClr val="tx1"/>
                </a:solidFill>
                <a:latin typeface="+mj-lt"/>
              </a:rPr>
              <a:t>. D’après vous, est-il nécessaire de détenir un permis d’ingénieur pour.. </a:t>
            </a: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19466" name="Text Box 9"/>
          <p:cNvSpPr txBox="1">
            <a:spLocks noChangeArrowheads="1"/>
          </p:cNvSpPr>
          <p:nvPr>
            <p:custDataLst>
              <p:tags r:id="rId5"/>
            </p:custDataLst>
          </p:nvPr>
        </p:nvSpPr>
        <p:spPr bwMode="auto">
          <a:xfrm>
            <a:off x="6969280" y="1919252"/>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fr-CA" sz="1000" i="1" dirty="0" smtClean="0">
                <a:latin typeface="+mj-lt"/>
              </a:rPr>
              <a:t/>
            </a:r>
            <a:br>
              <a:rPr lang="fr-CA" sz="1000" i="1" dirty="0" smtClean="0">
                <a:latin typeface="+mj-lt"/>
              </a:rPr>
            </a:br>
            <a:r>
              <a:rPr lang="fr-CA" sz="1000" i="1" dirty="0" smtClean="0">
                <a:latin typeface="+mj-lt"/>
              </a:rPr>
              <a:t>Élevé :</a:t>
            </a:r>
            <a:r>
              <a:rPr lang="fr-CA" sz="1000" dirty="0" smtClean="0">
                <a:latin typeface="+mj-lt"/>
              </a:rPr>
              <a:t> 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Zéro (0) exact à la Q8</a:t>
            </a:r>
            <a:endParaRPr lang="fr-CA" sz="1000" i="1" dirty="0">
              <a:latin typeface="+mj-lt"/>
            </a:endParaRPr>
          </a:p>
        </p:txBody>
      </p:sp>
      <p:sp>
        <p:nvSpPr>
          <p:cNvPr id="19467" name="Rectangle 10"/>
          <p:cNvSpPr>
            <a:spLocks noChangeArrowheads="1"/>
          </p:cNvSpPr>
          <p:nvPr>
            <p:custDataLst>
              <p:tags r:id="rId6"/>
            </p:custDataLst>
          </p:nvPr>
        </p:nvSpPr>
        <p:spPr bwMode="auto">
          <a:xfrm>
            <a:off x="231494" y="1727522"/>
            <a:ext cx="7655296" cy="304800"/>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Niveau de connaissance des fonctions ou des actes nécessitant un permis</a:t>
            </a:r>
          </a:p>
        </p:txBody>
      </p:sp>
      <p:sp>
        <p:nvSpPr>
          <p:cNvPr id="19469" name="Text Box 13"/>
          <p:cNvSpPr txBox="1">
            <a:spLocks noChangeArrowheads="1"/>
          </p:cNvSpPr>
          <p:nvPr>
            <p:custDataLst>
              <p:tags r:id="rId7"/>
            </p:custDataLst>
          </p:nvPr>
        </p:nvSpPr>
        <p:spPr bwMode="auto">
          <a:xfrm>
            <a:off x="1668800" y="2519417"/>
            <a:ext cx="1668462" cy="415498"/>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Élevé/Moyen</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supérieures</a:t>
            </a:r>
            <a:r>
              <a:rPr lang="en-CA" sz="700" dirty="0" smtClean="0">
                <a:latin typeface="Arial" pitchFamily="34" charset="0"/>
                <a:cs typeface="Arial" pitchFamily="34" charset="0"/>
              </a:rPr>
              <a:t>)</a:t>
            </a:r>
            <a:endParaRPr lang="en-CA" sz="700" dirty="0">
              <a:latin typeface="Arial" pitchFamily="34" charset="0"/>
              <a:cs typeface="Arial" pitchFamily="34" charset="0"/>
            </a:endParaRPr>
          </a:p>
        </p:txBody>
      </p:sp>
      <p:sp>
        <p:nvSpPr>
          <p:cNvPr id="19473" name="Text Box 17"/>
          <p:cNvSpPr txBox="1">
            <a:spLocks noChangeArrowheads="1"/>
          </p:cNvSpPr>
          <p:nvPr>
            <p:custDataLst>
              <p:tags r:id="rId8"/>
            </p:custDataLst>
          </p:nvPr>
        </p:nvSpPr>
        <p:spPr bwMode="auto">
          <a:xfrm>
            <a:off x="5983346" y="3130692"/>
            <a:ext cx="1668462" cy="430887"/>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Limité/Nul</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inférieures)</a:t>
            </a:r>
            <a:endParaRPr lang="fr-CA" sz="700" dirty="0">
              <a:latin typeface="Arial" pitchFamily="34" charset="0"/>
              <a:cs typeface="Arial" pitchFamily="34" charset="0"/>
            </a:endParaRPr>
          </a:p>
        </p:txBody>
      </p:sp>
      <p:sp>
        <p:nvSpPr>
          <p:cNvPr id="39" name="Content Placeholder 33"/>
          <p:cNvSpPr txBox="1">
            <a:spLocks/>
          </p:cNvSpPr>
          <p:nvPr>
            <p:custDataLst>
              <p:tags r:id="rId9"/>
            </p:custDataLst>
          </p:nvPr>
        </p:nvSpPr>
        <p:spPr>
          <a:xfrm>
            <a:off x="352425" y="650304"/>
            <a:ext cx="8434736" cy="1038746"/>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350" b="0" dirty="0" smtClean="0">
                <a:solidFill>
                  <a:schemeClr val="tx1"/>
                </a:solidFill>
                <a:latin typeface="+mj-lt"/>
              </a:rPr>
              <a:t>Neuf étudiants sur dix ont un niveau de connaissance moyen (39 %) ou élevé (51 %) des rôles pour lesquels il est nécessaire de détenir un permis pour pouvoir exécuter légalement des fonctions ou des actes au sein de la profession. Par ailleurs, un étudiant sur dix possède un niveau de connaissance limité (8 %) ou nul (3 %) sur le sujet.  </a:t>
            </a:r>
          </a:p>
          <a:p>
            <a:pPr marL="182563" lvl="0" indent="-182563" algn="l" fontAlgn="auto">
              <a:spcBef>
                <a:spcPts val="0"/>
              </a:spcBef>
              <a:spcAft>
                <a:spcPts val="0"/>
              </a:spcAft>
              <a:buFont typeface="Wingdings" pitchFamily="2" charset="2"/>
              <a:buChar char="§"/>
              <a:defRPr/>
            </a:pPr>
            <a:r>
              <a:rPr lang="fr-CA" sz="1350" b="0" dirty="0" smtClean="0">
                <a:solidFill>
                  <a:schemeClr val="tx1"/>
                </a:solidFill>
                <a:latin typeface="+mj-lt"/>
              </a:rPr>
              <a:t>Par rapport à 2013, on observe une augmentation du nombre d’étudiants qui possèdent un niveau de connaissance limité.</a:t>
            </a:r>
            <a:r>
              <a:rPr lang="fr-CA" sz="1300" b="0" dirty="0" smtClean="0">
                <a:solidFill>
                  <a:schemeClr val="tx1"/>
                </a:solidFill>
                <a:latin typeface="+mj-lt"/>
              </a:rPr>
              <a:t> </a:t>
            </a:r>
          </a:p>
        </p:txBody>
      </p:sp>
      <p:sp>
        <p:nvSpPr>
          <p:cNvPr id="43" name="AutoShape 10"/>
          <p:cNvSpPr>
            <a:spLocks/>
          </p:cNvSpPr>
          <p:nvPr>
            <p:custDataLst>
              <p:tags r:id="rId10"/>
            </p:custDataLst>
          </p:nvPr>
        </p:nvSpPr>
        <p:spPr bwMode="auto">
          <a:xfrm rot="5400000">
            <a:off x="2420645" y="196412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AutoShape 10"/>
          <p:cNvSpPr>
            <a:spLocks/>
          </p:cNvSpPr>
          <p:nvPr>
            <p:custDataLst>
              <p:tags r:id="rId11"/>
            </p:custDataLst>
          </p:nvPr>
        </p:nvSpPr>
        <p:spPr bwMode="auto">
          <a:xfrm rot="5400000">
            <a:off x="6701518" y="2738113"/>
            <a:ext cx="182880" cy="3751108"/>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graphicFrame>
        <p:nvGraphicFramePr>
          <p:cNvPr id="21" name="Table 20"/>
          <p:cNvGraphicFramePr>
            <a:graphicFrameLocks noGrp="1"/>
          </p:cNvGraphicFramePr>
          <p:nvPr>
            <p:custDataLst>
              <p:tags r:id="rId12"/>
            </p:custDataLst>
            <p:extLst>
              <p:ext uri="{D42A27DB-BD31-4B8C-83A1-F6EECF244321}">
                <p14:modId xmlns:p14="http://schemas.microsoft.com/office/powerpoint/2010/main" val="601533158"/>
              </p:ext>
            </p:extLst>
          </p:nvPr>
        </p:nvGraphicFramePr>
        <p:xfrm>
          <a:off x="367849" y="5539803"/>
          <a:ext cx="8470688" cy="596062"/>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                   (n=78)  </a:t>
                      </a:r>
                      <a:r>
                        <a:rPr lang="fr-CA" sz="1000" b="0" i="0" u="none" strike="noStrike" noProof="0" dirty="0" smtClean="0">
                          <a:solidFill>
                            <a:schemeClr val="tx2"/>
                          </a:solidFill>
                          <a:latin typeface="Arial Narrow" pitchFamily="34" charset="0"/>
                        </a:rPr>
                        <a:t>                 (n=54)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                     (n=60)</a:t>
                      </a:r>
                      <a:r>
                        <a:rPr lang="fr-CA" sz="1100" b="0" i="0" u="none" strike="noStrike" kern="1200" noProof="0" dirty="0" smtClean="0">
                          <a:solidFill>
                            <a:schemeClr val="tx2"/>
                          </a:solidFill>
                          <a:latin typeface="Arial Narrow" pitchFamily="34" charset="0"/>
                          <a:ea typeface="+mn-ea"/>
                          <a:cs typeface="+mn-cs"/>
                        </a:rPr>
                        <a:t>                </a:t>
                      </a:r>
                      <a:r>
                        <a:rPr lang="fr-CA" sz="1000" b="0" i="0" u="none" strike="noStrike" kern="1200" noProof="0" dirty="0" smtClean="0">
                          <a:solidFill>
                            <a:schemeClr val="tx2"/>
                          </a:solidFill>
                          <a:latin typeface="Arial Narrow" pitchFamily="34" charset="0"/>
                          <a:ea typeface="+mn-ea"/>
                          <a:cs typeface="+mn-cs"/>
                        </a:rPr>
                        <a:t>(n=46) </a:t>
                      </a:r>
                    </a:p>
                    <a:p>
                      <a:pPr algn="ctr" fontAlgn="b"/>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a:t>
                      </a:r>
                    </a:p>
                    <a:p>
                      <a:pPr algn="l" fontAlgn="b"/>
                      <a:r>
                        <a:rPr lang="fr-CA" sz="1000" b="0" i="0" u="none" strike="noStrike" kern="1200" noProof="0" dirty="0" smtClean="0">
                          <a:solidFill>
                            <a:schemeClr val="tx2"/>
                          </a:solidFill>
                          <a:latin typeface="Arial Narrow" pitchFamily="34" charset="0"/>
                          <a:ea typeface="+mn-ea"/>
                          <a:cs typeface="+mn-cs"/>
                        </a:rPr>
                        <a:t>                     (n=12)                    (n=2) </a:t>
                      </a:r>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a:t>
                      </a:r>
                    </a:p>
                    <a:p>
                      <a:pPr algn="l" fontAlgn="b"/>
                      <a:r>
                        <a:rPr lang="fr-CA" sz="1000" b="0" i="0" u="none" strike="noStrike" kern="1200" noProof="0" dirty="0" smtClean="0">
                          <a:solidFill>
                            <a:schemeClr val="tx2"/>
                          </a:solidFill>
                          <a:latin typeface="Arial Narrow" pitchFamily="34" charset="0"/>
                          <a:ea typeface="+mn-ea"/>
                          <a:cs typeface="+mn-cs"/>
                        </a:rPr>
                        <a:t>                       (n=4)</a:t>
                      </a:r>
                      <a:r>
                        <a:rPr lang="fr-CA" sz="1050" b="0" i="0" u="none" strike="noStrike" kern="1200" noProof="0" dirty="0" smtClean="0">
                          <a:solidFill>
                            <a:schemeClr val="tx2"/>
                          </a:solidFill>
                          <a:latin typeface="Arial Narrow" pitchFamily="34" charset="0"/>
                          <a:ea typeface="+mn-ea"/>
                          <a:cs typeface="+mn-cs"/>
                        </a:rPr>
                        <a:t>               </a:t>
                      </a:r>
                      <a:r>
                        <a:rPr lang="fr-CA" sz="1000" b="0" i="0" u="none" strike="noStrike" kern="1200" noProof="0" dirty="0" smtClean="0">
                          <a:solidFill>
                            <a:schemeClr val="tx2"/>
                          </a:solidFill>
                          <a:latin typeface="Arial Narrow" pitchFamily="34" charset="0"/>
                          <a:ea typeface="+mn-ea"/>
                          <a:cs typeface="+mn-cs"/>
                        </a:rPr>
                        <a:t>(n=4) </a:t>
                      </a:r>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 Box 11"/>
          <p:cNvSpPr txBox="1">
            <a:spLocks noChangeArrowheads="1"/>
          </p:cNvSpPr>
          <p:nvPr>
            <p:custDataLst>
              <p:tags r:id="rId13"/>
            </p:custDataLst>
          </p:nvPr>
        </p:nvSpPr>
        <p:spPr bwMode="auto">
          <a:xfrm>
            <a:off x="1910905" y="2911859"/>
            <a:ext cx="1184252"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90 %</a:t>
            </a:r>
            <a:endParaRPr lang="en-CA" sz="900" dirty="0" smtClean="0"/>
          </a:p>
          <a:p>
            <a:r>
              <a:rPr lang="en-CA" sz="900" dirty="0" smtClean="0"/>
              <a:t>(n=138)</a:t>
            </a:r>
          </a:p>
          <a:p>
            <a:r>
              <a:rPr lang="en-CA" sz="1100" dirty="0" smtClean="0"/>
              <a:t>2013 : 94 %</a:t>
            </a:r>
            <a:r>
              <a:rPr lang="en-CA" sz="400" dirty="0" smtClean="0"/>
              <a:t>    </a:t>
            </a:r>
            <a:r>
              <a:rPr lang="en-CA" sz="700" dirty="0" smtClean="0"/>
              <a:t>(n=100</a:t>
            </a:r>
            <a:r>
              <a:rPr lang="en-CA" sz="800" dirty="0" smtClean="0"/>
              <a:t>)</a:t>
            </a:r>
            <a:endParaRPr lang="en-CA" sz="800" dirty="0"/>
          </a:p>
        </p:txBody>
      </p:sp>
      <p:sp>
        <p:nvSpPr>
          <p:cNvPr id="18" name="Text Box 11"/>
          <p:cNvSpPr txBox="1">
            <a:spLocks noChangeArrowheads="1"/>
          </p:cNvSpPr>
          <p:nvPr>
            <p:custDataLst>
              <p:tags r:id="rId14"/>
            </p:custDataLst>
          </p:nvPr>
        </p:nvSpPr>
        <p:spPr bwMode="auto">
          <a:xfrm>
            <a:off x="6302549" y="3583687"/>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11 %</a:t>
            </a:r>
          </a:p>
          <a:p>
            <a:r>
              <a:rPr lang="en-CA" sz="800" dirty="0"/>
              <a:t>(</a:t>
            </a:r>
            <a:r>
              <a:rPr lang="en-CA" sz="800" dirty="0" smtClean="0"/>
              <a:t>n=16)</a:t>
            </a:r>
          </a:p>
          <a:p>
            <a:r>
              <a:rPr lang="en-CA" sz="1100" dirty="0" smtClean="0"/>
              <a:t>2013 : 6 %</a:t>
            </a:r>
            <a:r>
              <a:rPr lang="en-CA" sz="400" dirty="0" smtClean="0"/>
              <a:t> </a:t>
            </a:r>
          </a:p>
          <a:p>
            <a:r>
              <a:rPr lang="en-CA" sz="400" dirty="0" smtClean="0"/>
              <a:t>    </a:t>
            </a:r>
            <a:r>
              <a:rPr lang="en-CA" sz="700" dirty="0"/>
              <a:t>(</a:t>
            </a:r>
            <a:r>
              <a:rPr lang="en-CA" sz="700" dirty="0" smtClean="0"/>
              <a:t>n=6)</a:t>
            </a:r>
            <a:endParaRPr lang="en-CA" sz="700" dirty="0"/>
          </a:p>
        </p:txBody>
      </p:sp>
      <p:sp>
        <p:nvSpPr>
          <p:cNvPr id="19" name="Isosceles Triangle 18"/>
          <p:cNvSpPr/>
          <p:nvPr>
            <p:custDataLst>
              <p:tags r:id="rId15"/>
            </p:custDataLst>
          </p:nvPr>
        </p:nvSpPr>
        <p:spPr>
          <a:xfrm rot="10800000" flipV="1">
            <a:off x="5493327" y="5122224"/>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Responsabilités des organisations – 2013 et 2014</a:t>
            </a:r>
          </a:p>
        </p:txBody>
      </p:sp>
      <p:sp>
        <p:nvSpPr>
          <p:cNvPr id="20484" name="Content Placeholder 40"/>
          <p:cNvSpPr>
            <a:spLocks noGrp="1"/>
          </p:cNvSpPr>
          <p:nvPr>
            <p:ph idx="1"/>
            <p:custDataLst>
              <p:tags r:id="rId2"/>
            </p:custDataLst>
          </p:nvPr>
        </p:nvSpPr>
        <p:spPr bwMode="auto">
          <a:xfrm>
            <a:off x="345184" y="613976"/>
            <a:ext cx="8457038" cy="1800493"/>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300" noProof="0" dirty="0" smtClean="0"/>
              <a:t>La vaste majorité des étudiants savent que c’est leur ordre provincial qui est responsable de délivrer les permis d’exercice (84 %) et de réglementer l’exercice du génie (69 %). Par ailleurs, près de neuf étudiants sur dix savent que </a:t>
            </a:r>
            <a:r>
              <a:rPr lang="fr-CA" sz="1300" dirty="0" smtClean="0"/>
              <a:t>le Bureau d’agrément est l’organisation qui agrée les programmes de génie offerts par les universités (87 %). Cependant, les étudiants sont divisés en ce qui concerne l’organisation qui délivre les permis aux entreprises qui offrent des services d’ingénierie; la moitié croit que c’est leur ordre provincial (48 %), tandis que le tiers pense que c’est le Bureau d’agrément (34 %) et le quart ne le sait pas (25 %).</a:t>
            </a:r>
            <a:endParaRPr lang="fr-CA" sz="1300" noProof="0" dirty="0" smtClean="0"/>
          </a:p>
          <a:p>
            <a:pPr>
              <a:lnSpc>
                <a:spcPct val="100000"/>
              </a:lnSpc>
              <a:spcBef>
                <a:spcPts val="0"/>
              </a:spcBef>
            </a:pPr>
            <a:r>
              <a:rPr lang="fr-CA" sz="1300" noProof="0" dirty="0" smtClean="0"/>
              <a:t>Comparativement à 2013, les étudiants sont moins susceptibles de </a:t>
            </a:r>
            <a:r>
              <a:rPr lang="fr-CA" sz="1300" dirty="0" smtClean="0"/>
              <a:t>penser que c’est le Bureau d’agrément qui délivre les permis aux entreprises qui offrent des services d’ingénierie, mais ils sont plus susceptibles de croire que cette organisation défend les intérêts de la profession d’ingénieur. </a:t>
            </a:r>
            <a:endParaRPr lang="fr-CA" sz="1300" noProof="0" dirty="0" smtClean="0"/>
          </a:p>
        </p:txBody>
      </p:sp>
      <p:sp>
        <p:nvSpPr>
          <p:cNvPr id="2048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32</a:t>
            </a:fld>
            <a:endParaRPr lang="en-US" dirty="0"/>
          </a:p>
        </p:txBody>
      </p:sp>
      <p:grpSp>
        <p:nvGrpSpPr>
          <p:cNvPr id="3" name="Group 52"/>
          <p:cNvGrpSpPr>
            <a:grpSpLocks/>
          </p:cNvGrpSpPr>
          <p:nvPr>
            <p:custDataLst>
              <p:tags r:id="rId4"/>
            </p:custDataLst>
          </p:nvPr>
        </p:nvGrpSpPr>
        <p:grpSpPr bwMode="auto">
          <a:xfrm>
            <a:off x="376353" y="2414469"/>
            <a:ext cx="8521700" cy="4065562"/>
            <a:chOff x="216" y="1373"/>
            <a:chExt cx="5368" cy="2693"/>
          </a:xfrm>
        </p:grpSpPr>
        <p:graphicFrame>
          <p:nvGraphicFramePr>
            <p:cNvPr id="41" name="Object 4"/>
            <p:cNvGraphicFramePr>
              <a:graphicFrameLocks noChangeAspect="1"/>
            </p:cNvGraphicFramePr>
            <p:nvPr>
              <p:extLst>
                <p:ext uri="{D42A27DB-BD31-4B8C-83A1-F6EECF244321}">
                  <p14:modId xmlns:p14="http://schemas.microsoft.com/office/powerpoint/2010/main" val="1169051526"/>
                </p:ext>
              </p:extLst>
            </p:nvPr>
          </p:nvGraphicFramePr>
          <p:xfrm>
            <a:off x="216" y="1455"/>
            <a:ext cx="5368" cy="2611"/>
          </p:xfrm>
          <a:graphic>
            <a:graphicData uri="http://schemas.openxmlformats.org/drawingml/2006/chart">
              <c:chart xmlns:c="http://schemas.openxmlformats.org/drawingml/2006/chart" xmlns:r="http://schemas.openxmlformats.org/officeDocument/2006/relationships" r:id="rId14"/>
            </a:graphicData>
          </a:graphic>
        </p:graphicFrame>
        <p:sp>
          <p:nvSpPr>
            <p:cNvPr id="20514" name="Text Box 45"/>
            <p:cNvSpPr txBox="1">
              <a:spLocks noChangeArrowheads="1"/>
            </p:cNvSpPr>
            <p:nvPr/>
          </p:nvSpPr>
          <p:spPr bwMode="auto">
            <a:xfrm>
              <a:off x="748" y="1373"/>
              <a:ext cx="4224" cy="202"/>
            </a:xfrm>
            <a:prstGeom prst="rect">
              <a:avLst/>
            </a:prstGeom>
            <a:noFill/>
            <a:ln w="25400" algn="ctr">
              <a:noFill/>
              <a:miter lim="800000"/>
              <a:headEnd/>
              <a:tailEnd/>
            </a:ln>
          </p:spPr>
          <p:txBody>
            <a:bodyPr>
              <a:spAutoFit/>
            </a:bodyPr>
            <a:lstStyle/>
            <a:p>
              <a:r>
                <a:rPr lang="fr-CA" sz="1400" dirty="0">
                  <a:solidFill>
                    <a:srgbClr val="003399"/>
                  </a:solidFill>
                  <a:latin typeface="+mj-lt"/>
                </a:rPr>
                <a:t>Quelles organisations sont responsables des activités ou procédures suivantes</a:t>
              </a:r>
              <a:r>
                <a:rPr lang="en-CA" sz="1400" dirty="0" smtClean="0">
                  <a:solidFill>
                    <a:srgbClr val="003399"/>
                  </a:solidFill>
                  <a:latin typeface="+mj-lt"/>
                </a:rPr>
                <a:t>?</a:t>
              </a:r>
              <a:endParaRPr lang="en-CA" sz="1400" dirty="0">
                <a:solidFill>
                  <a:srgbClr val="003399"/>
                </a:solidFill>
                <a:latin typeface="+mj-lt"/>
              </a:endParaRPr>
            </a:p>
          </p:txBody>
        </p:sp>
      </p:grpSp>
      <p:sp>
        <p:nvSpPr>
          <p:cNvPr id="33" name="Text Box 3"/>
          <p:cNvSpPr txBox="1">
            <a:spLocks noChangeArrowheads="1"/>
          </p:cNvSpPr>
          <p:nvPr>
            <p:custDataLst>
              <p:tags r:id="rId5"/>
            </p:custDataLst>
          </p:nvPr>
        </p:nvSpPr>
        <p:spPr bwMode="auto">
          <a:xfrm>
            <a:off x="312234" y="6343728"/>
            <a:ext cx="8572500" cy="338554"/>
          </a:xfrm>
          <a:prstGeom prst="rect">
            <a:avLst/>
          </a:prstGeom>
          <a:noFill/>
          <a:ln w="25400">
            <a:noFill/>
            <a:miter lim="800000"/>
            <a:headEnd/>
            <a:tailEnd/>
          </a:ln>
        </p:spPr>
        <p:txBody>
          <a:bodyPr>
            <a:spAutoFit/>
          </a:bodyPr>
          <a:lstStyle/>
          <a:p>
            <a:pPr algn="l"/>
            <a:r>
              <a:rPr lang="fr-CA" sz="800" dirty="0" smtClean="0">
                <a:solidFill>
                  <a:schemeClr val="tx1"/>
                </a:solidFill>
                <a:latin typeface="+mn-lt"/>
              </a:rPr>
              <a:t>Q9</a:t>
            </a:r>
            <a:r>
              <a:rPr lang="fr-CA" sz="800" dirty="0">
                <a:solidFill>
                  <a:schemeClr val="tx1"/>
                </a:solidFill>
                <a:latin typeface="+mn-lt"/>
              </a:rPr>
              <a:t>. Veuillez choisir l’organisation ou les organisations qui sont responsables des différentes activités ou procédures énumérées ci-dessous. </a:t>
            </a:r>
            <a:r>
              <a:rPr lang="fr-CA" sz="800" dirty="0" smtClean="0">
                <a:solidFill>
                  <a:schemeClr val="tx1"/>
                </a:solidFill>
                <a:latin typeface="+mn-lt"/>
              </a:rPr>
              <a:t/>
            </a:r>
            <a:br>
              <a:rPr lang="fr-CA" sz="800" dirty="0" smtClean="0">
                <a:solidFill>
                  <a:schemeClr val="tx1"/>
                </a:solidFill>
                <a:latin typeface="+mn-lt"/>
              </a:rPr>
            </a:br>
            <a:r>
              <a:rPr lang="fr-CA" sz="800" dirty="0" smtClean="0">
                <a:solidFill>
                  <a:schemeClr val="tx1"/>
                </a:solidFill>
                <a:latin typeface="+mn-lt"/>
              </a:rPr>
              <a:t>Base : Tous les répondants,  2013 (n=106); 2014 (n=154)</a:t>
            </a:r>
            <a:endParaRPr lang="fr-CA" sz="800" dirty="0">
              <a:solidFill>
                <a:schemeClr val="tx1"/>
              </a:solidFill>
              <a:latin typeface="+mn-lt"/>
            </a:endParaRPr>
          </a:p>
        </p:txBody>
      </p:sp>
      <p:graphicFrame>
        <p:nvGraphicFramePr>
          <p:cNvPr id="4" name="Table 3"/>
          <p:cNvGraphicFramePr>
            <a:graphicFrameLocks noGrp="1"/>
          </p:cNvGraphicFramePr>
          <p:nvPr>
            <p:custDataLst>
              <p:tags r:id="rId6"/>
            </p:custDataLst>
            <p:extLst>
              <p:ext uri="{D42A27DB-BD31-4B8C-83A1-F6EECF244321}">
                <p14:modId xmlns:p14="http://schemas.microsoft.com/office/powerpoint/2010/main" val="2084555231"/>
              </p:ext>
            </p:extLst>
          </p:nvPr>
        </p:nvGraphicFramePr>
        <p:xfrm>
          <a:off x="295918" y="5629993"/>
          <a:ext cx="8572500" cy="375285"/>
        </p:xfrm>
        <a:graphic>
          <a:graphicData uri="http://schemas.openxmlformats.org/drawingml/2006/table">
            <a:tbl>
              <a:tblPr>
                <a:tableStyleId>{5C22544A-7EE6-4342-B048-85BDC9FD1C3A}</a:tableStyleId>
              </a:tblPr>
              <a:tblGrid>
                <a:gridCol w="1789170"/>
                <a:gridCol w="1690309"/>
                <a:gridCol w="1719072"/>
                <a:gridCol w="1731264"/>
                <a:gridCol w="1642685"/>
              </a:tblGrid>
              <a:tr h="161925">
                <a:tc>
                  <a:txBody>
                    <a:bodyPr/>
                    <a:lstStyle/>
                    <a:p>
                      <a:pPr algn="ctr" fontAlgn="b"/>
                      <a:r>
                        <a:rPr lang="fr-CA" sz="1200" b="1" u="none" strike="noStrike" noProof="0" dirty="0" smtClean="0">
                          <a:effectLst/>
                        </a:rPr>
                        <a:t>Agrée les programmes de</a:t>
                      </a:r>
                      <a:r>
                        <a:rPr lang="fr-CA" sz="1200" b="1" u="none" strike="noStrike" baseline="0" noProof="0" dirty="0" smtClean="0">
                          <a:effectLst/>
                        </a:rPr>
                        <a:t> génie </a:t>
                      </a:r>
                      <a:endParaRPr lang="fr-CA" sz="1200" b="1" i="0" u="none" strike="noStrike" noProof="0" dirty="0">
                        <a:effectLst/>
                        <a:latin typeface="Arial"/>
                      </a:endParaRPr>
                    </a:p>
                  </a:txBody>
                  <a:tcPr marL="9525" marR="9525" marT="9525" marB="0" anchor="ctr">
                    <a:noFill/>
                  </a:tcPr>
                </a:tc>
                <a:tc>
                  <a:txBody>
                    <a:bodyPr/>
                    <a:lstStyle/>
                    <a:p>
                      <a:pPr algn="ctr" fontAlgn="b"/>
                      <a:r>
                        <a:rPr lang="fr-CA" sz="1200" b="1" u="none" strike="noStrike" noProof="0" dirty="0" smtClean="0">
                          <a:effectLst/>
                        </a:rPr>
                        <a:t>Délivre les permis aux entreprises d’ingénierie</a:t>
                      </a:r>
                      <a:endParaRPr lang="fr-CA" sz="1200" b="1" i="0" u="none" strike="noStrike" noProof="0" dirty="0">
                        <a:effectLst/>
                        <a:latin typeface="Arial"/>
                      </a:endParaRPr>
                    </a:p>
                  </a:txBody>
                  <a:tcPr marL="9525" marR="9525" marT="9525" marB="0" anchor="ctr">
                    <a:noFill/>
                  </a:tcPr>
                </a:tc>
                <a:tc>
                  <a:txBody>
                    <a:bodyPr/>
                    <a:lstStyle/>
                    <a:p>
                      <a:pPr algn="ctr" fontAlgn="b"/>
                      <a:r>
                        <a:rPr lang="fr-CA" sz="1200" b="1" u="none" strike="noStrike" noProof="0" dirty="0" smtClean="0">
                          <a:effectLst/>
                        </a:rPr>
                        <a:t>Défend</a:t>
                      </a:r>
                      <a:r>
                        <a:rPr lang="fr-CA" sz="1200" b="1" u="none" strike="noStrike" baseline="0" noProof="0" dirty="0" smtClean="0">
                          <a:effectLst/>
                        </a:rPr>
                        <a:t> les intérêts de la profession d’ingénieur</a:t>
                      </a:r>
                      <a:endParaRPr lang="fr-CA" sz="1200" b="1" i="0" u="none" strike="noStrike" noProof="0" dirty="0">
                        <a:effectLst/>
                        <a:latin typeface="Arial"/>
                      </a:endParaRPr>
                    </a:p>
                  </a:txBody>
                  <a:tcPr marL="9525" marR="9525" marT="9525" marB="0" anchor="ctr">
                    <a:noFill/>
                  </a:tcPr>
                </a:tc>
                <a:tc>
                  <a:txBody>
                    <a:bodyPr/>
                    <a:lstStyle/>
                    <a:p>
                      <a:pPr algn="ctr" fontAlgn="b"/>
                      <a:r>
                        <a:rPr lang="fr-CA" sz="1200" b="1" u="none" strike="noStrike" noProof="0" dirty="0" smtClean="0">
                          <a:effectLst/>
                        </a:rPr>
                        <a:t>Réglemente l’exercice du génie</a:t>
                      </a:r>
                      <a:endParaRPr lang="fr-CA" sz="1200" b="1" i="0" u="none" strike="noStrike" noProof="0" dirty="0">
                        <a:effectLst/>
                        <a:latin typeface="Arial"/>
                      </a:endParaRPr>
                    </a:p>
                  </a:txBody>
                  <a:tcPr marL="9525" marR="9525" marT="9525" marB="0" anchor="ctr">
                    <a:noFill/>
                  </a:tcPr>
                </a:tc>
                <a:tc>
                  <a:txBody>
                    <a:bodyPr/>
                    <a:lstStyle/>
                    <a:p>
                      <a:pPr algn="ctr" fontAlgn="b"/>
                      <a:r>
                        <a:rPr lang="fr-CA" sz="1200" b="1" u="none" strike="noStrike" noProof="0" dirty="0" smtClean="0">
                          <a:effectLst/>
                        </a:rPr>
                        <a:t>Délivre les permis d’exercice du génie</a:t>
                      </a:r>
                      <a:endParaRPr lang="fr-CA" sz="1200" b="1" i="0" u="none" strike="noStrike" noProof="0" dirty="0">
                        <a:effectLst/>
                        <a:latin typeface="Arial"/>
                      </a:endParaRPr>
                    </a:p>
                  </a:txBody>
                  <a:tcPr marL="9525" marR="9525" marT="9525" marB="0" anchor="ctr">
                    <a:noFill/>
                  </a:tcPr>
                </a:tc>
              </a:tr>
            </a:tbl>
          </a:graphicData>
        </a:graphic>
      </p:graphicFrame>
      <p:sp>
        <p:nvSpPr>
          <p:cNvPr id="10" name="Isosceles Triangle 9"/>
          <p:cNvSpPr/>
          <p:nvPr>
            <p:custDataLst>
              <p:tags r:id="rId7"/>
            </p:custDataLst>
          </p:nvPr>
        </p:nvSpPr>
        <p:spPr>
          <a:xfrm rot="10800000">
            <a:off x="2439018" y="3761323"/>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8"/>
            </p:custDataLst>
          </p:nvPr>
        </p:nvSpPr>
        <p:spPr>
          <a:xfrm rot="10800000" flipV="1">
            <a:off x="4139541" y="3573298"/>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2" name="Straight Connector 11"/>
          <p:cNvCxnSpPr/>
          <p:nvPr>
            <p:custDataLst>
              <p:tags r:id="rId9"/>
            </p:custDataLst>
          </p:nvPr>
        </p:nvCxnSpPr>
        <p:spPr>
          <a:xfrm flipV="1">
            <a:off x="20828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0"/>
            </p:custDataLst>
          </p:nvPr>
        </p:nvCxnSpPr>
        <p:spPr>
          <a:xfrm flipV="1">
            <a:off x="37846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1"/>
            </p:custDataLst>
          </p:nvPr>
        </p:nvCxnSpPr>
        <p:spPr>
          <a:xfrm flipV="1">
            <a:off x="54737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2"/>
            </p:custDataLst>
          </p:nvPr>
        </p:nvCxnSpPr>
        <p:spPr>
          <a:xfrm flipV="1">
            <a:off x="7188200" y="33528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6860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897282" y="222858"/>
            <a:ext cx="8162925" cy="276999"/>
          </a:xfrm>
          <a:noFill/>
          <a:ln>
            <a:miter lim="800000"/>
            <a:headEnd/>
            <a:tailEnd/>
          </a:ln>
        </p:spPr>
        <p:txBody>
          <a:bodyPr vert="horz" numCol="1" compatLnSpc="1">
            <a:prstTxWarp prst="textNoShape">
              <a:avLst/>
            </a:prstTxWarp>
          </a:bodyPr>
          <a:lstStyle/>
          <a:p>
            <a:r>
              <a:rPr lang="fr-CA" noProof="0" dirty="0" smtClean="0"/>
              <a:t>Connaissance des responsabilités des organisations</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2510997416"/>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16"/>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33</a:t>
            </a:fld>
            <a:endParaRPr lang="en-US" dirty="0"/>
          </a:p>
        </p:txBody>
      </p:sp>
      <p:sp>
        <p:nvSpPr>
          <p:cNvPr id="23562" name="Rectangle 11"/>
          <p:cNvSpPr>
            <a:spLocks noChangeArrowheads="1"/>
          </p:cNvSpPr>
          <p:nvPr>
            <p:custDataLst>
              <p:tags r:id="rId4"/>
            </p:custDataLst>
          </p:nvPr>
        </p:nvSpPr>
        <p:spPr bwMode="auto">
          <a:xfrm>
            <a:off x="0" y="1567003"/>
            <a:ext cx="914400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Niveau de connaissance des responsabilités des organisations au sein de la profession d’ingénieur</a:t>
            </a:r>
          </a:p>
        </p:txBody>
      </p:sp>
      <p:sp>
        <p:nvSpPr>
          <p:cNvPr id="23563" name="Text Box 12"/>
          <p:cNvSpPr txBox="1">
            <a:spLocks noChangeArrowheads="1"/>
          </p:cNvSpPr>
          <p:nvPr>
            <p:custDataLst>
              <p:tags r:id="rId5"/>
            </p:custDataLst>
          </p:nvPr>
        </p:nvSpPr>
        <p:spPr bwMode="auto">
          <a:xfrm>
            <a:off x="334536" y="6400355"/>
            <a:ext cx="8572500" cy="338138"/>
          </a:xfrm>
          <a:prstGeom prst="rect">
            <a:avLst/>
          </a:prstGeom>
          <a:noFill/>
          <a:ln w="25400">
            <a:noFill/>
            <a:miter lim="800000"/>
            <a:headEnd/>
            <a:tailEnd/>
          </a:ln>
        </p:spPr>
        <p:txBody>
          <a:bodyPr>
            <a:spAutoFit/>
          </a:bodyPr>
          <a:lstStyle/>
          <a:p>
            <a:pPr algn="l">
              <a:defRPr/>
            </a:pPr>
            <a:r>
              <a:rPr lang="fr-CA" sz="800" dirty="0" smtClean="0">
                <a:solidFill>
                  <a:schemeClr val="tx1"/>
                </a:solidFill>
                <a:latin typeface="+mj-lt"/>
              </a:rPr>
              <a:t>Q9</a:t>
            </a:r>
            <a:r>
              <a:rPr lang="fr-CA" sz="800" dirty="0">
                <a:solidFill>
                  <a:schemeClr val="tx1"/>
                </a:solidFill>
                <a:latin typeface="+mj-lt"/>
              </a:rPr>
              <a:t>. Veuillez choisir l’organisation ou les organisations qui sont responsables des différentes activités ou procédures énumérées ci-dessous. </a:t>
            </a:r>
            <a:r>
              <a:rPr lang="fr-CA" sz="800" dirty="0" smtClean="0">
                <a:solidFill>
                  <a:schemeClr val="tx1"/>
                </a:solidFill>
                <a:latin typeface="+mj-lt"/>
              </a:rPr>
              <a:t/>
            </a:r>
            <a:br>
              <a:rPr lang="fr-CA" sz="800" dirty="0" smtClean="0">
                <a:solidFill>
                  <a:schemeClr val="tx1"/>
                </a:solidFill>
                <a:latin typeface="+mj-lt"/>
              </a:rPr>
            </a:br>
            <a:r>
              <a:rPr lang="fr-CA" sz="800" dirty="0" smtClean="0">
                <a:solidFill>
                  <a:schemeClr val="tx1"/>
                </a:solidFill>
                <a:latin typeface="+mj-lt"/>
              </a:rPr>
              <a:t>Base : Tous les répondants,  2013 (n=106);  2014 (n=154)</a:t>
            </a:r>
            <a:endParaRPr lang="fr-CA" sz="800" dirty="0">
              <a:solidFill>
                <a:schemeClr val="tx1"/>
              </a:solidFill>
              <a:latin typeface="+mj-lt"/>
            </a:endParaRPr>
          </a:p>
        </p:txBody>
      </p:sp>
      <p:sp>
        <p:nvSpPr>
          <p:cNvPr id="23565" name="Text Box 17"/>
          <p:cNvSpPr txBox="1">
            <a:spLocks noChangeArrowheads="1"/>
          </p:cNvSpPr>
          <p:nvPr>
            <p:custDataLst>
              <p:tags r:id="rId6"/>
            </p:custDataLst>
          </p:nvPr>
        </p:nvSpPr>
        <p:spPr bwMode="auto">
          <a:xfrm>
            <a:off x="1725530" y="2259962"/>
            <a:ext cx="1668462" cy="415498"/>
          </a:xfrm>
          <a:prstGeom prst="rect">
            <a:avLst/>
          </a:prstGeom>
          <a:noFill/>
          <a:ln w="25400" algn="ctr">
            <a:noFill/>
            <a:miter lim="800000"/>
            <a:headEnd/>
            <a:tailEnd/>
          </a:ln>
        </p:spPr>
        <p:txBody>
          <a:bodyPr>
            <a:spAutoFit/>
          </a:bodyPr>
          <a:lstStyle/>
          <a:p>
            <a:r>
              <a:rPr lang="fr-CA" sz="1400" dirty="0" smtClean="0"/>
              <a:t>Élevé/Moyen</a:t>
            </a:r>
            <a:br>
              <a:rPr lang="fr-CA" sz="1400" dirty="0" smtClean="0"/>
            </a:br>
            <a:r>
              <a:rPr lang="fr-CA" sz="700" dirty="0" smtClean="0"/>
              <a:t>(2 cotes supérieures)</a:t>
            </a:r>
            <a:endParaRPr lang="fr-CA" sz="700" dirty="0"/>
          </a:p>
        </p:txBody>
      </p:sp>
      <p:sp>
        <p:nvSpPr>
          <p:cNvPr id="23567" name="Text Box 22"/>
          <p:cNvSpPr txBox="1">
            <a:spLocks noChangeArrowheads="1"/>
          </p:cNvSpPr>
          <p:nvPr>
            <p:custDataLst>
              <p:tags r:id="rId7"/>
            </p:custDataLst>
          </p:nvPr>
        </p:nvSpPr>
        <p:spPr bwMode="auto">
          <a:xfrm>
            <a:off x="5997613" y="3403049"/>
            <a:ext cx="1668462" cy="415498"/>
          </a:xfrm>
          <a:prstGeom prst="rect">
            <a:avLst/>
          </a:prstGeom>
          <a:noFill/>
          <a:ln w="25400" algn="ctr">
            <a:noFill/>
            <a:miter lim="800000"/>
            <a:headEnd/>
            <a:tailEnd/>
          </a:ln>
        </p:spPr>
        <p:txBody>
          <a:bodyPr>
            <a:spAutoFit/>
          </a:bodyPr>
          <a:lstStyle/>
          <a:p>
            <a:r>
              <a:rPr lang="fr-CA" sz="1400" dirty="0" smtClean="0"/>
              <a:t>Limité/Nul</a:t>
            </a:r>
            <a:br>
              <a:rPr lang="fr-CA" sz="1400" dirty="0" smtClean="0"/>
            </a:br>
            <a:r>
              <a:rPr lang="fr-CA" sz="700" dirty="0" smtClean="0"/>
              <a:t>(2 cotes inférieures)</a:t>
            </a:r>
            <a:endParaRPr lang="fr-CA" sz="700" dirty="0"/>
          </a:p>
        </p:txBody>
      </p:sp>
      <p:sp>
        <p:nvSpPr>
          <p:cNvPr id="40" name="Content Placeholder 33"/>
          <p:cNvSpPr txBox="1">
            <a:spLocks/>
          </p:cNvSpPr>
          <p:nvPr>
            <p:custDataLst>
              <p:tags r:id="rId8"/>
            </p:custDataLst>
          </p:nvPr>
        </p:nvSpPr>
        <p:spPr>
          <a:xfrm>
            <a:off x="240913" y="745312"/>
            <a:ext cx="8691214"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neuf étudiants sur dix ont un niveau de connaissance élevé (32 %) ou moyen (59 %) en ce qui concerne les responsabilités des organisations en matière d’activités ou de procédures liées à la profession d’ingénieur. Un étudiant sur dix a un niveau de connaissance limité (5 %) ou n’a aucune connaissance (4 %) sur le sujet. </a:t>
            </a:r>
          </a:p>
        </p:txBody>
      </p:sp>
      <p:sp>
        <p:nvSpPr>
          <p:cNvPr id="44" name="AutoShape 10"/>
          <p:cNvSpPr>
            <a:spLocks/>
          </p:cNvSpPr>
          <p:nvPr>
            <p:custDataLst>
              <p:tags r:id="rId9"/>
            </p:custDataLst>
          </p:nvPr>
        </p:nvSpPr>
        <p:spPr bwMode="auto">
          <a:xfrm rot="5400000">
            <a:off x="2442947" y="1742553"/>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5" name="AutoShape 10"/>
          <p:cNvSpPr>
            <a:spLocks/>
          </p:cNvSpPr>
          <p:nvPr>
            <p:custDataLst>
              <p:tags r:id="rId10"/>
            </p:custDataLst>
          </p:nvPr>
        </p:nvSpPr>
        <p:spPr bwMode="auto">
          <a:xfrm rot="5400000">
            <a:off x="6725014" y="285582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9" name="Text Box 10"/>
          <p:cNvSpPr txBox="1">
            <a:spLocks noChangeArrowheads="1"/>
          </p:cNvSpPr>
          <p:nvPr>
            <p:custDataLst>
              <p:tags r:id="rId11"/>
            </p:custDataLst>
          </p:nvPr>
        </p:nvSpPr>
        <p:spPr bwMode="auto">
          <a:xfrm>
            <a:off x="6871630" y="2057093"/>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u="sng" dirty="0" smtClean="0">
                <a:latin typeface="+mj-lt"/>
              </a:rPr>
              <a:t> </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graphicFrame>
        <p:nvGraphicFramePr>
          <p:cNvPr id="20" name="Table 19"/>
          <p:cNvGraphicFramePr>
            <a:graphicFrameLocks noGrp="1"/>
          </p:cNvGraphicFramePr>
          <p:nvPr>
            <p:custDataLst>
              <p:tags r:id="rId12"/>
            </p:custDataLst>
            <p:extLst>
              <p:ext uri="{D42A27DB-BD31-4B8C-83A1-F6EECF244321}">
                <p14:modId xmlns:p14="http://schemas.microsoft.com/office/powerpoint/2010/main" val="1320562238"/>
              </p:ext>
            </p:extLst>
          </p:nvPr>
        </p:nvGraphicFramePr>
        <p:xfrm>
          <a:off x="403612" y="5696075"/>
          <a:ext cx="8470688" cy="588645"/>
        </p:xfrm>
        <a:graphic>
          <a:graphicData uri="http://schemas.openxmlformats.org/drawingml/2006/table">
            <a:tbl>
              <a:tblPr/>
              <a:tblGrid>
                <a:gridCol w="2117672"/>
                <a:gridCol w="2117672"/>
                <a:gridCol w="2117672"/>
                <a:gridCol w="2117672"/>
              </a:tblGrid>
              <a:tr h="0">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                    (n=49)                  (n=38)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a:t>
                      </a:r>
                    </a:p>
                    <a:p>
                      <a:pPr marL="0" marR="0" indent="0" algn="l" defTabSz="914400" rtl="0" eaLnBrk="1" fontAlgn="b"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                     (n=91)               (n=55)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a:t>
                      </a:r>
                    </a:p>
                    <a:p>
                      <a:pPr algn="l" fontAlgn="b"/>
                      <a:r>
                        <a:rPr lang="fr-CA" sz="1000" b="0" i="0" u="none" strike="noStrike" kern="1200" noProof="0" dirty="0" smtClean="0">
                          <a:solidFill>
                            <a:schemeClr val="tx2"/>
                          </a:solidFill>
                          <a:latin typeface="Arial Narrow" pitchFamily="34" charset="0"/>
                          <a:ea typeface="+mn-ea"/>
                          <a:cs typeface="+mn-cs"/>
                        </a:rPr>
                        <a:t>                  (n=8)                    (n=9) </a:t>
                      </a:r>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a:t>
                      </a:r>
                    </a:p>
                    <a:p>
                      <a:pPr algn="l" fontAlgn="b"/>
                      <a:r>
                        <a:rPr lang="fr-CA" sz="1000" b="0" i="0" u="none" strike="noStrike" kern="1200" noProof="0" dirty="0" smtClean="0">
                          <a:solidFill>
                            <a:schemeClr val="tx2"/>
                          </a:solidFill>
                          <a:latin typeface="Arial Narrow" pitchFamily="34" charset="0"/>
                          <a:ea typeface="+mn-ea"/>
                          <a:cs typeface="+mn-cs"/>
                        </a:rPr>
                        <a:t>                     (n=6)</a:t>
                      </a:r>
                      <a:r>
                        <a:rPr lang="fr-CA" sz="1000" b="1" i="0" u="none" strike="noStrike" kern="1200" baseline="0" noProof="0" dirty="0" smtClean="0">
                          <a:solidFill>
                            <a:schemeClr val="tx1"/>
                          </a:solidFill>
                          <a:latin typeface="+mn-lt"/>
                          <a:ea typeface="+mn-ea"/>
                          <a:cs typeface="+mn-cs"/>
                        </a:rPr>
                        <a:t>                 </a:t>
                      </a:r>
                      <a:r>
                        <a:rPr lang="fr-CA" sz="1000" b="0" i="0" u="none" strike="noStrike" kern="1200" noProof="0" dirty="0" smtClean="0">
                          <a:solidFill>
                            <a:schemeClr val="tx2"/>
                          </a:solidFill>
                          <a:latin typeface="Arial Narrow" pitchFamily="34" charset="0"/>
                          <a:ea typeface="+mn-ea"/>
                          <a:cs typeface="+mn-cs"/>
                        </a:rPr>
                        <a:t>(n=4) </a:t>
                      </a:r>
                      <a:endParaRPr lang="fr-CA" sz="10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 Box 11"/>
          <p:cNvSpPr txBox="1">
            <a:spLocks noChangeArrowheads="1"/>
          </p:cNvSpPr>
          <p:nvPr>
            <p:custDataLst>
              <p:tags r:id="rId13"/>
            </p:custDataLst>
          </p:nvPr>
        </p:nvSpPr>
        <p:spPr bwMode="auto">
          <a:xfrm>
            <a:off x="1955369" y="2659793"/>
            <a:ext cx="1158035"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91 %</a:t>
            </a:r>
            <a:endParaRPr lang="en-CA" sz="900" dirty="0" smtClean="0"/>
          </a:p>
          <a:p>
            <a:r>
              <a:rPr lang="en-CA" sz="900" dirty="0" smtClean="0"/>
              <a:t>(n=140)</a:t>
            </a:r>
          </a:p>
          <a:p>
            <a:r>
              <a:rPr lang="en-CA" sz="1100" dirty="0" smtClean="0"/>
              <a:t>2013 : 88 %</a:t>
            </a:r>
            <a:r>
              <a:rPr lang="en-CA" sz="400" dirty="0" smtClean="0"/>
              <a:t>    </a:t>
            </a:r>
            <a:r>
              <a:rPr lang="en-CA" sz="700" dirty="0" smtClean="0"/>
              <a:t>(n=93</a:t>
            </a:r>
            <a:r>
              <a:rPr lang="en-CA" sz="800" dirty="0" smtClean="0"/>
              <a:t>)</a:t>
            </a:r>
            <a:endParaRPr lang="en-CA" sz="800" dirty="0"/>
          </a:p>
        </p:txBody>
      </p:sp>
      <p:sp>
        <p:nvSpPr>
          <p:cNvPr id="18" name="Text Box 11"/>
          <p:cNvSpPr txBox="1">
            <a:spLocks noChangeArrowheads="1"/>
          </p:cNvSpPr>
          <p:nvPr>
            <p:custDataLst>
              <p:tags r:id="rId14"/>
            </p:custDataLst>
          </p:nvPr>
        </p:nvSpPr>
        <p:spPr bwMode="auto">
          <a:xfrm>
            <a:off x="6187854" y="3791490"/>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9 %</a:t>
            </a:r>
          </a:p>
          <a:p>
            <a:r>
              <a:rPr lang="en-CA" sz="800" dirty="0"/>
              <a:t>(</a:t>
            </a:r>
            <a:r>
              <a:rPr lang="en-CA" sz="800" dirty="0" smtClean="0"/>
              <a:t>n=14)</a:t>
            </a:r>
          </a:p>
          <a:p>
            <a:r>
              <a:rPr lang="en-CA" sz="1100" dirty="0" smtClean="0"/>
              <a:t>2013 : 12 %</a:t>
            </a:r>
            <a:r>
              <a:rPr lang="en-CA" sz="400" dirty="0" smtClean="0"/>
              <a:t> </a:t>
            </a:r>
          </a:p>
          <a:p>
            <a:r>
              <a:rPr lang="en-CA" sz="400" dirty="0" smtClean="0"/>
              <a:t>    </a:t>
            </a:r>
            <a:r>
              <a:rPr lang="en-CA" sz="700" dirty="0"/>
              <a:t>(</a:t>
            </a:r>
            <a:r>
              <a:rPr lang="en-CA" sz="700" dirty="0" smtClean="0"/>
              <a:t>n=13)</a:t>
            </a:r>
            <a:endParaRPr lang="en-CA" sz="7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ctrTitle"/>
            <p:custDataLst>
              <p:tags r:id="rId1"/>
            </p:custDataLst>
          </p:nvPr>
        </p:nvSpPr>
        <p:spPr>
          <a:xfrm>
            <a:off x="89451" y="3016641"/>
            <a:ext cx="4416425" cy="997196"/>
          </a:xfrm>
        </p:spPr>
        <p:txBody>
          <a:bodyPr/>
          <a:lstStyle/>
          <a:p>
            <a:r>
              <a:rPr lang="fr-CA" noProof="0" dirty="0" smtClean="0"/>
              <a:t>Connaissance de l’ordre provincial</a:t>
            </a:r>
            <a:endParaRPr lang="fr-CA" noProof="0" dirty="0"/>
          </a:p>
        </p:txBody>
      </p:sp>
      <p:sp>
        <p:nvSpPr>
          <p:cNvPr id="8909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CD5ABE8A-86A7-4A17-B610-4D42783C174A}" type="slidenum">
              <a:rPr lang="en-US"/>
              <a:pPr/>
              <a:t>34</a:t>
            </a:fld>
            <a:endParaRPr lang="en-US" dirty="0"/>
          </a:p>
        </p:txBody>
      </p:sp>
      <p:sp>
        <p:nvSpPr>
          <p:cNvPr id="12" name="Subtitle 4"/>
          <p:cNvSpPr>
            <a:spLocks noGrp="1"/>
          </p:cNvSpPr>
          <p:nvPr>
            <p:ph type="subTitle" idx="1"/>
            <p:custDataLst>
              <p:tags r:id="rId3"/>
            </p:custDataLst>
          </p:nvPr>
        </p:nvSpPr>
        <p:spPr>
          <a:xfrm>
            <a:off x="4579200" y="4680000"/>
            <a:ext cx="4430833" cy="997196"/>
          </a:xfrm>
        </p:spPr>
        <p:txBody>
          <a:bodyPr/>
          <a:lstStyle/>
          <a:p>
            <a:r>
              <a:rPr lang="fr-CA" sz="2400" i="1" noProof="0" dirty="0" smtClean="0"/>
              <a:t>Participation à des séminaires et connaissance du programme de membre étudiant</a:t>
            </a:r>
            <a:endParaRPr lang="fr-CA" sz="2400" i="1" noProof="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custDataLst>
              <p:tags r:id="rId1"/>
            </p:custDataLst>
          </p:nvPr>
        </p:nvSpPr>
        <p:spPr bwMode="auto">
          <a:xfrm>
            <a:off x="838200" y="271432"/>
            <a:ext cx="8162925" cy="249299"/>
          </a:xfrm>
          <a:noFill/>
          <a:ln>
            <a:miter lim="800000"/>
            <a:headEnd/>
            <a:tailEnd/>
          </a:ln>
        </p:spPr>
        <p:txBody>
          <a:bodyPr vert="horz" numCol="1" compatLnSpc="1">
            <a:prstTxWarp prst="textNoShape">
              <a:avLst/>
            </a:prstTxWarp>
          </a:bodyPr>
          <a:lstStyle/>
          <a:p>
            <a:r>
              <a:rPr lang="fr-CA" sz="1800" noProof="0" dirty="0" smtClean="0"/>
              <a:t>Participation à un atelier ou un séminaire d’un ordre provincial</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3988699373"/>
              </p:ext>
            </p:extLst>
          </p:nvPr>
        </p:nvGraphicFramePr>
        <p:xfrm>
          <a:off x="403224" y="1643063"/>
          <a:ext cx="8172063" cy="4162425"/>
        </p:xfrm>
        <a:graphic>
          <a:graphicData uri="http://schemas.openxmlformats.org/drawingml/2006/chart">
            <c:chart xmlns:c="http://schemas.openxmlformats.org/drawingml/2006/chart" xmlns:r="http://schemas.openxmlformats.org/officeDocument/2006/relationships" r:id="rId9"/>
          </a:graphicData>
        </a:graphic>
      </p:graphicFrame>
      <p:sp>
        <p:nvSpPr>
          <p:cNvPr id="2458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5261C7B-B858-4ED0-9EB1-54B577B79F27}" type="slidenum">
              <a:rPr lang="en-US"/>
              <a:pPr/>
              <a:t>35</a:t>
            </a:fld>
            <a:endParaRPr lang="en-US" dirty="0"/>
          </a:p>
        </p:txBody>
      </p:sp>
      <p:sp>
        <p:nvSpPr>
          <p:cNvPr id="24581" name="Text Box 3"/>
          <p:cNvSpPr txBox="1">
            <a:spLocks noChangeArrowheads="1"/>
          </p:cNvSpPr>
          <p:nvPr>
            <p:custDataLst>
              <p:tags r:id="rId4"/>
            </p:custDataLst>
          </p:nvPr>
        </p:nvSpPr>
        <p:spPr bwMode="auto">
          <a:xfrm>
            <a:off x="401444" y="6335674"/>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a:t>
            </a:r>
            <a:r>
              <a:rPr lang="fr-CA" sz="800" dirty="0">
                <a:solidFill>
                  <a:schemeClr val="tx1"/>
                </a:solidFill>
                <a:latin typeface="+mj-lt"/>
              </a:rPr>
              <a:t>Avez-vous déjà assisté à un atelier, un séminaire ou un exposé donné par un représentant </a:t>
            </a:r>
            <a:r>
              <a:rPr lang="fr-CA" sz="800" dirty="0" smtClean="0">
                <a:solidFill>
                  <a:schemeClr val="tx1"/>
                </a:solidFill>
                <a:latin typeface="+mj-lt"/>
              </a:rPr>
              <a:t>de [</a:t>
            </a:r>
            <a:r>
              <a:rPr lang="en-US" sz="800" dirty="0" smtClean="0">
                <a:solidFill>
                  <a:schemeClr val="tx1"/>
                </a:solidFill>
                <a:latin typeface="+mj-lt"/>
              </a:rPr>
              <a:t>PEGNL/Engineers PEI/Engineers </a:t>
            </a:r>
            <a:r>
              <a:rPr lang="fr-CA" sz="800" dirty="0" smtClean="0">
                <a:solidFill>
                  <a:schemeClr val="tx1"/>
                </a:solidFill>
                <a:latin typeface="+mj-lt"/>
              </a:rPr>
              <a:t>NS/ l’AIGNB</a:t>
            </a:r>
            <a:r>
              <a:rPr lang="en-US" sz="800" dirty="0" smtClean="0">
                <a:solidFill>
                  <a:schemeClr val="tx1"/>
                </a:solidFill>
                <a:latin typeface="+mj-lt"/>
              </a:rPr>
              <a:t>? Base : </a:t>
            </a:r>
            <a:r>
              <a:rPr lang="fr-CA" sz="800" dirty="0" smtClean="0">
                <a:solidFill>
                  <a:schemeClr val="tx1"/>
                </a:solidFill>
                <a:latin typeface="+mj-lt"/>
              </a:rPr>
              <a:t>Tous les répondants, 2013 </a:t>
            </a:r>
            <a:r>
              <a:rPr lang="en-US" sz="800" dirty="0" smtClean="0">
                <a:solidFill>
                  <a:schemeClr val="tx1"/>
                </a:solidFill>
                <a:latin typeface="+mj-lt"/>
              </a:rPr>
              <a:t>(n=106); 2014 (n=154)</a:t>
            </a:r>
            <a:endParaRPr lang="en-US" sz="800" dirty="0">
              <a:solidFill>
                <a:schemeClr val="tx1"/>
              </a:solidFill>
              <a:latin typeface="+mj-lt"/>
            </a:endParaRPr>
          </a:p>
        </p:txBody>
      </p:sp>
      <p:sp>
        <p:nvSpPr>
          <p:cNvPr id="24588" name="Text Box 14"/>
          <p:cNvSpPr txBox="1">
            <a:spLocks noChangeArrowheads="1"/>
          </p:cNvSpPr>
          <p:nvPr>
            <p:custDataLst>
              <p:tags r:id="rId5"/>
            </p:custDataLst>
          </p:nvPr>
        </p:nvSpPr>
        <p:spPr bwMode="auto">
          <a:xfrm>
            <a:off x="1060063" y="1620784"/>
            <a:ext cx="6992938"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Avez-vous déjà assisté à un atelier ou un séminaire donné par [</a:t>
            </a:r>
            <a:r>
              <a:rPr lang="en-US" sz="1400" dirty="0" smtClean="0">
                <a:solidFill>
                  <a:srgbClr val="003399"/>
                </a:solidFill>
                <a:latin typeface="+mj-lt"/>
              </a:rPr>
              <a:t>PEGNL/Engineers PEI/ Engineers NS/l’</a:t>
            </a:r>
            <a:r>
              <a:rPr lang="fr-CA" sz="1400" dirty="0" smtClean="0">
                <a:solidFill>
                  <a:srgbClr val="003399"/>
                </a:solidFill>
                <a:latin typeface="+mj-lt"/>
              </a:rPr>
              <a:t>AIGNB]</a:t>
            </a:r>
            <a:r>
              <a:rPr lang="en-CA" sz="1400" dirty="0" smtClean="0">
                <a:solidFill>
                  <a:srgbClr val="003399"/>
                </a:solidFill>
                <a:latin typeface="+mj-lt"/>
              </a:rPr>
              <a:t>?</a:t>
            </a:r>
            <a:endParaRPr lang="en-CA" sz="1400" dirty="0">
              <a:solidFill>
                <a:srgbClr val="003399"/>
              </a:solidFill>
              <a:latin typeface="+mj-lt"/>
            </a:endParaRPr>
          </a:p>
        </p:txBody>
      </p:sp>
      <p:sp>
        <p:nvSpPr>
          <p:cNvPr id="21" name="Content Placeholder 33"/>
          <p:cNvSpPr txBox="1">
            <a:spLocks/>
          </p:cNvSpPr>
          <p:nvPr>
            <p:custDataLst>
              <p:tags r:id="rId6"/>
            </p:custDataLst>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la moitié des étudiants (46 %) ont déjà assisté à un atelier ou un séminaire donné par un représentant de leur ordre provincial. </a:t>
            </a:r>
            <a:endParaRPr lang="fr-CA" sz="1800" b="0" dirty="0">
              <a:solidFill>
                <a:srgbClr val="1F497D"/>
              </a:solidFill>
              <a:latin typeface="Calibri"/>
            </a:endParaRPr>
          </a:p>
        </p:txBody>
      </p:sp>
      <p:graphicFrame>
        <p:nvGraphicFramePr>
          <p:cNvPr id="12" name="Table 11"/>
          <p:cNvGraphicFramePr>
            <a:graphicFrameLocks noGrp="1"/>
          </p:cNvGraphicFramePr>
          <p:nvPr>
            <p:custDataLst>
              <p:tags r:id="rId7"/>
            </p:custDataLst>
            <p:extLst>
              <p:ext uri="{D42A27DB-BD31-4B8C-83A1-F6EECF244321}">
                <p14:modId xmlns:p14="http://schemas.microsoft.com/office/powerpoint/2010/main" val="2896837557"/>
              </p:ext>
            </p:extLst>
          </p:nvPr>
        </p:nvGraphicFramePr>
        <p:xfrm>
          <a:off x="249857" y="5476458"/>
          <a:ext cx="8470686" cy="60388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(n=70)                       (n=62)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(n=77)</a:t>
                      </a:r>
                      <a:r>
                        <a:rPr lang="fr-CA" sz="1100" b="0" i="0" u="none" strike="noStrike" kern="1200" noProof="0" dirty="0" smtClean="0">
                          <a:solidFill>
                            <a:schemeClr val="tx2"/>
                          </a:solidFill>
                          <a:latin typeface="Arial Narrow" pitchFamily="34" charset="0"/>
                          <a:ea typeface="+mn-ea"/>
                          <a:cs typeface="+mn-cs"/>
                        </a:rPr>
                        <a:t>                          (n=41) </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(n=7)                       (n=3)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bwMode="auto">
          <a:xfrm>
            <a:off x="838200" y="271432"/>
            <a:ext cx="8162925" cy="249299"/>
          </a:xfrm>
          <a:noFill/>
          <a:ln>
            <a:miter lim="800000"/>
            <a:headEnd/>
            <a:tailEnd/>
          </a:ln>
        </p:spPr>
        <p:txBody>
          <a:bodyPr vert="horz" numCol="1" compatLnSpc="1">
            <a:prstTxWarp prst="textNoShape">
              <a:avLst/>
            </a:prstTxWarp>
          </a:bodyPr>
          <a:lstStyle/>
          <a:p>
            <a:r>
              <a:rPr lang="fr-CA" sz="1800" dirty="0"/>
              <a:t>Connaissance du programme de membre étudiant </a:t>
            </a:r>
            <a:endParaRPr lang="fr-CA" sz="1800" noProof="0" dirty="0" smtClean="0"/>
          </a:p>
        </p:txBody>
      </p:sp>
      <p:graphicFrame>
        <p:nvGraphicFramePr>
          <p:cNvPr id="32" name="Object 5"/>
          <p:cNvGraphicFramePr>
            <a:graphicFrameLocks noGrp="1" noChangeAspect="1"/>
          </p:cNvGraphicFramePr>
          <p:nvPr>
            <p:ph idx="1"/>
            <p:custDataLst>
              <p:tags r:id="rId2"/>
            </p:custDataLst>
            <p:extLst>
              <p:ext uri="{D42A27DB-BD31-4B8C-83A1-F6EECF244321}">
                <p14:modId xmlns:p14="http://schemas.microsoft.com/office/powerpoint/2010/main" val="4120265706"/>
              </p:ext>
            </p:extLst>
          </p:nvPr>
        </p:nvGraphicFramePr>
        <p:xfrm>
          <a:off x="845860" y="1883006"/>
          <a:ext cx="7639050" cy="4222750"/>
        </p:xfrm>
        <a:graphic>
          <a:graphicData uri="http://schemas.openxmlformats.org/drawingml/2006/chart">
            <c:chart xmlns:c="http://schemas.openxmlformats.org/drawingml/2006/chart" xmlns:r="http://schemas.openxmlformats.org/officeDocument/2006/relationships" r:id="rId11"/>
          </a:graphicData>
        </a:graphic>
      </p:graphicFrame>
      <p:sp>
        <p:nvSpPr>
          <p:cNvPr id="2560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40CEC21-44FD-4DA6-8E8B-2B7CEEE8419E}" type="slidenum">
              <a:rPr lang="en-US"/>
              <a:pPr/>
              <a:t>36</a:t>
            </a:fld>
            <a:endParaRPr lang="en-US" dirty="0"/>
          </a:p>
        </p:txBody>
      </p:sp>
      <p:sp>
        <p:nvSpPr>
          <p:cNvPr id="25605" name="Text Box 3"/>
          <p:cNvSpPr txBox="1">
            <a:spLocks noChangeArrowheads="1"/>
          </p:cNvSpPr>
          <p:nvPr>
            <p:custDataLst>
              <p:tags r:id="rId4"/>
            </p:custDataLst>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Q32. </a:t>
            </a:r>
            <a:r>
              <a:rPr lang="fr-CA" sz="800" dirty="0">
                <a:solidFill>
                  <a:schemeClr val="tx1"/>
                </a:solidFill>
                <a:latin typeface="+mj-lt"/>
              </a:rPr>
              <a:t>Lequel des énoncés suivants décrit le mieux dans quelle mesure vous connaissez le programme de membre étudiant offert par </a:t>
            </a:r>
            <a:r>
              <a:rPr lang="en-US" sz="800" dirty="0" smtClean="0">
                <a:solidFill>
                  <a:schemeClr val="tx1"/>
                </a:solidFill>
                <a:latin typeface="+mj-lt"/>
              </a:rPr>
              <a:t>[PEGNL/Engineers PEI/Engineers NS/</a:t>
            </a:r>
            <a:r>
              <a:rPr lang="en-US" sz="800" dirty="0" err="1" smtClean="0">
                <a:solidFill>
                  <a:schemeClr val="tx1"/>
                </a:solidFill>
                <a:latin typeface="+mj-lt"/>
              </a:rPr>
              <a:t>l’AIGNB</a:t>
            </a:r>
            <a:r>
              <a:rPr lang="en-US" sz="800" dirty="0" smtClean="0">
                <a:solidFill>
                  <a:schemeClr val="tx1"/>
                </a:solidFill>
                <a:latin typeface="+mj-lt"/>
              </a:rPr>
              <a:t>]? Base : </a:t>
            </a:r>
            <a:r>
              <a:rPr lang="fr-CA" sz="800" dirty="0" smtClean="0">
                <a:solidFill>
                  <a:schemeClr val="tx1"/>
                </a:solidFill>
                <a:latin typeface="+mj-lt"/>
              </a:rPr>
              <a:t>Tous les répondants, 2013 (n=106); 2014 (n=154)</a:t>
            </a:r>
            <a:endParaRPr lang="fr-CA" sz="800" dirty="0">
              <a:solidFill>
                <a:schemeClr val="tx1"/>
              </a:solidFill>
              <a:latin typeface="+mj-lt"/>
            </a:endParaRPr>
          </a:p>
        </p:txBody>
      </p:sp>
      <p:sp>
        <p:nvSpPr>
          <p:cNvPr id="25617" name="Text Box 18"/>
          <p:cNvSpPr txBox="1">
            <a:spLocks noChangeArrowheads="1"/>
          </p:cNvSpPr>
          <p:nvPr>
            <p:custDataLst>
              <p:tags r:id="rId5"/>
            </p:custDataLst>
          </p:nvPr>
        </p:nvSpPr>
        <p:spPr bwMode="auto">
          <a:xfrm>
            <a:off x="4997971" y="2904053"/>
            <a:ext cx="1518576" cy="400110"/>
          </a:xfrm>
          <a:prstGeom prst="rect">
            <a:avLst/>
          </a:prstGeom>
          <a:noFill/>
          <a:ln w="25400" algn="ctr">
            <a:noFill/>
            <a:miter lim="800000"/>
            <a:headEnd/>
            <a:tailEnd/>
          </a:ln>
        </p:spPr>
        <p:txBody>
          <a:bodyPr wrap="square">
            <a:spAutoFit/>
          </a:bodyPr>
          <a:lstStyle/>
          <a:p>
            <a:r>
              <a:rPr lang="fr-CA" sz="1300" dirty="0" smtClean="0"/>
              <a:t>Connaissance</a:t>
            </a:r>
            <a:br>
              <a:rPr lang="fr-CA" sz="1300" dirty="0" smtClean="0"/>
            </a:br>
            <a:r>
              <a:rPr lang="fr-CA" sz="700" dirty="0" smtClean="0"/>
              <a:t>(3 cotes supérieures)</a:t>
            </a:r>
            <a:endParaRPr lang="fr-CA" sz="700" dirty="0"/>
          </a:p>
        </p:txBody>
      </p:sp>
      <p:sp>
        <p:nvSpPr>
          <p:cNvPr id="31" name="Content Placeholder 33"/>
          <p:cNvSpPr txBox="1">
            <a:spLocks/>
          </p:cNvSpPr>
          <p:nvPr>
            <p:custDataLst>
              <p:tags r:id="rId6"/>
            </p:custDataLst>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quatre étudiants sur dix (38 %) sont au courant de l’existence du programme de membre étudiant (PME) offert par leur ordre provincial. Parmi eux, 7 % en sont actuellement membres, près d’un quart en a entendu parler et aimerait en faire partie (23 %) et 8 % en ont entendu parler, mais ne souhaitent pas en faire partie. </a:t>
            </a:r>
            <a:endParaRPr lang="fr-CA" sz="1400" b="0" dirty="0">
              <a:solidFill>
                <a:srgbClr val="1F497D"/>
              </a:solidFill>
              <a:latin typeface="Calibri"/>
            </a:endParaRPr>
          </a:p>
        </p:txBody>
      </p:sp>
      <p:sp>
        <p:nvSpPr>
          <p:cNvPr id="34" name="AutoShape 10"/>
          <p:cNvSpPr>
            <a:spLocks/>
          </p:cNvSpPr>
          <p:nvPr>
            <p:custDataLst>
              <p:tags r:id="rId7"/>
            </p:custDataLst>
          </p:nvPr>
        </p:nvSpPr>
        <p:spPr bwMode="auto">
          <a:xfrm rot="10800000">
            <a:off x="4724295" y="2022000"/>
            <a:ext cx="182880" cy="29260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custDataLst>
              <p:tags r:id="rId8"/>
            </p:custDataLst>
            <p:extLst>
              <p:ext uri="{D42A27DB-BD31-4B8C-83A1-F6EECF244321}">
                <p14:modId xmlns:p14="http://schemas.microsoft.com/office/powerpoint/2010/main" val="4255207966"/>
              </p:ext>
            </p:extLst>
          </p:nvPr>
        </p:nvGraphicFramePr>
        <p:xfrm>
          <a:off x="353237" y="1812544"/>
          <a:ext cx="2238374" cy="4275713"/>
        </p:xfrm>
        <a:graphic>
          <a:graphicData uri="http://schemas.openxmlformats.org/drawingml/2006/table">
            <a:tbl>
              <a:tblPr/>
              <a:tblGrid>
                <a:gridCol w="2238374"/>
              </a:tblGrid>
              <a:tr h="1121664">
                <a:tc>
                  <a:txBody>
                    <a:bodyPr/>
                    <a:lstStyle/>
                    <a:p>
                      <a:pPr algn="r" fontAlgn="b"/>
                      <a:r>
                        <a:rPr lang="fr-CA" sz="1200" b="1" i="0" u="none" strike="noStrike" noProof="0" dirty="0" smtClean="0">
                          <a:latin typeface="+mn-lt"/>
                        </a:rPr>
                        <a:t>Actuellement</a:t>
                      </a:r>
                      <a:r>
                        <a:rPr lang="fr-CA" sz="1200" b="1" i="0" u="none" strike="noStrike" baseline="0" noProof="0" dirty="0" smtClean="0">
                          <a:latin typeface="+mn-lt"/>
                        </a:rPr>
                        <a:t> membre</a:t>
                      </a:r>
                      <a:r>
                        <a:rPr lang="fr-CA" sz="1200" b="1" i="0" u="none" strike="noStrike" noProof="0" dirty="0" smtClean="0">
                          <a:latin typeface="+mn-lt"/>
                        </a:rPr>
                        <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(n=10)</a:t>
                      </a:r>
                    </a:p>
                    <a:p>
                      <a:pPr marL="0" marR="0" indent="0" algn="r"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(n=3)</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865632">
                <a:tc>
                  <a:txBody>
                    <a:bodyPr/>
                    <a:lstStyle/>
                    <a:p>
                      <a:pPr marL="0" algn="r" defTabSz="914400" rtl="0" eaLnBrk="1" fontAlgn="b" latinLnBrk="0" hangingPunct="1"/>
                      <a:r>
                        <a:rPr lang="fr-CA" sz="1200" b="1" i="0" u="none" strike="noStrike" noProof="0" dirty="0" smtClean="0">
                          <a:latin typeface="+mn-lt"/>
                        </a:rPr>
                        <a:t>En a entendu parler et aimerait en faire partie</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(n=35)</a:t>
                      </a:r>
                    </a:p>
                    <a:p>
                      <a:pPr marL="0" marR="0" indent="0" algn="r"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(n=28)</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414272">
                <a:tc>
                  <a:txBody>
                    <a:bodyPr/>
                    <a:lstStyle/>
                    <a:p>
                      <a:pPr marL="0" algn="r" defTabSz="914400" rtl="0" eaLnBrk="1" fontAlgn="b" latinLnBrk="0" hangingPunct="1"/>
                      <a:r>
                        <a:rPr lang="fr-CA" sz="1200" b="1" i="0" u="none" strike="noStrike" noProof="0" dirty="0" smtClean="0">
                          <a:latin typeface="+mn-lt"/>
                        </a:rPr>
                        <a:t>En a entendu parler,</a:t>
                      </a:r>
                      <a:r>
                        <a:rPr lang="fr-CA" sz="1200" b="1" i="0" u="none" strike="noStrike" baseline="0" noProof="0" dirty="0" smtClean="0">
                          <a:latin typeface="+mn-lt"/>
                        </a:rPr>
                        <a:t> mais ne souhaite pas en faire partie</a:t>
                      </a:r>
                      <a:r>
                        <a:rPr lang="fr-CA" sz="1200" b="1" i="0" u="none" strike="noStrike" noProof="0" dirty="0" smtClean="0">
                          <a:latin typeface="+mn-lt"/>
                        </a:rPr>
                        <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(n=12)</a:t>
                      </a:r>
                    </a:p>
                    <a:p>
                      <a:pPr marL="0" marR="0" indent="0" algn="r"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(n=6)</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874145">
                <a:tc>
                  <a:txBody>
                    <a:bodyPr/>
                    <a:lstStyle/>
                    <a:p>
                      <a:pPr marL="0" algn="r" defTabSz="914400" rtl="0" eaLnBrk="1" fontAlgn="b" latinLnBrk="0" hangingPunct="1"/>
                      <a:r>
                        <a:rPr lang="fr-CA" sz="1200" b="1" i="0" u="none" strike="noStrike" noProof="0" dirty="0" smtClean="0">
                          <a:latin typeface="+mn-lt"/>
                        </a:rPr>
                        <a:t>N’en a jamais entendu parler</a:t>
                      </a:r>
                      <a:br>
                        <a:rPr lang="fr-CA" sz="1200" b="1" i="0" u="none" strike="noStrike" noProof="0" dirty="0" smtClean="0">
                          <a:latin typeface="+mn-lt"/>
                        </a:rPr>
                      </a:br>
                      <a:r>
                        <a:rPr lang="fr-CA" sz="1050" b="0" i="0" u="none" strike="noStrike" kern="1200" noProof="0" dirty="0" smtClean="0">
                          <a:solidFill>
                            <a:schemeClr val="tx2"/>
                          </a:solidFill>
                          <a:latin typeface="Arial Narrow" pitchFamily="34" charset="0"/>
                          <a:ea typeface="+mn-ea"/>
                          <a:cs typeface="+mn-cs"/>
                        </a:rPr>
                        <a:t>(n=97)</a:t>
                      </a:r>
                    </a:p>
                    <a:p>
                      <a:pPr marL="0" marR="0" indent="0" algn="r"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(n=69)</a:t>
                      </a:r>
                    </a:p>
                  </a:txBody>
                  <a:tcPr marL="9525" marR="9525" marT="9525" marB="0">
                    <a:lnL>
                      <a:noFill/>
                    </a:lnL>
                    <a:lnR>
                      <a:noFill/>
                    </a:lnR>
                    <a:lnT>
                      <a:noFill/>
                    </a:lnT>
                    <a:lnB>
                      <a:noFill/>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custDataLst>
              <p:tags r:id="rId9"/>
            </p:custDataLst>
          </p:nvPr>
        </p:nvSpPr>
        <p:spPr bwMode="auto">
          <a:xfrm>
            <a:off x="5128659" y="3300928"/>
            <a:ext cx="1257199" cy="9079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38 %</a:t>
            </a:r>
          </a:p>
          <a:p>
            <a:r>
              <a:rPr lang="en-CA" sz="800" dirty="0"/>
              <a:t>(</a:t>
            </a:r>
            <a:r>
              <a:rPr lang="en-CA" sz="800" dirty="0" smtClean="0"/>
              <a:t>n=57)</a:t>
            </a:r>
          </a:p>
          <a:p>
            <a:r>
              <a:rPr lang="en-CA" sz="1100" dirty="0" smtClean="0"/>
              <a:t>2013 : 35 %</a:t>
            </a:r>
            <a:r>
              <a:rPr lang="en-CA" sz="400" dirty="0" smtClean="0"/>
              <a:t> </a:t>
            </a:r>
          </a:p>
          <a:p>
            <a:r>
              <a:rPr lang="en-CA" sz="400" dirty="0" smtClean="0"/>
              <a:t>    </a:t>
            </a:r>
            <a:r>
              <a:rPr lang="en-CA" sz="700" dirty="0"/>
              <a:t>(</a:t>
            </a:r>
            <a:r>
              <a:rPr lang="en-CA" sz="700" dirty="0" smtClean="0"/>
              <a:t>n=37)</a:t>
            </a:r>
            <a:endParaRPr lang="en-CA" sz="7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144463" y="2941321"/>
            <a:ext cx="4416425" cy="984885"/>
          </a:xfrm>
        </p:spPr>
        <p:txBody>
          <a:bodyPr/>
          <a:lstStyle/>
          <a:p>
            <a:pPr fontAlgn="auto">
              <a:lnSpc>
                <a:spcPct val="100000"/>
              </a:lnSpc>
              <a:spcAft>
                <a:spcPts val="0"/>
              </a:spcAft>
              <a:defRPr/>
            </a:pPr>
            <a:r>
              <a:rPr lang="fr-CA" sz="3200" i="1" noProof="0" dirty="0" smtClean="0">
                <a:solidFill>
                  <a:schemeClr val="accent6"/>
                </a:solidFill>
              </a:rPr>
              <a:t>Loi </a:t>
            </a:r>
            <a:br>
              <a:rPr lang="fr-CA" sz="3200" i="1" noProof="0" dirty="0" smtClean="0">
                <a:solidFill>
                  <a:schemeClr val="accent6"/>
                </a:solidFill>
              </a:rPr>
            </a:br>
            <a:r>
              <a:rPr lang="fr-CA" sz="3200" i="1" noProof="0" dirty="0" smtClean="0">
                <a:solidFill>
                  <a:schemeClr val="accent6"/>
                </a:solidFill>
              </a:rPr>
              <a:t>sur les ingénieurs</a:t>
            </a:r>
            <a:endParaRPr lang="fr-CA" sz="2800" i="1" noProof="0" dirty="0" smtClean="0">
              <a:solidFill>
                <a:schemeClr val="accent6"/>
              </a:solidFill>
            </a:endParaRP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a:t>
            </a:r>
            <a:endParaRPr lang="fr-CA" noProof="0" dirty="0" smtClean="0"/>
          </a:p>
        </p:txBody>
      </p:sp>
      <p:graphicFrame>
        <p:nvGraphicFramePr>
          <p:cNvPr id="43" name="Object 5"/>
          <p:cNvGraphicFramePr>
            <a:graphicFrameLocks noGrp="1" noChangeAspect="1"/>
          </p:cNvGraphicFramePr>
          <p:nvPr>
            <p:ph idx="1"/>
            <p:custDataLst>
              <p:tags r:id="rId2"/>
            </p:custDataLst>
            <p:extLst>
              <p:ext uri="{D42A27DB-BD31-4B8C-83A1-F6EECF244321}">
                <p14:modId xmlns:p14="http://schemas.microsoft.com/office/powerpoint/2010/main" val="916850173"/>
              </p:ext>
            </p:extLst>
          </p:nvPr>
        </p:nvGraphicFramePr>
        <p:xfrm>
          <a:off x="403225" y="1672100"/>
          <a:ext cx="8294726" cy="4371975"/>
        </p:xfrm>
        <a:graphic>
          <a:graphicData uri="http://schemas.openxmlformats.org/drawingml/2006/chart">
            <c:chart xmlns:c="http://schemas.openxmlformats.org/drawingml/2006/chart" xmlns:r="http://schemas.openxmlformats.org/officeDocument/2006/relationships" r:id="rId12"/>
          </a:graphicData>
        </a:graphic>
      </p:graphicFrame>
      <p:sp>
        <p:nvSpPr>
          <p:cNvPr id="2662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88FD9B5-F60F-4749-9D34-AD8763FF8074}" type="slidenum">
              <a:rPr lang="en-US"/>
              <a:pPr/>
              <a:t>38</a:t>
            </a:fld>
            <a:endParaRPr lang="en-US" dirty="0"/>
          </a:p>
        </p:txBody>
      </p:sp>
      <p:sp>
        <p:nvSpPr>
          <p:cNvPr id="26629" name="Text Box 3"/>
          <p:cNvSpPr txBox="1">
            <a:spLocks noChangeArrowheads="1"/>
          </p:cNvSpPr>
          <p:nvPr>
            <p:custDataLst>
              <p:tags r:id="rId4"/>
            </p:custDataLst>
          </p:nvPr>
        </p:nvSpPr>
        <p:spPr bwMode="auto">
          <a:xfrm>
            <a:off x="301083" y="6418965"/>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a:t>
            </a:r>
            <a:r>
              <a:rPr lang="fr-CA" sz="800" dirty="0">
                <a:solidFill>
                  <a:schemeClr val="tx1"/>
                </a:solidFill>
                <a:latin typeface="+mj-lt"/>
              </a:rPr>
              <a:t>La pratique du génie est réglementée par la </a:t>
            </a:r>
            <a:r>
              <a:rPr lang="fr-CA" sz="800" i="1" dirty="0">
                <a:solidFill>
                  <a:schemeClr val="tx1"/>
                </a:solidFill>
                <a:latin typeface="+mj-lt"/>
              </a:rPr>
              <a:t>Loi sur les </a:t>
            </a:r>
            <a:r>
              <a:rPr lang="fr-CA" sz="800" i="1" dirty="0" smtClean="0">
                <a:solidFill>
                  <a:schemeClr val="tx1"/>
                </a:solidFill>
                <a:latin typeface="+mj-lt"/>
              </a:rPr>
              <a:t>ingénieurs </a:t>
            </a:r>
            <a:r>
              <a:rPr lang="fr-CA" sz="800" dirty="0" smtClean="0">
                <a:solidFill>
                  <a:schemeClr val="tx1"/>
                </a:solidFill>
                <a:latin typeface="+mj-lt"/>
              </a:rPr>
              <a:t>de [de Terre-Neuve-et-Labrador/Î</a:t>
            </a:r>
            <a:r>
              <a:rPr lang="fr-CA" sz="800" dirty="0">
                <a:solidFill>
                  <a:schemeClr val="tx1"/>
                </a:solidFill>
                <a:latin typeface="+mj-lt"/>
              </a:rPr>
              <a:t>.-P.-É</a:t>
            </a:r>
            <a:r>
              <a:rPr lang="fr-CA" sz="800" dirty="0" smtClean="0">
                <a:solidFill>
                  <a:schemeClr val="tx1"/>
                </a:solidFill>
                <a:latin typeface="+mj-lt"/>
              </a:rPr>
              <a:t>./Nouvelle-Écosse/Nouveau-Brunswick]</a:t>
            </a:r>
            <a:r>
              <a:rPr lang="en-US" sz="800" dirty="0" smtClean="0">
                <a:solidFill>
                  <a:schemeClr val="tx1"/>
                </a:solidFill>
                <a:latin typeface="+mj-lt"/>
              </a:rPr>
              <a:t>. </a:t>
            </a:r>
            <a:r>
              <a:rPr lang="fr-CA" sz="800" dirty="0">
                <a:solidFill>
                  <a:schemeClr val="tx1"/>
                </a:solidFill>
                <a:latin typeface="+mj-lt"/>
              </a:rPr>
              <a:t>Lequel des énoncés suivants décrit le mieux dans quelle mesure vous connaissez </a:t>
            </a:r>
            <a:r>
              <a:rPr lang="fr-CA" sz="800" dirty="0" smtClean="0">
                <a:solidFill>
                  <a:schemeClr val="tx1"/>
                </a:solidFill>
                <a:latin typeface="+mj-lt"/>
              </a:rPr>
              <a:t>cette </a:t>
            </a:r>
            <a:r>
              <a:rPr lang="fr-CA" sz="800" i="1" dirty="0" smtClean="0">
                <a:solidFill>
                  <a:schemeClr val="tx1"/>
                </a:solidFill>
                <a:latin typeface="+mj-lt"/>
              </a:rPr>
              <a:t>Loi</a:t>
            </a:r>
            <a:r>
              <a:rPr lang="en-US" sz="800" dirty="0" smtClean="0">
                <a:solidFill>
                  <a:schemeClr val="tx1"/>
                </a:solidFill>
                <a:latin typeface="+mj-lt"/>
              </a:rPr>
              <a:t>? Base : </a:t>
            </a:r>
            <a:r>
              <a:rPr lang="fr-CA" sz="800" dirty="0" smtClean="0">
                <a:solidFill>
                  <a:schemeClr val="tx1"/>
                </a:solidFill>
                <a:latin typeface="+mj-lt"/>
              </a:rPr>
              <a:t>Tous les répondants</a:t>
            </a:r>
            <a:r>
              <a:rPr lang="en-US" sz="800" dirty="0" smtClean="0">
                <a:solidFill>
                  <a:schemeClr val="tx1"/>
                </a:solidFill>
                <a:latin typeface="+mj-lt"/>
              </a:rPr>
              <a:t>, 2013 (n=106); 2014 (n=154)</a:t>
            </a:r>
            <a:endParaRPr lang="en-US" sz="800" dirty="0">
              <a:solidFill>
                <a:schemeClr val="tx1"/>
              </a:solidFill>
              <a:latin typeface="+mj-lt"/>
            </a:endParaRPr>
          </a:p>
        </p:txBody>
      </p:sp>
      <p:sp>
        <p:nvSpPr>
          <p:cNvPr id="26641" name="Text Box 19"/>
          <p:cNvSpPr txBox="1">
            <a:spLocks noChangeArrowheads="1"/>
          </p:cNvSpPr>
          <p:nvPr>
            <p:custDataLst>
              <p:tags r:id="rId5"/>
            </p:custDataLst>
          </p:nvPr>
        </p:nvSpPr>
        <p:spPr bwMode="auto">
          <a:xfrm>
            <a:off x="2199190" y="2091710"/>
            <a:ext cx="1423686" cy="415498"/>
          </a:xfrm>
          <a:prstGeom prst="rect">
            <a:avLst/>
          </a:prstGeom>
          <a:noFill/>
          <a:ln w="25400" algn="ctr">
            <a:noFill/>
            <a:miter lim="800000"/>
            <a:headEnd/>
            <a:tailEnd/>
          </a:ln>
        </p:spPr>
        <p:txBody>
          <a:bodyPr wrap="square">
            <a:spAutoFit/>
          </a:bodyPr>
          <a:lstStyle/>
          <a:p>
            <a:r>
              <a:rPr lang="fr-CA" sz="1400" i="1" dirty="0" smtClean="0"/>
              <a:t>Connaissance</a:t>
            </a:r>
            <a:r>
              <a:rPr lang="fr-CA" sz="1400" dirty="0" smtClean="0"/>
              <a:t/>
            </a:r>
            <a:br>
              <a:rPr lang="fr-CA" sz="1400" dirty="0" smtClean="0"/>
            </a:br>
            <a:r>
              <a:rPr lang="fr-CA" sz="700" dirty="0" smtClean="0"/>
              <a:t>(3 cotes supérieures)</a:t>
            </a:r>
            <a:endParaRPr lang="fr-CA" sz="700" dirty="0"/>
          </a:p>
        </p:txBody>
      </p:sp>
      <p:sp>
        <p:nvSpPr>
          <p:cNvPr id="26644" name="Text Box 27"/>
          <p:cNvSpPr txBox="1">
            <a:spLocks noChangeArrowheads="1"/>
          </p:cNvSpPr>
          <p:nvPr>
            <p:custDataLst>
              <p:tags r:id="rId6"/>
            </p:custDataLst>
          </p:nvPr>
        </p:nvSpPr>
        <p:spPr bwMode="auto">
          <a:xfrm>
            <a:off x="1075532" y="1496986"/>
            <a:ext cx="6992937" cy="523220"/>
          </a:xfrm>
          <a:prstGeom prst="rect">
            <a:avLst/>
          </a:prstGeom>
          <a:noFill/>
          <a:ln w="25400" algn="ctr">
            <a:noFill/>
            <a:miter lim="800000"/>
            <a:headEnd/>
            <a:tailEnd/>
          </a:ln>
        </p:spPr>
        <p:txBody>
          <a:bodyPr>
            <a:spAutoFit/>
          </a:bodyPr>
          <a:lstStyle/>
          <a:p>
            <a:pPr>
              <a:spcBef>
                <a:spcPts val="0"/>
              </a:spcBef>
            </a:pPr>
            <a:r>
              <a:rPr lang="fr-CA" sz="1400" dirty="0" smtClean="0">
                <a:solidFill>
                  <a:srgbClr val="003399"/>
                </a:solidFill>
                <a:latin typeface="+mj-lt"/>
              </a:rPr>
              <a:t>Dans </a:t>
            </a:r>
            <a:r>
              <a:rPr lang="fr-CA" sz="1400" dirty="0">
                <a:solidFill>
                  <a:srgbClr val="003399"/>
                </a:solidFill>
                <a:latin typeface="+mj-lt"/>
              </a:rPr>
              <a:t>quelle mesure connaissez-vous la </a:t>
            </a:r>
            <a:r>
              <a:rPr lang="fr-CA" sz="1400" i="1" dirty="0">
                <a:solidFill>
                  <a:srgbClr val="003399"/>
                </a:solidFill>
                <a:latin typeface="+mj-lt"/>
              </a:rPr>
              <a:t>Loi sur les </a:t>
            </a:r>
            <a:r>
              <a:rPr lang="fr-CA" sz="1400" i="1" dirty="0" smtClean="0">
                <a:solidFill>
                  <a:srgbClr val="003399"/>
                </a:solidFill>
                <a:latin typeface="+mj-lt"/>
              </a:rPr>
              <a:t>ingénieurs </a:t>
            </a:r>
            <a:r>
              <a:rPr lang="fr-CA" sz="1400" dirty="0" smtClean="0">
                <a:solidFill>
                  <a:srgbClr val="003399"/>
                </a:solidFill>
                <a:latin typeface="+mj-lt"/>
              </a:rPr>
              <a:t>de</a:t>
            </a:r>
          </a:p>
          <a:p>
            <a:pPr>
              <a:spcBef>
                <a:spcPts val="0"/>
              </a:spcBef>
            </a:pPr>
            <a:r>
              <a:rPr lang="en-CA" sz="1400" dirty="0" smtClean="0">
                <a:solidFill>
                  <a:srgbClr val="003399"/>
                </a:solidFill>
                <a:latin typeface="+mj-lt"/>
              </a:rPr>
              <a:t> </a:t>
            </a:r>
            <a:r>
              <a:rPr lang="en-US" sz="1400" dirty="0" smtClean="0">
                <a:solidFill>
                  <a:srgbClr val="003399"/>
                </a:solidFill>
                <a:latin typeface="+mj-lt"/>
              </a:rPr>
              <a:t>[</a:t>
            </a:r>
            <a:r>
              <a:rPr lang="fr-CA" sz="1400" dirty="0" smtClean="0">
                <a:solidFill>
                  <a:srgbClr val="003399"/>
                </a:solidFill>
                <a:latin typeface="+mj-lt"/>
              </a:rPr>
              <a:t>Terre-Neuve-et-Labrador/Î</a:t>
            </a:r>
            <a:r>
              <a:rPr lang="fr-CA" sz="1400" dirty="0">
                <a:solidFill>
                  <a:srgbClr val="003399"/>
                </a:solidFill>
                <a:latin typeface="+mj-lt"/>
              </a:rPr>
              <a:t>.-P.-</a:t>
            </a:r>
            <a:r>
              <a:rPr lang="fr-CA" sz="1400" dirty="0" smtClean="0">
                <a:solidFill>
                  <a:srgbClr val="003399"/>
                </a:solidFill>
                <a:latin typeface="+mj-lt"/>
              </a:rPr>
              <a:t>É/Nouvelle-Écosse/Nouveau-Brunswick]</a:t>
            </a:r>
            <a:r>
              <a:rPr lang="en-CA" sz="1400" dirty="0" smtClean="0">
                <a:solidFill>
                  <a:srgbClr val="003399"/>
                </a:solidFill>
                <a:latin typeface="+mj-lt"/>
              </a:rPr>
              <a:t>?</a:t>
            </a:r>
            <a:endParaRPr lang="en-CA" sz="1400" dirty="0">
              <a:solidFill>
                <a:srgbClr val="003399"/>
              </a:solidFill>
              <a:latin typeface="+mj-lt"/>
            </a:endParaRPr>
          </a:p>
        </p:txBody>
      </p:sp>
      <p:sp>
        <p:nvSpPr>
          <p:cNvPr id="42" name="Content Placeholder 33"/>
          <p:cNvSpPr txBox="1">
            <a:spLocks/>
          </p:cNvSpPr>
          <p:nvPr>
            <p:custDataLst>
              <p:tags r:id="rId7"/>
            </p:custDataLst>
          </p:nvPr>
        </p:nvSpPr>
        <p:spPr>
          <a:xfrm>
            <a:off x="352424" y="700708"/>
            <a:ext cx="8501643"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Plus de huit étudiants sur dix indiquent connaître la </a:t>
            </a:r>
            <a:r>
              <a:rPr lang="fr-CA" sz="1400" b="0" i="1" dirty="0" smtClean="0">
                <a:solidFill>
                  <a:srgbClr val="1F497D"/>
                </a:solidFill>
                <a:latin typeface="Calibri"/>
              </a:rPr>
              <a:t>Loi sur les ingénieurs </a:t>
            </a:r>
            <a:r>
              <a:rPr lang="fr-CA" sz="1400" b="0" dirty="0" smtClean="0">
                <a:solidFill>
                  <a:srgbClr val="1F497D"/>
                </a:solidFill>
                <a:latin typeface="Calibri"/>
              </a:rPr>
              <a:t>de leur province. Quatre étudiants sur dix indiquent la connaître assez bien (38 %) ou un peu (43 %), tandis que 4 % prétendent la connaître très bien. Seulement 4 % des étudiants n’en ont jamais entendu parler. </a:t>
            </a:r>
            <a:endParaRPr lang="fr-CA" sz="1800" b="0" dirty="0">
              <a:solidFill>
                <a:srgbClr val="1F497D"/>
              </a:solidFill>
              <a:latin typeface="Calibri"/>
            </a:endParaRPr>
          </a:p>
        </p:txBody>
      </p:sp>
      <p:sp>
        <p:nvSpPr>
          <p:cNvPr id="47" name="AutoShape 10"/>
          <p:cNvSpPr>
            <a:spLocks/>
          </p:cNvSpPr>
          <p:nvPr>
            <p:custDataLst>
              <p:tags r:id="rId8"/>
            </p:custDataLst>
          </p:nvPr>
        </p:nvSpPr>
        <p:spPr bwMode="auto">
          <a:xfrm rot="5400000">
            <a:off x="2754050" y="11131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7" name="Table 16"/>
          <p:cNvGraphicFramePr>
            <a:graphicFrameLocks noGrp="1"/>
          </p:cNvGraphicFramePr>
          <p:nvPr>
            <p:custDataLst>
              <p:tags r:id="rId9"/>
            </p:custDataLst>
            <p:extLst>
              <p:ext uri="{D42A27DB-BD31-4B8C-83A1-F6EECF244321}">
                <p14:modId xmlns:p14="http://schemas.microsoft.com/office/powerpoint/2010/main" val="3364959477"/>
              </p:ext>
            </p:extLst>
          </p:nvPr>
        </p:nvGraphicFramePr>
        <p:xfrm>
          <a:off x="320222" y="5614678"/>
          <a:ext cx="8442110" cy="741045"/>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bien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(n=6)             (n=3) </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 bien</a:t>
                      </a:r>
                      <a:endParaRPr lang="fr-CA" sz="1200" b="1" i="0" u="none" strike="noStrike" kern="1200" baseline="0" noProof="0" dirty="0" smtClean="0">
                        <a:solidFill>
                          <a:schemeClr val="tx1"/>
                        </a:solidFill>
                        <a:latin typeface="+mn-lt"/>
                        <a:ea typeface="+mn-ea"/>
                        <a:cs typeface="+mn-cs"/>
                      </a:endParaRPr>
                    </a:p>
                    <a:p>
                      <a:pPr marL="0" marR="0" indent="0" algn="l" defTabSz="914400" rtl="0" eaLnBrk="1" fontAlgn="b" latinLnBrk="0" hangingPunct="1">
                        <a:lnSpc>
                          <a:spcPct val="100000"/>
                        </a:lnSpc>
                        <a:spcBef>
                          <a:spcPts val="0"/>
                        </a:spcBef>
                        <a:spcAft>
                          <a:spcPts val="0"/>
                        </a:spcAft>
                        <a:buClrTx/>
                        <a:buSzTx/>
                        <a:buFontTx/>
                        <a:buNone/>
                        <a:tabLst/>
                        <a:defRPr/>
                      </a:pPr>
                      <a:r>
                        <a:rPr lang="fr-CA" sz="12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(n=59)           (n=46) </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Un peu</a:t>
                      </a:r>
                    </a:p>
                    <a:p>
                      <a:pPr algn="l" fontAlgn="b"/>
                      <a:r>
                        <a:rPr lang="fr-CA" sz="1050" b="0" i="0" u="none" strike="noStrike" kern="1200" noProof="0" dirty="0" smtClean="0">
                          <a:solidFill>
                            <a:schemeClr val="tx2"/>
                          </a:solidFill>
                          <a:latin typeface="Arial Narrow" pitchFamily="34" charset="0"/>
                          <a:ea typeface="+mn-ea"/>
                          <a:cs typeface="+mn-cs"/>
                        </a:rPr>
                        <a:t>             (n=66)           (n=48)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En a entendu parler, mais ne</a:t>
                      </a:r>
                      <a:r>
                        <a:rPr lang="fr-CA" sz="1200" b="1" i="0" u="none" strike="noStrike" kern="1200" baseline="0" noProof="0" dirty="0" smtClean="0">
                          <a:solidFill>
                            <a:schemeClr val="tx1"/>
                          </a:solidFill>
                          <a:latin typeface="+mn-lt"/>
                          <a:ea typeface="+mn-ea"/>
                          <a:cs typeface="+mn-cs"/>
                        </a:rPr>
                        <a:t> connaît rien à son sujet</a:t>
                      </a:r>
                    </a:p>
                    <a:p>
                      <a:pPr algn="l" fontAlgn="b"/>
                      <a:r>
                        <a:rPr lang="fr-CA" sz="12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(n=17)             (n=7)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N’en a jamais</a:t>
                      </a:r>
                      <a:r>
                        <a:rPr lang="fr-CA" sz="1200" b="1" i="0" u="none" strike="noStrike" kern="1200" baseline="0" noProof="0" dirty="0" smtClean="0">
                          <a:solidFill>
                            <a:schemeClr val="tx1"/>
                          </a:solidFill>
                          <a:latin typeface="+mn-lt"/>
                          <a:ea typeface="+mn-ea"/>
                          <a:cs typeface="+mn-cs"/>
                        </a:rPr>
                        <a:t> entendu parler</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(n=6)             (n=2) </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11"/>
          <p:cNvSpPr txBox="1">
            <a:spLocks noChangeArrowheads="1"/>
          </p:cNvSpPr>
          <p:nvPr>
            <p:custDataLst>
              <p:tags r:id="rId10"/>
            </p:custDataLst>
          </p:nvPr>
        </p:nvSpPr>
        <p:spPr bwMode="auto">
          <a:xfrm>
            <a:off x="2332000" y="2488318"/>
            <a:ext cx="1290876" cy="76944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85 %</a:t>
            </a:r>
            <a:endParaRPr lang="en-CA" sz="900" dirty="0" smtClean="0"/>
          </a:p>
          <a:p>
            <a:r>
              <a:rPr lang="en-CA" sz="900" dirty="0" smtClean="0"/>
              <a:t>(n=131)</a:t>
            </a:r>
          </a:p>
          <a:p>
            <a:r>
              <a:rPr lang="en-CA" sz="1100" dirty="0" smtClean="0"/>
              <a:t>2013 : 91 %</a:t>
            </a:r>
            <a:r>
              <a:rPr lang="en-CA" sz="400" dirty="0" smtClean="0"/>
              <a:t>    </a:t>
            </a:r>
            <a:r>
              <a:rPr lang="en-CA" sz="700" dirty="0" smtClean="0"/>
              <a:t>(n=97</a:t>
            </a:r>
            <a:r>
              <a:rPr lang="en-CA" sz="800" dirty="0" smtClean="0"/>
              <a:t>)</a:t>
            </a:r>
            <a:endParaRPr lang="en-CA" sz="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noProof="0" dirty="0" smtClean="0"/>
              <a:t>Loi sur les ingénieurs </a:t>
            </a:r>
            <a:r>
              <a:rPr lang="fr-CA" noProof="0" dirty="0" smtClean="0"/>
              <a:t>(suite)</a:t>
            </a:r>
          </a:p>
        </p:txBody>
      </p:sp>
      <p:graphicFrame>
        <p:nvGraphicFramePr>
          <p:cNvPr id="41" name="Object 6"/>
          <p:cNvGraphicFramePr>
            <a:graphicFrameLocks noGrp="1" noChangeAspect="1"/>
          </p:cNvGraphicFramePr>
          <p:nvPr>
            <p:ph idx="1"/>
            <p:custDataLst>
              <p:tags r:id="rId2"/>
            </p:custDataLst>
            <p:extLst>
              <p:ext uri="{D42A27DB-BD31-4B8C-83A1-F6EECF244321}">
                <p14:modId xmlns:p14="http://schemas.microsoft.com/office/powerpoint/2010/main" val="2653351941"/>
              </p:ext>
            </p:extLst>
          </p:nvPr>
        </p:nvGraphicFramePr>
        <p:xfrm>
          <a:off x="1374349" y="2011402"/>
          <a:ext cx="7102901" cy="4059044"/>
        </p:xfrm>
        <a:graphic>
          <a:graphicData uri="http://schemas.openxmlformats.org/drawingml/2006/chart">
            <c:chart xmlns:c="http://schemas.openxmlformats.org/drawingml/2006/chart" xmlns:r="http://schemas.openxmlformats.org/officeDocument/2006/relationships" r:id="rId12"/>
          </a:graphicData>
        </a:graphic>
      </p:graphicFrame>
      <p:sp>
        <p:nvSpPr>
          <p:cNvPr id="2766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DBB1008-21F2-4F45-B7C9-5F41B1B8289D}" type="slidenum">
              <a:rPr lang="en-US"/>
              <a:pPr/>
              <a:t>39</a:t>
            </a:fld>
            <a:endParaRPr lang="en-US" dirty="0"/>
          </a:p>
        </p:txBody>
      </p:sp>
      <p:sp>
        <p:nvSpPr>
          <p:cNvPr id="27661" name="Text Box 3"/>
          <p:cNvSpPr txBox="1">
            <a:spLocks noChangeArrowheads="1"/>
          </p:cNvSpPr>
          <p:nvPr>
            <p:custDataLst>
              <p:tags r:id="rId4"/>
            </p:custDataLst>
          </p:nvPr>
        </p:nvSpPr>
        <p:spPr bwMode="auto">
          <a:xfrm>
            <a:off x="345688" y="6271796"/>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latin typeface="+mn-lt"/>
              </a:rPr>
              <a:t>Q7</a:t>
            </a:r>
            <a:r>
              <a:rPr lang="en-US" sz="800" dirty="0">
                <a:solidFill>
                  <a:schemeClr val="tx1"/>
                </a:solidFill>
                <a:latin typeface="+mn-lt"/>
              </a:rPr>
              <a:t>. </a:t>
            </a:r>
            <a:r>
              <a:rPr lang="fr-CA" sz="800" dirty="0">
                <a:solidFill>
                  <a:schemeClr val="tx1"/>
                </a:solidFill>
                <a:latin typeface="+mn-lt"/>
              </a:rPr>
              <a:t>Comment avez-vous entendu parler de la </a:t>
            </a:r>
            <a:r>
              <a:rPr lang="fr-CA" sz="800" i="1" dirty="0">
                <a:solidFill>
                  <a:schemeClr val="tx1"/>
                </a:solidFill>
                <a:latin typeface="+mn-lt"/>
              </a:rPr>
              <a:t>Loi sur les ingénieurs </a:t>
            </a:r>
            <a:r>
              <a:rPr lang="fr-CA" sz="800" dirty="0" smtClean="0">
                <a:solidFill>
                  <a:schemeClr val="tx1"/>
                </a:solidFill>
                <a:latin typeface="+mn-lt"/>
              </a:rPr>
              <a:t>de [Terre-Neuve-et-Labrador/Î</a:t>
            </a:r>
            <a:r>
              <a:rPr lang="fr-CA" sz="800" dirty="0">
                <a:solidFill>
                  <a:schemeClr val="tx1"/>
                </a:solidFill>
                <a:latin typeface="+mn-lt"/>
              </a:rPr>
              <a:t>.-P.-É</a:t>
            </a:r>
            <a:r>
              <a:rPr lang="fr-CA" sz="800" dirty="0" smtClean="0">
                <a:solidFill>
                  <a:schemeClr val="tx1"/>
                </a:solidFill>
                <a:latin typeface="+mn-lt"/>
              </a:rPr>
              <a:t>./Nouvelle-Écosse/Nouveau-Brunswick</a:t>
            </a:r>
            <a:r>
              <a:rPr lang="fr-CA" sz="800" dirty="0">
                <a:solidFill>
                  <a:schemeClr val="tx1"/>
                </a:solidFill>
                <a:latin typeface="+mn-lt"/>
              </a:rPr>
              <a:t>] pour la première </a:t>
            </a:r>
            <a:r>
              <a:rPr lang="fr-CA" sz="800" dirty="0" smtClean="0">
                <a:solidFill>
                  <a:schemeClr val="tx1"/>
                </a:solidFill>
                <a:latin typeface="+mn-lt"/>
              </a:rPr>
              <a:t>fois</a:t>
            </a:r>
            <a:r>
              <a:rPr lang="en-US" sz="800" dirty="0" smtClean="0">
                <a:solidFill>
                  <a:schemeClr val="tx1"/>
                </a:solidFill>
                <a:latin typeface="+mn-lt"/>
              </a:rPr>
              <a:t>? </a:t>
            </a:r>
            <a:br>
              <a:rPr lang="en-US" sz="800" dirty="0" smtClean="0">
                <a:solidFill>
                  <a:schemeClr val="tx1"/>
                </a:solidFill>
                <a:latin typeface="+mn-lt"/>
              </a:rPr>
            </a:br>
            <a:r>
              <a:rPr lang="fr-CA" sz="800" dirty="0" smtClean="0">
                <a:solidFill>
                  <a:schemeClr val="tx1"/>
                </a:solidFill>
                <a:latin typeface="+mn-lt"/>
              </a:rPr>
              <a:t>Base : Les répondants qui connaissent la </a:t>
            </a:r>
            <a:r>
              <a:rPr lang="fr-CA" sz="800" i="1" dirty="0" smtClean="0">
                <a:solidFill>
                  <a:schemeClr val="tx1"/>
                </a:solidFill>
                <a:latin typeface="+mn-lt"/>
              </a:rPr>
              <a:t>Loi, </a:t>
            </a:r>
            <a:r>
              <a:rPr lang="fr-CA" sz="800" dirty="0" smtClean="0">
                <a:solidFill>
                  <a:schemeClr val="tx1"/>
                </a:solidFill>
                <a:latin typeface="+mn-lt"/>
              </a:rPr>
              <a:t>2013 (n=97); 2014 (n=131</a:t>
            </a:r>
            <a:r>
              <a:rPr lang="en-US" sz="800" dirty="0" smtClean="0">
                <a:solidFill>
                  <a:schemeClr val="tx1"/>
                </a:solidFill>
                <a:latin typeface="+mn-lt"/>
              </a:rPr>
              <a:t>)</a:t>
            </a:r>
            <a:endParaRPr lang="en-US" sz="800" dirty="0">
              <a:solidFill>
                <a:schemeClr val="tx1"/>
              </a:solidFill>
              <a:latin typeface="+mn-lt"/>
            </a:endParaRPr>
          </a:p>
        </p:txBody>
      </p:sp>
      <p:sp>
        <p:nvSpPr>
          <p:cNvPr id="27666" name="Text Box 14"/>
          <p:cNvSpPr txBox="1">
            <a:spLocks noChangeArrowheads="1"/>
          </p:cNvSpPr>
          <p:nvPr>
            <p:custDataLst>
              <p:tags r:id="rId5"/>
            </p:custDataLst>
          </p:nvPr>
        </p:nvSpPr>
        <p:spPr bwMode="auto">
          <a:xfrm>
            <a:off x="821804" y="1281572"/>
            <a:ext cx="7037406" cy="523220"/>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Comment avez-vous entendu parler de la </a:t>
            </a:r>
            <a:r>
              <a:rPr lang="fr-CA" sz="1400" i="1" dirty="0">
                <a:solidFill>
                  <a:srgbClr val="003399"/>
                </a:solidFill>
                <a:latin typeface="+mj-lt"/>
              </a:rPr>
              <a:t>Loi sur les ingénieurs </a:t>
            </a:r>
            <a:r>
              <a:rPr lang="fr-CA" sz="1400" dirty="0" smtClean="0">
                <a:solidFill>
                  <a:srgbClr val="003399"/>
                </a:solidFill>
                <a:latin typeface="+mj-lt"/>
              </a:rPr>
              <a:t>de [Terre-Neuve-et-Labrador/Î</a:t>
            </a:r>
            <a:r>
              <a:rPr lang="fr-CA" sz="1400" dirty="0">
                <a:solidFill>
                  <a:srgbClr val="003399"/>
                </a:solidFill>
                <a:latin typeface="+mj-lt"/>
              </a:rPr>
              <a:t>.-P.-É</a:t>
            </a:r>
            <a:r>
              <a:rPr lang="fr-CA" sz="1400" dirty="0" smtClean="0">
                <a:solidFill>
                  <a:srgbClr val="003399"/>
                </a:solidFill>
                <a:latin typeface="+mj-lt"/>
              </a:rPr>
              <a:t>./Nouvelle-Écosse/Nouveau-Brunswick</a:t>
            </a:r>
            <a:r>
              <a:rPr lang="fr-CA" sz="1400" dirty="0">
                <a:solidFill>
                  <a:srgbClr val="003399"/>
                </a:solidFill>
                <a:latin typeface="+mj-lt"/>
              </a:rPr>
              <a:t>] pour la première </a:t>
            </a:r>
            <a:r>
              <a:rPr lang="fr-CA" sz="1400" dirty="0" smtClean="0">
                <a:solidFill>
                  <a:srgbClr val="003399"/>
                </a:solidFill>
                <a:latin typeface="+mj-lt"/>
              </a:rPr>
              <a:t>fois</a:t>
            </a:r>
            <a:r>
              <a:rPr lang="en-CA" sz="1400" dirty="0" smtClean="0">
                <a:solidFill>
                  <a:srgbClr val="003399"/>
                </a:solidFill>
                <a:latin typeface="+mj-lt"/>
              </a:rPr>
              <a:t>?</a:t>
            </a:r>
            <a:endParaRPr lang="en-CA" sz="1400" dirty="0">
              <a:solidFill>
                <a:srgbClr val="003399"/>
              </a:solidFill>
              <a:latin typeface="+mj-lt"/>
            </a:endParaRPr>
          </a:p>
        </p:txBody>
      </p:sp>
      <p:sp>
        <p:nvSpPr>
          <p:cNvPr id="27668" name="Text Box 25"/>
          <p:cNvSpPr txBox="1">
            <a:spLocks noChangeArrowheads="1"/>
          </p:cNvSpPr>
          <p:nvPr>
            <p:custDataLst>
              <p:tags r:id="rId6"/>
            </p:custDataLst>
          </p:nvPr>
        </p:nvSpPr>
        <p:spPr bwMode="auto">
          <a:xfrm>
            <a:off x="2215859" y="6030293"/>
            <a:ext cx="2925763" cy="215900"/>
          </a:xfrm>
          <a:prstGeom prst="rect">
            <a:avLst/>
          </a:prstGeom>
          <a:noFill/>
          <a:ln w="25400" algn="ctr">
            <a:noFill/>
            <a:miter lim="800000"/>
            <a:headEnd/>
            <a:tailEnd/>
          </a:ln>
        </p:spPr>
        <p:txBody>
          <a:bodyPr>
            <a:spAutoFit/>
          </a:bodyPr>
          <a:lstStyle/>
          <a:p>
            <a:pPr algn="l">
              <a:defRPr/>
            </a:pPr>
            <a:r>
              <a:rPr lang="fr-CA" sz="800" i="1" dirty="0">
                <a:solidFill>
                  <a:schemeClr val="tx1"/>
                </a:solidFill>
                <a:latin typeface="+mj-lt"/>
              </a:rPr>
              <a:t>Les réponses totalisant moins de 4 % ne sont pas représentées </a:t>
            </a:r>
            <a:r>
              <a:rPr lang="fr-CA" sz="800" i="1" dirty="0" smtClean="0">
                <a:solidFill>
                  <a:schemeClr val="tx1"/>
                </a:solidFill>
                <a:latin typeface="+mj-lt"/>
              </a:rPr>
              <a:t>.</a:t>
            </a:r>
            <a:endParaRPr lang="en-CA" sz="800" i="1" dirty="0">
              <a:solidFill>
                <a:schemeClr val="tx1"/>
              </a:solidFill>
              <a:latin typeface="+mj-lt"/>
            </a:endParaRPr>
          </a:p>
        </p:txBody>
      </p:sp>
      <p:sp>
        <p:nvSpPr>
          <p:cNvPr id="27678" name="Text Box 40"/>
          <p:cNvSpPr txBox="1">
            <a:spLocks noChangeArrowheads="1"/>
          </p:cNvSpPr>
          <p:nvPr>
            <p:custDataLst>
              <p:tags r:id="rId7"/>
            </p:custDataLst>
          </p:nvPr>
        </p:nvSpPr>
        <p:spPr bwMode="auto">
          <a:xfrm>
            <a:off x="6607422" y="1724799"/>
            <a:ext cx="1251787" cy="1092607"/>
          </a:xfrm>
          <a:prstGeom prst="rect">
            <a:avLst/>
          </a:prstGeom>
          <a:noFill/>
          <a:ln w="25400" algn="ctr">
            <a:noFill/>
            <a:miter lim="800000"/>
            <a:headEnd/>
            <a:tailEnd/>
          </a:ln>
        </p:spPr>
        <p:txBody>
          <a:bodyPr wrap="square">
            <a:spAutoFit/>
          </a:bodyPr>
          <a:lstStyle/>
          <a:p>
            <a:r>
              <a:rPr lang="en-CA" sz="1000" dirty="0">
                <a:solidFill>
                  <a:schemeClr val="tx1"/>
                </a:solidFill>
              </a:rPr>
              <a:t/>
            </a:r>
            <a:br>
              <a:rPr lang="en-CA" sz="1000" dirty="0">
                <a:solidFill>
                  <a:schemeClr val="tx1"/>
                </a:solidFill>
              </a:rPr>
            </a:br>
            <a:r>
              <a:rPr lang="fr-CA" sz="1000" dirty="0">
                <a:solidFill>
                  <a:schemeClr val="tx1"/>
                </a:solidFill>
              </a:rPr>
              <a:t>Par un professeur ou dans un cours à l’université</a:t>
            </a:r>
          </a:p>
          <a:p>
            <a:endParaRPr lang="en-CA" sz="1000" dirty="0">
              <a:solidFill>
                <a:schemeClr val="tx1"/>
              </a:solidFill>
            </a:endParaRPr>
          </a:p>
        </p:txBody>
      </p:sp>
      <p:sp>
        <p:nvSpPr>
          <p:cNvPr id="40" name="Content Placeholder 33"/>
          <p:cNvSpPr txBox="1">
            <a:spLocks/>
          </p:cNvSpPr>
          <p:nvPr>
            <p:custDataLst>
              <p:tags r:id="rId8"/>
            </p:custDataLst>
          </p:nvPr>
        </p:nvSpPr>
        <p:spPr>
          <a:xfrm>
            <a:off x="330122" y="700707"/>
            <a:ext cx="863545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Huit étudiants sur dix ont entendu parler de la </a:t>
            </a:r>
            <a:r>
              <a:rPr lang="fr-CA" sz="1400" b="0" i="1" dirty="0" smtClean="0">
                <a:solidFill>
                  <a:srgbClr val="1F497D"/>
                </a:solidFill>
                <a:latin typeface="Calibri"/>
              </a:rPr>
              <a:t>Loi sur les ingénieurs </a:t>
            </a:r>
            <a:r>
              <a:rPr lang="fr-CA" sz="1400" b="0" dirty="0" smtClean="0">
                <a:solidFill>
                  <a:srgbClr val="1F497D"/>
                </a:solidFill>
                <a:latin typeface="Calibri"/>
              </a:rPr>
              <a:t>dans un cours sur le droit et l’éthique à l’université (54 %) ou par un professeur ou un autre membre du personnel de l’université (27 %). </a:t>
            </a:r>
            <a:endParaRPr lang="fr-CA" sz="1400" b="0" dirty="0">
              <a:solidFill>
                <a:srgbClr val="1F497D"/>
              </a:solidFill>
              <a:latin typeface="Calibri"/>
            </a:endParaRPr>
          </a:p>
        </p:txBody>
      </p:sp>
      <p:sp>
        <p:nvSpPr>
          <p:cNvPr id="43" name="AutoShape 10"/>
          <p:cNvSpPr>
            <a:spLocks/>
          </p:cNvSpPr>
          <p:nvPr>
            <p:custDataLst>
              <p:tags r:id="rId9"/>
            </p:custDataLst>
          </p:nvPr>
        </p:nvSpPr>
        <p:spPr bwMode="auto">
          <a:xfrm rot="10800000">
            <a:off x="6362975" y="20520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custDataLst>
              <p:tags r:id="rId10"/>
            </p:custDataLst>
            <p:extLst>
              <p:ext uri="{D42A27DB-BD31-4B8C-83A1-F6EECF244321}">
                <p14:modId xmlns:p14="http://schemas.microsoft.com/office/powerpoint/2010/main" val="2191290044"/>
              </p:ext>
            </p:extLst>
          </p:nvPr>
        </p:nvGraphicFramePr>
        <p:xfrm>
          <a:off x="297712" y="1938670"/>
          <a:ext cx="2817629" cy="3890987"/>
        </p:xfrm>
        <a:graphic>
          <a:graphicData uri="http://schemas.openxmlformats.org/drawingml/2006/table">
            <a:tbl>
              <a:tblPr/>
              <a:tblGrid>
                <a:gridCol w="2817629"/>
              </a:tblGrid>
              <a:tr h="883778">
                <a:tc>
                  <a:txBody>
                    <a:bodyPr/>
                    <a:lstStyle/>
                    <a:p>
                      <a:pPr algn="r" fontAlgn="ctr"/>
                      <a:r>
                        <a:rPr lang="fr-CA" sz="1200" b="1" i="0" u="none" strike="noStrike" noProof="0" dirty="0" smtClean="0">
                          <a:latin typeface="+mn-lt"/>
                        </a:rPr>
                        <a:t>Dans un cours sur le droit et l’éthique à l’université</a:t>
                      </a:r>
                      <a:br>
                        <a:rPr lang="fr-CA" sz="1200" b="1" i="0" u="none" strike="noStrike" noProof="0" dirty="0" smtClean="0">
                          <a:latin typeface="+mn-lt"/>
                        </a:rPr>
                      </a:br>
                      <a:r>
                        <a:rPr lang="fr-CA" sz="1000" b="0" i="0" u="none" strike="noStrike" noProof="0" dirty="0" smtClean="0">
                          <a:solidFill>
                            <a:schemeClr val="tx2"/>
                          </a:solidFill>
                          <a:latin typeface="Arial Narrow" pitchFamily="34" charset="0"/>
                        </a:rPr>
                        <a:t>(n=71)</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(n=51)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92480">
                <a:tc>
                  <a:txBody>
                    <a:bodyPr/>
                    <a:lstStyle/>
                    <a:p>
                      <a:pPr marL="0" algn="r" defTabSz="914400" rtl="0" eaLnBrk="1" fontAlgn="ctr" latinLnBrk="0" hangingPunct="1"/>
                      <a:r>
                        <a:rPr lang="fr-CA" sz="1200" b="1" i="0" u="none" strike="noStrike" noProof="0" dirty="0" smtClean="0">
                          <a:latin typeface="+mn-lt"/>
                        </a:rPr>
                        <a:t>Par un professeur ou un autre membre du personnel de l’université</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(n=35)</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(n=23)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fr-CA" sz="1200" b="1" i="0" u="none" strike="noStrike" noProof="0" dirty="0" smtClean="0">
                          <a:latin typeface="+mn-lt"/>
                        </a:rPr>
                        <a:t>Par un ingénieur</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(n=10)</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fr-CA" sz="1200" b="1" i="0" u="none" strike="noStrike" noProof="0" dirty="0" smtClean="0">
                          <a:latin typeface="+mn-lt"/>
                        </a:rPr>
                        <a:t>Par un représentant de l’ordre provincial</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(n=7)</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38243">
                <a:tc>
                  <a:txBody>
                    <a:bodyPr/>
                    <a:lstStyle/>
                    <a:p>
                      <a:pPr marL="0" algn="r" defTabSz="914400" rtl="0" eaLnBrk="1" fontAlgn="ctr" latinLnBrk="0" hangingPunct="1"/>
                      <a:r>
                        <a:rPr lang="fr-CA" sz="1200" b="1" i="0" u="none" strike="noStrike" noProof="0" dirty="0" smtClean="0">
                          <a:latin typeface="+mn-lt"/>
                        </a:rPr>
                        <a:t>Par un parent ou un ami</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(n=6)</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Méthodologie</a:t>
            </a:r>
          </a:p>
        </p:txBody>
      </p:sp>
      <p:sp>
        <p:nvSpPr>
          <p:cNvPr id="78851" name="Rectangle 3"/>
          <p:cNvSpPr>
            <a:spLocks noGrp="1" noChangeArrowheads="1"/>
          </p:cNvSpPr>
          <p:nvPr>
            <p:ph idx="1"/>
            <p:custDataLst>
              <p:tags r:id="rId2"/>
            </p:custDataLst>
          </p:nvPr>
        </p:nvSpPr>
        <p:spPr bwMode="auto">
          <a:xfrm>
            <a:off x="519734" y="989428"/>
            <a:ext cx="8167067" cy="3403666"/>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noProof="0" dirty="0" smtClean="0"/>
              <a:t>Le sondage a été réalisé en ligne auprès des finissants en génie entre le 27 janvier et le 14 mars 2014. </a:t>
            </a:r>
          </a:p>
          <a:p>
            <a:pPr>
              <a:lnSpc>
                <a:spcPct val="100000"/>
              </a:lnSpc>
              <a:spcBef>
                <a:spcPts val="600"/>
              </a:spcBef>
              <a:spcAft>
                <a:spcPts val="600"/>
              </a:spcAft>
            </a:pPr>
            <a:r>
              <a:rPr lang="fr-CA" noProof="0" dirty="0"/>
              <a:t> On a demandé à toutes les facultés de génie des universités qui offrent des programmes agréés par le Bureau d’agrément de participer à l’étude et d’envoyer le sondage en ligne à tous les </a:t>
            </a:r>
            <a:r>
              <a:rPr lang="fr-CA" noProof="0" dirty="0" smtClean="0"/>
              <a:t>finissants inscrits </a:t>
            </a:r>
            <a:r>
              <a:rPr lang="fr-CA" noProof="0" dirty="0"/>
              <a:t>à leur programme de génie. </a:t>
            </a:r>
            <a:endParaRPr lang="fr-CA" noProof="0" dirty="0" smtClean="0"/>
          </a:p>
          <a:p>
            <a:pPr>
              <a:lnSpc>
                <a:spcPct val="100000"/>
              </a:lnSpc>
              <a:spcBef>
                <a:spcPts val="600"/>
              </a:spcBef>
              <a:spcAft>
                <a:spcPts val="600"/>
              </a:spcAft>
            </a:pPr>
            <a:r>
              <a:rPr lang="fr-CA" noProof="0" dirty="0" smtClean="0"/>
              <a:t>Le lien vers le sondage en ligne a été envoyé aux universités et on a demandé à chacune d’elles d’envoyer le lien vers le sondage à tous les étudiants admissibles le 27 janvier 2014.  </a:t>
            </a:r>
          </a:p>
          <a:p>
            <a:pPr>
              <a:lnSpc>
                <a:spcPct val="100000"/>
              </a:lnSpc>
              <a:spcBef>
                <a:spcPts val="600"/>
              </a:spcBef>
              <a:spcAft>
                <a:spcPts val="600"/>
              </a:spcAft>
            </a:pPr>
            <a:r>
              <a:rPr lang="fr-CA" noProof="0" dirty="0" smtClean="0"/>
              <a:t>Le sondage a été offert en français et en anglais.</a:t>
            </a:r>
          </a:p>
          <a:p>
            <a:pPr>
              <a:lnSpc>
                <a:spcPct val="100000"/>
              </a:lnSpc>
              <a:spcBef>
                <a:spcPts val="600"/>
              </a:spcBef>
              <a:spcAft>
                <a:spcPts val="600"/>
              </a:spcAft>
            </a:pPr>
            <a:r>
              <a:rPr lang="fr-CA" noProof="0" dirty="0" smtClean="0"/>
              <a:t>Au total, 39 universités ont participé à la recherche et 2 046 étudiants ont répondu au sondage. En ce qui concerne les provinces de l’Atlantique,  4 universités ont participé à la recherche et un total de n=154 étudiants a répondu au sondage.</a:t>
            </a:r>
          </a:p>
          <a:p>
            <a:pPr>
              <a:lnSpc>
                <a:spcPct val="100000"/>
              </a:lnSpc>
              <a:spcBef>
                <a:spcPts val="600"/>
              </a:spcBef>
              <a:spcAft>
                <a:spcPts val="600"/>
              </a:spcAft>
            </a:pPr>
            <a:r>
              <a:rPr lang="fr-CA" noProof="0" dirty="0" smtClean="0"/>
              <a:t>La marge d’erreur de cette étude (n=154) est de ± 8 %, 19 fois sur 20.</a:t>
            </a:r>
            <a:endParaRPr lang="fr-CA" noProof="0" dirty="0"/>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a:solidFill>
                  <a:schemeClr val="accent6"/>
                </a:solidFill>
              </a:rPr>
              <a:t>O</a:t>
            </a:r>
            <a:r>
              <a:rPr lang="fr-CA" sz="2600" noProof="0" smtClean="0">
                <a:solidFill>
                  <a:schemeClr val="accent6"/>
                </a:solidFill>
              </a:rPr>
              <a:t>util</a:t>
            </a:r>
            <a:r>
              <a:rPr lang="fr-CA" sz="2600" noProof="0" dirty="0" smtClean="0">
                <a:solidFill>
                  <a:schemeClr val="accent6"/>
                </a:solidFill>
              </a:rPr>
              <a:t> d’orientation de carrière</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40</a:t>
            </a:fld>
            <a:endParaRPr lang="en-US" dirty="0"/>
          </a:p>
        </p:txBody>
      </p:sp>
    </p:spTree>
    <p:extLst>
      <p:ext uri="{BB962C8B-B14F-4D97-AF65-F5344CB8AC3E}">
        <p14:creationId xmlns:p14="http://schemas.microsoft.com/office/powerpoint/2010/main" val="15604617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custDataLst>
              <p:tags r:id="rId1"/>
            </p:custDataLst>
          </p:nvPr>
        </p:nvSpPr>
        <p:spPr bwMode="auto">
          <a:xfrm>
            <a:off x="838200" y="366432"/>
            <a:ext cx="8162925" cy="249299"/>
          </a:xfrm>
          <a:noFill/>
          <a:ln>
            <a:miter lim="800000"/>
            <a:headEnd/>
            <a:tailEnd/>
          </a:ln>
        </p:spPr>
        <p:txBody>
          <a:bodyPr vert="horz" numCol="1" compatLnSpc="1">
            <a:prstTxWarp prst="textNoShape">
              <a:avLst/>
            </a:prstTxWarp>
          </a:bodyPr>
          <a:lstStyle/>
          <a:p>
            <a:r>
              <a:rPr lang="fr-CA" sz="1800" noProof="0" dirty="0" smtClean="0"/>
              <a:t>Utilité d’un outil d’orientation de carrière au secondaire</a:t>
            </a:r>
          </a:p>
        </p:txBody>
      </p:sp>
      <p:sp>
        <p:nvSpPr>
          <p:cNvPr id="28678"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41</a:t>
            </a:fld>
            <a:endParaRPr lang="en-US" dirty="0"/>
          </a:p>
        </p:txBody>
      </p:sp>
      <p:sp>
        <p:nvSpPr>
          <p:cNvPr id="28681" name="Text Box 5"/>
          <p:cNvSpPr txBox="1">
            <a:spLocks noChangeArrowheads="1"/>
          </p:cNvSpPr>
          <p:nvPr>
            <p:custDataLst>
              <p:tags r:id="rId3"/>
            </p:custDataLst>
          </p:nvPr>
        </p:nvSpPr>
        <p:spPr bwMode="auto">
          <a:xfrm>
            <a:off x="259588" y="6283886"/>
            <a:ext cx="8597592" cy="52322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fr-CA" sz="800" dirty="0">
                <a:solidFill>
                  <a:schemeClr val="tx1"/>
                </a:solidFill>
                <a:latin typeface="+mj-lt"/>
              </a:rPr>
              <a:t>Est-ce qu’il aurait été utile, </a:t>
            </a:r>
            <a:r>
              <a:rPr lang="fr-CA" sz="800" dirty="0" smtClean="0">
                <a:solidFill>
                  <a:schemeClr val="tx1"/>
                </a:solidFill>
                <a:latin typeface="+mj-lt"/>
              </a:rPr>
              <a:t>à l’école secondaire, </a:t>
            </a:r>
            <a:r>
              <a:rPr lang="fr-CA" sz="800" dirty="0">
                <a:solidFill>
                  <a:schemeClr val="tx1"/>
                </a:solidFill>
                <a:latin typeface="+mj-lt"/>
              </a:rPr>
              <a:t>d’avoir un outil pour vous aider à savoir si vous aviez le profil pour faire des études en génie et mener avec succès une carrière dans ce domaine</a:t>
            </a:r>
            <a:r>
              <a:rPr lang="en-CA" sz="800" dirty="0" smtClean="0">
                <a:solidFill>
                  <a:schemeClr val="tx1"/>
                </a:solidFill>
                <a:latin typeface="+mj-lt"/>
              </a:rPr>
              <a:t>? Base : 2014 n=154</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custDataLst>
              <p:tags r:id="rId4"/>
            </p:custDataLst>
          </p:nvPr>
        </p:nvSpPr>
        <p:spPr>
          <a:xfrm>
            <a:off x="339724" y="840562"/>
            <a:ext cx="847934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Neuf étudiants sur dix, soit la vaste majorité d’entre eux, pensent qu’il aurait été utile, à l’école secondaire, d’avoir un outil pour les aider à savoir s’ils avaient le profil pour faire des études en génie. La moitié d’entre eux pense qu’un tel outil aurait été très utile. </a:t>
            </a:r>
            <a:endParaRPr lang="fr-CA" sz="1400" b="0" dirty="0">
              <a:solidFill>
                <a:srgbClr val="1F497D"/>
              </a:solidFill>
              <a:latin typeface="Calibri"/>
            </a:endParaRPr>
          </a:p>
        </p:txBody>
      </p:sp>
      <p:sp>
        <p:nvSpPr>
          <p:cNvPr id="28" name="TextBox 27"/>
          <p:cNvSpPr txBox="1"/>
          <p:nvPr>
            <p:custDataLst>
              <p:tags r:id="rId5"/>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custDataLst>
              <p:tags r:id="rId6"/>
            </p:custDataLst>
            <p:extLst>
              <p:ext uri="{D42A27DB-BD31-4B8C-83A1-F6EECF244321}">
                <p14:modId xmlns:p14="http://schemas.microsoft.com/office/powerpoint/2010/main" val="1110093849"/>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15"/>
          </a:graphicData>
        </a:graphic>
      </p:graphicFrame>
      <p:sp>
        <p:nvSpPr>
          <p:cNvPr id="8" name="Right Brace 7"/>
          <p:cNvSpPr/>
          <p:nvPr>
            <p:custDataLst>
              <p:tags r:id="rId7"/>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 Box 14"/>
          <p:cNvSpPr txBox="1">
            <a:spLocks noChangeArrowheads="1"/>
          </p:cNvSpPr>
          <p:nvPr>
            <p:custDataLst>
              <p:tags r:id="rId8"/>
            </p:custDataLst>
          </p:nvPr>
        </p:nvSpPr>
        <p:spPr bwMode="auto">
          <a:xfrm>
            <a:off x="2176042" y="2148253"/>
            <a:ext cx="1296364"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r>
              <a:rPr lang="en-CA" sz="800" dirty="0" smtClean="0"/>
              <a:t>)</a:t>
            </a:r>
            <a:endParaRPr lang="en-CA" sz="700" dirty="0"/>
          </a:p>
        </p:txBody>
      </p:sp>
      <p:sp>
        <p:nvSpPr>
          <p:cNvPr id="10" name="Text Box 11"/>
          <p:cNvSpPr txBox="1">
            <a:spLocks noChangeArrowheads="1"/>
          </p:cNvSpPr>
          <p:nvPr>
            <p:custDataLst>
              <p:tags r:id="rId9"/>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10 %</a:t>
            </a:r>
            <a:endParaRPr lang="en-CA" sz="900" dirty="0" smtClean="0"/>
          </a:p>
          <a:p>
            <a:r>
              <a:rPr lang="en-CA" sz="900" dirty="0" smtClean="0"/>
              <a:t>(n=15)</a:t>
            </a:r>
          </a:p>
        </p:txBody>
      </p:sp>
      <p:sp>
        <p:nvSpPr>
          <p:cNvPr id="11" name="Right Brace 10"/>
          <p:cNvSpPr/>
          <p:nvPr>
            <p:custDataLst>
              <p:tags r:id="rId10"/>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 Box 14"/>
          <p:cNvSpPr txBox="1">
            <a:spLocks noChangeArrowheads="1"/>
          </p:cNvSpPr>
          <p:nvPr>
            <p:custDataLst>
              <p:tags r:id="rId11"/>
            </p:custDataLst>
          </p:nvPr>
        </p:nvSpPr>
        <p:spPr bwMode="auto">
          <a:xfrm>
            <a:off x="5914663" y="3101140"/>
            <a:ext cx="1412111"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
        <p:nvSpPr>
          <p:cNvPr id="13" name="Text Box 11"/>
          <p:cNvSpPr txBox="1">
            <a:spLocks noChangeArrowheads="1"/>
          </p:cNvSpPr>
          <p:nvPr>
            <p:custDataLst>
              <p:tags r:id="rId12"/>
            </p:custDataLst>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90 %</a:t>
            </a:r>
            <a:endParaRPr lang="en-CA" sz="900" dirty="0" smtClean="0"/>
          </a:p>
          <a:p>
            <a:r>
              <a:rPr lang="en-CA" sz="900" dirty="0" smtClean="0"/>
              <a:t>(n=139)</a:t>
            </a:r>
          </a:p>
        </p:txBody>
      </p:sp>
      <p:graphicFrame>
        <p:nvGraphicFramePr>
          <p:cNvPr id="14" name="Table 13"/>
          <p:cNvGraphicFramePr>
            <a:graphicFrameLocks noGrp="1"/>
          </p:cNvGraphicFramePr>
          <p:nvPr>
            <p:custDataLst>
              <p:tags r:id="rId13"/>
            </p:custDataLst>
            <p:extLst>
              <p:ext uri="{D42A27DB-BD31-4B8C-83A1-F6EECF244321}">
                <p14:modId xmlns:p14="http://schemas.microsoft.com/office/powerpoint/2010/main" val="1575894169"/>
              </p:ext>
            </p:extLst>
          </p:nvPr>
        </p:nvGraphicFramePr>
        <p:xfrm>
          <a:off x="193673" y="577850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(n=74)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(n=65)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(n=1)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329397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Outil d’orientation de carrière – 2014 </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42</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fr-CA" sz="800" dirty="0">
                <a:solidFill>
                  <a:schemeClr val="tx1"/>
                </a:solidFill>
                <a:latin typeface="+mj-lt"/>
              </a:rPr>
              <a:t>Est-ce qu’un outil pour vous aider à décider vers quel genre de carrière vous diriger – par exemple, le génie-conseil, l’ingénierie technique,  l’ingénierie commerciale, la gestion de projets, le milieu universitaire, etc., vous serait 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2014 </a:t>
            </a:r>
            <a:r>
              <a:rPr lang="en-US" sz="800" dirty="0" smtClean="0">
                <a:solidFill>
                  <a:schemeClr val="tx1"/>
                </a:solidFill>
                <a:latin typeface="+mj-lt"/>
              </a:rPr>
              <a:t>(n=154)</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2443286820"/>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4"/>
          </a:graphicData>
        </a:graphic>
      </p:graphicFrame>
      <p:sp>
        <p:nvSpPr>
          <p:cNvPr id="20" name="Content Placeholder 25"/>
          <p:cNvSpPr txBox="1">
            <a:spLocks/>
          </p:cNvSpPr>
          <p:nvPr>
            <p:custDataLst>
              <p:tags r:id="rId5"/>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Par ailleurs, neuf étudiants sur dix pensent qu’un outil d’orientation de carrière aurait été utile et environ la moitié d’entre eux pensent qu’un tel outil aurait été très utile. </a:t>
            </a:r>
            <a:endParaRPr lang="fr-CA" sz="1400" b="0" dirty="0">
              <a:solidFill>
                <a:srgbClr val="1F497D"/>
              </a:solidFill>
              <a:latin typeface="Calibri"/>
            </a:endParaRPr>
          </a:p>
        </p:txBody>
      </p:sp>
      <p:sp>
        <p:nvSpPr>
          <p:cNvPr id="7" name="Text Box 14"/>
          <p:cNvSpPr txBox="1">
            <a:spLocks noChangeArrowheads="1"/>
          </p:cNvSpPr>
          <p:nvPr>
            <p:custDataLst>
              <p:tags r:id="rId6"/>
            </p:custDataLst>
          </p:nvPr>
        </p:nvSpPr>
        <p:spPr bwMode="auto">
          <a:xfrm>
            <a:off x="6250329" y="3074021"/>
            <a:ext cx="1296365"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
        <p:nvSpPr>
          <p:cNvPr id="8" name="Text Box 11"/>
          <p:cNvSpPr txBox="1">
            <a:spLocks noChangeArrowheads="1"/>
          </p:cNvSpPr>
          <p:nvPr>
            <p:custDataLst>
              <p:tags r:id="rId7"/>
            </p:custDataLst>
          </p:nvPr>
        </p:nvSpPr>
        <p:spPr bwMode="auto">
          <a:xfrm>
            <a:off x="2471002" y="2278518"/>
            <a:ext cx="1072896" cy="730969"/>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90 %</a:t>
            </a:r>
            <a:endParaRPr lang="en-CA" sz="900" dirty="0" smtClean="0"/>
          </a:p>
          <a:p>
            <a:r>
              <a:rPr lang="en-CA" sz="900" dirty="0" smtClean="0"/>
              <a:t>(n=138)</a:t>
            </a:r>
          </a:p>
        </p:txBody>
      </p:sp>
      <p:sp>
        <p:nvSpPr>
          <p:cNvPr id="9" name="Text Box 11"/>
          <p:cNvSpPr txBox="1">
            <a:spLocks noChangeArrowheads="1"/>
          </p:cNvSpPr>
          <p:nvPr>
            <p:custDataLst>
              <p:tags r:id="rId8"/>
            </p:custDataLst>
          </p:nvPr>
        </p:nvSpPr>
        <p:spPr bwMode="auto">
          <a:xfrm>
            <a:off x="6388370" y="3584910"/>
            <a:ext cx="980816" cy="49244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10 %</a:t>
            </a:r>
          </a:p>
          <a:p>
            <a:r>
              <a:rPr lang="en-CA" sz="800" dirty="0"/>
              <a:t>(</a:t>
            </a:r>
            <a:r>
              <a:rPr lang="en-CA" sz="800" dirty="0" smtClean="0"/>
              <a:t>n=16)</a:t>
            </a:r>
            <a:endParaRPr lang="en-CA" sz="700" dirty="0"/>
          </a:p>
        </p:txBody>
      </p:sp>
      <p:sp>
        <p:nvSpPr>
          <p:cNvPr id="10" name="Text Box 14"/>
          <p:cNvSpPr txBox="1">
            <a:spLocks noChangeArrowheads="1"/>
          </p:cNvSpPr>
          <p:nvPr>
            <p:custDataLst>
              <p:tags r:id="rId9"/>
            </p:custDataLst>
          </p:nvPr>
        </p:nvSpPr>
        <p:spPr bwMode="auto">
          <a:xfrm>
            <a:off x="2338086" y="1843395"/>
            <a:ext cx="1307939"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1" name="AutoShape 5"/>
          <p:cNvSpPr>
            <a:spLocks/>
          </p:cNvSpPr>
          <p:nvPr>
            <p:custDataLst>
              <p:tags r:id="rId10"/>
            </p:custDataLst>
          </p:nvPr>
        </p:nvSpPr>
        <p:spPr bwMode="auto">
          <a:xfrm rot="5400000">
            <a:off x="2846164" y="1718008"/>
            <a:ext cx="269084" cy="287382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sp>
        <p:nvSpPr>
          <p:cNvPr id="12" name="AutoShape 5"/>
          <p:cNvSpPr>
            <a:spLocks/>
          </p:cNvSpPr>
          <p:nvPr>
            <p:custDataLst>
              <p:tags r:id="rId11"/>
            </p:custDataLst>
          </p:nvPr>
        </p:nvSpPr>
        <p:spPr bwMode="auto">
          <a:xfrm rot="5400000">
            <a:off x="6732893" y="2458355"/>
            <a:ext cx="293608" cy="3684969"/>
          </a:xfrm>
          <a:prstGeom prst="leftBrace">
            <a:avLst>
              <a:gd name="adj1" fmla="val 107124"/>
              <a:gd name="adj2" fmla="val 50000"/>
            </a:avLst>
          </a:prstGeom>
          <a:noFill/>
          <a:ln w="12700">
            <a:solidFill>
              <a:schemeClr val="bg2">
                <a:lumMod val="50000"/>
              </a:schemeClr>
            </a:solidFill>
            <a:round/>
            <a:headEnd/>
            <a:tailEnd/>
          </a:ln>
        </p:spPr>
        <p:txBody>
          <a:bodyPr wrap="square" anchor="ctr">
            <a:spAutoFit/>
          </a:bodyPr>
          <a:lstStyle/>
          <a:p>
            <a:endParaRPr lang="en-US" dirty="0"/>
          </a:p>
        </p:txBody>
      </p:sp>
      <p:graphicFrame>
        <p:nvGraphicFramePr>
          <p:cNvPr id="13" name="Table 12"/>
          <p:cNvGraphicFramePr>
            <a:graphicFrameLocks noGrp="1"/>
          </p:cNvGraphicFramePr>
          <p:nvPr>
            <p:custDataLst>
              <p:tags r:id="rId12"/>
            </p:custDataLst>
            <p:extLst>
              <p:ext uri="{D42A27DB-BD31-4B8C-83A1-F6EECF244321}">
                <p14:modId xmlns:p14="http://schemas.microsoft.com/office/powerpoint/2010/main" val="3367731506"/>
              </p:ext>
            </p:extLst>
          </p:nvPr>
        </p:nvGraphicFramePr>
        <p:xfrm>
          <a:off x="447673" y="563880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(n=75)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(n=2)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6791053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Outil d’orientation de carrière – 2014 </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43</a:t>
            </a:fld>
            <a:endParaRPr lang="en-US" dirty="0"/>
          </a:p>
        </p:txBody>
      </p:sp>
      <p:sp>
        <p:nvSpPr>
          <p:cNvPr id="2053" name="Text Box 3"/>
          <p:cNvSpPr txBox="1">
            <a:spLocks noChangeArrowheads="1"/>
          </p:cNvSpPr>
          <p:nvPr>
            <p:custDataLst>
              <p:tags r:id="rId3"/>
            </p:custDataLst>
          </p:nvPr>
        </p:nvSpPr>
        <p:spPr bwMode="auto">
          <a:xfrm>
            <a:off x="384175" y="6232413"/>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fr-CA" sz="800" dirty="0">
                <a:solidFill>
                  <a:schemeClr val="tx1"/>
                </a:solidFill>
                <a:latin typeface="+mj-lt"/>
              </a:rPr>
              <a:t>Selon vous, à quelle étape de votre formation en génie ce genre d’outil d’orientation de carrière serait le plus utile</a:t>
            </a:r>
            <a:r>
              <a:rPr lang="en-CA" sz="800" dirty="0" smtClean="0">
                <a:solidFill>
                  <a:schemeClr val="tx1"/>
                </a:solidFill>
                <a:latin typeface="+mj-lt"/>
              </a:rPr>
              <a:t>? </a:t>
            </a:r>
            <a:r>
              <a:rPr lang="en-US" sz="800" dirty="0" smtClean="0">
                <a:solidFill>
                  <a:schemeClr val="tx1"/>
                </a:solidFill>
                <a:latin typeface="+mj-lt"/>
              </a:rPr>
              <a:t>Base : </a:t>
            </a:r>
            <a:r>
              <a:rPr lang="fr-CA" sz="800" dirty="0" smtClean="0">
                <a:solidFill>
                  <a:schemeClr val="tx1"/>
                </a:solidFill>
                <a:latin typeface="+mj-lt"/>
              </a:rPr>
              <a:t>Tous les répondants, 2014 </a:t>
            </a:r>
            <a:r>
              <a:rPr lang="en-US" sz="800" dirty="0" smtClean="0">
                <a:solidFill>
                  <a:schemeClr val="tx1"/>
                </a:solidFill>
                <a:latin typeface="+mj-lt"/>
              </a:rPr>
              <a:t>(n=154)</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1383745160"/>
              </p:ext>
            </p:extLst>
          </p:nvPr>
        </p:nvGraphicFramePr>
        <p:xfrm>
          <a:off x="1051622" y="1092530"/>
          <a:ext cx="7424929" cy="4756178"/>
        </p:xfrm>
        <a:graphic>
          <a:graphicData uri="http://schemas.openxmlformats.org/drawingml/2006/chart">
            <c:chart xmlns:c="http://schemas.openxmlformats.org/drawingml/2006/chart" xmlns:r="http://schemas.openxmlformats.org/officeDocument/2006/relationships" r:id="rId8"/>
          </a:graphicData>
        </a:graphic>
      </p:graphicFrame>
      <p:sp>
        <p:nvSpPr>
          <p:cNvPr id="6" name="Content Placeholder 25"/>
          <p:cNvSpPr txBox="1">
            <a:spLocks/>
          </p:cNvSpPr>
          <p:nvPr>
            <p:custDataLst>
              <p:tags r:id="rId5"/>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Quatre étudiants sur dix pensent que c’est en 3</a:t>
            </a:r>
            <a:r>
              <a:rPr lang="fr-CA" sz="1400" b="0" baseline="30000" dirty="0" smtClean="0">
                <a:solidFill>
                  <a:srgbClr val="1F497D"/>
                </a:solidFill>
                <a:latin typeface="Calibri"/>
              </a:rPr>
              <a:t>e</a:t>
            </a:r>
            <a:r>
              <a:rPr lang="fr-CA" sz="1400" b="0" dirty="0" smtClean="0">
                <a:solidFill>
                  <a:srgbClr val="1F497D"/>
                </a:solidFill>
                <a:latin typeface="Calibri"/>
              </a:rPr>
              <a:t> année qu’un outil d’orientation de carrière aurait été le plus utile. Ils sont près d’un quart à estimer qu’un tel outil aurait été plus utile en 2</a:t>
            </a:r>
            <a:r>
              <a:rPr lang="fr-CA" sz="1400" b="0" baseline="30000" dirty="0" smtClean="0">
                <a:solidFill>
                  <a:srgbClr val="1F497D"/>
                </a:solidFill>
                <a:latin typeface="Calibri"/>
              </a:rPr>
              <a:t>e</a:t>
            </a:r>
            <a:r>
              <a:rPr lang="fr-CA" sz="1400" b="0" dirty="0" smtClean="0">
                <a:solidFill>
                  <a:srgbClr val="1F497D"/>
                </a:solidFill>
                <a:latin typeface="Calibri"/>
              </a:rPr>
              <a:t> année ou en 4</a:t>
            </a:r>
            <a:r>
              <a:rPr lang="fr-CA" sz="1400" b="0" baseline="30000" dirty="0" smtClean="0">
                <a:solidFill>
                  <a:srgbClr val="1F497D"/>
                </a:solidFill>
                <a:latin typeface="Calibri"/>
              </a:rPr>
              <a:t>e</a:t>
            </a:r>
            <a:r>
              <a:rPr lang="fr-CA" sz="1400" b="0" dirty="0" smtClean="0">
                <a:solidFill>
                  <a:srgbClr val="1F497D"/>
                </a:solidFill>
                <a:latin typeface="Calibri"/>
              </a:rPr>
              <a:t> année, et seulement un sur dix indique la 1</a:t>
            </a:r>
            <a:r>
              <a:rPr lang="fr-CA" sz="1400" b="0" baseline="30000" dirty="0" smtClean="0">
                <a:solidFill>
                  <a:srgbClr val="1F497D"/>
                </a:solidFill>
                <a:latin typeface="Calibri"/>
              </a:rPr>
              <a:t>re</a:t>
            </a:r>
            <a:r>
              <a:rPr lang="fr-CA" sz="1400" b="0" dirty="0" smtClean="0">
                <a:solidFill>
                  <a:srgbClr val="1F497D"/>
                </a:solidFill>
                <a:latin typeface="Calibri"/>
              </a:rPr>
              <a:t> année. </a:t>
            </a:r>
            <a:endParaRPr lang="fr-CA" sz="1400" b="0" dirty="0">
              <a:solidFill>
                <a:srgbClr val="1F497D"/>
              </a:solidFill>
              <a:latin typeface="Calibri"/>
            </a:endParaRPr>
          </a:p>
        </p:txBody>
      </p:sp>
      <p:graphicFrame>
        <p:nvGraphicFramePr>
          <p:cNvPr id="7" name="Table 6"/>
          <p:cNvGraphicFramePr>
            <a:graphicFrameLocks noGrp="1"/>
          </p:cNvGraphicFramePr>
          <p:nvPr>
            <p:custDataLst>
              <p:tags r:id="rId6"/>
            </p:custDataLst>
            <p:extLst>
              <p:ext uri="{D42A27DB-BD31-4B8C-83A1-F6EECF244321}">
                <p14:modId xmlns:p14="http://schemas.microsoft.com/office/powerpoint/2010/main" val="2657289509"/>
              </p:ext>
            </p:extLst>
          </p:nvPr>
        </p:nvGraphicFramePr>
        <p:xfrm>
          <a:off x="518923" y="5710050"/>
          <a:ext cx="8268944" cy="386566"/>
        </p:xfrm>
        <a:graphic>
          <a:graphicData uri="http://schemas.openxmlformats.org/drawingml/2006/table">
            <a:tbl>
              <a:tblPr/>
              <a:tblGrid>
                <a:gridCol w="2067236"/>
                <a:gridCol w="2067236"/>
                <a:gridCol w="2067236"/>
                <a:gridCol w="2067236"/>
              </a:tblGrid>
              <a:tr h="386566">
                <a:tc>
                  <a:txBody>
                    <a:bodyPr/>
                    <a:lstStyle/>
                    <a:p>
                      <a:pPr marL="0" algn="l" defTabSz="914400" rtl="0" eaLnBrk="1" fontAlgn="b" latinLnBrk="0" hangingPunct="1"/>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(n=12)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(n=39)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(n=63)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900" b="0" i="0" u="none" strike="noStrike" kern="1200" dirty="0" smtClean="0">
                        <a:solidFill>
                          <a:schemeClr val="tx2"/>
                        </a:solidFill>
                        <a:latin typeface="Arial Narrow" pitchFamily="34" charset="0"/>
                        <a:ea typeface="+mn-ea"/>
                        <a:cs typeface="+mn-cs"/>
                      </a:endParaRP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l" fontAlgn="ctr"/>
                      <a:r>
                        <a:rPr lang="en-US" sz="900" b="0" i="0" u="none" strike="noStrike" kern="1200" dirty="0" smtClean="0">
                          <a:solidFill>
                            <a:schemeClr val="tx2"/>
                          </a:solidFill>
                          <a:latin typeface="Arial Narrow" pitchFamily="34" charset="0"/>
                          <a:ea typeface="+mn-ea"/>
                          <a:cs typeface="+mn-cs"/>
                        </a:rPr>
                        <a:t>                              (n=40)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015443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Connaissance du programme </a:t>
            </a:r>
            <a:r>
              <a:rPr lang="fr-CA" i="1" noProof="0" dirty="0" smtClean="0"/>
              <a:t>Cap sur la carrière </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44</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fr-CA" sz="800" dirty="0">
                <a:solidFill>
                  <a:schemeClr val="tx1"/>
                </a:solidFill>
                <a:latin typeface="+mn-lt"/>
              </a:rPr>
              <a:t>Savez-vous qu’Ingénieurs Canada a mis au point un nouveau programme intitulé </a:t>
            </a:r>
            <a:r>
              <a:rPr lang="fr-CA" sz="800" i="1" dirty="0">
                <a:solidFill>
                  <a:schemeClr val="tx1"/>
                </a:solidFill>
                <a:latin typeface="+mn-lt"/>
              </a:rPr>
              <a:t>Cap sur la carrière</a:t>
            </a:r>
            <a:r>
              <a:rPr lang="fr-CA" sz="800" dirty="0">
                <a:solidFill>
                  <a:schemeClr val="tx1"/>
                </a:solidFill>
                <a:latin typeface="+mn-lt"/>
              </a:rPr>
              <a:t> qui comprend un outil capable d’évaluer vos chances de succès dans le domaine du génie</a:t>
            </a:r>
            <a:r>
              <a:rPr lang="en-CA" sz="800" dirty="0" smtClean="0">
                <a:solidFill>
                  <a:schemeClr val="tx1"/>
                </a:solidFill>
                <a:latin typeface="+mn-lt"/>
              </a:rPr>
              <a:t>?    </a:t>
            </a:r>
            <a:r>
              <a:rPr lang="en-US" sz="800" dirty="0" smtClean="0">
                <a:solidFill>
                  <a:schemeClr val="tx1"/>
                </a:solidFill>
                <a:latin typeface="+mn-lt"/>
              </a:rPr>
              <a:t>Base : </a:t>
            </a:r>
            <a:r>
              <a:rPr lang="fr-CA" sz="800" dirty="0" smtClean="0">
                <a:solidFill>
                  <a:schemeClr val="tx1"/>
                </a:solidFill>
                <a:latin typeface="+mn-lt"/>
              </a:rPr>
              <a:t>Tous les répondants</a:t>
            </a:r>
            <a:r>
              <a:rPr lang="en-US" sz="800" dirty="0" smtClean="0">
                <a:solidFill>
                  <a:schemeClr val="tx1"/>
                </a:solidFill>
                <a:latin typeface="+mn-lt"/>
              </a:rPr>
              <a:t>, </a:t>
            </a:r>
            <a:r>
              <a:rPr lang="en-US" sz="800" dirty="0">
                <a:solidFill>
                  <a:schemeClr val="tx1"/>
                </a:solidFill>
                <a:latin typeface="+mn-lt"/>
              </a:rPr>
              <a:t>2014 (</a:t>
            </a:r>
            <a:r>
              <a:rPr lang="en-US" sz="800" dirty="0" smtClean="0">
                <a:solidFill>
                  <a:schemeClr val="tx1"/>
                </a:solidFill>
                <a:latin typeface="+mn-lt"/>
              </a:rPr>
              <a:t>n=154)</a:t>
            </a:r>
            <a:endParaRPr lang="en-US" sz="800" dirty="0">
              <a:solidFill>
                <a:schemeClr val="tx1"/>
              </a:solidFill>
              <a:latin typeface="+mn-lt"/>
            </a:endParaRPr>
          </a:p>
        </p:txBody>
      </p:sp>
      <p:sp>
        <p:nvSpPr>
          <p:cNvPr id="6" name="Content Placeholder 25"/>
          <p:cNvSpPr txBox="1">
            <a:spLocks/>
          </p:cNvSpPr>
          <p:nvPr>
            <p:custDataLst>
              <p:tags r:id="rId4"/>
            </p:custDataLst>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Seulement 1 % des étudiants disent connaître le programme </a:t>
            </a:r>
            <a:r>
              <a:rPr lang="fr-CA" sz="1400" b="0" i="1" dirty="0" smtClean="0">
                <a:solidFill>
                  <a:srgbClr val="1F497D"/>
                </a:solidFill>
                <a:latin typeface="Calibri"/>
              </a:rPr>
              <a:t>Cap sur la carrière </a:t>
            </a:r>
            <a:r>
              <a:rPr lang="fr-CA" sz="1400" b="0" dirty="0" smtClean="0">
                <a:solidFill>
                  <a:srgbClr val="1F497D"/>
                </a:solidFill>
                <a:latin typeface="Calibri"/>
              </a:rPr>
              <a:t>d’Ingénieurs Canada. </a:t>
            </a:r>
            <a:endParaRPr lang="fr-CA" sz="1400" b="0" dirty="0">
              <a:solidFill>
                <a:srgbClr val="1F497D"/>
              </a:solidFill>
              <a:latin typeface="Calibri"/>
            </a:endParaRPr>
          </a:p>
        </p:txBody>
      </p:sp>
      <p:graphicFrame>
        <p:nvGraphicFramePr>
          <p:cNvPr id="8" name="Chart 7"/>
          <p:cNvGraphicFramePr/>
          <p:nvPr>
            <p:custDataLst>
              <p:tags r:id="rId5"/>
            </p:custDataLst>
            <p:extLst>
              <p:ext uri="{D42A27DB-BD31-4B8C-83A1-F6EECF244321}">
                <p14:modId xmlns:p14="http://schemas.microsoft.com/office/powerpoint/2010/main" val="2783625139"/>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496810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noProof="0" dirty="0" smtClean="0">
                <a:solidFill>
                  <a:schemeClr val="accent6"/>
                </a:solidFill>
              </a:rPr>
              <a:t>Données démographiques</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442269031"/>
              </p:ext>
            </p:extLst>
          </p:nvPr>
        </p:nvGraphicFramePr>
        <p:xfrm>
          <a:off x="5560846" y="1533961"/>
          <a:ext cx="1690056" cy="4732397"/>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9"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36996833"/>
              </p:ext>
            </p:extLst>
          </p:nvPr>
        </p:nvGraphicFramePr>
        <p:xfrm>
          <a:off x="7016574" y="1611311"/>
          <a:ext cx="2251075" cy="4543425"/>
        </p:xfrm>
        <a:graphic>
          <a:graphicData uri="http://schemas.openxmlformats.org/drawingml/2006/chart">
            <c:chart xmlns:c="http://schemas.openxmlformats.org/drawingml/2006/chart" xmlns:r="http://schemas.openxmlformats.org/officeDocument/2006/relationships" r:id="rId20"/>
          </a:graphicData>
        </a:graphic>
      </p:graphicFrame>
      <p:sp>
        <p:nvSpPr>
          <p:cNvPr id="68" name="Pentagon 67"/>
          <p:cNvSpPr/>
          <p:nvPr>
            <p:custDataLst>
              <p:tags r:id="rId3"/>
            </p:custDataLst>
          </p:nvPr>
        </p:nvSpPr>
        <p:spPr>
          <a:xfrm>
            <a:off x="5654499" y="2720974"/>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Pentagon 68"/>
          <p:cNvSpPr/>
          <p:nvPr>
            <p:custDataLst>
              <p:tags r:id="rId4"/>
            </p:custDataLst>
          </p:nvPr>
        </p:nvSpPr>
        <p:spPr>
          <a:xfrm>
            <a:off x="5654499" y="2036906"/>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Pentagon 69"/>
          <p:cNvSpPr/>
          <p:nvPr>
            <p:custDataLst>
              <p:tags r:id="rId5"/>
            </p:custDataLst>
          </p:nvPr>
        </p:nvSpPr>
        <p:spPr>
          <a:xfrm>
            <a:off x="5654499" y="3390899"/>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Pentagon 70"/>
          <p:cNvSpPr/>
          <p:nvPr>
            <p:custDataLst>
              <p:tags r:id="rId6"/>
            </p:custDataLst>
          </p:nvPr>
        </p:nvSpPr>
        <p:spPr>
          <a:xfrm>
            <a:off x="5654499" y="409628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Pentagon 72"/>
          <p:cNvSpPr/>
          <p:nvPr>
            <p:custDataLst>
              <p:tags r:id="rId7"/>
            </p:custDataLst>
          </p:nvPr>
        </p:nvSpPr>
        <p:spPr>
          <a:xfrm>
            <a:off x="5654499" y="4789299"/>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Pentagon 73"/>
          <p:cNvSpPr/>
          <p:nvPr>
            <p:custDataLst>
              <p:tags r:id="rId8"/>
            </p:custDataLst>
          </p:nvPr>
        </p:nvSpPr>
        <p:spPr>
          <a:xfrm>
            <a:off x="5654499" y="5461533"/>
            <a:ext cx="1362075" cy="49212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5" name="Table 24"/>
          <p:cNvGraphicFramePr>
            <a:graphicFrameLocks noGrp="1"/>
          </p:cNvGraphicFramePr>
          <p:nvPr>
            <p:custDataLst>
              <p:tags r:id="rId9"/>
            </p:custDataLst>
            <p:extLst>
              <p:ext uri="{D42A27DB-BD31-4B8C-83A1-F6EECF244321}">
                <p14:modId xmlns:p14="http://schemas.microsoft.com/office/powerpoint/2010/main" val="1830959876"/>
              </p:ext>
            </p:extLst>
          </p:nvPr>
        </p:nvGraphicFramePr>
        <p:xfrm>
          <a:off x="3669176" y="2035277"/>
          <a:ext cx="1886750" cy="3984526"/>
        </p:xfrm>
        <a:graphic>
          <a:graphicData uri="http://schemas.openxmlformats.org/drawingml/2006/table">
            <a:tbl>
              <a:tblPr/>
              <a:tblGrid>
                <a:gridCol w="1886750"/>
              </a:tblGrid>
              <a:tr h="661139">
                <a:tc>
                  <a:txBody>
                    <a:bodyPr/>
                    <a:lstStyle/>
                    <a:p>
                      <a:pPr marL="0" algn="r" defTabSz="914400" rtl="0" eaLnBrk="1" fontAlgn="ctr" latinLnBrk="0" hangingPunct="1"/>
                      <a:r>
                        <a:rPr lang="fr-CA" sz="1200" b="1" i="0" u="none" strike="noStrike" noProof="0" dirty="0" smtClean="0">
                          <a:latin typeface="+mn-lt"/>
                        </a:rPr>
                        <a:t>Parent</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(n=35)</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(n=21)</a:t>
                      </a:r>
                      <a:endParaRPr lang="fr-CA" sz="1000" b="0" i="0" u="none" strike="noStrike" kern="1200" noProof="0" dirty="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78831">
                <a:tc>
                  <a:txBody>
                    <a:bodyPr/>
                    <a:lstStyle/>
                    <a:p>
                      <a:pPr marL="0" algn="r" defTabSz="914400" rtl="0" eaLnBrk="1" fontAlgn="ctr" latinLnBrk="0" hangingPunct="1"/>
                      <a:r>
                        <a:rPr lang="fr-CA" sz="1200" b="1" i="0" u="none" strike="noStrike" noProof="0" dirty="0" smtClean="0">
                          <a:latin typeface="+mn-lt"/>
                        </a:rPr>
                        <a:t>Autre membre de la famille</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(n=29)</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(n=13)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1139">
                <a:tc>
                  <a:txBody>
                    <a:bodyPr/>
                    <a:lstStyle/>
                    <a:p>
                      <a:pPr marL="0" algn="r" defTabSz="914400" rtl="0" eaLnBrk="1" fontAlgn="ctr" latinLnBrk="0" hangingPunct="1"/>
                      <a:r>
                        <a:rPr lang="fr-CA" sz="1200" b="1" i="0" u="none" strike="noStrike" noProof="0" dirty="0" smtClean="0">
                          <a:latin typeface="+mn-lt"/>
                        </a:rPr>
                        <a:t>Ami ou connaissance</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(n=16)</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1139">
                <a:tc>
                  <a:txBody>
                    <a:bodyPr/>
                    <a:lstStyle/>
                    <a:p>
                      <a:pPr marL="0" algn="r" defTabSz="914400" rtl="0" eaLnBrk="1" fontAlgn="ctr" latinLnBrk="0" hangingPunct="1"/>
                      <a:r>
                        <a:rPr lang="fr-CA" sz="1200" b="1" i="0" u="none" strike="noStrike" noProof="0" dirty="0" smtClean="0">
                          <a:latin typeface="+mn-lt"/>
                        </a:rPr>
                        <a:t>Professeur</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(n=12)</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1139">
                <a:tc>
                  <a:txBody>
                    <a:bodyPr/>
                    <a:lstStyle/>
                    <a:p>
                      <a:pPr marL="0" algn="r" defTabSz="914400" rtl="0" eaLnBrk="1" fontAlgn="ctr" latinLnBrk="0" hangingPunct="1"/>
                      <a:r>
                        <a:rPr lang="fr-CA" sz="1200" b="1" i="0" u="none" strike="noStrike" noProof="0" dirty="0" smtClean="0">
                          <a:latin typeface="+mn-lt"/>
                        </a:rPr>
                        <a:t>Conseiller en orientation</a:t>
                      </a:r>
                      <a:br>
                        <a:rPr lang="fr-CA" sz="12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(n=2)</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661139">
                <a:tc>
                  <a:txBody>
                    <a:bodyPr/>
                    <a:lstStyle/>
                    <a:p>
                      <a:pPr marL="0" algn="r" defTabSz="914400" rtl="0" eaLnBrk="1" fontAlgn="ctr" latinLnBrk="0" hangingPunct="1"/>
                      <a:r>
                        <a:rPr lang="fr-CA" sz="1200" b="1" i="0" u="none" strike="noStrike" noProof="0" dirty="0" smtClean="0">
                          <a:latin typeface="+mn-lt"/>
                        </a:rPr>
                        <a:t>Autre</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(n=11)</a:t>
                      </a:r>
                    </a:p>
                    <a:p>
                      <a:pPr marL="0" algn="r" defTabSz="914400" rtl="0" eaLnBrk="1" fontAlgn="ctr" latinLnBrk="0" hangingPunct="1"/>
                      <a:r>
                        <a:rPr lang="fr-CA" sz="1000" b="0" i="0" u="none" strike="noStrike" kern="1200" noProof="0" dirty="0" smtClean="0">
                          <a:solidFill>
                            <a:schemeClr val="tx2"/>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graphicFrame>
        <p:nvGraphicFramePr>
          <p:cNvPr id="60" name="Chart 59"/>
          <p:cNvGraphicFramePr/>
          <p:nvPr>
            <p:custDataLst>
              <p:tags r:id="rId10"/>
            </p:custDataLst>
            <p:extLst>
              <p:ext uri="{D42A27DB-BD31-4B8C-83A1-F6EECF244321}">
                <p14:modId xmlns:p14="http://schemas.microsoft.com/office/powerpoint/2010/main" val="2994770237"/>
              </p:ext>
            </p:extLst>
          </p:nvPr>
        </p:nvGraphicFramePr>
        <p:xfrm>
          <a:off x="166356" y="1737695"/>
          <a:ext cx="3286125" cy="3470275"/>
        </p:xfrm>
        <a:graphic>
          <a:graphicData uri="http://schemas.openxmlformats.org/drawingml/2006/chart">
            <c:chart xmlns:c="http://schemas.openxmlformats.org/drawingml/2006/chart" xmlns:r="http://schemas.openxmlformats.org/officeDocument/2006/relationships" r:id="rId21"/>
          </a:graphicData>
        </a:graphic>
      </p:graphicFrame>
      <p:sp>
        <p:nvSpPr>
          <p:cNvPr id="28677" name="Rectangle 2"/>
          <p:cNvSpPr>
            <a:spLocks noGrp="1" noChangeArrowheads="1"/>
          </p:cNvSpPr>
          <p:nvPr>
            <p:ph type="title"/>
            <p:custDataLst>
              <p:tags r:id="rId11"/>
            </p:custDataLst>
          </p:nvPr>
        </p:nvSpPr>
        <p:spPr bwMode="auto">
          <a:xfrm>
            <a:off x="838200" y="352582"/>
            <a:ext cx="8162925" cy="276999"/>
          </a:xfrm>
          <a:noFill/>
          <a:ln>
            <a:miter lim="800000"/>
            <a:headEnd/>
            <a:tailEnd/>
          </a:ln>
        </p:spPr>
        <p:txBody>
          <a:bodyPr vert="horz" numCol="1" compatLnSpc="1">
            <a:prstTxWarp prst="textNoShape">
              <a:avLst/>
            </a:prstTxWarp>
          </a:bodyPr>
          <a:lstStyle/>
          <a:p>
            <a:r>
              <a:rPr lang="fr-CA" dirty="0" smtClean="0"/>
              <a:t>Incitation à faire des études en génie</a:t>
            </a:r>
          </a:p>
        </p:txBody>
      </p:sp>
      <p:sp>
        <p:nvSpPr>
          <p:cNvPr id="28678" name="Slide Number Placeholder 4"/>
          <p:cNvSpPr>
            <a:spLocks noGrp="1"/>
          </p:cNvSpPr>
          <p:nvPr>
            <p:ph type="sldNum" sz="quarter" idx="11"/>
            <p:custDataLst>
              <p:tags r:id="rId12"/>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46</a:t>
            </a:fld>
            <a:endParaRPr lang="en-US" dirty="0"/>
          </a:p>
        </p:txBody>
      </p:sp>
      <p:sp>
        <p:nvSpPr>
          <p:cNvPr id="28681" name="Text Box 5"/>
          <p:cNvSpPr txBox="1">
            <a:spLocks noChangeArrowheads="1"/>
          </p:cNvSpPr>
          <p:nvPr>
            <p:custDataLst>
              <p:tags r:id="rId13"/>
            </p:custDataLst>
          </p:nvPr>
        </p:nvSpPr>
        <p:spPr bwMode="auto">
          <a:xfrm>
            <a:off x="259588" y="6088559"/>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a:t>
            </a:r>
            <a:r>
              <a:rPr lang="fr-CA" sz="800" dirty="0">
                <a:solidFill>
                  <a:schemeClr val="tx1"/>
                </a:solidFill>
                <a:latin typeface="+mj-lt"/>
              </a:rPr>
              <a:t>D’après vous, y a-t-il une personne ou un modèle de rôle en particulier qui vous a incité à faire des études en génie</a:t>
            </a:r>
            <a:r>
              <a:rPr lang="en-US" sz="800" dirty="0" smtClean="0">
                <a:solidFill>
                  <a:schemeClr val="tx1"/>
                </a:solidFill>
                <a:latin typeface="+mj-lt"/>
              </a:rPr>
              <a:t>? </a:t>
            </a:r>
            <a:r>
              <a:rPr lang="fr-CA" sz="800" dirty="0" smtClean="0">
                <a:solidFill>
                  <a:schemeClr val="tx1"/>
                </a:solidFill>
                <a:latin typeface="+mj-lt"/>
              </a:rPr>
              <a:t>Base : Tous les répondants, 2013 (n=106</a:t>
            </a:r>
            <a:r>
              <a:rPr lang="en-US" sz="800" dirty="0" smtClean="0">
                <a:solidFill>
                  <a:schemeClr val="tx1"/>
                </a:solidFill>
                <a:latin typeface="+mj-lt"/>
              </a:rPr>
              <a:t>), 2014 (n=154) . Q33C. </a:t>
            </a:r>
            <a:r>
              <a:rPr lang="fr-CA" sz="800" dirty="0">
                <a:solidFill>
                  <a:schemeClr val="tx1"/>
                </a:solidFill>
                <a:latin typeface="+mj-lt"/>
              </a:rPr>
              <a:t>Quel est ou était votre lien avec cette personne (ou ces personnes)</a:t>
            </a:r>
            <a:r>
              <a:rPr lang="en-US" sz="800" dirty="0" smtClean="0">
                <a:solidFill>
                  <a:schemeClr val="tx1"/>
                </a:solidFill>
                <a:latin typeface="+mj-lt"/>
              </a:rPr>
              <a:t>? Base : </a:t>
            </a:r>
            <a:r>
              <a:rPr lang="fr-CA" sz="800" dirty="0">
                <a:solidFill>
                  <a:schemeClr val="tx1"/>
                </a:solidFill>
                <a:latin typeface="+mj-lt"/>
              </a:rPr>
              <a:t>Les répondants qui ont été incités par quelqu’un à faire des études en </a:t>
            </a:r>
            <a:r>
              <a:rPr lang="fr-CA" sz="800" dirty="0" smtClean="0">
                <a:solidFill>
                  <a:schemeClr val="tx1"/>
                </a:solidFill>
                <a:latin typeface="+mj-lt"/>
              </a:rPr>
              <a:t>génie, </a:t>
            </a:r>
            <a:r>
              <a:rPr lang="en-US" sz="800" dirty="0" smtClean="0">
                <a:solidFill>
                  <a:schemeClr val="tx1"/>
                </a:solidFill>
                <a:latin typeface="+mj-lt"/>
              </a:rPr>
              <a:t>2013 (n=42), 2014 (n=76) Q33D. </a:t>
            </a:r>
            <a:r>
              <a:rPr lang="fr-CA" sz="800" dirty="0">
                <a:solidFill>
                  <a:schemeClr val="tx1"/>
                </a:solidFill>
                <a:latin typeface="+mj-lt"/>
              </a:rPr>
              <a:t>Veuillez indiquer le sexe de chacune des personnes indiquées</a:t>
            </a:r>
            <a:r>
              <a:rPr lang="en-US" sz="800" dirty="0" smtClean="0">
                <a:solidFill>
                  <a:schemeClr val="tx1"/>
                </a:solidFill>
                <a:latin typeface="+mj-lt"/>
              </a:rPr>
              <a:t>.</a:t>
            </a:r>
            <a:r>
              <a:rPr lang="en-US" sz="800" dirty="0" smtClean="0">
                <a:solidFill>
                  <a:srgbClr val="1F497D"/>
                </a:solidFill>
                <a:latin typeface="Calibri"/>
              </a:rPr>
              <a:t> </a:t>
            </a:r>
            <a:r>
              <a:rPr lang="fr-CA" sz="800" dirty="0" smtClean="0">
                <a:solidFill>
                  <a:srgbClr val="1F497D"/>
                </a:solidFill>
                <a:latin typeface="Calibri"/>
              </a:rPr>
              <a:t>Base : Les </a:t>
            </a:r>
            <a:r>
              <a:rPr lang="fr-CA" sz="800" dirty="0">
                <a:solidFill>
                  <a:srgbClr val="1F497D"/>
                </a:solidFill>
                <a:latin typeface="Calibri"/>
              </a:rPr>
              <a:t>répondants qui ont été incités par quelqu’un à faire des études en </a:t>
            </a:r>
            <a:r>
              <a:rPr lang="fr-CA" sz="800" dirty="0" smtClean="0">
                <a:solidFill>
                  <a:srgbClr val="1F497D"/>
                </a:solidFill>
                <a:latin typeface="Calibri"/>
              </a:rPr>
              <a:t>génie</a:t>
            </a:r>
            <a:r>
              <a:rPr lang="en-US" sz="800" dirty="0" smtClean="0">
                <a:solidFill>
                  <a:srgbClr val="1F497D"/>
                </a:solidFill>
                <a:latin typeface="Calibri"/>
              </a:rPr>
              <a:t>. </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custDataLst>
              <p:tags r:id="rId14"/>
            </p:custDataLst>
          </p:nvPr>
        </p:nvSpPr>
        <p:spPr>
          <a:xfrm>
            <a:off x="352424" y="72626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la moitié des étudiants ont été incités par quelqu’un à faire des études en génie. Parmi ceux qui y ont été encouragés, la moitié l’ont été par un parent, quatre sur dix par un autre membre de la famille et deux sur dix par un ami ou une connaissance ou par un professeur.   </a:t>
            </a:r>
          </a:p>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Ce sont majoritairement des hommes qui ont incité les étudiants à faire des études en génie. </a:t>
            </a:r>
            <a:endParaRPr lang="fr-CA" sz="1400" b="0" dirty="0">
              <a:solidFill>
                <a:srgbClr val="1F497D"/>
              </a:solidFill>
              <a:latin typeface="Calibri"/>
            </a:endParaRPr>
          </a:p>
        </p:txBody>
      </p:sp>
      <p:sp>
        <p:nvSpPr>
          <p:cNvPr id="28" name="TextBox 27"/>
          <p:cNvSpPr txBox="1"/>
          <p:nvPr>
            <p:custDataLst>
              <p:tags r:id="rId15"/>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sp>
        <p:nvSpPr>
          <p:cNvPr id="22" name="Pentagon 21"/>
          <p:cNvSpPr/>
          <p:nvPr>
            <p:custDataLst>
              <p:tags r:id="rId16"/>
            </p:custDataLst>
          </p:nvPr>
        </p:nvSpPr>
        <p:spPr>
          <a:xfrm>
            <a:off x="548308" y="2035278"/>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aphicFrame>
        <p:nvGraphicFramePr>
          <p:cNvPr id="23" name="Chart 22"/>
          <p:cNvGraphicFramePr/>
          <p:nvPr>
            <p:custDataLst>
              <p:tags r:id="rId17"/>
            </p:custDataLst>
            <p:extLst>
              <p:ext uri="{D42A27DB-BD31-4B8C-83A1-F6EECF244321}">
                <p14:modId xmlns:p14="http://schemas.microsoft.com/office/powerpoint/2010/main" val="2729654043"/>
              </p:ext>
            </p:extLst>
          </p:nvPr>
        </p:nvGraphicFramePr>
        <p:xfrm>
          <a:off x="614030" y="2405651"/>
          <a:ext cx="2683382" cy="2741958"/>
        </p:xfrm>
        <a:graphic>
          <a:graphicData uri="http://schemas.openxmlformats.org/drawingml/2006/chart">
            <c:chart xmlns:c="http://schemas.openxmlformats.org/drawingml/2006/chart" xmlns:r="http://schemas.openxmlformats.org/officeDocument/2006/relationships" r:id="rId22"/>
          </a:graphicData>
        </a:graphic>
      </p:graphicFrame>
    </p:spTree>
    <p:extLst>
      <p:ext uri="{BB962C8B-B14F-4D97-AF65-F5344CB8AC3E}">
        <p14:creationId xmlns:p14="http://schemas.microsoft.com/office/powerpoint/2010/main" val="1646810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3326656343"/>
              </p:ext>
            </p:extLst>
          </p:nvPr>
        </p:nvGraphicFramePr>
        <p:xfrm>
          <a:off x="5245100" y="1505415"/>
          <a:ext cx="3848100" cy="4527395"/>
        </p:xfrm>
        <a:graphic>
          <a:graphicData uri="http://schemas.openxmlformats.org/drawingml/2006/chart">
            <c:chart xmlns:c="http://schemas.openxmlformats.org/drawingml/2006/chart" xmlns:r="http://schemas.openxmlformats.org/officeDocument/2006/relationships" r:id="rId14"/>
          </a:graphicData>
        </a:graphic>
      </p:graphicFrame>
      <p:sp>
        <p:nvSpPr>
          <p:cNvPr id="28677"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Résidence permanente</a:t>
            </a:r>
          </a:p>
        </p:txBody>
      </p:sp>
      <p:graphicFrame>
        <p:nvGraphicFramePr>
          <p:cNvPr id="56" name="Object 26"/>
          <p:cNvGraphicFramePr>
            <a:graphicFrameLocks noGrp="1" noChangeAspect="1"/>
          </p:cNvGraphicFramePr>
          <p:nvPr>
            <p:ph idx="1"/>
            <p:custDataLst>
              <p:tags r:id="rId3"/>
            </p:custDataLst>
            <p:extLst>
              <p:ext uri="{D42A27DB-BD31-4B8C-83A1-F6EECF244321}">
                <p14:modId xmlns:p14="http://schemas.microsoft.com/office/powerpoint/2010/main" val="1309574790"/>
              </p:ext>
            </p:extLst>
          </p:nvPr>
        </p:nvGraphicFramePr>
        <p:xfrm>
          <a:off x="290938" y="1650767"/>
          <a:ext cx="5805062" cy="4013200"/>
        </p:xfrm>
        <a:graphic>
          <a:graphicData uri="http://schemas.openxmlformats.org/drawingml/2006/chart">
            <c:chart xmlns:c="http://schemas.openxmlformats.org/drawingml/2006/chart" xmlns:r="http://schemas.openxmlformats.org/officeDocument/2006/relationships" r:id="rId15"/>
          </a:graphicData>
        </a:graphic>
      </p:graphicFrame>
      <p:sp>
        <p:nvSpPr>
          <p:cNvPr id="28678" name="Slide Number Placeholder 4"/>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47</a:t>
            </a:fld>
            <a:endParaRPr lang="en-US" dirty="0"/>
          </a:p>
        </p:txBody>
      </p:sp>
      <p:sp>
        <p:nvSpPr>
          <p:cNvPr id="28681" name="Text Box 5"/>
          <p:cNvSpPr txBox="1">
            <a:spLocks noChangeArrowheads="1"/>
          </p:cNvSpPr>
          <p:nvPr>
            <p:custDataLst>
              <p:tags r:id="rId5"/>
            </p:custDataLst>
          </p:nvPr>
        </p:nvSpPr>
        <p:spPr bwMode="auto">
          <a:xfrm>
            <a:off x="291485" y="6057433"/>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a:t>
            </a:r>
            <a:r>
              <a:rPr lang="fr-CA" sz="800" dirty="0">
                <a:solidFill>
                  <a:schemeClr val="tx1"/>
                </a:solidFill>
                <a:latin typeface="+mj-lt"/>
              </a:rPr>
              <a:t>Nous désirons connaître votre lieu de résidence à des fins statistiques seulement. Veuillez sélectionner l’énoncé qui correspond le mieux à votre statut </a:t>
            </a:r>
            <a:r>
              <a:rPr lang="fr-CA" sz="800" dirty="0" smtClean="0">
                <a:solidFill>
                  <a:schemeClr val="tx1"/>
                </a:solidFill>
                <a:latin typeface="+mj-lt"/>
              </a:rPr>
              <a:t>actuel.</a:t>
            </a:r>
            <a:r>
              <a:rPr lang="en-US" sz="800" dirty="0" smtClean="0">
                <a:solidFill>
                  <a:schemeClr val="tx1"/>
                </a:solidFill>
                <a:latin typeface="+mj-lt"/>
              </a:rPr>
              <a:t> Base </a:t>
            </a:r>
            <a:r>
              <a:rPr lang="fr-CA" sz="800" dirty="0" smtClean="0">
                <a:solidFill>
                  <a:schemeClr val="tx1"/>
                </a:solidFill>
                <a:latin typeface="+mj-lt"/>
              </a:rPr>
              <a:t>: Tous les répondants, 2013 </a:t>
            </a:r>
            <a:r>
              <a:rPr lang="en-US" sz="800" dirty="0" smtClean="0">
                <a:solidFill>
                  <a:schemeClr val="tx1"/>
                </a:solidFill>
                <a:latin typeface="+mj-lt"/>
              </a:rPr>
              <a:t>n=106, 2014 n=154; Q35</a:t>
            </a:r>
            <a:r>
              <a:rPr lang="en-US" sz="800" dirty="0">
                <a:solidFill>
                  <a:schemeClr val="tx1"/>
                </a:solidFill>
                <a:latin typeface="+mj-lt"/>
              </a:rPr>
              <a:t>. </a:t>
            </a:r>
            <a:r>
              <a:rPr lang="fr-CA" sz="800" dirty="0">
                <a:solidFill>
                  <a:schemeClr val="tx1"/>
                </a:solidFill>
                <a:latin typeface="+mj-lt"/>
              </a:rPr>
              <a:t>Vous étudiez dans une université </a:t>
            </a:r>
            <a:r>
              <a:rPr lang="fr-CA" sz="800" dirty="0" smtClean="0">
                <a:solidFill>
                  <a:schemeClr val="tx1"/>
                </a:solidFill>
                <a:latin typeface="+mj-lt"/>
              </a:rPr>
              <a:t>de [Terre-Neuve-et-Labrador/Î</a:t>
            </a:r>
            <a:r>
              <a:rPr lang="fr-CA" sz="800" dirty="0">
                <a:solidFill>
                  <a:schemeClr val="tx1"/>
                </a:solidFill>
                <a:latin typeface="+mj-lt"/>
              </a:rPr>
              <a:t>.-P.-</a:t>
            </a:r>
            <a:r>
              <a:rPr lang="fr-CA" sz="800" dirty="0" smtClean="0">
                <a:solidFill>
                  <a:schemeClr val="tx1"/>
                </a:solidFill>
                <a:latin typeface="+mj-lt"/>
              </a:rPr>
              <a:t>É/Nouvelle-Écosse/Nouveau-Brunswick</a:t>
            </a:r>
            <a:r>
              <a:rPr lang="fr-CA" sz="800" dirty="0">
                <a:solidFill>
                  <a:schemeClr val="tx1"/>
                </a:solidFill>
                <a:latin typeface="+mj-lt"/>
              </a:rPr>
              <a:t>], mais votre lieu de résidence principale est situé dans une autre province ou un autre territoire</a:t>
            </a:r>
            <a:r>
              <a:rPr lang="en-US" sz="800" dirty="0" smtClean="0">
                <a:solidFill>
                  <a:schemeClr val="tx1"/>
                </a:solidFill>
                <a:latin typeface="+mj-lt"/>
              </a:rPr>
              <a:t>. </a:t>
            </a:r>
            <a:r>
              <a:rPr lang="fr-CA" sz="800" dirty="0">
                <a:solidFill>
                  <a:schemeClr val="tx1"/>
                </a:solidFill>
                <a:latin typeface="+mj-lt"/>
              </a:rPr>
              <a:t>Veuillez sélectionner votre province ou territoire de résidence</a:t>
            </a:r>
            <a:r>
              <a:rPr lang="en-US" sz="800" dirty="0" smtClean="0">
                <a:solidFill>
                  <a:schemeClr val="tx1"/>
                </a:solidFill>
                <a:latin typeface="+mj-lt"/>
              </a:rPr>
              <a:t>.  Base : </a:t>
            </a:r>
            <a:r>
              <a:rPr lang="fr-CA" sz="800" dirty="0" smtClean="0">
                <a:solidFill>
                  <a:schemeClr val="tx1"/>
                </a:solidFill>
                <a:latin typeface="+mj-lt"/>
              </a:rPr>
              <a:t>Les répondants qui ne résident pas en permanence à </a:t>
            </a:r>
            <a:r>
              <a:rPr lang="fr-CA" sz="800" dirty="0">
                <a:solidFill>
                  <a:schemeClr val="tx1"/>
                </a:solidFill>
                <a:latin typeface="+mj-lt"/>
              </a:rPr>
              <a:t>[Terre-Neuve-et-Labrador/l’Î.-P.-É/en Nouvelle-Écosse/au Nouveau-Brunswick</a:t>
            </a:r>
            <a:r>
              <a:rPr lang="fr-CA" sz="800" dirty="0" smtClean="0">
                <a:solidFill>
                  <a:schemeClr val="tx1"/>
                </a:solidFill>
                <a:latin typeface="+mj-lt"/>
              </a:rPr>
              <a:t>]</a:t>
            </a:r>
            <a:r>
              <a:rPr lang="en-US" sz="800" dirty="0" smtClean="0">
                <a:solidFill>
                  <a:schemeClr val="tx1"/>
                </a:solidFill>
                <a:latin typeface="+mj-lt"/>
              </a:rPr>
              <a:t>, 2013 n=26, 2014 n=48</a:t>
            </a:r>
            <a:endParaRPr lang="en-US" sz="800" dirty="0">
              <a:solidFill>
                <a:schemeClr val="tx1"/>
              </a:solidFill>
              <a:latin typeface="+mj-lt"/>
            </a:endParaRPr>
          </a:p>
        </p:txBody>
      </p:sp>
      <p:sp>
        <p:nvSpPr>
          <p:cNvPr id="55" name="Content Placeholder 33"/>
          <p:cNvSpPr txBox="1">
            <a:spLocks/>
          </p:cNvSpPr>
          <p:nvPr>
            <p:custDataLst>
              <p:tags r:id="rId6"/>
            </p:custDataLst>
          </p:nvPr>
        </p:nvSpPr>
        <p:spPr>
          <a:xfrm>
            <a:off x="352424" y="678637"/>
            <a:ext cx="860107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Environ la moitié des finissants en génie sont des résidents permanents de la province où ils étudient (55 %), ce qui représente une proportion moins élevée qu’en 2013. Parmi ceux qui étudient dans une province de l’Atlantique, mais dont la résidence est située dans une autre province ou un autre territoire, les étudiants proviennent le plus souvent de la Nouvelle-Écosse, de l’Ontario, de l’Alberta et de l’Î.-P.-É. </a:t>
            </a:r>
            <a:endParaRPr lang="fr-CA" sz="1400" b="0" dirty="0">
              <a:solidFill>
                <a:srgbClr val="1F497D"/>
              </a:solidFill>
              <a:latin typeface="Calibri"/>
            </a:endParaRPr>
          </a:p>
        </p:txBody>
      </p:sp>
      <p:sp>
        <p:nvSpPr>
          <p:cNvPr id="59" name="Rectangle 58"/>
          <p:cNvSpPr/>
          <p:nvPr>
            <p:custDataLst>
              <p:tags r:id="rId7"/>
            </p:custDataLst>
          </p:nvPr>
        </p:nvSpPr>
        <p:spPr>
          <a:xfrm>
            <a:off x="2120357" y="2739482"/>
            <a:ext cx="154697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custDataLst>
              <p:tags r:id="rId8"/>
            </p:custDataLst>
          </p:nvPr>
        </p:nvCxnSpPr>
        <p:spPr>
          <a:xfrm>
            <a:off x="3317358" y="2743200"/>
            <a:ext cx="2328530" cy="0"/>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9"/>
            </p:custDataLst>
          </p:nvPr>
        </p:nvSpPr>
        <p:spPr>
          <a:xfrm>
            <a:off x="2297152" y="2163542"/>
            <a:ext cx="2865864" cy="461665"/>
          </a:xfrm>
          <a:prstGeom prst="rect">
            <a:avLst/>
          </a:prstGeom>
          <a:noFill/>
        </p:spPr>
        <p:txBody>
          <a:bodyPr wrap="square" rtlCol="0">
            <a:spAutoFit/>
          </a:bodyPr>
          <a:lstStyle/>
          <a:p>
            <a:pPr algn="r"/>
            <a:r>
              <a:rPr lang="fr-CA" sz="1200" i="1" dirty="0" smtClean="0">
                <a:latin typeface="+mn-lt"/>
              </a:rPr>
              <a:t>Résident d’une autre province ou d’un autre territoire </a:t>
            </a:r>
            <a:r>
              <a:rPr lang="en-US" sz="1200" i="1" dirty="0" smtClean="0">
                <a:latin typeface="+mn-lt"/>
              </a:rPr>
              <a:t>:</a:t>
            </a:r>
            <a:endParaRPr lang="en-US" sz="1200" i="1" dirty="0">
              <a:latin typeface="+mn-lt"/>
            </a:endParaRPr>
          </a:p>
        </p:txBody>
      </p:sp>
      <p:graphicFrame>
        <p:nvGraphicFramePr>
          <p:cNvPr id="21" name="Table 20"/>
          <p:cNvGraphicFramePr>
            <a:graphicFrameLocks noGrp="1"/>
          </p:cNvGraphicFramePr>
          <p:nvPr>
            <p:custDataLst>
              <p:tags r:id="rId10"/>
            </p:custDataLst>
            <p:extLst>
              <p:ext uri="{D42A27DB-BD31-4B8C-83A1-F6EECF244321}">
                <p14:modId xmlns:p14="http://schemas.microsoft.com/office/powerpoint/2010/main" val="4061433374"/>
              </p:ext>
            </p:extLst>
          </p:nvPr>
        </p:nvGraphicFramePr>
        <p:xfrm>
          <a:off x="318976" y="4941703"/>
          <a:ext cx="4922874" cy="716147"/>
        </p:xfrm>
        <a:graphic>
          <a:graphicData uri="http://schemas.openxmlformats.org/drawingml/2006/table">
            <a:tbl>
              <a:tblPr/>
              <a:tblGrid>
                <a:gridCol w="1640958"/>
                <a:gridCol w="1640958"/>
                <a:gridCol w="1640958"/>
              </a:tblGrid>
              <a:tr h="716147">
                <a:tc>
                  <a:txBody>
                    <a:bodyPr/>
                    <a:lstStyle/>
                    <a:p>
                      <a:pPr algn="ctr" fontAlgn="b"/>
                      <a:r>
                        <a:rPr lang="fr-CA" sz="1000" b="1" i="0" u="none" strike="noStrike" noProof="0" dirty="0" smtClean="0">
                          <a:latin typeface="+mn-lt"/>
                        </a:rPr>
                        <a:t>[Terre-Neuve-et-Labrador,     Î.­P.-É., Nouvelle-Écosse, Nouveau-Brunswick]</a:t>
                      </a:r>
                    </a:p>
                    <a:p>
                      <a:pPr algn="l" fontAlgn="b"/>
                      <a:r>
                        <a:rPr lang="fr-CA" sz="900" b="0" i="0" u="none" strike="noStrike" kern="1200" noProof="0" dirty="0" smtClean="0">
                          <a:solidFill>
                            <a:schemeClr val="tx2"/>
                          </a:solidFill>
                          <a:latin typeface="Arial Narrow" pitchFamily="34" charset="0"/>
                          <a:ea typeface="+mn-ea"/>
                          <a:cs typeface="+mn-cs"/>
                        </a:rPr>
                        <a:t>               (n=84)              (n=72)</a:t>
                      </a:r>
                    </a:p>
                  </a:txBody>
                  <a:tcPr marL="9525" marR="9525" marT="9525" marB="0">
                    <a:lnL>
                      <a:noFill/>
                    </a:lnL>
                    <a:lnR>
                      <a:noFill/>
                    </a:lnR>
                    <a:lnT>
                      <a:noFill/>
                    </a:lnT>
                    <a:lnB>
                      <a:noFill/>
                    </a:lnB>
                  </a:tcPr>
                </a:tc>
                <a:tc>
                  <a:txBody>
                    <a:bodyPr/>
                    <a:lstStyle/>
                    <a:p>
                      <a:pPr algn="ctr" fontAlgn="b"/>
                      <a:r>
                        <a:rPr lang="fr-CA" sz="1000" b="1" i="0" u="none" strike="noStrike" noProof="0" dirty="0" smtClean="0">
                          <a:latin typeface="+mn-lt"/>
                        </a:rPr>
                        <a:t>Résident</a:t>
                      </a:r>
                      <a:r>
                        <a:rPr lang="fr-CA" sz="1000" b="1" i="0" u="none" strike="noStrike" baseline="0" noProof="0" dirty="0" smtClean="0">
                          <a:latin typeface="+mn-lt"/>
                        </a:rPr>
                        <a:t> d’une autre province ou d’un autre territoire</a:t>
                      </a:r>
                      <a:endParaRPr lang="fr-CA" sz="1000" b="1" i="0" u="none" strike="noStrike" noProof="0" dirty="0" smtClean="0">
                        <a:latin typeface="+mn-lt"/>
                      </a:endParaRPr>
                    </a:p>
                    <a:p>
                      <a:pPr algn="l" fontAlgn="b"/>
                      <a:endParaRPr lang="fr-CA" sz="900" b="0" i="0" u="none" strike="noStrike" kern="1200" noProof="0" dirty="0" smtClean="0">
                        <a:solidFill>
                          <a:schemeClr val="tx2"/>
                        </a:solidFill>
                        <a:latin typeface="Arial Narrow" pitchFamily="34" charset="0"/>
                        <a:ea typeface="+mn-ea"/>
                        <a:cs typeface="+mn-cs"/>
                      </a:endParaRPr>
                    </a:p>
                    <a:p>
                      <a:pPr algn="l" fontAlgn="b"/>
                      <a:r>
                        <a:rPr lang="fr-CA" sz="900" b="0" i="0" u="none" strike="noStrike" kern="1200" noProof="0" dirty="0" smtClean="0">
                          <a:solidFill>
                            <a:schemeClr val="tx2"/>
                          </a:solidFill>
                          <a:latin typeface="Arial Narrow" pitchFamily="34" charset="0"/>
                          <a:ea typeface="+mn-ea"/>
                          <a:cs typeface="+mn-cs"/>
                        </a:rPr>
                        <a:t>                 (n=48)               (n=26) </a:t>
                      </a:r>
                    </a:p>
                  </a:txBody>
                  <a:tcPr marL="9525" marR="9525" marT="9525" marB="0">
                    <a:lnL>
                      <a:noFill/>
                    </a:lnL>
                    <a:lnR>
                      <a:noFill/>
                    </a:lnR>
                    <a:lnT>
                      <a:noFill/>
                    </a:lnT>
                    <a:lnB>
                      <a:noFill/>
                    </a:lnB>
                  </a:tcPr>
                </a:tc>
                <a:tc>
                  <a:txBody>
                    <a:bodyPr/>
                    <a:lstStyle/>
                    <a:p>
                      <a:pPr algn="ctr" fontAlgn="b"/>
                      <a:r>
                        <a:rPr lang="fr-CA" sz="1000" b="1" i="0" u="none" strike="noStrike" noProof="0" dirty="0" smtClean="0">
                          <a:latin typeface="+mn-lt"/>
                        </a:rPr>
                        <a:t>Étudiant étranger</a:t>
                      </a:r>
                      <a:br>
                        <a:rPr lang="fr-CA" sz="1000" b="1" i="0" u="none" strike="noStrike" noProof="0" dirty="0" smtClean="0">
                          <a:latin typeface="+mn-lt"/>
                        </a:rPr>
                      </a:br>
                      <a:endParaRPr lang="fr-CA" sz="1000" b="1" i="0" u="none" strike="noStrike" noProof="0" dirty="0" smtClean="0">
                        <a:latin typeface="+mn-lt"/>
                      </a:endParaRPr>
                    </a:p>
                    <a:p>
                      <a:pPr algn="l" fontAlgn="b"/>
                      <a:r>
                        <a:rPr lang="fr-CA" sz="900" b="0" i="0" u="none" strike="noStrike" kern="1200" noProof="0" dirty="0" smtClean="0">
                          <a:solidFill>
                            <a:schemeClr val="tx2"/>
                          </a:solidFill>
                          <a:latin typeface="Arial Narrow" pitchFamily="34" charset="0"/>
                          <a:ea typeface="+mn-ea"/>
                          <a:cs typeface="+mn-cs"/>
                        </a:rPr>
                        <a:t>        </a:t>
                      </a:r>
                    </a:p>
                    <a:p>
                      <a:pPr algn="l" fontAlgn="b"/>
                      <a:r>
                        <a:rPr lang="fr-CA" sz="900" b="0" i="0" u="none" strike="noStrike" kern="1200" noProof="0" dirty="0" smtClean="0">
                          <a:solidFill>
                            <a:schemeClr val="tx2"/>
                          </a:solidFill>
                          <a:latin typeface="Arial Narrow" pitchFamily="34" charset="0"/>
                          <a:ea typeface="+mn-ea"/>
                          <a:cs typeface="+mn-cs"/>
                        </a:rPr>
                        <a:t>                  (n=22)</a:t>
                      </a:r>
                      <a:r>
                        <a:rPr lang="fr-CA" sz="900" b="1" i="0" u="none" strike="noStrike" kern="1200" noProof="0" dirty="0" smtClean="0">
                          <a:solidFill>
                            <a:schemeClr val="tx2"/>
                          </a:solidFill>
                          <a:latin typeface="+mn-lt"/>
                          <a:ea typeface="+mn-ea"/>
                          <a:cs typeface="+mn-cs"/>
                        </a:rPr>
                        <a:t>              </a:t>
                      </a:r>
                      <a:r>
                        <a:rPr lang="fr-CA" sz="900" b="0" i="0" u="none" strike="noStrike" kern="1200" noProof="0" dirty="0" smtClean="0">
                          <a:solidFill>
                            <a:schemeClr val="tx2"/>
                          </a:solidFill>
                          <a:latin typeface="Arial Narrow" pitchFamily="34" charset="0"/>
                          <a:ea typeface="+mn-ea"/>
                          <a:cs typeface="+mn-cs"/>
                        </a:rPr>
                        <a:t>(n=8) </a:t>
                      </a:r>
                    </a:p>
                  </a:txBody>
                  <a:tcPr marL="9525" marR="9525" marT="9525" marB="0">
                    <a:lnL>
                      <a:noFill/>
                    </a:lnL>
                    <a:lnR>
                      <a:noFill/>
                    </a:lnR>
                    <a:lnT>
                      <a:noFill/>
                    </a:lnT>
                    <a:lnB>
                      <a:noFill/>
                    </a:lnB>
                  </a:tcPr>
                </a:tc>
              </a:tr>
            </a:tbl>
          </a:graphicData>
        </a:graphic>
      </p:graphicFrame>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127654478"/>
              </p:ext>
            </p:extLst>
          </p:nvPr>
        </p:nvGraphicFramePr>
        <p:xfrm>
          <a:off x="5600711" y="1896992"/>
          <a:ext cx="1600200" cy="3950123"/>
        </p:xfrm>
        <a:graphic>
          <a:graphicData uri="http://schemas.openxmlformats.org/drawingml/2006/table">
            <a:tbl>
              <a:tblPr/>
              <a:tblGrid>
                <a:gridCol w="1600200"/>
              </a:tblGrid>
              <a:tr h="426599">
                <a:tc>
                  <a:txBody>
                    <a:bodyPr/>
                    <a:lstStyle/>
                    <a:p>
                      <a:pPr algn="r" fontAlgn="ctr"/>
                      <a:r>
                        <a:rPr lang="fr-CA" sz="1000" b="1" i="0" u="none" strike="noStrike" noProof="0" dirty="0" smtClean="0">
                          <a:latin typeface="+mn-lt"/>
                        </a:rPr>
                        <a:t>Nouvelle-Écosse</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(n=14)</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Ontario</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(n=9)</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Alberta</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Île-du-Prince-Édouard</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(n=8)</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Terre-Neuve-et-Labrador</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(n=3)</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(n=2)</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Québec</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(n=2)</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26599">
                <a:tc>
                  <a:txBody>
                    <a:bodyPr/>
                    <a:lstStyle/>
                    <a:p>
                      <a:pPr marL="0" algn="r" defTabSz="914400" rtl="0" eaLnBrk="1" fontAlgn="ctr" latinLnBrk="0" hangingPunct="1"/>
                      <a:r>
                        <a:rPr lang="fr-CA" sz="1000" b="1" i="0" u="none" strike="noStrike" noProof="0" dirty="0" smtClean="0">
                          <a:latin typeface="+mn-lt"/>
                        </a:rPr>
                        <a:t>Nouveau-B</a:t>
                      </a:r>
                      <a:r>
                        <a:rPr lang="fr-CA" sz="1000" b="1" i="0" u="none" strike="noStrike" baseline="0" noProof="0" dirty="0" smtClean="0">
                          <a:latin typeface="+mn-lt"/>
                        </a:rPr>
                        <a:t>runswick</a:t>
                      </a:r>
                      <a:r>
                        <a:rPr lang="fr-CA" sz="1000" b="1" i="0" u="none" strike="noStrike" noProof="0" dirty="0" smtClean="0">
                          <a:latin typeface="+mn-lt"/>
                        </a:rPr>
                        <a:t/>
                      </a:r>
                      <a:br>
                        <a:rPr lang="fr-CA" sz="1000" b="1" i="0" u="none" strike="noStrike" noProof="0" dirty="0" smtClean="0">
                          <a:latin typeface="+mn-lt"/>
                        </a:rPr>
                      </a:br>
                      <a:r>
                        <a:rPr lang="fr-CA" sz="700" b="0" i="0" u="none" strike="noStrike" kern="1200" noProof="0" dirty="0" smtClean="0">
                          <a:solidFill>
                            <a:schemeClr val="tx2"/>
                          </a:solidFill>
                          <a:latin typeface="Arial Narrow" pitchFamily="34" charset="0"/>
                          <a:ea typeface="+mn-ea"/>
                          <a:cs typeface="+mn-cs"/>
                        </a:rPr>
                        <a:t>(n=2)</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73546">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Colombie-Britannique</a:t>
                      </a:r>
                    </a:p>
                    <a:p>
                      <a:pPr marL="0" algn="r" defTabSz="914400" rtl="0" eaLnBrk="1" fontAlgn="ctr" latinLnBrk="0" hangingPunct="1"/>
                      <a:r>
                        <a:rPr lang="fr-CA" sz="700" b="0" i="0" u="none" strike="noStrike" kern="1200" noProof="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endParaRPr lang="fr-CA" sz="700" b="0" i="0" u="none" strike="noStrike" kern="1200" noProof="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473546">
                <a:tc>
                  <a:txBody>
                    <a:bodyPr/>
                    <a:lstStyle/>
                    <a:p>
                      <a:pPr marL="0" algn="r" defTabSz="914400" rtl="0" eaLnBrk="1" fontAlgn="ctr" latinLnBrk="0" hangingPunct="1"/>
                      <a:r>
                        <a:rPr lang="fr-CA" sz="1000" b="1" i="0" u="none" strike="noStrike" kern="1200" noProof="0" dirty="0" smtClean="0">
                          <a:solidFill>
                            <a:schemeClr val="tx1"/>
                          </a:solidFill>
                          <a:latin typeface="+mn-lt"/>
                          <a:ea typeface="+mn-ea"/>
                          <a:cs typeface="+mn-cs"/>
                        </a:rPr>
                        <a:t>Saskatchewan</a:t>
                      </a:r>
                      <a:br>
                        <a:rPr lang="fr-CA" sz="1000" b="1" i="0" u="none" strike="noStrike" kern="1200" noProof="0" dirty="0" smtClean="0">
                          <a:solidFill>
                            <a:schemeClr val="tx1"/>
                          </a:solidFill>
                          <a:latin typeface="+mn-lt"/>
                          <a:ea typeface="+mn-ea"/>
                          <a:cs typeface="+mn-cs"/>
                        </a:rPr>
                      </a:br>
                      <a:r>
                        <a:rPr lang="fr-CA" sz="700" b="0" i="0" u="none" strike="noStrike" kern="1200" noProof="0" dirty="0" smtClean="0">
                          <a:solidFill>
                            <a:schemeClr val="tx2"/>
                          </a:solidFill>
                          <a:latin typeface="Arial Narrow" pitchFamily="34" charset="0"/>
                          <a:ea typeface="+mn-ea"/>
                          <a:cs typeface="+mn-cs"/>
                        </a:rPr>
                        <a:t>(n=1)</a:t>
                      </a:r>
                    </a:p>
                    <a:p>
                      <a:pPr marL="0" marR="0" indent="0" algn="r" defTabSz="914400" rtl="0" eaLnBrk="1" fontAlgn="ctr"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(n=0)</a:t>
                      </a:r>
                    </a:p>
                    <a:p>
                      <a:pPr marL="0" marR="0" indent="0" algn="r" defTabSz="914400" rtl="0" eaLnBrk="1" fontAlgn="ctr" latinLnBrk="0" hangingPunct="1">
                        <a:lnSpc>
                          <a:spcPct val="100000"/>
                        </a:lnSpc>
                        <a:spcBef>
                          <a:spcPts val="0"/>
                        </a:spcBef>
                        <a:spcAft>
                          <a:spcPts val="0"/>
                        </a:spcAft>
                        <a:buClrTx/>
                        <a:buSzTx/>
                        <a:buFontTx/>
                        <a:buNone/>
                        <a:tabLst/>
                        <a:defRPr/>
                      </a:pPr>
                      <a:endParaRPr lang="fr-CA" sz="700" b="0" i="0" u="none" strike="noStrike" kern="1200" noProof="0" dirty="0" smtClean="0">
                        <a:solidFill>
                          <a:schemeClr val="tx2"/>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2"/>
            </p:custDataLst>
          </p:nvPr>
        </p:nvSpPr>
        <p:spPr>
          <a:xfrm rot="10800000">
            <a:off x="971549" y="2967037"/>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custDataLst>
              <p:tags r:id="rId1"/>
            </p:custDataLst>
            <p:extLst>
              <p:ext uri="{D42A27DB-BD31-4B8C-83A1-F6EECF244321}">
                <p14:modId xmlns:p14="http://schemas.microsoft.com/office/powerpoint/2010/main" val="3997287972"/>
              </p:ext>
            </p:extLst>
          </p:nvPr>
        </p:nvGraphicFramePr>
        <p:xfrm>
          <a:off x="1727773" y="1324812"/>
          <a:ext cx="7639050" cy="4699542"/>
        </p:xfrm>
        <a:graphic>
          <a:graphicData uri="http://schemas.openxmlformats.org/drawingml/2006/chart">
            <c:chart xmlns:c="http://schemas.openxmlformats.org/drawingml/2006/chart" xmlns:r="http://schemas.openxmlformats.org/officeDocument/2006/relationships" r:id="rId9"/>
          </a:graphicData>
        </a:graphic>
      </p:graphicFrame>
      <p:sp>
        <p:nvSpPr>
          <p:cNvPr id="29699" name="Rectangle 21"/>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Disciplines du génie </a:t>
            </a:r>
            <a:endParaRPr lang="fr-CA" noProof="0" dirty="0" smtClean="0"/>
          </a:p>
        </p:txBody>
      </p:sp>
      <p:sp>
        <p:nvSpPr>
          <p:cNvPr id="297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5DEC4A3A-46B0-4309-8933-7D5160487096}" type="slidenum">
              <a:rPr lang="en-US"/>
              <a:pPr/>
              <a:t>48</a:t>
            </a:fld>
            <a:endParaRPr lang="en-US" dirty="0"/>
          </a:p>
        </p:txBody>
      </p:sp>
      <p:sp>
        <p:nvSpPr>
          <p:cNvPr id="29713" name="Text Box 22"/>
          <p:cNvSpPr txBox="1">
            <a:spLocks noChangeArrowheads="1"/>
          </p:cNvSpPr>
          <p:nvPr>
            <p:custDataLst>
              <p:tags r:id="rId4"/>
            </p:custDataLst>
          </p:nvPr>
        </p:nvSpPr>
        <p:spPr bwMode="auto">
          <a:xfrm>
            <a:off x="323347" y="6265592"/>
            <a:ext cx="8675688"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a:t>
            </a:r>
            <a:r>
              <a:rPr lang="fr-CA" sz="800" dirty="0" smtClean="0">
                <a:solidFill>
                  <a:schemeClr val="tx1"/>
                </a:solidFill>
                <a:latin typeface="+mj-lt"/>
              </a:rPr>
              <a:t>Veuillez </a:t>
            </a:r>
            <a:r>
              <a:rPr lang="fr-CA" sz="800" dirty="0">
                <a:solidFill>
                  <a:schemeClr val="tx1"/>
                </a:solidFill>
                <a:latin typeface="+mj-lt"/>
              </a:rPr>
              <a:t>indiquer la discipline de votre programme d’études en génie en sélectionnant l’une des options </a:t>
            </a:r>
            <a:r>
              <a:rPr lang="fr-CA" sz="800" dirty="0" smtClean="0">
                <a:solidFill>
                  <a:schemeClr val="tx1"/>
                </a:solidFill>
                <a:latin typeface="+mj-lt"/>
              </a:rPr>
              <a:t>ci-dessous</a:t>
            </a:r>
            <a:r>
              <a:rPr lang="en-US" sz="800" dirty="0" smtClean="0">
                <a:solidFill>
                  <a:schemeClr val="tx1"/>
                </a:solidFill>
                <a:latin typeface="+mj-lt"/>
              </a:rPr>
              <a:t>. </a:t>
            </a:r>
            <a:r>
              <a:rPr lang="en-US" sz="800" dirty="0">
                <a:solidFill>
                  <a:schemeClr val="tx1"/>
                </a:solidFill>
                <a:latin typeface="+mj-lt"/>
              </a:rPr>
              <a:t/>
            </a:r>
            <a:br>
              <a:rPr lang="en-US" sz="800" dirty="0">
                <a:solidFill>
                  <a:schemeClr val="tx1"/>
                </a:solidFill>
                <a:latin typeface="+mj-lt"/>
              </a:rPr>
            </a:br>
            <a:r>
              <a:rPr lang="en-US" sz="800" dirty="0" smtClean="0">
                <a:solidFill>
                  <a:schemeClr val="tx1"/>
                </a:solidFill>
                <a:latin typeface="+mj-lt"/>
              </a:rPr>
              <a:t>Base : </a:t>
            </a:r>
            <a:r>
              <a:rPr lang="fr-CA" sz="800" dirty="0" smtClean="0">
                <a:solidFill>
                  <a:schemeClr val="tx1"/>
                </a:solidFill>
                <a:latin typeface="+mj-lt"/>
              </a:rPr>
              <a:t>Tous les répondants, 2013 (n=106); 2014 (n=154)</a:t>
            </a:r>
            <a:endParaRPr lang="fr-CA" sz="800" dirty="0">
              <a:solidFill>
                <a:schemeClr val="tx1"/>
              </a:solidFill>
              <a:latin typeface="+mj-lt"/>
            </a:endParaRPr>
          </a:p>
        </p:txBody>
      </p:sp>
      <p:sp>
        <p:nvSpPr>
          <p:cNvPr id="29715" name="Text Box 25"/>
          <p:cNvSpPr txBox="1">
            <a:spLocks noChangeArrowheads="1"/>
          </p:cNvSpPr>
          <p:nvPr>
            <p:custDataLst>
              <p:tags r:id="rId5"/>
            </p:custDataLst>
          </p:nvPr>
        </p:nvSpPr>
        <p:spPr bwMode="auto">
          <a:xfrm>
            <a:off x="1691651" y="5786761"/>
            <a:ext cx="3343335" cy="215444"/>
          </a:xfrm>
          <a:prstGeom prst="rect">
            <a:avLst/>
          </a:prstGeom>
          <a:noFill/>
          <a:ln w="25400" algn="ctr">
            <a:noFill/>
            <a:miter lim="800000"/>
            <a:headEnd/>
            <a:tailEnd/>
          </a:ln>
        </p:spPr>
        <p:txBody>
          <a:bodyPr wrap="square">
            <a:spAutoFit/>
          </a:bodyPr>
          <a:lstStyle/>
          <a:p>
            <a:pPr algn="r">
              <a:defRPr/>
            </a:pPr>
            <a:r>
              <a:rPr lang="fr-CA" sz="800" i="1" dirty="0" smtClean="0">
                <a:solidFill>
                  <a:schemeClr val="tx1"/>
                </a:solidFill>
                <a:latin typeface="+mj-lt"/>
              </a:rPr>
              <a:t>Les réponses totalisant moins de 3 % (en 2013) ne sont pas représentées.</a:t>
            </a:r>
            <a:endParaRPr lang="fr-CA" sz="800" i="1" dirty="0">
              <a:solidFill>
                <a:schemeClr val="tx1"/>
              </a:solidFill>
              <a:latin typeface="+mj-lt"/>
            </a:endParaRPr>
          </a:p>
        </p:txBody>
      </p:sp>
      <p:sp>
        <p:nvSpPr>
          <p:cNvPr id="35" name="Content Placeholder 33"/>
          <p:cNvSpPr txBox="1">
            <a:spLocks/>
          </p:cNvSpPr>
          <p:nvPr>
            <p:custDataLst>
              <p:tags r:id="rId6"/>
            </p:custDataLst>
          </p:nvPr>
        </p:nvSpPr>
        <p:spPr>
          <a:xfrm>
            <a:off x="352425" y="739272"/>
            <a:ext cx="8546248"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disciplines les plus populaires sont le génie civil, le génie mécanique, le génie chimique et le génie électrique. </a:t>
            </a:r>
            <a:endParaRPr lang="en-US" sz="1400" b="0" dirty="0">
              <a:solidFill>
                <a:schemeClr val="tx1"/>
              </a:solidFill>
              <a:latin typeface="+mj-lt"/>
            </a:endParaRPr>
          </a:p>
        </p:txBody>
      </p:sp>
      <p:graphicFrame>
        <p:nvGraphicFramePr>
          <p:cNvPr id="17" name="Table 16"/>
          <p:cNvGraphicFramePr>
            <a:graphicFrameLocks noGrp="1"/>
          </p:cNvGraphicFramePr>
          <p:nvPr>
            <p:custDataLst>
              <p:tags r:id="rId7"/>
            </p:custDataLst>
            <p:extLst>
              <p:ext uri="{D42A27DB-BD31-4B8C-83A1-F6EECF244321}">
                <p14:modId xmlns:p14="http://schemas.microsoft.com/office/powerpoint/2010/main" val="3247006351"/>
              </p:ext>
            </p:extLst>
          </p:nvPr>
        </p:nvGraphicFramePr>
        <p:xfrm>
          <a:off x="776850" y="1459665"/>
          <a:ext cx="2717800" cy="4338083"/>
        </p:xfrm>
        <a:graphic>
          <a:graphicData uri="http://schemas.openxmlformats.org/drawingml/2006/table">
            <a:tbl>
              <a:tblPr/>
              <a:tblGrid>
                <a:gridCol w="2717800"/>
              </a:tblGrid>
              <a:tr h="722630">
                <a:tc>
                  <a:txBody>
                    <a:bodyPr/>
                    <a:lstStyle/>
                    <a:p>
                      <a:pPr algn="r" fontAlgn="ctr"/>
                      <a:r>
                        <a:rPr lang="fr-CA" sz="1400" b="1" i="0" u="none" strike="noStrike" noProof="0" dirty="0" smtClean="0">
                          <a:latin typeface="+mn-lt"/>
                        </a:rPr>
                        <a:t>Génie</a:t>
                      </a:r>
                      <a:r>
                        <a:rPr lang="fr-CA" sz="1400" b="1" i="0" u="none" strike="noStrike" baseline="0" noProof="0" dirty="0" smtClean="0">
                          <a:latin typeface="+mn-lt"/>
                        </a:rPr>
                        <a:t> civil</a:t>
                      </a:r>
                      <a:r>
                        <a:rPr lang="fr-CA" sz="1400" b="1" i="0" u="none" strike="noStrike" noProof="0" dirty="0" smtClean="0">
                          <a:latin typeface="+mn-lt"/>
                        </a:rPr>
                        <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(n=53)</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(n=37)</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fr-CA" sz="1400" b="1" i="0" u="none" strike="noStrike" noProof="0" dirty="0" smtClean="0">
                          <a:latin typeface="+mn-lt"/>
                        </a:rPr>
                        <a:t>Génie mécanique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(n=31)</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(n=24)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fr-CA" sz="1400" b="1" i="0" u="none" strike="noStrike" noProof="0" dirty="0" smtClean="0">
                          <a:latin typeface="+mn-lt"/>
                        </a:rPr>
                        <a:t>Génie chimique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(n=26)</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fr-CA" sz="1400" b="1" i="0" u="none" strike="noStrike" noProof="0" dirty="0" smtClean="0">
                          <a:latin typeface="+mn-lt"/>
                        </a:rPr>
                        <a:t>Génie électrique </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(n=17)</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(n=16)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2630">
                <a:tc>
                  <a:txBody>
                    <a:bodyPr/>
                    <a:lstStyle/>
                    <a:p>
                      <a:pPr marL="0" algn="r" defTabSz="914400" rtl="0" eaLnBrk="1" fontAlgn="ctr" latinLnBrk="0" hangingPunct="1"/>
                      <a:r>
                        <a:rPr lang="fr-CA" sz="1400" b="1" i="0" u="none" strike="noStrike" noProof="0" dirty="0" smtClean="0">
                          <a:latin typeface="+mn-lt"/>
                        </a:rPr>
                        <a:t>Génie géomatique</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(n=5)</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(n=5)</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724933">
                <a:tc>
                  <a:txBody>
                    <a:bodyPr/>
                    <a:lstStyle/>
                    <a:p>
                      <a:pPr marL="0" algn="r" defTabSz="914400" rtl="0" eaLnBrk="1" fontAlgn="ctr" latinLnBrk="0" hangingPunct="1"/>
                      <a:r>
                        <a:rPr lang="fr-CA" sz="1400" b="1" i="0" u="none" strike="noStrike" noProof="0" dirty="0" smtClean="0">
                          <a:latin typeface="+mn-lt"/>
                        </a:rPr>
                        <a:t>Génie logiciel</a:t>
                      </a:r>
                      <a:br>
                        <a:rPr lang="fr-CA" sz="1400" b="1" i="0" u="none" strike="noStrike" noProof="0" dirty="0" smtClean="0">
                          <a:latin typeface="+mn-lt"/>
                        </a:rPr>
                      </a:br>
                      <a:r>
                        <a:rPr lang="fr-CA" sz="1000" b="0" i="0" u="none" strike="noStrike" kern="1200" noProof="0" dirty="0" smtClean="0">
                          <a:solidFill>
                            <a:schemeClr val="tx2"/>
                          </a:solidFill>
                          <a:latin typeface="Arial Narrow" pitchFamily="34" charset="0"/>
                          <a:ea typeface="+mn-ea"/>
                          <a:cs typeface="+mn-cs"/>
                        </a:rPr>
                        <a:t>(n=4)</a:t>
                      </a:r>
                    </a:p>
                    <a:p>
                      <a:pPr marL="0" marR="0" indent="0" algn="r" defTabSz="914400" rtl="0" eaLnBrk="1" fontAlgn="ctr" latinLnBrk="0" hangingPunct="1">
                        <a:lnSpc>
                          <a:spcPct val="100000"/>
                        </a:lnSpc>
                        <a:spcBef>
                          <a:spcPts val="0"/>
                        </a:spcBef>
                        <a:spcAft>
                          <a:spcPts val="0"/>
                        </a:spcAft>
                        <a:buClrTx/>
                        <a:buSzTx/>
                        <a:buFontTx/>
                        <a:buNone/>
                        <a:tabLst/>
                        <a:defRPr/>
                      </a:pPr>
                      <a:r>
                        <a:rPr lang="fr-CA" sz="1000" b="0" i="0" u="none" strike="noStrike" kern="1200" noProof="0" dirty="0" smtClean="0">
                          <a:solidFill>
                            <a:schemeClr val="tx2"/>
                          </a:solidFill>
                          <a:latin typeface="Arial Narrow" pitchFamily="34" charset="0"/>
                          <a:ea typeface="+mn-ea"/>
                          <a:cs typeface="+mn-cs"/>
                        </a:rPr>
                        <a:t>(n=0)</a:t>
                      </a:r>
                    </a:p>
                  </a:txBody>
                  <a:tcPr marL="9525" marR="9525" marT="9525" marB="0" anchor="ctr">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custDataLst>
              <p:tags r:id="rId1"/>
            </p:custDataLst>
          </p:nvPr>
        </p:nvSpPr>
        <p:spPr>
          <a:xfrm>
            <a:off x="144463" y="3033653"/>
            <a:ext cx="4416425" cy="800219"/>
          </a:xfrm>
        </p:spPr>
        <p:txBody>
          <a:bodyPr/>
          <a:lstStyle/>
          <a:p>
            <a:pPr fontAlgn="auto">
              <a:lnSpc>
                <a:spcPct val="100000"/>
              </a:lnSpc>
              <a:spcAft>
                <a:spcPts val="0"/>
              </a:spcAft>
              <a:defRPr/>
            </a:pPr>
            <a:r>
              <a:rPr lang="fr-CA" sz="2600" noProof="0" dirty="0" smtClean="0">
                <a:solidFill>
                  <a:schemeClr val="accent6"/>
                </a:solidFill>
              </a:rPr>
              <a:t>Impact de la participation à un atelier ou un séminaire</a:t>
            </a:r>
          </a:p>
        </p:txBody>
      </p:sp>
      <p:sp>
        <p:nvSpPr>
          <p:cNvPr id="9523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B292123-3730-4447-925E-23964817212C}"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Méthodologie (suite)</a:t>
            </a:r>
          </a:p>
        </p:txBody>
      </p:sp>
      <p:sp>
        <p:nvSpPr>
          <p:cNvPr id="78851" name="Rectangle 3"/>
          <p:cNvSpPr>
            <a:spLocks noGrp="1" noChangeArrowheads="1"/>
          </p:cNvSpPr>
          <p:nvPr>
            <p:ph idx="1"/>
            <p:custDataLst>
              <p:tags r:id="rId2"/>
            </p:custDataLst>
          </p:nvPr>
        </p:nvSpPr>
        <p:spPr bwMode="auto">
          <a:xfrm>
            <a:off x="559491" y="989427"/>
            <a:ext cx="8067676"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noProof="0" dirty="0" smtClean="0"/>
              <a:t>Certaines questions n’ont pas été incluses dans le rapport, car la taille de la base était trop faible  :</a:t>
            </a:r>
          </a:p>
          <a:p>
            <a:pPr lvl="1">
              <a:lnSpc>
                <a:spcPct val="100000"/>
              </a:lnSpc>
              <a:spcBef>
                <a:spcPts val="600"/>
              </a:spcBef>
              <a:spcAft>
                <a:spcPts val="600"/>
              </a:spcAft>
            </a:pPr>
            <a:r>
              <a:rPr lang="fr-CA" noProof="0" dirty="0" smtClean="0"/>
              <a:t>Q16, Q17 et Q18 (seulement n=3 ont répondu à ces questions)</a:t>
            </a:r>
          </a:p>
          <a:p>
            <a:pPr lvl="1">
              <a:lnSpc>
                <a:spcPct val="100000"/>
              </a:lnSpc>
              <a:spcBef>
                <a:spcPts val="600"/>
              </a:spcBef>
              <a:spcAft>
                <a:spcPts val="600"/>
              </a:spcAft>
            </a:pPr>
            <a:r>
              <a:rPr lang="fr-CA" noProof="0" dirty="0" smtClean="0"/>
              <a:t>Q23 (seulement n=3 ont répondu à cette question)</a:t>
            </a:r>
          </a:p>
          <a:p>
            <a:pPr>
              <a:lnSpc>
                <a:spcPct val="100000"/>
              </a:lnSpc>
              <a:spcBef>
                <a:spcPts val="600"/>
              </a:spcBef>
              <a:spcAft>
                <a:spcPts val="600"/>
              </a:spcAft>
            </a:pPr>
            <a:r>
              <a:rPr lang="fr-CA" i="1" noProof="0" dirty="0" smtClean="0"/>
              <a:t>Remarque : les bases sont considérées comme étant très faibles lorsque leur taille est inférieure à n=30; elles doivent être interprétées avec réserve. </a:t>
            </a:r>
          </a:p>
          <a:p>
            <a:pPr>
              <a:lnSpc>
                <a:spcPct val="100000"/>
              </a:lnSpc>
              <a:spcBef>
                <a:spcPts val="600"/>
              </a:spcBef>
              <a:spcAft>
                <a:spcPts val="600"/>
              </a:spcAft>
              <a:buNone/>
            </a:pPr>
            <a:endParaRPr lang="fr-CA" i="1" noProof="0" dirty="0" smtClean="0"/>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Participation à un atelier ou un séminaire </a:t>
            </a:r>
            <a:br>
              <a:rPr lang="fr-CA" noProof="0" dirty="0" smtClean="0"/>
            </a:br>
            <a:r>
              <a:rPr lang="fr-CA" noProof="0" dirty="0" smtClean="0"/>
              <a:t>et intention de faire carrière en génie</a:t>
            </a:r>
          </a:p>
        </p:txBody>
      </p:sp>
      <p:sp>
        <p:nvSpPr>
          <p:cNvPr id="96259" name="Content Placeholder 6"/>
          <p:cNvSpPr>
            <a:spLocks noGrp="1"/>
          </p:cNvSpPr>
          <p:nvPr>
            <p:ph idx="1"/>
            <p:custDataLst>
              <p:tags r:id="rId2"/>
            </p:custDataLst>
          </p:nvPr>
        </p:nvSpPr>
        <p:spPr bwMode="auto">
          <a:xfrm>
            <a:off x="352424" y="867976"/>
            <a:ext cx="8501643"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Les intentions de faire carrière dans le domaine du génie sont les mêmes, </a:t>
            </a:r>
            <a:r>
              <a:rPr lang="fr-CA" sz="1400" dirty="0" smtClean="0"/>
              <a:t>que les étudiants aient </a:t>
            </a:r>
            <a:r>
              <a:rPr lang="fr-CA" sz="1400" dirty="0"/>
              <a:t>assisté ou non à un atelier ou un séminaire.</a:t>
            </a:r>
            <a:endParaRPr lang="fr-CA" sz="1400" noProof="0" dirty="0" smtClean="0"/>
          </a:p>
        </p:txBody>
      </p:sp>
      <p:sp>
        <p:nvSpPr>
          <p:cNvPr id="9626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42EA3C5F-D7D7-4600-A92A-51AE72AC6B3A}" type="slidenum">
              <a:rPr lang="en-US"/>
              <a:pPr/>
              <a:t>50</a:t>
            </a:fld>
            <a:endParaRPr lang="en-US" dirty="0"/>
          </a:p>
        </p:txBody>
      </p:sp>
      <p:graphicFrame>
        <p:nvGraphicFramePr>
          <p:cNvPr id="1570955" name="Group 139"/>
          <p:cNvGraphicFramePr>
            <a:graphicFrameLocks noGrp="1"/>
          </p:cNvGraphicFramePr>
          <p:nvPr>
            <p:custDataLst>
              <p:tags r:id="rId4"/>
            </p:custDataLst>
            <p:extLst>
              <p:ext uri="{D42A27DB-BD31-4B8C-83A1-F6EECF244321}">
                <p14:modId xmlns:p14="http://schemas.microsoft.com/office/powerpoint/2010/main" val="1010995370"/>
              </p:ext>
            </p:extLst>
          </p:nvPr>
        </p:nvGraphicFramePr>
        <p:xfrm>
          <a:off x="356093" y="1714037"/>
          <a:ext cx="8409954" cy="4314960"/>
        </p:xfrm>
        <a:graphic>
          <a:graphicData uri="http://schemas.openxmlformats.org/drawingml/2006/table">
            <a:tbl>
              <a:tblPr/>
              <a:tblGrid>
                <a:gridCol w="3769482"/>
                <a:gridCol w="1160118"/>
                <a:gridCol w="1160118"/>
                <a:gridCol w="1160118"/>
                <a:gridCol w="1160118"/>
              </a:tblGrid>
              <a:tr h="44629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Arial" charset="0"/>
                          <a:ea typeface="+mn-ea"/>
                          <a:cs typeface="+mn-cs"/>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6777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n=62</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n=41</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75</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290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custDataLst>
              <p:tags r:id="rId5"/>
            </p:custDataLst>
          </p:nvPr>
        </p:nvSpPr>
        <p:spPr bwMode="auto">
          <a:xfrm>
            <a:off x="0" y="606941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Participation à un atelier ou un séminaire </a:t>
            </a:r>
            <a:br>
              <a:rPr lang="fr-CA" noProof="0" dirty="0" smtClean="0"/>
            </a:br>
            <a:r>
              <a:rPr lang="fr-CA" noProof="0" dirty="0" smtClean="0"/>
              <a:t>et intention de faire une demande de permis</a:t>
            </a:r>
          </a:p>
        </p:txBody>
      </p:sp>
      <p:sp>
        <p:nvSpPr>
          <p:cNvPr id="97283" name="Content Placeholder 6"/>
          <p:cNvSpPr>
            <a:spLocks noGrp="1"/>
          </p:cNvSpPr>
          <p:nvPr>
            <p:ph idx="1"/>
            <p:custDataLst>
              <p:tags r:id="rId2"/>
            </p:custDataLst>
          </p:nvPr>
        </p:nvSpPr>
        <p:spPr bwMode="auto">
          <a:xfrm>
            <a:off x="274365" y="834522"/>
            <a:ext cx="8602005"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lvl="0">
              <a:lnSpc>
                <a:spcPct val="100000"/>
              </a:lnSpc>
              <a:spcBef>
                <a:spcPts val="0"/>
              </a:spcBef>
            </a:pPr>
            <a:r>
              <a:rPr lang="fr-CA" sz="1400" noProof="0" dirty="0" smtClean="0">
                <a:solidFill>
                  <a:srgbClr val="1F497D"/>
                </a:solidFill>
              </a:rPr>
              <a:t>Les intentions de faire une demande de permis d’exercice sont les mêmes, que les étudiants aient assisté ou non à un atelier ou un séminaire. </a:t>
            </a:r>
            <a:endParaRPr lang="fr-CA" sz="1400" noProof="0" dirty="0"/>
          </a:p>
        </p:txBody>
      </p:sp>
      <p:sp>
        <p:nvSpPr>
          <p:cNvPr id="9728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0FF391C-2842-4AE0-872C-C07E324D6FB4}" type="slidenum">
              <a:rPr lang="en-US"/>
              <a:pPr/>
              <a:t>51</a:t>
            </a:fld>
            <a:endParaRPr lang="en-US" dirty="0"/>
          </a:p>
        </p:txBody>
      </p:sp>
      <p:graphicFrame>
        <p:nvGraphicFramePr>
          <p:cNvPr id="55441" name="Group 145"/>
          <p:cNvGraphicFramePr>
            <a:graphicFrameLocks noGrp="1"/>
          </p:cNvGraphicFramePr>
          <p:nvPr>
            <p:custDataLst>
              <p:tags r:id="rId4"/>
            </p:custDataLst>
            <p:extLst>
              <p:ext uri="{D42A27DB-BD31-4B8C-83A1-F6EECF244321}">
                <p14:modId xmlns:p14="http://schemas.microsoft.com/office/powerpoint/2010/main" val="3234949303"/>
              </p:ext>
            </p:extLst>
          </p:nvPr>
        </p:nvGraphicFramePr>
        <p:xfrm>
          <a:off x="479503" y="2280663"/>
          <a:ext cx="8283499" cy="3813377"/>
        </p:xfrm>
        <a:graphic>
          <a:graphicData uri="http://schemas.openxmlformats.org/drawingml/2006/table">
            <a:tbl>
              <a:tblPr/>
              <a:tblGrid>
                <a:gridCol w="3750455"/>
                <a:gridCol w="1133261"/>
                <a:gridCol w="1133261"/>
                <a:gridCol w="1133261"/>
                <a:gridCol w="1133261"/>
              </a:tblGrid>
              <a:tr h="4113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Arial" charset="0"/>
                        </a:rPr>
                        <a:t>N’A ASSISTÉ À AUCUN ATELIER OU SÉMINAIRE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569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610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2013</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smtClean="0">
                          <a:latin typeface="+mn-lt"/>
                          <a:cs typeface="Arial" pitchFamily="34" charset="0"/>
                        </a:rPr>
                        <a:t>2014</a:t>
                      </a:r>
                      <a:endParaRPr lang="en-US" sz="1200" b="1"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3242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n=62</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n=70</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dirty="0" smtClean="0">
                          <a:latin typeface="+mn-lt"/>
                          <a:cs typeface="Arial" pitchFamily="34" charset="0"/>
                        </a:rPr>
                        <a:t>n=41</a:t>
                      </a:r>
                      <a:endParaRPr lang="en-US" sz="1100" dirty="0">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cs typeface="Arial" pitchFamily="34" charset="0"/>
                        </a:rPr>
                        <a:t>n=77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409">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Ne sait pas / incertain(e)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42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69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custDataLst>
              <p:tags r:id="rId5"/>
            </p:custDataLst>
          </p:nvPr>
        </p:nvSpPr>
        <p:spPr bwMode="auto">
          <a:xfrm>
            <a:off x="-29817" y="6168736"/>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custDataLst>
              <p:tags r:id="rId1"/>
            </p:custDataLst>
          </p:nvPr>
        </p:nvSpPr>
        <p:spPr>
          <a:xfrm>
            <a:off x="25194" y="3049043"/>
            <a:ext cx="4566685" cy="769441"/>
          </a:xfrm>
        </p:spPr>
        <p:txBody>
          <a:bodyPr/>
          <a:lstStyle/>
          <a:p>
            <a:pPr fontAlgn="auto">
              <a:lnSpc>
                <a:spcPct val="100000"/>
              </a:lnSpc>
              <a:spcAft>
                <a:spcPts val="0"/>
              </a:spcAft>
              <a:defRPr/>
            </a:pPr>
            <a:r>
              <a:rPr lang="fr-CA" sz="2500" noProof="0" dirty="0" smtClean="0">
                <a:solidFill>
                  <a:schemeClr val="accent6"/>
                </a:solidFill>
              </a:rPr>
              <a:t>Impact de la connaissance de la </a:t>
            </a:r>
            <a:r>
              <a:rPr lang="fr-CA" sz="2500" i="1" noProof="0" dirty="0" smtClean="0">
                <a:solidFill>
                  <a:schemeClr val="accent6"/>
                </a:solidFill>
              </a:rPr>
              <a:t>Loi sur les ingénieurs</a:t>
            </a:r>
            <a:endParaRPr lang="fr-CA" sz="3000" noProof="0" dirty="0" smtClean="0">
              <a:solidFill>
                <a:schemeClr val="accent6"/>
              </a:solidFill>
            </a:endParaRPr>
          </a:p>
        </p:txBody>
      </p:sp>
      <p:sp>
        <p:nvSpPr>
          <p:cNvPr id="98307"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7E3B2C33-862B-4595-A215-E28E1E7C673A}" type="slidenum">
              <a:rPr lang="en-US"/>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bwMode="auto">
          <a:xfrm>
            <a:off x="838200" y="146782"/>
            <a:ext cx="8162925" cy="498598"/>
          </a:xfrm>
          <a:noFill/>
          <a:ln>
            <a:miter lim="800000"/>
            <a:headEnd/>
            <a:tailEnd/>
          </a:ln>
        </p:spPr>
        <p:txBody>
          <a:bodyPr vert="horz" numCol="1" compatLnSpc="1">
            <a:prstTxWarp prst="textNoShape">
              <a:avLst/>
            </a:prstTxWarp>
          </a:bodyPr>
          <a:lstStyle/>
          <a:p>
            <a:r>
              <a:rPr lang="fr-CA" sz="1800" noProof="0" dirty="0" smtClean="0"/>
              <a:t>Connaissance de la </a:t>
            </a:r>
            <a:r>
              <a:rPr lang="fr-CA" sz="1800" i="1" noProof="0" dirty="0" smtClean="0"/>
              <a:t>Loi sur les ingénieurs </a:t>
            </a:r>
            <a:br>
              <a:rPr lang="fr-CA" sz="1800" i="1" noProof="0" dirty="0" smtClean="0"/>
            </a:br>
            <a:r>
              <a:rPr lang="fr-CA" sz="1800" noProof="0" dirty="0" smtClean="0"/>
              <a:t>et intention de faire carrière en génie</a:t>
            </a:r>
          </a:p>
        </p:txBody>
      </p:sp>
      <p:graphicFrame>
        <p:nvGraphicFramePr>
          <p:cNvPr id="57507" name="Group 163"/>
          <p:cNvGraphicFramePr>
            <a:graphicFrameLocks noGrp="1"/>
          </p:cNvGraphicFramePr>
          <p:nvPr>
            <p:ph idx="1"/>
            <p:custDataLst>
              <p:tags r:id="rId2"/>
            </p:custDataLst>
            <p:extLst>
              <p:ext uri="{D42A27DB-BD31-4B8C-83A1-F6EECF244321}">
                <p14:modId xmlns:p14="http://schemas.microsoft.com/office/powerpoint/2010/main" val="3489656368"/>
              </p:ext>
            </p:extLst>
          </p:nvPr>
        </p:nvGraphicFramePr>
        <p:xfrm>
          <a:off x="298276" y="2468881"/>
          <a:ext cx="8540164" cy="3527584"/>
        </p:xfrm>
        <a:graphic>
          <a:graphicData uri="http://schemas.openxmlformats.org/drawingml/2006/table">
            <a:tbl>
              <a:tblPr/>
              <a:tblGrid>
                <a:gridCol w="2922350"/>
                <a:gridCol w="903619"/>
                <a:gridCol w="903619"/>
                <a:gridCol w="952644"/>
                <a:gridCol w="952644"/>
                <a:gridCol w="952644"/>
                <a:gridCol w="952644"/>
              </a:tblGrid>
              <a:tr h="42734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mj-lt"/>
                        </a:rPr>
                        <a:t> TRÈS BIEN / ASSEZ BIEN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mj-lt"/>
                        </a:rPr>
                        <a:t>UN PEU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969696"/>
                          </a:solidFill>
                          <a:effectLst/>
                          <a:latin typeface="+mj-lt"/>
                        </a:rPr>
                        <a:t>RIEN / N’EN A JAMAIS ENTENDU PARLER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98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n=66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n=23**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absolument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78 %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probablement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probablement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796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absolument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982">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2 cotes supérieures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99">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6693">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2 cotes inférieures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5155">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C00F832-EEDD-4AAD-B852-E63CB560EAF4}" type="slidenum">
              <a:rPr lang="en-US"/>
              <a:pPr/>
              <a:t>53</a:t>
            </a:fld>
            <a:endParaRPr lang="en-US" dirty="0"/>
          </a:p>
        </p:txBody>
      </p:sp>
      <p:sp>
        <p:nvSpPr>
          <p:cNvPr id="99487" name="Text Box 133"/>
          <p:cNvSpPr txBox="1">
            <a:spLocks noChangeArrowheads="1"/>
          </p:cNvSpPr>
          <p:nvPr>
            <p:custDataLst>
              <p:tags r:id="rId4"/>
            </p:custDataLst>
          </p:nvPr>
        </p:nvSpPr>
        <p:spPr bwMode="auto">
          <a:xfrm>
            <a:off x="0" y="6222395"/>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7" name="Content Placeholder 6"/>
          <p:cNvSpPr txBox="1">
            <a:spLocks/>
          </p:cNvSpPr>
          <p:nvPr>
            <p:custDataLst>
              <p:tags r:id="rId5"/>
            </p:custDataLst>
          </p:nvPr>
        </p:nvSpPr>
        <p:spPr>
          <a:xfrm>
            <a:off x="301625" y="810516"/>
            <a:ext cx="8523946" cy="68429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La </a:t>
            </a:r>
            <a:r>
              <a:rPr lang="fr-CA" sz="1400" b="0" dirty="0">
                <a:solidFill>
                  <a:schemeClr val="tx1"/>
                </a:solidFill>
                <a:latin typeface="+mn-lt"/>
              </a:rPr>
              <a:t>connaissance de la </a:t>
            </a:r>
            <a:r>
              <a:rPr lang="fr-CA" sz="1400" b="0" i="1" dirty="0">
                <a:solidFill>
                  <a:schemeClr val="tx1"/>
                </a:solidFill>
                <a:latin typeface="+mn-lt"/>
              </a:rPr>
              <a:t>Loi sur les ingénieurs </a:t>
            </a:r>
            <a:r>
              <a:rPr lang="fr-CA" sz="1400" b="0" dirty="0">
                <a:solidFill>
                  <a:schemeClr val="tx1"/>
                </a:solidFill>
                <a:latin typeface="+mn-lt"/>
              </a:rPr>
              <a:t>influence peu l’intention de faire carrière dans le domaine du </a:t>
            </a:r>
            <a:r>
              <a:rPr lang="fr-CA" sz="1400" b="0" dirty="0" smtClean="0">
                <a:solidFill>
                  <a:schemeClr val="tx1"/>
                </a:solidFill>
                <a:latin typeface="+mn-lt"/>
              </a:rPr>
              <a:t>génie.</a:t>
            </a:r>
          </a:p>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Comparativement à 2013, l’intention de faire carrière en génie a légèrement diminué parmi les étudiants qui ne connaissent pas la </a:t>
            </a:r>
            <a:r>
              <a:rPr lang="fr-CA" sz="1400" b="0" i="1" dirty="0" smtClean="0">
                <a:solidFill>
                  <a:schemeClr val="tx1"/>
                </a:solidFill>
                <a:latin typeface="+mn-lt"/>
              </a:rPr>
              <a:t>Loi sur les ingénieurs. </a:t>
            </a:r>
            <a:r>
              <a:rPr lang="fr-CA" sz="1400" b="0" dirty="0" smtClean="0">
                <a:solidFill>
                  <a:schemeClr val="tx1"/>
                </a:solidFill>
                <a:latin typeface="+mn-lt"/>
              </a:rPr>
              <a:t> </a:t>
            </a:r>
            <a:endParaRPr lang="fr-CA" sz="1400" b="0" dirty="0">
              <a:solidFill>
                <a:schemeClr val="tx1"/>
              </a:solidFill>
              <a:latin typeface="+mn-lt"/>
            </a:endParaRPr>
          </a:p>
        </p:txBody>
      </p:sp>
      <p:sp>
        <p:nvSpPr>
          <p:cNvPr id="9" name="TextBox 8"/>
          <p:cNvSpPr txBox="1"/>
          <p:nvPr>
            <p:custDataLst>
              <p:tags r:id="rId6"/>
            </p:custDataLst>
          </p:nvPr>
        </p:nvSpPr>
        <p:spPr>
          <a:xfrm>
            <a:off x="6259012" y="6228283"/>
            <a:ext cx="2662909" cy="215444"/>
          </a:xfrm>
          <a:prstGeom prst="rect">
            <a:avLst/>
          </a:prstGeom>
          <a:noFill/>
        </p:spPr>
        <p:txBody>
          <a:bodyPr wrap="none" rtlCol="0">
            <a:spAutoFit/>
          </a:bodyPr>
          <a:lstStyle/>
          <a:p>
            <a:r>
              <a:rPr lang="en-US" sz="800" b="0" dirty="0" smtClean="0"/>
              <a:t>**</a:t>
            </a:r>
            <a:r>
              <a:rPr lang="fr-CA" sz="800" b="0" dirty="0" smtClean="0"/>
              <a:t>Base de très faible taille. À interpréter avec réserve.</a:t>
            </a:r>
            <a:endParaRPr lang="fr-CA" sz="800" b="0" dirty="0"/>
          </a:p>
        </p:txBody>
      </p:sp>
      <p:sp>
        <p:nvSpPr>
          <p:cNvPr id="8" name="Isosceles Triangle 7"/>
          <p:cNvSpPr/>
          <p:nvPr>
            <p:custDataLst>
              <p:tags r:id="rId7"/>
            </p:custDataLst>
          </p:nvPr>
        </p:nvSpPr>
        <p:spPr>
          <a:xfrm rot="10800000">
            <a:off x="8515983" y="3488563"/>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bwMode="auto">
          <a:xfrm>
            <a:off x="838200" y="146782"/>
            <a:ext cx="8162925" cy="498598"/>
          </a:xfrm>
          <a:noFill/>
          <a:ln>
            <a:miter lim="800000"/>
            <a:headEnd/>
            <a:tailEnd/>
          </a:ln>
        </p:spPr>
        <p:txBody>
          <a:bodyPr vert="horz" numCol="1" compatLnSpc="1">
            <a:prstTxWarp prst="textNoShape">
              <a:avLst/>
            </a:prstTxWarp>
          </a:bodyPr>
          <a:lstStyle/>
          <a:p>
            <a:r>
              <a:rPr lang="fr-CA" sz="1800" noProof="0" dirty="0" smtClean="0"/>
              <a:t>Connaissance de la </a:t>
            </a:r>
            <a:r>
              <a:rPr lang="fr-CA" sz="1800" i="1" noProof="0" dirty="0" smtClean="0"/>
              <a:t>Loi sur les ingénieurs </a:t>
            </a:r>
            <a:br>
              <a:rPr lang="fr-CA" sz="1800" i="1" noProof="0" dirty="0" smtClean="0"/>
            </a:br>
            <a:r>
              <a:rPr lang="fr-CA" sz="1800" dirty="0" smtClean="0"/>
              <a:t>et intention de faire une demande de permis d’exercice</a:t>
            </a:r>
            <a:endParaRPr lang="fr-CA" sz="1800" noProof="0" dirty="0" smtClean="0"/>
          </a:p>
        </p:txBody>
      </p:sp>
      <p:sp>
        <p:nvSpPr>
          <p:cNvPr id="100355" name="Content Placeholder 6"/>
          <p:cNvSpPr>
            <a:spLocks noGrp="1"/>
          </p:cNvSpPr>
          <p:nvPr>
            <p:ph idx="1"/>
            <p:custDataLst>
              <p:tags r:id="rId2"/>
            </p:custDataLst>
          </p:nvPr>
        </p:nvSpPr>
        <p:spPr bwMode="auto">
          <a:xfrm>
            <a:off x="349172" y="750424"/>
            <a:ext cx="8390131"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noProof="0" dirty="0" smtClean="0"/>
              <a:t>Plus les étudiants connaissent la </a:t>
            </a:r>
            <a:r>
              <a:rPr lang="fr-CA" sz="1400" i="1" noProof="0" dirty="0" smtClean="0"/>
              <a:t>Loi sur les ingénieurs, </a:t>
            </a:r>
            <a:r>
              <a:rPr lang="fr-CA" sz="1400" noProof="0" dirty="0" smtClean="0"/>
              <a:t>plus ils sont susceptibles d’avoir absolument l’intention de faire une demande de permis d’exercice. Toutefois, la majorité des étudiants ont l’intention de faire une demande de permis d’exercice après avoir </a:t>
            </a:r>
            <a:r>
              <a:rPr lang="fr-CA" sz="1400" dirty="0" smtClean="0"/>
              <a:t>obtenu leur diplôme, quel que soit leur niveau de connaissance de la </a:t>
            </a:r>
            <a:r>
              <a:rPr lang="fr-CA" sz="1400" i="1" dirty="0" smtClean="0"/>
              <a:t>Loi. </a:t>
            </a:r>
            <a:endParaRPr lang="fr-CA" sz="1400" noProof="0" dirty="0" smtClean="0"/>
          </a:p>
          <a:p>
            <a:pPr>
              <a:lnSpc>
                <a:spcPct val="100000"/>
              </a:lnSpc>
              <a:spcBef>
                <a:spcPts val="0"/>
              </a:spcBef>
            </a:pPr>
            <a:r>
              <a:rPr lang="fr-CA" sz="1400" noProof="0" dirty="0" smtClean="0"/>
              <a:t>Comparativement à 2013, les étudiants qui ne connaissent pas la </a:t>
            </a:r>
            <a:r>
              <a:rPr lang="fr-CA" sz="1400" i="1" dirty="0" smtClean="0"/>
              <a:t>Loi </a:t>
            </a:r>
            <a:r>
              <a:rPr lang="fr-CA" sz="1400" dirty="0" smtClean="0"/>
              <a:t>ont tendance à être moins susceptibles de faire une demande de permis. </a:t>
            </a:r>
            <a:r>
              <a:rPr lang="fr-CA" sz="1400" noProof="0" dirty="0" smtClean="0"/>
              <a:t> </a:t>
            </a:r>
            <a:endParaRPr lang="fr-CA" sz="1400" noProof="0" dirty="0"/>
          </a:p>
        </p:txBody>
      </p:sp>
      <p:sp>
        <p:nvSpPr>
          <p:cNvPr id="10035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1700D48-50E6-4A78-8D4A-6C2E0EFBD5BD}" type="slidenum">
              <a:rPr lang="en-US"/>
              <a:pPr/>
              <a:t>54</a:t>
            </a:fld>
            <a:endParaRPr lang="en-US" dirty="0"/>
          </a:p>
        </p:txBody>
      </p:sp>
      <p:graphicFrame>
        <p:nvGraphicFramePr>
          <p:cNvPr id="58550" name="Group 182"/>
          <p:cNvGraphicFramePr>
            <a:graphicFrameLocks noGrp="1"/>
          </p:cNvGraphicFramePr>
          <p:nvPr>
            <p:custDataLst>
              <p:tags r:id="rId4"/>
            </p:custDataLst>
            <p:extLst>
              <p:ext uri="{D42A27DB-BD31-4B8C-83A1-F6EECF244321}">
                <p14:modId xmlns:p14="http://schemas.microsoft.com/office/powerpoint/2010/main" val="2252803133"/>
              </p:ext>
            </p:extLst>
          </p:nvPr>
        </p:nvGraphicFramePr>
        <p:xfrm>
          <a:off x="381864" y="2098609"/>
          <a:ext cx="8394347" cy="4084320"/>
        </p:xfrm>
        <a:graphic>
          <a:graphicData uri="http://schemas.openxmlformats.org/drawingml/2006/table">
            <a:tbl>
              <a:tblPr/>
              <a:tblGrid>
                <a:gridCol w="2720041"/>
                <a:gridCol w="988487"/>
                <a:gridCol w="988487"/>
                <a:gridCol w="924333"/>
                <a:gridCol w="924333"/>
                <a:gridCol w="924333"/>
                <a:gridCol w="924333"/>
              </a:tblGrid>
              <a:tr h="3122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mj-lt"/>
                        </a:rPr>
                        <a:t> TRÈS BIEN / ASSEZ BIEN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339999"/>
                          </a:solidFill>
                          <a:effectLst/>
                          <a:latin typeface="+mj-lt"/>
                        </a:rPr>
                        <a:t>UN PEU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969696"/>
                          </a:solidFill>
                          <a:effectLst/>
                          <a:latin typeface="+mj-lt"/>
                        </a:rPr>
                        <a:t>RIEN / N’EN A JAMAIS ENTENDU PARLER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j-lt"/>
                          <a:ea typeface="+mn-ea"/>
                          <a:cs typeface="+mn-cs"/>
                        </a:rPr>
                        <a:t>2014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733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18288" marB="18288"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n=49</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n=65</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n=48</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n=66</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n=9**</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1100" b="0" dirty="0" smtClean="0">
                          <a:latin typeface="+mn-lt"/>
                          <a:cs typeface="Arial" pitchFamily="34" charset="0"/>
                        </a:rPr>
                        <a:t>N=23**</a:t>
                      </a:r>
                    </a:p>
                  </a:txBody>
                  <a:tcPr marL="87906" marR="87906"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absolument</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55 % B</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probablement</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30 %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probablement pas</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 A</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absolument pas</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Ne sait pas / incertain(e)</a:t>
                      </a:r>
                    </a:p>
                  </a:txBody>
                  <a:tcPr marT="18288" marB="18288"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Oui, 2 cotes supérieures </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 B</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63 %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74 %</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mj-lt"/>
                        </a:rPr>
                        <a:t>Non, 2 cotes inférieures </a:t>
                      </a:r>
                    </a:p>
                  </a:txBody>
                  <a:tcPr marT="18288" marB="1828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29 %</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36 % A</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92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T="18288" marB="182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custDataLst>
              <p:tags r:id="rId5"/>
            </p:custDataLst>
          </p:nvPr>
        </p:nvSpPr>
        <p:spPr bwMode="auto">
          <a:xfrm>
            <a:off x="85725" y="630291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8" name="TextBox 7"/>
          <p:cNvSpPr txBox="1"/>
          <p:nvPr>
            <p:custDataLst>
              <p:tags r:id="rId6"/>
            </p:custDataLst>
          </p:nvPr>
        </p:nvSpPr>
        <p:spPr>
          <a:xfrm>
            <a:off x="6253107" y="6292994"/>
            <a:ext cx="2634055" cy="215444"/>
          </a:xfrm>
          <a:prstGeom prst="rect">
            <a:avLst/>
          </a:prstGeom>
          <a:noFill/>
        </p:spPr>
        <p:txBody>
          <a:bodyPr wrap="none" rtlCol="0">
            <a:spAutoFit/>
          </a:bodyPr>
          <a:lstStyle/>
          <a:p>
            <a:r>
              <a:rPr lang="en-US" sz="800" b="0" dirty="0" smtClean="0"/>
              <a:t>**</a:t>
            </a:r>
            <a:r>
              <a:rPr lang="fr-CA" sz="800" b="0" dirty="0"/>
              <a:t>Base de très faible taille. À interpréter avec réserve</a:t>
            </a:r>
            <a:r>
              <a:rPr lang="en-US" sz="800" b="0" dirty="0" smtClean="0"/>
              <a:t>.</a:t>
            </a:r>
            <a:endParaRPr lang="en-US" sz="800" b="0" dirty="0"/>
          </a:p>
        </p:txBody>
      </p:sp>
      <p:sp>
        <p:nvSpPr>
          <p:cNvPr id="9" name="Isosceles Triangle 8"/>
          <p:cNvSpPr/>
          <p:nvPr>
            <p:custDataLst>
              <p:tags r:id="rId7"/>
            </p:custDataLst>
          </p:nvPr>
        </p:nvSpPr>
        <p:spPr>
          <a:xfrm rot="10800000">
            <a:off x="8507538" y="5406008"/>
            <a:ext cx="133352"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8"/>
            </p:custDataLst>
          </p:nvPr>
        </p:nvSpPr>
        <p:spPr>
          <a:xfrm rot="10800000">
            <a:off x="4790332" y="5821643"/>
            <a:ext cx="133352" cy="10734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custDataLst>
              <p:tags r:id="rId1"/>
            </p:custDataLst>
          </p:nvPr>
        </p:nvSpPr>
        <p:spPr>
          <a:xfrm>
            <a:off x="144463" y="3064431"/>
            <a:ext cx="4416425" cy="738664"/>
          </a:xfrm>
        </p:spPr>
        <p:txBody>
          <a:bodyPr/>
          <a:lstStyle/>
          <a:p>
            <a:pPr fontAlgn="auto">
              <a:lnSpc>
                <a:spcPct val="100000"/>
              </a:lnSpc>
              <a:spcAft>
                <a:spcPts val="0"/>
              </a:spcAft>
              <a:defRPr/>
            </a:pPr>
            <a:r>
              <a:rPr lang="fr-CA" sz="2400" noProof="0" dirty="0" smtClean="0">
                <a:solidFill>
                  <a:schemeClr val="accent6"/>
                </a:solidFill>
              </a:rPr>
              <a:t>Impact de </a:t>
            </a:r>
            <a:r>
              <a:rPr lang="fr-CA" sz="2400" dirty="0" smtClean="0">
                <a:solidFill>
                  <a:schemeClr val="accent6"/>
                </a:solidFill>
              </a:rPr>
              <a:t>la connaissance du permis d’ingénieur et des rôles</a:t>
            </a:r>
            <a:endParaRPr lang="fr-CA" sz="2000" noProof="0" dirty="0" smtClean="0">
              <a:solidFill>
                <a:schemeClr val="accent6"/>
              </a:solidFill>
            </a:endParaRPr>
          </a:p>
        </p:txBody>
      </p:sp>
      <p:sp>
        <p:nvSpPr>
          <p:cNvPr id="10137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98F2EAB-44B4-45A2-A426-F66DB4D10C73}" type="slidenum">
              <a:rPr lang="en-US"/>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noProof="0" dirty="0" smtClean="0"/>
              <a:t>Connaissance du permis d’ingénieur et des rôles </a:t>
            </a:r>
            <a:br>
              <a:rPr lang="fr-CA" noProof="0" dirty="0" smtClean="0"/>
            </a:br>
            <a:r>
              <a:rPr lang="fr-CA" noProof="0" dirty="0" smtClean="0"/>
              <a:t>et intention de faire carrière en génie</a:t>
            </a:r>
          </a:p>
        </p:txBody>
      </p:sp>
      <p:sp>
        <p:nvSpPr>
          <p:cNvPr id="102403" name="Content Placeholder 6"/>
          <p:cNvSpPr>
            <a:spLocks noGrp="1"/>
          </p:cNvSpPr>
          <p:nvPr>
            <p:ph idx="1"/>
            <p:custDataLst>
              <p:tags r:id="rId2"/>
            </p:custDataLst>
          </p:nvPr>
        </p:nvSpPr>
        <p:spPr bwMode="auto">
          <a:xfrm>
            <a:off x="162855" y="778766"/>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La connaissance des rôles dans l’exercice de la profession et des exigences en matière de permis n’influence pas l’intention de faire carrière dans le domaine du génie. </a:t>
            </a:r>
            <a:endParaRPr lang="fr-CA" sz="1400" noProof="0" dirty="0" smtClean="0"/>
          </a:p>
          <a:p>
            <a:pPr>
              <a:lnSpc>
                <a:spcPct val="100000"/>
              </a:lnSpc>
              <a:spcBef>
                <a:spcPts val="0"/>
              </a:spcBef>
            </a:pPr>
            <a:r>
              <a:rPr lang="fr-CA" sz="1400" dirty="0"/>
              <a:t>L</a:t>
            </a:r>
            <a:r>
              <a:rPr lang="fr-CA" sz="1400" noProof="0" dirty="0" smtClean="0"/>
              <a:t>es étudiants qui ont un niveau de connaissance élevé du permis d’ingénieur et des rôles sont moins susceptibles d’avoir l’intention de faire carrière en génie qu’en 2013.</a:t>
            </a:r>
          </a:p>
        </p:txBody>
      </p:sp>
      <p:sp>
        <p:nvSpPr>
          <p:cNvPr id="10240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20632F7-63B8-4053-85E3-B0825035A091}" type="slidenum">
              <a:rPr lang="en-US"/>
              <a:pPr/>
              <a:t>56</a:t>
            </a:fld>
            <a:endParaRPr lang="en-US" dirty="0"/>
          </a:p>
        </p:txBody>
      </p:sp>
      <p:graphicFrame>
        <p:nvGraphicFramePr>
          <p:cNvPr id="60622" name="Group 206"/>
          <p:cNvGraphicFramePr>
            <a:graphicFrameLocks noGrp="1"/>
          </p:cNvGraphicFramePr>
          <p:nvPr>
            <p:custDataLst>
              <p:tags r:id="rId4"/>
            </p:custDataLst>
            <p:extLst>
              <p:ext uri="{D42A27DB-BD31-4B8C-83A1-F6EECF244321}">
                <p14:modId xmlns:p14="http://schemas.microsoft.com/office/powerpoint/2010/main" val="1710137792"/>
              </p:ext>
            </p:extLst>
          </p:nvPr>
        </p:nvGraphicFramePr>
        <p:xfrm>
          <a:off x="663919" y="1878558"/>
          <a:ext cx="8123861" cy="4096388"/>
        </p:xfrm>
        <a:graphic>
          <a:graphicData uri="http://schemas.openxmlformats.org/drawingml/2006/table">
            <a:tbl>
              <a:tblPr/>
              <a:tblGrid>
                <a:gridCol w="2217731"/>
                <a:gridCol w="791145"/>
                <a:gridCol w="791145"/>
                <a:gridCol w="720640"/>
                <a:gridCol w="720640"/>
                <a:gridCol w="720640"/>
                <a:gridCol w="720640"/>
                <a:gridCol w="720640"/>
                <a:gridCol w="720640"/>
              </a:tblGrid>
              <a:tr h="51204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5602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n=54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n=78</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n=46</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n=2**</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01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736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68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8695">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custDataLst>
              <p:tags r:id="rId5"/>
            </p:custDataLst>
          </p:nvPr>
        </p:nvSpPr>
        <p:spPr bwMode="auto">
          <a:xfrm>
            <a:off x="0" y="5984430"/>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8" name="TextBox 7"/>
          <p:cNvSpPr txBox="1"/>
          <p:nvPr>
            <p:custDataLst>
              <p:tags r:id="rId6"/>
            </p:custDataLst>
          </p:nvPr>
        </p:nvSpPr>
        <p:spPr>
          <a:xfrm>
            <a:off x="6352497" y="5974946"/>
            <a:ext cx="2634055" cy="215444"/>
          </a:xfrm>
          <a:prstGeom prst="rect">
            <a:avLst/>
          </a:prstGeom>
          <a:noFill/>
        </p:spPr>
        <p:txBody>
          <a:bodyPr wrap="none" rtlCol="0">
            <a:spAutoFit/>
          </a:bodyPr>
          <a:lstStyle/>
          <a:p>
            <a:r>
              <a:rPr lang="en-US" sz="800" b="0" dirty="0" smtClean="0"/>
              <a:t>**</a:t>
            </a:r>
            <a:r>
              <a:rPr lang="fr-CA" sz="800" b="0" dirty="0"/>
              <a:t>Base de très faible taille. À interpréter avec réserve</a:t>
            </a:r>
            <a:r>
              <a:rPr lang="en-US" sz="800" b="0" dirty="0" smtClean="0"/>
              <a:t>.</a:t>
            </a:r>
            <a:endParaRPr lang="en-US" sz="800" b="0" dirty="0"/>
          </a:p>
        </p:txBody>
      </p:sp>
      <p:sp>
        <p:nvSpPr>
          <p:cNvPr id="9" name="Isosceles Triangle 8"/>
          <p:cNvSpPr/>
          <p:nvPr>
            <p:custDataLst>
              <p:tags r:id="rId7"/>
            </p:custDataLst>
          </p:nvPr>
        </p:nvSpPr>
        <p:spPr>
          <a:xfrm rot="10800000">
            <a:off x="4220316" y="3179585"/>
            <a:ext cx="133352" cy="1180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 Box 9"/>
          <p:cNvSpPr txBox="1">
            <a:spLocks noChangeArrowheads="1"/>
          </p:cNvSpPr>
          <p:nvPr>
            <p:custDataLst>
              <p:tags r:id="rId8"/>
            </p:custDataLst>
          </p:nvPr>
        </p:nvSpPr>
        <p:spPr bwMode="auto">
          <a:xfrm>
            <a:off x="710370" y="2048084"/>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a:t>
            </a:r>
            <a:r>
              <a:rPr lang="en-CA" sz="1000" dirty="0">
                <a:latin typeface="+mj-lt"/>
              </a:rPr>
              <a:t>Q8</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noProof="0" dirty="0" smtClean="0"/>
              <a:t>Connaissance du permis d’</a:t>
            </a:r>
            <a:r>
              <a:rPr lang="fr-CA" dirty="0" smtClean="0"/>
              <a:t>exercice et des rôles</a:t>
            </a:r>
            <a:r>
              <a:rPr lang="fr-CA" noProof="0" dirty="0" smtClean="0"/>
              <a:t> </a:t>
            </a:r>
            <a:br>
              <a:rPr lang="fr-CA" noProof="0" dirty="0" smtClean="0"/>
            </a:br>
            <a:r>
              <a:rPr lang="fr-CA" noProof="0" dirty="0" smtClean="0"/>
              <a:t>et intention de faire une demande de permis d’exercice</a:t>
            </a:r>
          </a:p>
        </p:txBody>
      </p:sp>
      <p:sp>
        <p:nvSpPr>
          <p:cNvPr id="103427" name="Content Placeholder 6"/>
          <p:cNvSpPr>
            <a:spLocks noGrp="1"/>
          </p:cNvSpPr>
          <p:nvPr>
            <p:ph idx="1"/>
            <p:custDataLst>
              <p:tags r:id="rId2"/>
            </p:custDataLst>
          </p:nvPr>
        </p:nvSpPr>
        <p:spPr bwMode="auto">
          <a:xfrm>
            <a:off x="302972" y="794854"/>
            <a:ext cx="8363950"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La connaissance des rôles dans l’exercice de la profession et des exigences en matière de permis n’influence pas l’intention de faire </a:t>
            </a:r>
            <a:r>
              <a:rPr lang="fr-CA" sz="1400" dirty="0" smtClean="0"/>
              <a:t>une demande de permis d’exercice. </a:t>
            </a:r>
            <a:endParaRPr lang="fr-CA" sz="1400" noProof="0" dirty="0" smtClean="0"/>
          </a:p>
        </p:txBody>
      </p:sp>
      <p:sp>
        <p:nvSpPr>
          <p:cNvPr id="103428"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944B58A-C114-4529-B954-5DAA2B4CD963}" type="slidenum">
              <a:rPr lang="en-US"/>
              <a:pPr/>
              <a:t>57</a:t>
            </a:fld>
            <a:endParaRPr lang="en-US" dirty="0"/>
          </a:p>
        </p:txBody>
      </p:sp>
      <p:sp>
        <p:nvSpPr>
          <p:cNvPr id="103654" name="Text Box 168"/>
          <p:cNvSpPr txBox="1">
            <a:spLocks noChangeArrowheads="1"/>
          </p:cNvSpPr>
          <p:nvPr>
            <p:custDataLst>
              <p:tags r:id="rId4"/>
            </p:custDataLst>
          </p:nvPr>
        </p:nvSpPr>
        <p:spPr bwMode="auto">
          <a:xfrm>
            <a:off x="85725" y="6188363"/>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1865436959"/>
              </p:ext>
            </p:extLst>
          </p:nvPr>
        </p:nvGraphicFramePr>
        <p:xfrm>
          <a:off x="663919" y="2037969"/>
          <a:ext cx="8123861" cy="4082164"/>
        </p:xfrm>
        <a:graphic>
          <a:graphicData uri="http://schemas.openxmlformats.org/drawingml/2006/table">
            <a:tbl>
              <a:tblPr/>
              <a:tblGrid>
                <a:gridCol w="2217731"/>
                <a:gridCol w="791145"/>
                <a:gridCol w="791145"/>
                <a:gridCol w="720640"/>
                <a:gridCol w="720640"/>
                <a:gridCol w="720640"/>
                <a:gridCol w="720640"/>
                <a:gridCol w="720640"/>
                <a:gridCol w="720640"/>
              </a:tblGrid>
              <a:tr h="5102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2013</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latin typeface="Arial" pitchFamily="34" charset="0"/>
                          <a:cs typeface="Arial" pitchFamily="34" charset="0"/>
                        </a:rPr>
                        <a:t>2014</a:t>
                      </a:r>
                      <a:endParaRPr lang="en-US" sz="1100" b="1" dirty="0">
                        <a:latin typeface="Arial" pitchFamily="34" charset="0"/>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r h="25513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n=54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N=78</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n=46</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n=2**</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0" dirty="0" smtClean="0">
                          <a:latin typeface="+mn-lt"/>
                          <a:cs typeface="Arial" pitchFamily="34" charset="0"/>
                        </a:rPr>
                        <a:t>n=4**</a:t>
                      </a:r>
                      <a:endParaRPr lang="en-US" sz="1100" b="0" dirty="0">
                        <a:latin typeface="+mn-lt"/>
                        <a:cs typeface="Arial"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Arial" pitchFamily="34" charset="0"/>
                        </a:rPr>
                        <a:t>N=4**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35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39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9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7658">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custDataLst>
              <p:tags r:id="rId6"/>
            </p:custDataLst>
          </p:nvPr>
        </p:nvSpPr>
        <p:spPr>
          <a:xfrm>
            <a:off x="6352497" y="6303435"/>
            <a:ext cx="2634055" cy="215444"/>
          </a:xfrm>
          <a:prstGeom prst="rect">
            <a:avLst/>
          </a:prstGeom>
          <a:noFill/>
        </p:spPr>
        <p:txBody>
          <a:bodyPr wrap="none" rtlCol="0">
            <a:spAutoFit/>
          </a:bodyPr>
          <a:lstStyle/>
          <a:p>
            <a:r>
              <a:rPr lang="en-US" sz="800" b="0" dirty="0" smtClean="0"/>
              <a:t>**</a:t>
            </a:r>
            <a:r>
              <a:rPr lang="fr-CA" sz="800" b="0" dirty="0"/>
              <a:t>Base de très faible taille. À interpréter avec réserve</a:t>
            </a:r>
            <a:r>
              <a:rPr lang="en-US" sz="800" b="0" dirty="0" smtClean="0"/>
              <a:t>.</a:t>
            </a:r>
            <a:endParaRPr lang="en-US" sz="800" b="0" dirty="0"/>
          </a:p>
        </p:txBody>
      </p:sp>
      <p:sp>
        <p:nvSpPr>
          <p:cNvPr id="10" name="Text Box 9"/>
          <p:cNvSpPr txBox="1">
            <a:spLocks noChangeArrowheads="1"/>
          </p:cNvSpPr>
          <p:nvPr>
            <p:custDataLst>
              <p:tags r:id="rId7"/>
            </p:custDataLst>
          </p:nvPr>
        </p:nvSpPr>
        <p:spPr bwMode="auto">
          <a:xfrm>
            <a:off x="710370" y="2205744"/>
            <a:ext cx="20193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a:t>
            </a:r>
            <a:r>
              <a:rPr lang="fr-CA" sz="1000" dirty="0" smtClean="0">
                <a:latin typeface="+mj-lt"/>
              </a:rPr>
              <a:t> Tous exacts </a:t>
            </a:r>
            <a:r>
              <a:rPr lang="en-CA" sz="1000" dirty="0" smtClean="0">
                <a:latin typeface="+mj-lt"/>
              </a:rPr>
              <a:t>(</a:t>
            </a:r>
            <a:r>
              <a:rPr lang="en-CA" sz="1000" dirty="0">
                <a:latin typeface="+mj-lt"/>
              </a:rPr>
              <a:t>3) </a:t>
            </a:r>
            <a:r>
              <a:rPr lang="en-CA" sz="1000" dirty="0" smtClean="0">
                <a:latin typeface="+mj-lt"/>
              </a:rPr>
              <a:t>à la </a:t>
            </a:r>
            <a:r>
              <a:rPr lang="en-CA" sz="1000" dirty="0">
                <a:latin typeface="+mj-lt"/>
              </a:rPr>
              <a:t>Q8</a:t>
            </a:r>
            <a:br>
              <a:rPr lang="en-CA" sz="1000" dirty="0">
                <a:latin typeface="+mj-lt"/>
              </a:rPr>
            </a:br>
            <a:r>
              <a:rPr lang="fr-CA" sz="1000" i="1" dirty="0" smtClean="0">
                <a:latin typeface="+mj-lt"/>
              </a:rPr>
              <a:t>Moyen</a:t>
            </a:r>
            <a:r>
              <a:rPr lang="en-CA" sz="1000" i="1" dirty="0" smtClean="0">
                <a:latin typeface="+mj-lt"/>
              </a:rPr>
              <a:t> </a:t>
            </a:r>
            <a:r>
              <a:rPr lang="en-CA" sz="1000" dirty="0" smtClean="0">
                <a:latin typeface="+mj-lt"/>
              </a:rPr>
              <a:t>: 2 exacts à la </a:t>
            </a:r>
            <a:r>
              <a:rPr lang="en-CA" sz="1000" dirty="0">
                <a:latin typeface="+mj-lt"/>
              </a:rPr>
              <a:t>Q8</a:t>
            </a:r>
            <a:br>
              <a:rPr lang="en-CA" sz="1000" dirty="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Q8</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Zéro (0) exact à la</a:t>
            </a:r>
            <a:r>
              <a:rPr lang="en-CA" sz="1000" dirty="0" smtClean="0">
                <a:latin typeface="+mj-lt"/>
              </a:rPr>
              <a:t> Q8</a:t>
            </a:r>
            <a:endParaRPr lang="en-CA" sz="1000" i="1" dirty="0">
              <a:latin typeface="+mj-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noProof="0" dirty="0" smtClean="0">
                <a:solidFill>
                  <a:schemeClr val="accent6"/>
                </a:solidFill>
              </a:rPr>
              <a:t>Impact de la connaissance des responsabilités </a:t>
            </a:r>
            <a:r>
              <a:rPr lang="fr-CA" sz="2600" dirty="0" smtClean="0">
                <a:solidFill>
                  <a:schemeClr val="accent6"/>
                </a:solidFill>
              </a:rPr>
              <a:t>des organisations</a:t>
            </a:r>
            <a:endParaRPr lang="fr-CA" sz="2600" noProof="0" dirty="0" smtClean="0">
              <a:solidFill>
                <a:schemeClr val="accent6"/>
              </a:solidFill>
            </a:endParaRPr>
          </a:p>
        </p:txBody>
      </p:sp>
      <p:sp>
        <p:nvSpPr>
          <p:cNvPr id="10445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607B9BD-C907-4667-9B00-5B510A272E8F}"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bwMode="auto">
          <a:xfrm>
            <a:off x="838200" y="119063"/>
            <a:ext cx="8162925" cy="554037"/>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carrière en génie</a:t>
            </a:r>
            <a:endParaRPr lang="fr-CA" noProof="0" dirty="0" smtClean="0"/>
          </a:p>
        </p:txBody>
      </p:sp>
      <p:sp>
        <p:nvSpPr>
          <p:cNvPr id="105475" name="Content Placeholder 6"/>
          <p:cNvSpPr>
            <a:spLocks noGrp="1"/>
          </p:cNvSpPr>
          <p:nvPr>
            <p:ph idx="1"/>
            <p:custDataLst>
              <p:tags r:id="rId2"/>
            </p:custDataLst>
          </p:nvPr>
        </p:nvSpPr>
        <p:spPr bwMode="auto">
          <a:xfrm>
            <a:off x="218610" y="767615"/>
            <a:ext cx="8702366"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Sur le plan statistique, la connaissance des responsabilités respectives des organisations n’a pas beaucoup d’impact sur l’intention de faire carrière en génie.</a:t>
            </a:r>
            <a:endParaRPr lang="fr-CA" noProof="0" dirty="0" smtClean="0"/>
          </a:p>
        </p:txBody>
      </p:sp>
      <p:sp>
        <p:nvSpPr>
          <p:cNvPr id="10547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BED8C0A-E867-4520-A9A2-97079A3B6546}" type="slidenum">
              <a:rPr lang="en-US"/>
              <a:pPr/>
              <a:t>59</a:t>
            </a:fld>
            <a:endParaRPr lang="en-US" dirty="0"/>
          </a:p>
        </p:txBody>
      </p:sp>
      <p:sp>
        <p:nvSpPr>
          <p:cNvPr id="105689" name="Text Box 165"/>
          <p:cNvSpPr txBox="1">
            <a:spLocks noChangeArrowheads="1"/>
          </p:cNvSpPr>
          <p:nvPr>
            <p:custDataLst>
              <p:tags r:id="rId4"/>
            </p:custDataLst>
          </p:nvPr>
        </p:nvSpPr>
        <p:spPr bwMode="auto">
          <a:xfrm>
            <a:off x="0" y="6048423"/>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1758104223"/>
              </p:ext>
            </p:extLst>
          </p:nvPr>
        </p:nvGraphicFramePr>
        <p:xfrm>
          <a:off x="658192" y="1877691"/>
          <a:ext cx="8123861" cy="4059812"/>
        </p:xfrm>
        <a:graphic>
          <a:graphicData uri="http://schemas.openxmlformats.org/drawingml/2006/table">
            <a:tbl>
              <a:tblPr/>
              <a:tblGrid>
                <a:gridCol w="2217731"/>
                <a:gridCol w="791145"/>
                <a:gridCol w="791145"/>
                <a:gridCol w="720640"/>
                <a:gridCol w="720640"/>
                <a:gridCol w="720640"/>
                <a:gridCol w="720640"/>
                <a:gridCol w="720640"/>
                <a:gridCol w="720640"/>
              </a:tblGrid>
              <a:tr h="5074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73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030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88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915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6028">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custDataLst>
              <p:tags r:id="rId6"/>
            </p:custDataLst>
          </p:nvPr>
        </p:nvSpPr>
        <p:spPr>
          <a:xfrm>
            <a:off x="6352497" y="6055784"/>
            <a:ext cx="2634055" cy="215444"/>
          </a:xfrm>
          <a:prstGeom prst="rect">
            <a:avLst/>
          </a:prstGeom>
          <a:noFill/>
        </p:spPr>
        <p:txBody>
          <a:bodyPr wrap="none" rtlCol="0">
            <a:spAutoFit/>
          </a:bodyPr>
          <a:lstStyle/>
          <a:p>
            <a:r>
              <a:rPr lang="en-US" sz="800" b="0" dirty="0" smtClean="0"/>
              <a:t>**</a:t>
            </a:r>
            <a:r>
              <a:rPr lang="fr-CA" sz="800" b="0" dirty="0"/>
              <a:t>Base de très faible taille. À interpréter avec réserve</a:t>
            </a:r>
            <a:r>
              <a:rPr lang="en-US" sz="800" b="0" dirty="0" smtClean="0"/>
              <a:t>.</a:t>
            </a:r>
            <a:endParaRPr lang="en-US" sz="800" b="0" dirty="0"/>
          </a:p>
        </p:txBody>
      </p:sp>
      <p:sp>
        <p:nvSpPr>
          <p:cNvPr id="10" name="Text Box 10"/>
          <p:cNvSpPr txBox="1">
            <a:spLocks noChangeArrowheads="1"/>
          </p:cNvSpPr>
          <p:nvPr>
            <p:custDataLst>
              <p:tags r:id="rId7"/>
            </p:custDataLst>
          </p:nvPr>
        </p:nvSpPr>
        <p:spPr bwMode="auto">
          <a:xfrm>
            <a:off x="691547" y="2127731"/>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u="sng" dirty="0" smtClean="0">
                <a:latin typeface="+mj-lt"/>
              </a:rPr>
              <a:t> </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r>
              <a:rPr lang="en-CA" sz="1000" dirty="0">
                <a:latin typeface="+mj-lt"/>
              </a:rPr>
              <a:t/>
            </a:r>
            <a:br>
              <a:rPr lang="en-CA" sz="1000" dirty="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a:t>
            </a:r>
            <a:r>
              <a:rPr lang="en-CA" sz="1000" dirty="0" smtClean="0">
                <a:latin typeface="+mj-lt"/>
              </a:rPr>
              <a:t> 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Points saillants</a:t>
            </a:r>
            <a:endParaRPr lang="fr-CA" noProof="0" dirty="0"/>
          </a:p>
        </p:txBody>
      </p:sp>
      <p:sp>
        <p:nvSpPr>
          <p:cNvPr id="36868" name="Rectangle 3"/>
          <p:cNvSpPr>
            <a:spLocks noGrp="1" noChangeArrowheads="1"/>
          </p:cNvSpPr>
          <p:nvPr>
            <p:ph idx="1"/>
            <p:custDataLst>
              <p:tags r:id="rId2"/>
            </p:custDataLst>
          </p:nvPr>
        </p:nvSpPr>
        <p:spPr>
          <a:xfrm>
            <a:off x="417436" y="838990"/>
            <a:ext cx="8472564" cy="5489575"/>
          </a:xfrm>
        </p:spPr>
        <p:txBody>
          <a:bodyPr>
            <a:normAutofit fontScale="92500" lnSpcReduction="10000"/>
          </a:bodyPr>
          <a:lstStyle/>
          <a:p>
            <a:pPr marL="0" indent="0" fontAlgn="auto">
              <a:lnSpc>
                <a:spcPct val="100000"/>
              </a:lnSpc>
              <a:spcBef>
                <a:spcPts val="600"/>
              </a:spcBef>
              <a:spcAft>
                <a:spcPts val="600"/>
              </a:spcAft>
              <a:buFontTx/>
              <a:buNone/>
              <a:defRPr/>
            </a:pPr>
            <a:r>
              <a:rPr lang="fr-CA" sz="1600" noProof="0" dirty="0" smtClean="0"/>
              <a:t>Par rapport à l’année dernière, on observe peu de changement significatif sur le plan statistique en ce qui concerne l’intention des étudiants de faire carrière en génie ou de faire une demande de permis d’exercice.  </a:t>
            </a:r>
          </a:p>
          <a:p>
            <a:pPr marL="0" indent="0" fontAlgn="auto">
              <a:lnSpc>
                <a:spcPct val="100000"/>
              </a:lnSpc>
              <a:spcBef>
                <a:spcPts val="600"/>
              </a:spcBef>
              <a:spcAft>
                <a:spcPts val="600"/>
              </a:spcAft>
              <a:buFontTx/>
              <a:buNone/>
              <a:defRPr/>
            </a:pPr>
            <a:r>
              <a:rPr lang="fr-CA" sz="1600" noProof="0" dirty="0" smtClean="0"/>
              <a:t>Le nombre de finissants en génie qui ont absolument l’intention de faire carrière en génie a cependant légèrement diminué, même s’ils en ont généralement toujours fortement l’intention. On observe également la tendance inverse en ce qui concerne l’intention de faire une demande de permis d’exercice, avec une augmentation du nombre de finissants qui en ont absolument l’intention. Il sera important de surveiller ces deux points de près afin de vérifier si cette évolution se transforme en tendance.</a:t>
            </a:r>
          </a:p>
          <a:p>
            <a:pPr fontAlgn="auto">
              <a:lnSpc>
                <a:spcPct val="100000"/>
              </a:lnSpc>
              <a:spcBef>
                <a:spcPts val="600"/>
              </a:spcBef>
              <a:spcAft>
                <a:spcPts val="600"/>
              </a:spcAft>
              <a:defRPr/>
            </a:pPr>
            <a:r>
              <a:rPr lang="fr-CA" sz="1600" noProof="0" dirty="0" smtClean="0"/>
              <a:t>Bien que pratiquement tous les étudiants continuent d’indiquer qu’ils ont </a:t>
            </a:r>
            <a:r>
              <a:rPr lang="fr-CA" sz="1600" i="1" noProof="0" dirty="0" smtClean="0"/>
              <a:t>absolument </a:t>
            </a:r>
            <a:r>
              <a:rPr lang="fr-CA" sz="1600" noProof="0" dirty="0" smtClean="0"/>
              <a:t>ou </a:t>
            </a:r>
            <a:r>
              <a:rPr lang="fr-CA" sz="1600" i="1" noProof="0" dirty="0" smtClean="0"/>
              <a:t>probablement </a:t>
            </a:r>
            <a:r>
              <a:rPr lang="fr-CA" sz="1600" noProof="0" dirty="0" smtClean="0"/>
              <a:t>l’intention de faire carrière en génie (98 % comme en 2013), ils sont moins nombreux que l’année dernière à en avoir </a:t>
            </a:r>
            <a:r>
              <a:rPr lang="fr-CA" sz="1600" i="1" noProof="0" dirty="0" smtClean="0"/>
              <a:t>absolument </a:t>
            </a:r>
            <a:r>
              <a:rPr lang="fr-CA" sz="1600" noProof="0" dirty="0" smtClean="0"/>
              <a:t>l’intention (76 % par rapport à 83 % en 2013).</a:t>
            </a:r>
          </a:p>
          <a:p>
            <a:pPr>
              <a:lnSpc>
                <a:spcPct val="100000"/>
              </a:lnSpc>
              <a:spcBef>
                <a:spcPts val="600"/>
              </a:spcBef>
              <a:spcAft>
                <a:spcPts val="600"/>
              </a:spcAft>
            </a:pPr>
            <a:r>
              <a:rPr lang="fr-CA" sz="1600" noProof="0" dirty="0" smtClean="0"/>
              <a:t>Dans l’ensemble, les deux tiers des finissants (66 %) ont probablement l’intention de faire une demande de permis d’exercice, ce qui représente la même </a:t>
            </a:r>
            <a:r>
              <a:rPr lang="fr-CA" sz="1600" dirty="0" smtClean="0"/>
              <a:t>proportion qu’e</a:t>
            </a:r>
            <a:r>
              <a:rPr lang="fr-CA" sz="1600" noProof="0" dirty="0" smtClean="0"/>
              <a:t>n 2013 (68 %). Cependant, le nombre d’étudiants qui feront </a:t>
            </a:r>
            <a:r>
              <a:rPr lang="fr-CA" sz="1600" i="1" dirty="0" smtClean="0"/>
              <a:t>absolument </a:t>
            </a:r>
            <a:r>
              <a:rPr lang="fr-CA" sz="1600" dirty="0" smtClean="0"/>
              <a:t>une demande de permis a légèrement augmenté (45 % par rapport à 40 % en 2013).</a:t>
            </a:r>
            <a:r>
              <a:rPr lang="fr-CA" sz="1600" noProof="0" dirty="0" smtClean="0"/>
              <a:t> </a:t>
            </a:r>
          </a:p>
          <a:p>
            <a:pPr marL="0" fontAlgn="auto">
              <a:lnSpc>
                <a:spcPct val="100000"/>
              </a:lnSpc>
              <a:spcBef>
                <a:spcPts val="600"/>
              </a:spcBef>
              <a:spcAft>
                <a:spcPts val="600"/>
              </a:spcAft>
              <a:buNone/>
              <a:defRPr/>
            </a:pPr>
            <a:r>
              <a:rPr lang="fr-CA" sz="1600" noProof="0" dirty="0" smtClean="0"/>
              <a:t>On observe également une diminution en ce qui concerne le niveau de connaissance des étudiants à l’égard de la profession d’ingénieur. Comparativement à 2013, les étudiants sont plus nombreux à posséder une connaissance limitée des rôles dans l’exercice de la profession et des exigences en matière de permis (8 % par rapport à 2 % en 2013), tandis que la vaste majorité continue d’avoir un niveau de connaissance élevé ou moyen sur le sujet (90 % par rapport à 94 % en 2013). </a:t>
            </a:r>
          </a:p>
          <a:p>
            <a:pPr>
              <a:lnSpc>
                <a:spcPct val="100000"/>
              </a:lnSpc>
              <a:spcBef>
                <a:spcPts val="600"/>
              </a:spcBef>
              <a:spcAft>
                <a:spcPts val="600"/>
              </a:spcAft>
            </a:pPr>
            <a:r>
              <a:rPr lang="fr-CA" sz="1600" noProof="0" dirty="0" smtClean="0"/>
              <a:t>On observe notamment que les étudiants ont tendance à être moins nombreux à savoir qu’un permis est nécessaire pour réaliser des travaux d’ingénierie de façon autonome (87 % par </a:t>
            </a:r>
            <a:r>
              <a:rPr lang="fr-CA" sz="1600" dirty="0" smtClean="0"/>
              <a:t>rapport à 92 % en 2013). </a:t>
            </a:r>
            <a:endParaRPr lang="fr-CA" sz="1600" noProof="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428370266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a:t>Connaissance des responsabilités des organisations </a:t>
            </a:r>
            <a:br>
              <a:rPr lang="fr-CA" dirty="0"/>
            </a:br>
            <a:r>
              <a:rPr lang="fr-CA" dirty="0"/>
              <a:t>et intention de faire une demande de permis d’exercice</a:t>
            </a:r>
            <a:endParaRPr lang="fr-CA" noProof="0" dirty="0" smtClean="0"/>
          </a:p>
        </p:txBody>
      </p:sp>
      <p:sp>
        <p:nvSpPr>
          <p:cNvPr id="106499" name="Content Placeholder 6"/>
          <p:cNvSpPr>
            <a:spLocks noGrp="1"/>
          </p:cNvSpPr>
          <p:nvPr>
            <p:ph idx="1"/>
            <p:custDataLst>
              <p:tags r:id="rId2"/>
            </p:custDataLst>
          </p:nvPr>
        </p:nvSpPr>
        <p:spPr bwMode="auto">
          <a:xfrm>
            <a:off x="229761" y="778766"/>
            <a:ext cx="8758122" cy="430887"/>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La connaissance des responsabilités respectives des organisations influence peu l’intention de faire une demande de permis d’exercice. </a:t>
            </a:r>
            <a:endParaRPr lang="fr-CA" sz="1400" noProof="0" dirty="0" smtClean="0"/>
          </a:p>
        </p:txBody>
      </p:sp>
      <p:sp>
        <p:nvSpPr>
          <p:cNvPr id="10650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3C6F4BD-BC60-40B0-93FA-4739289F3D9D}" type="slidenum">
              <a:rPr lang="en-US"/>
              <a:pPr/>
              <a:t>60</a:t>
            </a:fld>
            <a:endParaRPr lang="en-US" dirty="0"/>
          </a:p>
        </p:txBody>
      </p:sp>
      <p:sp>
        <p:nvSpPr>
          <p:cNvPr id="106700" name="Text Box 182"/>
          <p:cNvSpPr txBox="1">
            <a:spLocks noChangeArrowheads="1"/>
          </p:cNvSpPr>
          <p:nvPr>
            <p:custDataLst>
              <p:tags r:id="rId4"/>
            </p:custDataLst>
          </p:nvPr>
        </p:nvSpPr>
        <p:spPr bwMode="auto">
          <a:xfrm>
            <a:off x="0" y="6170539"/>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1260899190"/>
              </p:ext>
            </p:extLst>
          </p:nvPr>
        </p:nvGraphicFramePr>
        <p:xfrm>
          <a:off x="658192" y="2170299"/>
          <a:ext cx="8123861" cy="3868829"/>
        </p:xfrm>
        <a:graphic>
          <a:graphicData uri="http://schemas.openxmlformats.org/drawingml/2006/table">
            <a:tbl>
              <a:tblPr/>
              <a:tblGrid>
                <a:gridCol w="2217731"/>
                <a:gridCol w="791145"/>
                <a:gridCol w="791145"/>
                <a:gridCol w="720640"/>
                <a:gridCol w="720640"/>
                <a:gridCol w="720640"/>
                <a:gridCol w="720640"/>
                <a:gridCol w="720640"/>
                <a:gridCol w="720640"/>
              </a:tblGrid>
              <a:tr h="47852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mj-lt"/>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2014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26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n=4**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n=6**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944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19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50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rgbClr val="203944"/>
                          </a:solidFill>
                          <a:effectLst/>
                          <a:latin typeface="+mj-lt"/>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17 %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137">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custDataLst>
              <p:tags r:id="rId6"/>
            </p:custDataLst>
          </p:nvPr>
        </p:nvSpPr>
        <p:spPr>
          <a:xfrm>
            <a:off x="6352497" y="6192149"/>
            <a:ext cx="2634055" cy="215444"/>
          </a:xfrm>
          <a:prstGeom prst="rect">
            <a:avLst/>
          </a:prstGeom>
          <a:noFill/>
        </p:spPr>
        <p:txBody>
          <a:bodyPr wrap="none" rtlCol="0">
            <a:spAutoFit/>
          </a:bodyPr>
          <a:lstStyle/>
          <a:p>
            <a:r>
              <a:rPr lang="en-US" sz="800" b="0" dirty="0" smtClean="0"/>
              <a:t>**</a:t>
            </a:r>
            <a:r>
              <a:rPr lang="fr-CA" sz="800" b="0" dirty="0"/>
              <a:t>Base de très faible taille. À interpréter avec réserve</a:t>
            </a:r>
            <a:r>
              <a:rPr lang="en-US" sz="800" b="0" dirty="0" smtClean="0"/>
              <a:t>.</a:t>
            </a:r>
            <a:endParaRPr lang="en-US" sz="800" b="0" dirty="0"/>
          </a:p>
        </p:txBody>
      </p:sp>
      <p:sp>
        <p:nvSpPr>
          <p:cNvPr id="10" name="Text Box 10"/>
          <p:cNvSpPr txBox="1">
            <a:spLocks noChangeArrowheads="1"/>
          </p:cNvSpPr>
          <p:nvPr>
            <p:custDataLst>
              <p:tags r:id="rId7"/>
            </p:custDataLst>
          </p:nvPr>
        </p:nvSpPr>
        <p:spPr bwMode="auto">
          <a:xfrm>
            <a:off x="660016" y="2111965"/>
            <a:ext cx="2006600" cy="1015663"/>
          </a:xfrm>
          <a:prstGeom prst="rect">
            <a:avLst/>
          </a:prstGeom>
          <a:noFill/>
          <a:ln w="3175" algn="ctr">
            <a:solidFill>
              <a:schemeClr val="accent1"/>
            </a:solidFill>
            <a:prstDash val="dash"/>
            <a:miter lim="800000"/>
            <a:headEnd/>
            <a:tailEnd/>
          </a:ln>
        </p:spPr>
        <p:txBody>
          <a:bodyPr>
            <a:spAutoFit/>
          </a:bodyPr>
          <a:lstStyle/>
          <a:p>
            <a:pPr algn="l">
              <a:spcBef>
                <a:spcPts val="0"/>
              </a:spcBef>
            </a:pPr>
            <a:r>
              <a:rPr lang="fr-CA" sz="1000" u="sng" dirty="0" smtClean="0">
                <a:latin typeface="+mj-lt"/>
              </a:rPr>
              <a:t>Définition des niveaux de connaissance</a:t>
            </a:r>
            <a:r>
              <a:rPr lang="en-CA" sz="1000" u="sng" dirty="0" smtClean="0">
                <a:latin typeface="+mj-lt"/>
              </a:rPr>
              <a:t> </a:t>
            </a:r>
            <a:endParaRPr lang="en-CA" sz="1000" u="sng" dirty="0">
              <a:latin typeface="+mj-lt"/>
            </a:endParaRPr>
          </a:p>
          <a:p>
            <a:pPr algn="l">
              <a:spcBef>
                <a:spcPts val="0"/>
              </a:spcBef>
            </a:pPr>
            <a:r>
              <a:rPr lang="fr-CA" sz="1000" i="1" dirty="0" smtClean="0">
                <a:latin typeface="+mj-lt"/>
              </a:rPr>
              <a:t>Élevé :</a:t>
            </a:r>
            <a:r>
              <a:rPr lang="fr-CA" sz="1000" dirty="0" smtClean="0">
                <a:latin typeface="+mj-lt"/>
              </a:rPr>
              <a:t> Tous exacts à la Q9 (4)</a:t>
            </a:r>
            <a:br>
              <a:rPr lang="fr-CA" sz="1000" dirty="0" smtClean="0">
                <a:latin typeface="+mj-lt"/>
              </a:rPr>
            </a:br>
            <a:r>
              <a:rPr lang="fr-CA" sz="1000" i="1" dirty="0" smtClean="0">
                <a:latin typeface="+mj-lt"/>
              </a:rPr>
              <a:t>Moyen </a:t>
            </a:r>
            <a:r>
              <a:rPr lang="fr-CA" sz="1000" dirty="0" smtClean="0">
                <a:latin typeface="+mj-lt"/>
              </a:rPr>
              <a:t>: 2 ou 3 exacts à la Q9</a:t>
            </a:r>
            <a:br>
              <a:rPr lang="fr-CA" sz="1000" dirty="0" smtClean="0">
                <a:latin typeface="+mj-lt"/>
              </a:rPr>
            </a:br>
            <a:r>
              <a:rPr lang="fr-CA" sz="1000" i="1" dirty="0" smtClean="0">
                <a:latin typeface="+mj-lt"/>
              </a:rPr>
              <a:t>Limité</a:t>
            </a:r>
            <a:r>
              <a:rPr lang="en-CA" sz="1000" i="1" dirty="0" smtClean="0">
                <a:latin typeface="+mj-lt"/>
              </a:rPr>
              <a:t> </a:t>
            </a:r>
            <a:r>
              <a:rPr lang="en-CA" sz="1000" dirty="0" smtClean="0">
                <a:latin typeface="+mj-lt"/>
              </a:rPr>
              <a:t>: 1 exact à la </a:t>
            </a:r>
            <a:r>
              <a:rPr lang="en-CA" sz="1000" dirty="0">
                <a:latin typeface="+mj-lt"/>
              </a:rPr>
              <a:t>Q9</a:t>
            </a:r>
            <a:br>
              <a:rPr lang="en-CA" sz="1000" dirty="0">
                <a:latin typeface="+mj-lt"/>
              </a:rPr>
            </a:br>
            <a:r>
              <a:rPr lang="fr-CA" sz="1000" i="1" dirty="0" smtClean="0">
                <a:latin typeface="+mj-lt"/>
              </a:rPr>
              <a:t>Nul</a:t>
            </a:r>
            <a:r>
              <a:rPr lang="en-CA" sz="1000" i="1" dirty="0" smtClean="0">
                <a:latin typeface="+mj-lt"/>
              </a:rPr>
              <a:t> </a:t>
            </a:r>
            <a:r>
              <a:rPr lang="en-CA" sz="1000" dirty="0" smtClean="0">
                <a:latin typeface="+mj-lt"/>
              </a:rPr>
              <a:t>: </a:t>
            </a:r>
            <a:r>
              <a:rPr lang="fr-CA" sz="1000" dirty="0" smtClean="0">
                <a:latin typeface="+mj-lt"/>
              </a:rPr>
              <a:t>Tous inexacts (0) à la</a:t>
            </a:r>
            <a:r>
              <a:rPr lang="en-CA" sz="1000" dirty="0" smtClean="0">
                <a:latin typeface="+mj-lt"/>
              </a:rPr>
              <a:t> Q9</a:t>
            </a:r>
            <a:endParaRPr lang="en-CA" sz="1000" dirty="0">
              <a:latin typeface="+mj-lt"/>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custDataLst>
              <p:tags r:id="rId1"/>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smtClean="0">
                <a:solidFill>
                  <a:schemeClr val="tx1"/>
                </a:solidFill>
              </a:rPr>
              <a:t>Mai 2014</a:t>
            </a:r>
            <a:endParaRPr lang="fr-CA" sz="1400" dirty="0">
              <a:solidFill>
                <a:schemeClr val="tx1"/>
              </a:solidFill>
            </a:endParaRPr>
          </a:p>
        </p:txBody>
      </p:sp>
      <p:sp>
        <p:nvSpPr>
          <p:cNvPr id="10" name="Content Placeholder 8"/>
          <p:cNvSpPr txBox="1">
            <a:spLocks/>
          </p:cNvSpPr>
          <p:nvPr>
            <p:custDataLst>
              <p:tags r:id="rId2"/>
            </p:custDataLst>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fr-CA" sz="1400" i="1" u="none" strike="noStrike" kern="1200" cap="none" spc="0" normalizeH="0" baseline="0" noProof="0" dirty="0" smtClean="0">
                <a:ln>
                  <a:noFill/>
                </a:ln>
                <a:solidFill>
                  <a:schemeClr val="tx1"/>
                </a:solidFill>
                <a:effectLst/>
                <a:uLnTx/>
                <a:uFillTx/>
                <a:latin typeface="+mn-lt"/>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160 Bloor Street East, Suite 300</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noProof="0" dirty="0" smtClean="0">
                <a:ln>
                  <a:noFill/>
                </a:ln>
                <a:solidFill>
                  <a:schemeClr val="tx1"/>
                </a:solidFill>
                <a:effectLst/>
                <a:uLnTx/>
                <a:uFillTx/>
                <a:latin typeface="+mn-lt"/>
              </a:rPr>
              <a:t>Sandra Guiry, vice-présidente</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Téléphone :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Courriel :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noProof="0" dirty="0" smtClean="0">
                <a:ln>
                  <a:noFill/>
                </a:ln>
                <a:solidFill>
                  <a:schemeClr val="tx1"/>
                </a:solidFill>
                <a:effectLst/>
                <a:uLnTx/>
                <a:uFillTx/>
                <a:latin typeface="+mn-lt"/>
              </a:rPr>
              <a:t>Michael Howell, </a:t>
            </a:r>
            <a:r>
              <a:rPr kumimoji="0" lang="fr-CA" sz="1400" b="0" i="0" u="none" strike="noStrike" kern="1200" cap="none" spc="0" normalizeH="0" noProof="0" dirty="0" smtClean="0">
                <a:ln>
                  <a:noFill/>
                </a:ln>
                <a:solidFill>
                  <a:schemeClr val="tx1"/>
                </a:solidFill>
                <a:effectLst/>
                <a:uLnTx/>
                <a:uFillTx/>
                <a:latin typeface="+mn-lt"/>
              </a:rPr>
              <a:t> vice-président associé</a:t>
            </a:r>
            <a:endParaRPr kumimoji="0" lang="fr-CA" sz="1400" b="0" i="0" u="none" strike="noStrike" kern="1200" cap="none" spc="0" normalizeH="0" baseline="0" noProof="0" dirty="0" smtClean="0">
              <a:ln>
                <a:noFill/>
              </a:ln>
              <a:solidFill>
                <a:schemeClr val="tx1"/>
              </a:solidFill>
              <a:effectLst/>
              <a:uLnTx/>
              <a:uFillTx/>
              <a:latin typeface="+mn-lt"/>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Téléphone :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noProof="0" dirty="0" smtClean="0">
                <a:ln>
                  <a:noFill/>
                </a:ln>
                <a:solidFill>
                  <a:schemeClr val="tx1"/>
                </a:solidFill>
                <a:effectLst/>
                <a:uLnTx/>
                <a:uFillTx/>
                <a:latin typeface="+mn-lt"/>
              </a:rPr>
              <a:t>Courriel : Michael.Howell@ipsos.co</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a:t>
            </a:r>
          </a:p>
        </p:txBody>
      </p:sp>
      <p:sp>
        <p:nvSpPr>
          <p:cNvPr id="80899" name="Rectangle 3"/>
          <p:cNvSpPr>
            <a:spLocks noGrp="1" noChangeArrowheads="1"/>
          </p:cNvSpPr>
          <p:nvPr>
            <p:ph idx="1"/>
            <p:custDataLst>
              <p:tags r:id="rId2"/>
            </p:custDataLst>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Poursuivre des études ou trouver un emploi</a:t>
            </a:r>
          </a:p>
          <a:p>
            <a:pPr>
              <a:lnSpc>
                <a:spcPct val="100000"/>
              </a:lnSpc>
              <a:spcBef>
                <a:spcPts val="600"/>
              </a:spcBef>
            </a:pPr>
            <a:r>
              <a:rPr lang="fr-CA" sz="1400" noProof="0" dirty="0" smtClean="0">
                <a:solidFill>
                  <a:srgbClr val="1F497D"/>
                </a:solidFill>
              </a:rPr>
              <a:t>Plus de huit finissants sur dix (85 %) indiquent avoir l’intention de trouver un emploi après avoir obtenu leur baccalauréat en génie, tandis qu’un sur dix (9 %) projette de poursuivre ses études.</a:t>
            </a:r>
            <a:r>
              <a:rPr lang="fr-CA" sz="1400" noProof="0" dirty="0" smtClean="0"/>
              <a:t> </a:t>
            </a:r>
          </a:p>
          <a:p>
            <a:pPr>
              <a:lnSpc>
                <a:spcPct val="100000"/>
              </a:lnSpc>
              <a:spcBef>
                <a:spcPts val="600"/>
              </a:spcBef>
            </a:pPr>
            <a:r>
              <a:rPr lang="fr-CA" sz="1400" noProof="0" dirty="0" smtClean="0"/>
              <a:t>La vaste majorité des finissants qui ont l’intention de poursuivre leurs études (n=12) prévoit poursuivre des études supérieures en génie. </a:t>
            </a:r>
            <a:r>
              <a:rPr lang="fr-CA" sz="1400" i="1" noProof="0" dirty="0" smtClean="0"/>
              <a:t>En raison de la très faible taille de la base, les résultats doivent être interprétés avec réserve. </a:t>
            </a:r>
            <a:r>
              <a:rPr lang="fr-CA" sz="1400" i="1" noProof="0" dirty="0" smtClean="0">
                <a:solidFill>
                  <a:srgbClr val="1F497D"/>
                </a:solidFill>
              </a:rPr>
              <a:t> </a:t>
            </a:r>
            <a:endParaRPr lang="fr-CA" sz="1400" noProof="0" dirty="0" smtClean="0"/>
          </a:p>
          <a:p>
            <a:pPr>
              <a:lnSpc>
                <a:spcPct val="100000"/>
              </a:lnSpc>
              <a:spcBef>
                <a:spcPts val="600"/>
              </a:spcBef>
            </a:pPr>
            <a:r>
              <a:rPr lang="fr-CA" sz="1400" noProof="0" dirty="0" smtClean="0"/>
              <a:t>Parmi les étudiants qui prévoient poursuivre leurs études, c’est au Nouveau­-Brunswick qu’ils comptent le faire le plus souvent, suivi par la Nouvelle­­-Écosse et l’Ontario. </a:t>
            </a:r>
          </a:p>
          <a:p>
            <a:pPr>
              <a:lnSpc>
                <a:spcPct val="100000"/>
              </a:lnSpc>
              <a:spcBef>
                <a:spcPts val="600"/>
              </a:spcBef>
            </a:pPr>
            <a:endParaRPr lang="fr-CA" sz="1400" noProof="0" dirty="0" smtClean="0"/>
          </a:p>
          <a:p>
            <a:pPr>
              <a:lnSpc>
                <a:spcPct val="100000"/>
              </a:lnSpc>
              <a:spcBef>
                <a:spcPts val="600"/>
              </a:spcBef>
              <a:buFontTx/>
              <a:buNone/>
            </a:pPr>
            <a:r>
              <a:rPr lang="fr-CA" sz="1600" b="1" noProof="0" dirty="0" smtClean="0"/>
              <a:t>Intentions futures : Faire carrière en génie</a:t>
            </a:r>
          </a:p>
          <a:p>
            <a:pPr>
              <a:lnSpc>
                <a:spcPct val="100000"/>
              </a:lnSpc>
              <a:spcBef>
                <a:spcPts val="600"/>
              </a:spcBef>
            </a:pPr>
            <a:r>
              <a:rPr lang="fr-CA" sz="1400" noProof="0" dirty="0" smtClean="0"/>
              <a:t>Pratiquement tous les étudiants (98 %) prévoient faire carrière en génie, les trois quarts le feront </a:t>
            </a:r>
            <a:r>
              <a:rPr lang="fr-CA" sz="1400" i="1" noProof="0" dirty="0" smtClean="0"/>
              <a:t>absolument </a:t>
            </a:r>
            <a:r>
              <a:rPr lang="fr-CA" sz="1400" noProof="0" dirty="0" smtClean="0"/>
              <a:t>(76 %), tandis qu’un peu plus de deux sur dix le feront </a:t>
            </a:r>
            <a:r>
              <a:rPr lang="fr-CA" sz="1400" i="1" noProof="0" dirty="0" smtClean="0"/>
              <a:t>probablement </a:t>
            </a:r>
            <a:r>
              <a:rPr lang="fr-CA" sz="1400" noProof="0" dirty="0" smtClean="0"/>
              <a:t>(22 %). Très peu d’étudiants (2 %) ne feront </a:t>
            </a:r>
            <a:r>
              <a:rPr lang="fr-CA" sz="1400" i="1" noProof="0" dirty="0" smtClean="0"/>
              <a:t>probablement </a:t>
            </a:r>
            <a:r>
              <a:rPr lang="fr-CA" sz="1400" i="1" u="sng" noProof="0" dirty="0" smtClean="0"/>
              <a:t>pas</a:t>
            </a:r>
            <a:r>
              <a:rPr lang="fr-CA" sz="1400" i="1" noProof="0" dirty="0" smtClean="0"/>
              <a:t> </a:t>
            </a:r>
            <a:r>
              <a:rPr lang="fr-CA" sz="1400" noProof="0" dirty="0" smtClean="0"/>
              <a:t>carrière en génie, tandis qu’aucun n’a indiqué </a:t>
            </a:r>
            <a:r>
              <a:rPr lang="fr-CA" sz="1400" i="1" noProof="0" dirty="0" smtClean="0"/>
              <a:t>absolument pas.</a:t>
            </a:r>
            <a:r>
              <a:rPr lang="fr-CA" sz="1400" noProof="0" dirty="0" smtClean="0"/>
              <a:t>  </a:t>
            </a:r>
          </a:p>
          <a:p>
            <a:pPr>
              <a:lnSpc>
                <a:spcPct val="100000"/>
              </a:lnSpc>
              <a:spcBef>
                <a:spcPts val="600"/>
              </a:spcBef>
            </a:pPr>
            <a:r>
              <a:rPr lang="fr-CA" sz="1400" noProof="0" dirty="0" smtClean="0"/>
              <a:t>Plus de neuf étudiants sur dix (94 %) indiquent qu’au début de leurs études ils projetaient d’exercer le génie après l’obtention de leur diplôme. Les deux tiers des étudiants ont commencé leurs études avec l’intention </a:t>
            </a:r>
            <a:r>
              <a:rPr lang="fr-CA" sz="1400" i="1" noProof="0" dirty="0" smtClean="0"/>
              <a:t>absolue </a:t>
            </a:r>
            <a:r>
              <a:rPr lang="fr-CA" sz="1400" noProof="0" dirty="0" smtClean="0"/>
              <a:t>d’exercer le génie (64 %), tandis que trois sur dix prévoyaient </a:t>
            </a:r>
            <a:r>
              <a:rPr lang="fr-CA" sz="1400" i="1" noProof="0" dirty="0" smtClean="0"/>
              <a:t>probablement </a:t>
            </a:r>
            <a:r>
              <a:rPr lang="fr-CA" sz="1400" noProof="0" dirty="0" smtClean="0"/>
              <a:t>exercer le génie (31 %). </a:t>
            </a:r>
          </a:p>
          <a:p>
            <a:pPr>
              <a:lnSpc>
                <a:spcPct val="100000"/>
              </a:lnSpc>
              <a:spcBef>
                <a:spcPts val="600"/>
              </a:spcBef>
            </a:pPr>
            <a:endParaRPr lang="fr-CA" sz="1400" noProof="0" dirty="0" smtClean="0"/>
          </a:p>
          <a:p>
            <a:pPr>
              <a:lnSpc>
                <a:spcPct val="100000"/>
              </a:lnSpc>
              <a:spcBef>
                <a:spcPts val="600"/>
              </a:spcBef>
            </a:pPr>
            <a:endParaRPr lang="fr-CA" sz="1400" noProof="0" dirty="0" smtClean="0"/>
          </a:p>
          <a:p>
            <a:pPr>
              <a:lnSpc>
                <a:spcPct val="100000"/>
              </a:lnSpc>
              <a:spcBef>
                <a:spcPts val="600"/>
              </a:spcBef>
              <a:buFontTx/>
              <a:buNone/>
            </a:pPr>
            <a:endParaRPr lang="fr-CA" sz="1400" noProof="0" dirty="0" smtClean="0"/>
          </a:p>
        </p:txBody>
      </p:sp>
      <p:sp>
        <p:nvSpPr>
          <p:cNvPr id="809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E7D3903-9EDD-4C13-9FEF-5C30E627DE5A}" type="slidenum">
              <a:rPr lang="en-US"/>
              <a:pPr/>
              <a:t>7</a:t>
            </a:fld>
            <a:endParaRPr lang="en-US" dirty="0"/>
          </a:p>
        </p:txBody>
      </p:sp>
    </p:spTree>
    <p:extLst>
      <p:ext uri="{BB962C8B-B14F-4D97-AF65-F5344CB8AC3E}">
        <p14:creationId xmlns:p14="http://schemas.microsoft.com/office/powerpoint/2010/main" val="41111296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1923" name="Rectangle 3"/>
          <p:cNvSpPr>
            <a:spLocks noGrp="1" noChangeArrowheads="1"/>
          </p:cNvSpPr>
          <p:nvPr>
            <p:ph idx="1"/>
            <p:custDataLst>
              <p:tags r:id="rId2"/>
            </p:custDataLst>
          </p:nvPr>
        </p:nvSpPr>
        <p:spPr bwMode="auto">
          <a:xfrm>
            <a:off x="456335" y="901407"/>
            <a:ext cx="8136948"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Faire carrière en génie </a:t>
            </a:r>
            <a:r>
              <a:rPr lang="fr-CA" sz="1600" noProof="0" dirty="0" smtClean="0"/>
              <a:t>(suite)</a:t>
            </a:r>
          </a:p>
          <a:p>
            <a:pPr>
              <a:lnSpc>
                <a:spcPct val="100000"/>
              </a:lnSpc>
              <a:spcBef>
                <a:spcPts val="600"/>
              </a:spcBef>
              <a:buSzPct val="90000"/>
            </a:pPr>
            <a:r>
              <a:rPr lang="fr-CA" sz="1400" noProof="0" dirty="0" smtClean="0"/>
              <a:t>Comme l’ensemble des finissants, plus de neuf étudiants sur dix qui envisagent de faire carrière en génie indiquent qu’ils avaient </a:t>
            </a:r>
            <a:r>
              <a:rPr lang="fr-CA" sz="1400" i="1" noProof="0" dirty="0" smtClean="0"/>
              <a:t>absolument </a:t>
            </a:r>
            <a:r>
              <a:rPr lang="fr-CA" sz="1400" noProof="0" dirty="0" smtClean="0"/>
              <a:t>(65 %) ou </a:t>
            </a:r>
            <a:r>
              <a:rPr lang="fr-CA" sz="1400" i="1" noProof="0" dirty="0" smtClean="0"/>
              <a:t>probablement </a:t>
            </a:r>
            <a:r>
              <a:rPr lang="fr-CA" sz="1400" noProof="0" dirty="0" smtClean="0"/>
              <a:t>(31 %) l’intention de le faire au début de leurs études. Moins d’un étudiant sur dix (4 %) indique qu’il voulait faire carrière dans un autre domaine. </a:t>
            </a:r>
          </a:p>
          <a:p>
            <a:pPr lvl="1">
              <a:lnSpc>
                <a:spcPct val="100000"/>
              </a:lnSpc>
              <a:spcBef>
                <a:spcPts val="600"/>
              </a:spcBef>
            </a:pPr>
            <a:endParaRPr lang="fr-CA" sz="1400" noProof="0" dirty="0" smtClean="0"/>
          </a:p>
          <a:p>
            <a:pPr>
              <a:lnSpc>
                <a:spcPct val="100000"/>
              </a:lnSpc>
              <a:spcBef>
                <a:spcPts val="600"/>
              </a:spcBef>
              <a:buFontTx/>
              <a:buNone/>
            </a:pPr>
            <a:r>
              <a:rPr lang="fr-CA" sz="1600" b="1" noProof="0" dirty="0" smtClean="0"/>
              <a:t>Intentions futures : Faire une demande de permis d’exercice</a:t>
            </a:r>
          </a:p>
          <a:p>
            <a:pPr>
              <a:lnSpc>
                <a:spcPct val="100000"/>
              </a:lnSpc>
              <a:spcBef>
                <a:spcPts val="600"/>
              </a:spcBef>
            </a:pPr>
            <a:r>
              <a:rPr lang="fr-CA" sz="1400" noProof="0" dirty="0" smtClean="0"/>
              <a:t>De </a:t>
            </a:r>
            <a:r>
              <a:rPr lang="fr-CA" sz="1400" u="sng" noProof="0" dirty="0" smtClean="0"/>
              <a:t>tous</a:t>
            </a:r>
            <a:r>
              <a:rPr lang="fr-CA" sz="1400" noProof="0" dirty="0" smtClean="0"/>
              <a:t> les finissants, quatre sur dix (45 %) indiquent avoir </a:t>
            </a:r>
            <a:r>
              <a:rPr lang="fr-CA" sz="1400" i="1" noProof="0" dirty="0" smtClean="0"/>
              <a:t>absolument </a:t>
            </a:r>
            <a:r>
              <a:rPr lang="fr-CA" sz="1400" noProof="0" dirty="0" smtClean="0"/>
              <a:t>l’intention de faire une demande de permis d’exercice, tandis qu’environ deux sur dix (21 %) disent en avoir </a:t>
            </a:r>
            <a:r>
              <a:rPr lang="fr-CA" sz="1400" i="1" noProof="0" dirty="0" smtClean="0"/>
              <a:t>probablement </a:t>
            </a:r>
            <a:r>
              <a:rPr lang="fr-CA" sz="1400" noProof="0" dirty="0" smtClean="0"/>
              <a:t>l’intention. Le quart des étudiants ne prévoient pas faire de demande de permis; parmi eux, deux sur dix ne le feront </a:t>
            </a:r>
            <a:r>
              <a:rPr lang="fr-CA" sz="1400" i="1" noProof="0" dirty="0" smtClean="0"/>
              <a:t>probablement </a:t>
            </a:r>
            <a:r>
              <a:rPr lang="fr-CA" sz="1400" noProof="0" dirty="0" smtClean="0"/>
              <a:t>pas (7 %), tandis que moins d’un sur dix ne le fera </a:t>
            </a:r>
            <a:r>
              <a:rPr lang="fr-CA" sz="1400" i="1" noProof="0" dirty="0" smtClean="0"/>
              <a:t>absolument </a:t>
            </a:r>
            <a:r>
              <a:rPr lang="fr-CA" sz="1400" noProof="0" dirty="0" smtClean="0"/>
              <a:t>pas (7 %). Un sur dix ne sait pas (11 %).</a:t>
            </a:r>
          </a:p>
          <a:p>
            <a:pPr lvl="1">
              <a:lnSpc>
                <a:spcPct val="100000"/>
              </a:lnSpc>
              <a:spcBef>
                <a:spcPts val="600"/>
              </a:spcBef>
              <a:buFont typeface="Wingdings" pitchFamily="2" charset="2"/>
              <a:buChar char="Ø"/>
            </a:pPr>
            <a:r>
              <a:rPr lang="fr-CA" sz="1400" noProof="0" dirty="0" smtClean="0"/>
              <a:t>Parmi les étudiants qui prévoient faire carrière en génie, 46 % indiquent vouloir </a:t>
            </a:r>
            <a:r>
              <a:rPr lang="fr-CA" sz="1400" i="1" noProof="0" dirty="0" smtClean="0"/>
              <a:t>absolument </a:t>
            </a:r>
            <a:r>
              <a:rPr lang="fr-CA" sz="1400" noProof="0" dirty="0" smtClean="0"/>
              <a:t>faire une demande de permis et 21 % </a:t>
            </a:r>
            <a:r>
              <a:rPr lang="fr-CA" sz="1400" i="1" noProof="0" dirty="0" smtClean="0"/>
              <a:t>probablement, </a:t>
            </a:r>
            <a:r>
              <a:rPr lang="fr-CA" sz="1400" noProof="0" dirty="0" smtClean="0"/>
              <a:t>pratiquement comme l’ensemble des finissants. </a:t>
            </a:r>
          </a:p>
          <a:p>
            <a:pPr>
              <a:lnSpc>
                <a:spcPct val="100000"/>
              </a:lnSpc>
              <a:spcBef>
                <a:spcPts val="600"/>
              </a:spcBef>
            </a:pPr>
            <a:r>
              <a:rPr lang="fr-CA" sz="1400" noProof="0" dirty="0" smtClean="0"/>
              <a:t>Parmi ceux qui n’ont </a:t>
            </a:r>
            <a:r>
              <a:rPr lang="fr-CA" sz="1400" u="sng" noProof="0" dirty="0" smtClean="0"/>
              <a:t>pas</a:t>
            </a:r>
            <a:r>
              <a:rPr lang="fr-CA" sz="1400" noProof="0" dirty="0" smtClean="0"/>
              <a:t> l’intention de faire immédiatement une demande de permis, neuf étudiants sur dix indiquent qu’ils vont </a:t>
            </a:r>
            <a:r>
              <a:rPr lang="fr-CA" sz="1400" i="1" noProof="0" dirty="0" smtClean="0"/>
              <a:t>probablement </a:t>
            </a:r>
            <a:r>
              <a:rPr lang="fr-CA" sz="1400" noProof="0" dirty="0" smtClean="0"/>
              <a:t>ou </a:t>
            </a:r>
            <a:r>
              <a:rPr lang="fr-CA" sz="1400" i="1" noProof="0" dirty="0" smtClean="0"/>
              <a:t>absolument </a:t>
            </a:r>
            <a:r>
              <a:rPr lang="fr-CA" sz="1400" noProof="0" dirty="0" smtClean="0"/>
              <a:t>faire une demande de permis un jour (91 %), tandis qu’un sur dix n’envisage pas de faire une demande un jour (9 %).</a:t>
            </a:r>
            <a:r>
              <a:rPr lang="fr-CA" sz="1400" noProof="0" dirty="0" smtClean="0">
                <a:solidFill>
                  <a:srgbClr val="1F497D"/>
                </a:solidFill>
              </a:rPr>
              <a:t> </a:t>
            </a:r>
            <a:r>
              <a:rPr lang="fr-CA" sz="1400" i="1" noProof="0" dirty="0" smtClean="0">
                <a:solidFill>
                  <a:srgbClr val="1F497D"/>
                </a:solidFill>
              </a:rPr>
              <a:t>En raison de la très faible taille de la base, les résultats doivent être interprétés avec réserve.</a:t>
            </a:r>
            <a:endParaRPr lang="fr-CA" sz="1400" noProof="0" dirty="0" smtClean="0"/>
          </a:p>
          <a:p>
            <a:pPr>
              <a:lnSpc>
                <a:spcPct val="100000"/>
              </a:lnSpc>
              <a:spcBef>
                <a:spcPts val="600"/>
              </a:spcBef>
            </a:pPr>
            <a:r>
              <a:rPr lang="fr-CA" sz="1400" noProof="0" dirty="0" smtClean="0">
                <a:solidFill>
                  <a:srgbClr val="1F497D"/>
                </a:solidFill>
              </a:rPr>
              <a:t>Parmi ceux qui n’ont </a:t>
            </a:r>
            <a:r>
              <a:rPr lang="fr-CA" sz="1400" u="sng" noProof="0" dirty="0" smtClean="0">
                <a:solidFill>
                  <a:srgbClr val="1F497D"/>
                </a:solidFill>
              </a:rPr>
              <a:t>pas</a:t>
            </a:r>
            <a:r>
              <a:rPr lang="fr-CA" sz="1400" noProof="0" dirty="0" smtClean="0">
                <a:solidFill>
                  <a:srgbClr val="1F497D"/>
                </a:solidFill>
              </a:rPr>
              <a:t> l’intention de faire une demande de permis, la vaste majorité (n=13) a changé d’idée </a:t>
            </a:r>
            <a:r>
              <a:rPr lang="fr-CA" sz="1400" dirty="0" smtClean="0">
                <a:solidFill>
                  <a:srgbClr val="1F497D"/>
                </a:solidFill>
              </a:rPr>
              <a:t>après avoir appris qu’il était nécessaire pour pouvoir utiliser légalement le titre « ingénieur » et exercer le génie et indique maintenant qu’elle fera </a:t>
            </a:r>
            <a:r>
              <a:rPr lang="fr-CA" sz="1400" i="1" dirty="0" smtClean="0">
                <a:solidFill>
                  <a:srgbClr val="1F497D"/>
                </a:solidFill>
              </a:rPr>
              <a:t>absolument </a:t>
            </a:r>
            <a:r>
              <a:rPr lang="fr-CA" sz="1400" dirty="0" smtClean="0">
                <a:solidFill>
                  <a:srgbClr val="1F497D"/>
                </a:solidFill>
              </a:rPr>
              <a:t>ou </a:t>
            </a:r>
            <a:r>
              <a:rPr lang="fr-CA" sz="1400" i="1" dirty="0" smtClean="0">
                <a:solidFill>
                  <a:srgbClr val="1F497D"/>
                </a:solidFill>
              </a:rPr>
              <a:t>probablement </a:t>
            </a:r>
            <a:r>
              <a:rPr lang="fr-CA" sz="1400" dirty="0" smtClean="0">
                <a:solidFill>
                  <a:srgbClr val="1F497D"/>
                </a:solidFill>
              </a:rPr>
              <a:t>une demande de permis.</a:t>
            </a:r>
            <a:r>
              <a:rPr lang="fr-CA" sz="1400" noProof="0" dirty="0" smtClean="0">
                <a:solidFill>
                  <a:srgbClr val="1F497D"/>
                </a:solidFill>
              </a:rPr>
              <a:t> </a:t>
            </a:r>
            <a:r>
              <a:rPr lang="fr-CA" sz="1400" i="1" noProof="0" dirty="0" smtClean="0">
                <a:solidFill>
                  <a:srgbClr val="1F497D"/>
                </a:solidFill>
              </a:rPr>
              <a:t>En raison de la très faible taille de la base, les résultats doivent être interprétés avec réserve. </a:t>
            </a:r>
            <a:endParaRPr lang="fr-CA" noProof="0" dirty="0" smtClean="0"/>
          </a:p>
          <a:p>
            <a:pPr>
              <a:lnSpc>
                <a:spcPct val="100000"/>
              </a:lnSpc>
              <a:spcBef>
                <a:spcPts val="600"/>
              </a:spcBef>
            </a:pPr>
            <a:endParaRPr lang="fr-CA" sz="1400" noProof="0" dirty="0" smtClean="0"/>
          </a:p>
          <a:p>
            <a:pPr>
              <a:lnSpc>
                <a:spcPct val="100000"/>
              </a:lnSpc>
              <a:spcBef>
                <a:spcPts val="600"/>
              </a:spcBef>
            </a:pPr>
            <a:endParaRPr lang="fr-CA" sz="1400" noProof="0" dirty="0" smtClean="0"/>
          </a:p>
          <a:p>
            <a:pPr>
              <a:lnSpc>
                <a:spcPct val="100000"/>
              </a:lnSpc>
              <a:spcBef>
                <a:spcPts val="600"/>
              </a:spcBef>
            </a:pPr>
            <a:endParaRPr lang="fr-CA" sz="1400" noProof="0" dirty="0" smtClean="0"/>
          </a:p>
          <a:p>
            <a:pPr>
              <a:lnSpc>
                <a:spcPct val="100000"/>
              </a:lnSpc>
              <a:spcBef>
                <a:spcPts val="600"/>
              </a:spcBef>
              <a:buFontTx/>
              <a:buNone/>
            </a:pPr>
            <a:endParaRPr lang="fr-CA" sz="1600" noProof="0" dirty="0" smtClean="0"/>
          </a:p>
        </p:txBody>
      </p:sp>
      <p:sp>
        <p:nvSpPr>
          <p:cNvPr id="8192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854C0BE-1E28-446A-8F46-BC0E6F694244}" type="slidenum">
              <a:rPr lang="en-US"/>
              <a:pPr/>
              <a:t>8</a:t>
            </a:fld>
            <a:endParaRPr lang="en-US" dirty="0"/>
          </a:p>
        </p:txBody>
      </p:sp>
    </p:spTree>
    <p:extLst>
      <p:ext uri="{BB962C8B-B14F-4D97-AF65-F5344CB8AC3E}">
        <p14:creationId xmlns:p14="http://schemas.microsoft.com/office/powerpoint/2010/main" val="4473391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noProof="0" dirty="0" smtClean="0"/>
              <a:t>Résumé (suite)</a:t>
            </a:r>
          </a:p>
        </p:txBody>
      </p:sp>
      <p:sp>
        <p:nvSpPr>
          <p:cNvPr id="82947" name="Rectangle 7"/>
          <p:cNvSpPr>
            <a:spLocks noGrp="1" noChangeArrowheads="1"/>
          </p:cNvSpPr>
          <p:nvPr>
            <p:ph idx="1"/>
            <p:custDataLst>
              <p:tags r:id="rId2"/>
            </p:custDataLst>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noProof="0" dirty="0" smtClean="0"/>
              <a:t>Intentions futures : Faire une demande de permis d’exercice </a:t>
            </a:r>
            <a:r>
              <a:rPr lang="fr-CA" sz="1600" noProof="0" dirty="0" smtClean="0"/>
              <a:t>(suite)</a:t>
            </a:r>
          </a:p>
          <a:p>
            <a:pPr>
              <a:lnSpc>
                <a:spcPct val="100000"/>
              </a:lnSpc>
              <a:spcBef>
                <a:spcPts val="600"/>
              </a:spcBef>
            </a:pPr>
            <a:r>
              <a:rPr lang="fr-CA" sz="1400" noProof="0" dirty="0" smtClean="0"/>
              <a:t>Parmi les étudiants qui </a:t>
            </a:r>
            <a:r>
              <a:rPr lang="fr-CA" sz="1400" dirty="0" smtClean="0"/>
              <a:t>ont l’intention de faire une demande de permis, sept sur dix prévoient le faire dans les douze mois qui suivent l’obtention de leur diplôme (69 %). Parmi ce groupe, la moitié prévoit le faire dans les six mois (52 %). Un peu plus d’un étudiant sur dix envisage d’attendre au moins un an (15 %) ou est incertain (16 %).</a:t>
            </a:r>
            <a:endParaRPr lang="fr-CA" sz="1400" noProof="0" dirty="0" smtClean="0"/>
          </a:p>
          <a:p>
            <a:pPr>
              <a:lnSpc>
                <a:spcPct val="100000"/>
              </a:lnSpc>
              <a:spcBef>
                <a:spcPts val="600"/>
              </a:spcBef>
            </a:pPr>
            <a:r>
              <a:rPr lang="fr-CA" sz="1400" noProof="0" dirty="0" smtClean="0"/>
              <a:t>Parmi ceux qui prévoient attendre au moins un an avant de faire une demande de permis ou qui sont incertains, pratiquement tous les étudiants (n=44) indiquent comme raison le désir d’acquérir l’expérience requise. </a:t>
            </a:r>
          </a:p>
          <a:p>
            <a:pPr lvl="1">
              <a:lnSpc>
                <a:spcPct val="100000"/>
              </a:lnSpc>
              <a:spcBef>
                <a:spcPts val="600"/>
              </a:spcBef>
              <a:buFont typeface="Wingdings" pitchFamily="2" charset="2"/>
              <a:buChar char="Ø"/>
            </a:pPr>
            <a:r>
              <a:rPr lang="fr-CA" sz="1400" noProof="0" dirty="0" smtClean="0"/>
              <a:t>Lorsqu’ils apprennent qu’en déposant une demande de permis dans les six mois qui suivent l’obtention de leur diplôme, ils peuvent être exemptés des frais de participation au programme d’</a:t>
            </a:r>
            <a:r>
              <a:rPr lang="fr-CA" sz="1400" dirty="0" smtClean="0"/>
              <a:t>ingénieur stagiaire pour la première année, plus de neuf étudiants sur dix (95 %) indiquent qu’ils sont susceptibles de faire une demande dans ce délai.</a:t>
            </a:r>
            <a:endParaRPr lang="fr-CA" sz="1400" noProof="0" dirty="0" smtClean="0"/>
          </a:p>
          <a:p>
            <a:pPr lvl="1">
              <a:lnSpc>
                <a:spcPct val="100000"/>
              </a:lnSpc>
              <a:spcBef>
                <a:spcPts val="600"/>
              </a:spcBef>
              <a:buFont typeface="Wingdings" pitchFamily="2" charset="2"/>
              <a:buChar char="Ø"/>
            </a:pPr>
            <a:endParaRPr lang="fr-CA" sz="1400" noProof="0" dirty="0" smtClean="0"/>
          </a:p>
          <a:p>
            <a:pPr>
              <a:lnSpc>
                <a:spcPct val="100000"/>
              </a:lnSpc>
              <a:spcBef>
                <a:spcPts val="600"/>
              </a:spcBef>
              <a:buFontTx/>
              <a:buNone/>
            </a:pPr>
            <a:r>
              <a:rPr lang="fr-CA" sz="1600" b="1" noProof="0" dirty="0" smtClean="0"/>
              <a:t>Connaissance de la profession d’ingénieur </a:t>
            </a:r>
          </a:p>
          <a:p>
            <a:pPr>
              <a:lnSpc>
                <a:spcPct val="100000"/>
              </a:lnSpc>
              <a:spcBef>
                <a:spcPts val="600"/>
              </a:spcBef>
            </a:pPr>
            <a:r>
              <a:rPr lang="fr-CA" sz="1400" noProof="0" dirty="0" smtClean="0"/>
              <a:t>Huit étudiants sur dix (83 %), soit la vaste majorité d’entre eux, savent que le génie est réglementé par des lois et des règlements, tandis qu’un sur dix pense que le génie n’est pas réglementé et 7 % sont incertains. </a:t>
            </a:r>
            <a:endParaRPr lang="fr-CA" noProof="0" dirty="0" smtClean="0"/>
          </a:p>
          <a:p>
            <a:pPr>
              <a:lnSpc>
                <a:spcPct val="100000"/>
              </a:lnSpc>
              <a:spcBef>
                <a:spcPts val="600"/>
              </a:spcBef>
            </a:pPr>
            <a:r>
              <a:rPr lang="fr-CA" sz="1400" noProof="0" dirty="0" smtClean="0"/>
              <a:t>Les niveaux de connaissance qu’ont les étudiants de la </a:t>
            </a:r>
            <a:r>
              <a:rPr lang="fr-CA" sz="1400" i="1" noProof="0" dirty="0" smtClean="0"/>
              <a:t>Loi sur les ingénieurs </a:t>
            </a:r>
            <a:r>
              <a:rPr lang="fr-CA" sz="1400" noProof="0" dirty="0" smtClean="0"/>
              <a:t>sont divers. Quatre étudiants sur dix </a:t>
            </a:r>
            <a:r>
              <a:rPr lang="fr-CA" sz="1400" dirty="0" smtClean="0"/>
              <a:t>disent la connaître assez bien (38 %) ou un peu (43 %), tandis que 4 % d’entre eux indiquent très bien la connaître. Ils sont seulement 4 % à n’en avoir jamais entendu parler.</a:t>
            </a:r>
            <a:r>
              <a:rPr lang="fr-CA" sz="1400" noProof="0" dirty="0" smtClean="0"/>
              <a:t> </a:t>
            </a:r>
          </a:p>
          <a:p>
            <a:pPr>
              <a:lnSpc>
                <a:spcPct val="100000"/>
              </a:lnSpc>
              <a:spcBef>
                <a:spcPts val="600"/>
              </a:spcBef>
            </a:pPr>
            <a:r>
              <a:rPr lang="fr-CA" sz="1400" noProof="0" dirty="0" smtClean="0"/>
              <a:t>Neuf étudiants sur dix savent qu’un permis est nécessaire pour </a:t>
            </a:r>
            <a:r>
              <a:rPr lang="fr-CA" sz="1400" dirty="0" smtClean="0"/>
              <a:t>réaliser des travaux d’ingénierie de façon autonome (87 %) et sept sur dix savent qu’il est nécessaire pour utiliser le titre « ingénieur » (71 %). De plus, ils sont huit sur dix à savoir qu’un permis n’est pas nécessaire pour réaliser des travaux d’ingénierie sous la direction d’un ingénieur titulaire de permis (</a:t>
            </a:r>
            <a:r>
              <a:rPr lang="fr-CA" sz="1400" noProof="0" dirty="0" smtClean="0"/>
              <a:t>80 %).</a:t>
            </a:r>
          </a:p>
          <a:p>
            <a:pPr>
              <a:lnSpc>
                <a:spcPct val="100000"/>
              </a:lnSpc>
              <a:spcBef>
                <a:spcPts val="600"/>
              </a:spcBef>
            </a:pPr>
            <a:endParaRPr lang="fr-CA" sz="1400" noProof="0" dirty="0" smtClean="0"/>
          </a:p>
          <a:p>
            <a:pPr>
              <a:lnSpc>
                <a:spcPct val="100000"/>
              </a:lnSpc>
              <a:spcBef>
                <a:spcPts val="600"/>
              </a:spcBef>
            </a:pPr>
            <a:endParaRPr lang="fr-CA" sz="1400" noProof="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396489366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2"/>
</p:tagLst>
</file>

<file path=ppt/tags/tag102.xml><?xml version="1.0" encoding="utf-8"?>
<p:tagLst xmlns:a="http://schemas.openxmlformats.org/drawingml/2006/main" xmlns:r="http://schemas.openxmlformats.org/officeDocument/2006/relationships" xmlns:p="http://schemas.openxmlformats.org/presentationml/2006/main">
  <p:tag name="NUM" val="1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10"/>
</p:tagLst>
</file>

<file path=ppt/tags/tag126.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12"/>
</p:tagLst>
</file>

<file path=ppt/tags/tag128.xml><?xml version="1.0" encoding="utf-8"?>
<p:tagLst xmlns:a="http://schemas.openxmlformats.org/drawingml/2006/main" xmlns:r="http://schemas.openxmlformats.org/officeDocument/2006/relationships" xmlns:p="http://schemas.openxmlformats.org/presentationml/2006/main">
  <p:tag name="NUM" val="1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8"/>
</p:tagLst>
</file>

<file path=ppt/tags/tag137.xml><?xml version="1.0" encoding="utf-8"?>
<p:tagLst xmlns:a="http://schemas.openxmlformats.org/drawingml/2006/main" xmlns:r="http://schemas.openxmlformats.org/officeDocument/2006/relationships" xmlns:p="http://schemas.openxmlformats.org/presentationml/2006/main">
  <p:tag name="NUM" val="9"/>
</p:tagLst>
</file>

<file path=ppt/tags/tag138.xml><?xml version="1.0" encoding="utf-8"?>
<p:tagLst xmlns:a="http://schemas.openxmlformats.org/drawingml/2006/main" xmlns:r="http://schemas.openxmlformats.org/officeDocument/2006/relationships" xmlns:p="http://schemas.openxmlformats.org/presentationml/2006/main">
  <p:tag name="NUM" val="10"/>
</p:tagLst>
</file>

<file path=ppt/tags/tag139.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2"/>
</p:tagLst>
</file>

<file path=ppt/tags/tag141.xml><?xml version="1.0" encoding="utf-8"?>
<p:tagLst xmlns:a="http://schemas.openxmlformats.org/drawingml/2006/main" xmlns:r="http://schemas.openxmlformats.org/officeDocument/2006/relationships" xmlns:p="http://schemas.openxmlformats.org/presentationml/2006/main">
  <p:tag name="NUM" val="1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8"/>
</p:tagLst>
</file>

<file path=ppt/tags/tag156.xml><?xml version="1.0" encoding="utf-8"?>
<p:tagLst xmlns:a="http://schemas.openxmlformats.org/drawingml/2006/main" xmlns:r="http://schemas.openxmlformats.org/officeDocument/2006/relationships" xmlns:p="http://schemas.openxmlformats.org/presentationml/2006/main">
  <p:tag name="NUM" val="9"/>
</p:tagLst>
</file>

<file path=ppt/tags/tag157.xml><?xml version="1.0" encoding="utf-8"?>
<p:tagLst xmlns:a="http://schemas.openxmlformats.org/drawingml/2006/main" xmlns:r="http://schemas.openxmlformats.org/officeDocument/2006/relationships" xmlns:p="http://schemas.openxmlformats.org/presentationml/2006/main">
  <p:tag name="NUM" val="10"/>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0"/>
</p:tagLst>
</file>

<file path=ppt/tags/tag175.xml><?xml version="1.0" encoding="utf-8"?>
<p:tagLst xmlns:a="http://schemas.openxmlformats.org/drawingml/2006/main" xmlns:r="http://schemas.openxmlformats.org/officeDocument/2006/relationships" xmlns:p="http://schemas.openxmlformats.org/presentationml/2006/main">
  <p:tag name="NUM" val="11"/>
</p:tagLst>
</file>

<file path=ppt/tags/tag176.xml><?xml version="1.0" encoding="utf-8"?>
<p:tagLst xmlns:a="http://schemas.openxmlformats.org/drawingml/2006/main" xmlns:r="http://schemas.openxmlformats.org/officeDocument/2006/relationships" xmlns:p="http://schemas.openxmlformats.org/presentationml/2006/main">
  <p:tag name="NUM" val="12"/>
</p:tagLst>
</file>

<file path=ppt/tags/tag177.xml><?xml version="1.0" encoding="utf-8"?>
<p:tagLst xmlns:a="http://schemas.openxmlformats.org/drawingml/2006/main" xmlns:r="http://schemas.openxmlformats.org/officeDocument/2006/relationships" xmlns:p="http://schemas.openxmlformats.org/presentationml/2006/main">
  <p:tag name="NUM" val="13"/>
</p:tagLst>
</file>

<file path=ppt/tags/tag178.xml><?xml version="1.0" encoding="utf-8"?>
<p:tagLst xmlns:a="http://schemas.openxmlformats.org/drawingml/2006/main" xmlns:r="http://schemas.openxmlformats.org/officeDocument/2006/relationships" xmlns:p="http://schemas.openxmlformats.org/presentationml/2006/main">
  <p:tag name="NUM" val="14"/>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5"/>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7"/>
</p:tagLst>
</file>

<file path=ppt/tags/tag186.xml><?xml version="1.0" encoding="utf-8"?>
<p:tagLst xmlns:a="http://schemas.openxmlformats.org/drawingml/2006/main" xmlns:r="http://schemas.openxmlformats.org/officeDocument/2006/relationships" xmlns:p="http://schemas.openxmlformats.org/presentationml/2006/main">
  <p:tag name="NUM" val="8"/>
</p:tagLst>
</file>

<file path=ppt/tags/tag187.xml><?xml version="1.0" encoding="utf-8"?>
<p:tagLst xmlns:a="http://schemas.openxmlformats.org/drawingml/2006/main" xmlns:r="http://schemas.openxmlformats.org/officeDocument/2006/relationships" xmlns:p="http://schemas.openxmlformats.org/presentationml/2006/main">
  <p:tag name="NUM" val="9"/>
</p:tagLst>
</file>

<file path=ppt/tags/tag188.xml><?xml version="1.0" encoding="utf-8"?>
<p:tagLst xmlns:a="http://schemas.openxmlformats.org/drawingml/2006/main" xmlns:r="http://schemas.openxmlformats.org/officeDocument/2006/relationships" xmlns:p="http://schemas.openxmlformats.org/presentationml/2006/main">
  <p:tag name="NUM" val="10"/>
</p:tagLst>
</file>

<file path=ppt/tags/tag189.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7"/>
</p:tagLst>
</file>

<file path=ppt/tags/tag215.xml><?xml version="1.0" encoding="utf-8"?>
<p:tagLst xmlns:a="http://schemas.openxmlformats.org/drawingml/2006/main" xmlns:r="http://schemas.openxmlformats.org/officeDocument/2006/relationships" xmlns:p="http://schemas.openxmlformats.org/presentationml/2006/main">
  <p:tag name="NUM" val="8"/>
</p:tagLst>
</file>

<file path=ppt/tags/tag216.xml><?xml version="1.0" encoding="utf-8"?>
<p:tagLst xmlns:a="http://schemas.openxmlformats.org/drawingml/2006/main" xmlns:r="http://schemas.openxmlformats.org/officeDocument/2006/relationships" xmlns:p="http://schemas.openxmlformats.org/presentationml/2006/main">
  <p:tag name="NUM" val="9"/>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8"/>
</p:tagLst>
</file>

<file path=ppt/tags/tag225.xml><?xml version="1.0" encoding="utf-8"?>
<p:tagLst xmlns:a="http://schemas.openxmlformats.org/drawingml/2006/main" xmlns:r="http://schemas.openxmlformats.org/officeDocument/2006/relationships" xmlns:p="http://schemas.openxmlformats.org/presentationml/2006/main">
  <p:tag name="NUM" val="9"/>
</p:tagLst>
</file>

<file path=ppt/tags/tag226.xml><?xml version="1.0" encoding="utf-8"?>
<p:tagLst xmlns:a="http://schemas.openxmlformats.org/drawingml/2006/main" xmlns:r="http://schemas.openxmlformats.org/officeDocument/2006/relationships" xmlns:p="http://schemas.openxmlformats.org/presentationml/2006/main">
  <p:tag name="NUM" val="10"/>
</p:tagLst>
</file>

<file path=ppt/tags/tag227.xml><?xml version="1.0" encoding="utf-8"?>
<p:tagLst xmlns:a="http://schemas.openxmlformats.org/drawingml/2006/main" xmlns:r="http://schemas.openxmlformats.org/officeDocument/2006/relationships" xmlns:p="http://schemas.openxmlformats.org/presentationml/2006/main">
  <p:tag name="NUM" val="11"/>
</p:tagLst>
</file>

<file path=ppt/tags/tag228.xml><?xml version="1.0" encoding="utf-8"?>
<p:tagLst xmlns:a="http://schemas.openxmlformats.org/drawingml/2006/main" xmlns:r="http://schemas.openxmlformats.org/officeDocument/2006/relationships" xmlns:p="http://schemas.openxmlformats.org/presentationml/2006/main">
  <p:tag name="NUM" val="12"/>
</p:tagLst>
</file>

<file path=ppt/tags/tag229.xml><?xml version="1.0" encoding="utf-8"?>
<p:tagLst xmlns:a="http://schemas.openxmlformats.org/drawingml/2006/main" xmlns:r="http://schemas.openxmlformats.org/officeDocument/2006/relationships" xmlns:p="http://schemas.openxmlformats.org/presentationml/2006/main">
  <p:tag name="NUM" val="13"/>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4"/>
</p:tagLst>
</file>

<file path=ppt/tags/tag231.xml><?xml version="1.0" encoding="utf-8"?>
<p:tagLst xmlns:a="http://schemas.openxmlformats.org/drawingml/2006/main" xmlns:r="http://schemas.openxmlformats.org/officeDocument/2006/relationships" xmlns:p="http://schemas.openxmlformats.org/presentationml/2006/main">
  <p:tag name="NUM" val="15"/>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9"/>
</p:tagLst>
</file>

<file path=ppt/tags/tag241.xml><?xml version="1.0" encoding="utf-8"?>
<p:tagLst xmlns:a="http://schemas.openxmlformats.org/drawingml/2006/main" xmlns:r="http://schemas.openxmlformats.org/officeDocument/2006/relationships" xmlns:p="http://schemas.openxmlformats.org/presentationml/2006/main">
  <p:tag name="NUM" val="10"/>
</p:tagLst>
</file>

<file path=ppt/tags/tag242.xml><?xml version="1.0" encoding="utf-8"?>
<p:tagLst xmlns:a="http://schemas.openxmlformats.org/drawingml/2006/main" xmlns:r="http://schemas.openxmlformats.org/officeDocument/2006/relationships" xmlns:p="http://schemas.openxmlformats.org/presentationml/2006/main">
  <p:tag name="NUM" val="11"/>
</p:tagLst>
</file>

<file path=ppt/tags/tag243.xml><?xml version="1.0" encoding="utf-8"?>
<p:tagLst xmlns:a="http://schemas.openxmlformats.org/drawingml/2006/main" xmlns:r="http://schemas.openxmlformats.org/officeDocument/2006/relationships" xmlns:p="http://schemas.openxmlformats.org/presentationml/2006/main">
  <p:tag name="NUM" val="12"/>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8"/>
</p:tagLst>
</file>

<file path=ppt/tags/tag252.xml><?xml version="1.0" encoding="utf-8"?>
<p:tagLst xmlns:a="http://schemas.openxmlformats.org/drawingml/2006/main" xmlns:r="http://schemas.openxmlformats.org/officeDocument/2006/relationships" xmlns:p="http://schemas.openxmlformats.org/presentationml/2006/main">
  <p:tag name="NUM" val="9"/>
</p:tagLst>
</file>

<file path=ppt/tags/tag253.xml><?xml version="1.0" encoding="utf-8"?>
<p:tagLst xmlns:a="http://schemas.openxmlformats.org/drawingml/2006/main" xmlns:r="http://schemas.openxmlformats.org/officeDocument/2006/relationships" xmlns:p="http://schemas.openxmlformats.org/presentationml/2006/main">
  <p:tag name="NUM" val="10"/>
</p:tagLst>
</file>

<file path=ppt/tags/tag254.xml><?xml version="1.0" encoding="utf-8"?>
<p:tagLst xmlns:a="http://schemas.openxmlformats.org/drawingml/2006/main" xmlns:r="http://schemas.openxmlformats.org/officeDocument/2006/relationships" xmlns:p="http://schemas.openxmlformats.org/presentationml/2006/main">
  <p:tag name="NUM" val="11"/>
</p:tagLst>
</file>

<file path=ppt/tags/tag255.xml><?xml version="1.0" encoding="utf-8"?>
<p:tagLst xmlns:a="http://schemas.openxmlformats.org/drawingml/2006/main" xmlns:r="http://schemas.openxmlformats.org/officeDocument/2006/relationships" xmlns:p="http://schemas.openxmlformats.org/presentationml/2006/main">
  <p:tag name="NUM" val="12"/>
</p:tagLst>
</file>

<file path=ppt/tags/tag256.xml><?xml version="1.0" encoding="utf-8"?>
<p:tagLst xmlns:a="http://schemas.openxmlformats.org/drawingml/2006/main" xmlns:r="http://schemas.openxmlformats.org/officeDocument/2006/relationships" xmlns:p="http://schemas.openxmlformats.org/presentationml/2006/main">
  <p:tag name="NUM" val="13"/>
</p:tagLst>
</file>

<file path=ppt/tags/tag257.xml><?xml version="1.0" encoding="utf-8"?>
<p:tagLst xmlns:a="http://schemas.openxmlformats.org/drawingml/2006/main" xmlns:r="http://schemas.openxmlformats.org/officeDocument/2006/relationships" xmlns:p="http://schemas.openxmlformats.org/presentationml/2006/main">
  <p:tag name="NUM" val="14"/>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6"/>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4"/>
</p:tagLst>
</file>

<file path=ppt/tags/tag272.xml><?xml version="1.0" encoding="utf-8"?>
<p:tagLst xmlns:a="http://schemas.openxmlformats.org/drawingml/2006/main" xmlns:r="http://schemas.openxmlformats.org/officeDocument/2006/relationships" xmlns:p="http://schemas.openxmlformats.org/presentationml/2006/main">
  <p:tag name="NUM" val="5"/>
</p:tagLst>
</file>

<file path=ppt/tags/tag273.xml><?xml version="1.0" encoding="utf-8"?>
<p:tagLst xmlns:a="http://schemas.openxmlformats.org/drawingml/2006/main" xmlns:r="http://schemas.openxmlformats.org/officeDocument/2006/relationships" xmlns:p="http://schemas.openxmlformats.org/presentationml/2006/main">
  <p:tag name="NUM" val="6"/>
</p:tagLst>
</file>

<file path=ppt/tags/tag274.xml><?xml version="1.0" encoding="utf-8"?>
<p:tagLst xmlns:a="http://schemas.openxmlformats.org/drawingml/2006/main" xmlns:r="http://schemas.openxmlformats.org/officeDocument/2006/relationships" xmlns:p="http://schemas.openxmlformats.org/presentationml/2006/main">
  <p:tag name="NUM" val="7"/>
</p:tagLst>
</file>

<file path=ppt/tags/tag275.xml><?xml version="1.0" encoding="utf-8"?>
<p:tagLst xmlns:a="http://schemas.openxmlformats.org/drawingml/2006/main" xmlns:r="http://schemas.openxmlformats.org/officeDocument/2006/relationships" xmlns:p="http://schemas.openxmlformats.org/presentationml/2006/main">
  <p:tag name="NUM" val="8"/>
</p:tagLst>
</file>

<file path=ppt/tags/tag276.xml><?xml version="1.0" encoding="utf-8"?>
<p:tagLst xmlns:a="http://schemas.openxmlformats.org/drawingml/2006/main" xmlns:r="http://schemas.openxmlformats.org/officeDocument/2006/relationships" xmlns:p="http://schemas.openxmlformats.org/presentationml/2006/main">
  <p:tag name="NUM" val="9"/>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0"/>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0"/>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1"/>
</p:tagLst>
</file>

<file path=ppt/tags/tag302.xml><?xml version="1.0" encoding="utf-8"?>
<p:tagLst xmlns:a="http://schemas.openxmlformats.org/drawingml/2006/main" xmlns:r="http://schemas.openxmlformats.org/officeDocument/2006/relationships" xmlns:p="http://schemas.openxmlformats.org/presentationml/2006/main">
  <p:tag name="NUM" val="2"/>
</p:tagLst>
</file>

<file path=ppt/tags/tag303.xml><?xml version="1.0" encoding="utf-8"?>
<p:tagLst xmlns:a="http://schemas.openxmlformats.org/drawingml/2006/main" xmlns:r="http://schemas.openxmlformats.org/officeDocument/2006/relationships" xmlns:p="http://schemas.openxmlformats.org/presentationml/2006/main">
  <p:tag name="NUM" val="3"/>
</p:tagLst>
</file>

<file path=ppt/tags/tag304.xml><?xml version="1.0" encoding="utf-8"?>
<p:tagLst xmlns:a="http://schemas.openxmlformats.org/drawingml/2006/main" xmlns:r="http://schemas.openxmlformats.org/officeDocument/2006/relationships" xmlns:p="http://schemas.openxmlformats.org/presentationml/2006/main">
  <p:tag name="NUM" val="4"/>
</p:tagLst>
</file>

<file path=ppt/tags/tag305.xml><?xml version="1.0" encoding="utf-8"?>
<p:tagLst xmlns:a="http://schemas.openxmlformats.org/drawingml/2006/main" xmlns:r="http://schemas.openxmlformats.org/officeDocument/2006/relationships" xmlns:p="http://schemas.openxmlformats.org/presentationml/2006/main">
  <p:tag name="NUM" val="5"/>
</p:tagLst>
</file>

<file path=ppt/tags/tag306.xml><?xml version="1.0" encoding="utf-8"?>
<p:tagLst xmlns:a="http://schemas.openxmlformats.org/drawingml/2006/main" xmlns:r="http://schemas.openxmlformats.org/officeDocument/2006/relationships" xmlns:p="http://schemas.openxmlformats.org/presentationml/2006/main">
  <p:tag name="NUM" val="6"/>
</p:tagLst>
</file>

<file path=ppt/tags/tag307.xml><?xml version="1.0" encoding="utf-8"?>
<p:tagLst xmlns:a="http://schemas.openxmlformats.org/drawingml/2006/main" xmlns:r="http://schemas.openxmlformats.org/officeDocument/2006/relationships" xmlns:p="http://schemas.openxmlformats.org/presentationml/2006/main">
  <p:tag name="NUM" val="7"/>
</p:tagLst>
</file>

<file path=ppt/tags/tag308.xml><?xml version="1.0" encoding="utf-8"?>
<p:tagLst xmlns:a="http://schemas.openxmlformats.org/drawingml/2006/main" xmlns:r="http://schemas.openxmlformats.org/officeDocument/2006/relationships" xmlns:p="http://schemas.openxmlformats.org/presentationml/2006/main">
  <p:tag name="NUM" val="8"/>
</p:tagLst>
</file>

<file path=ppt/tags/tag309.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10"/>
</p:tagLst>
</file>

<file path=ppt/tags/tag311.xml><?xml version="1.0" encoding="utf-8"?>
<p:tagLst xmlns:a="http://schemas.openxmlformats.org/drawingml/2006/main" xmlns:r="http://schemas.openxmlformats.org/officeDocument/2006/relationships" xmlns:p="http://schemas.openxmlformats.org/presentationml/2006/main">
  <p:tag name="NUM" val="11"/>
</p:tagLst>
</file>

<file path=ppt/tags/tag312.xml><?xml version="1.0" encoding="utf-8"?>
<p:tagLst xmlns:a="http://schemas.openxmlformats.org/drawingml/2006/main" xmlns:r="http://schemas.openxmlformats.org/officeDocument/2006/relationships" xmlns:p="http://schemas.openxmlformats.org/presentationml/2006/main">
  <p:tag name="NUM" val="12"/>
</p:tagLst>
</file>

<file path=ppt/tags/tag313.xml><?xml version="1.0" encoding="utf-8"?>
<p:tagLst xmlns:a="http://schemas.openxmlformats.org/drawingml/2006/main" xmlns:r="http://schemas.openxmlformats.org/officeDocument/2006/relationships" xmlns:p="http://schemas.openxmlformats.org/presentationml/2006/main">
  <p:tag name="NUM" val="13"/>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7"/>
</p:tagLst>
</file>

<file path=ppt/tags/tag321.xml><?xml version="1.0" encoding="utf-8"?>
<p:tagLst xmlns:a="http://schemas.openxmlformats.org/drawingml/2006/main" xmlns:r="http://schemas.openxmlformats.org/officeDocument/2006/relationships" xmlns:p="http://schemas.openxmlformats.org/presentationml/2006/main">
  <p:tag name="NUM" val="8"/>
</p:tagLst>
</file>

<file path=ppt/tags/tag322.xml><?xml version="1.0" encoding="utf-8"?>
<p:tagLst xmlns:a="http://schemas.openxmlformats.org/drawingml/2006/main" xmlns:r="http://schemas.openxmlformats.org/officeDocument/2006/relationships" xmlns:p="http://schemas.openxmlformats.org/presentationml/2006/main">
  <p:tag name="NUM" val="9"/>
</p:tagLst>
</file>

<file path=ppt/tags/tag323.xml><?xml version="1.0" encoding="utf-8"?>
<p:tagLst xmlns:a="http://schemas.openxmlformats.org/drawingml/2006/main" xmlns:r="http://schemas.openxmlformats.org/officeDocument/2006/relationships" xmlns:p="http://schemas.openxmlformats.org/presentationml/2006/main">
  <p:tag name="NUM" val="10"/>
</p:tagLst>
</file>

<file path=ppt/tags/tag324.xml><?xml version="1.0" encoding="utf-8"?>
<p:tagLst xmlns:a="http://schemas.openxmlformats.org/drawingml/2006/main" xmlns:r="http://schemas.openxmlformats.org/officeDocument/2006/relationships" xmlns:p="http://schemas.openxmlformats.org/presentationml/2006/main">
  <p:tag name="NUM" val="11"/>
</p:tagLst>
</file>

<file path=ppt/tags/tag325.xml><?xml version="1.0" encoding="utf-8"?>
<p:tagLst xmlns:a="http://schemas.openxmlformats.org/drawingml/2006/main" xmlns:r="http://schemas.openxmlformats.org/officeDocument/2006/relationships" xmlns:p="http://schemas.openxmlformats.org/presentationml/2006/main">
  <p:tag name="NUM" val="12"/>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5"/>
</p:tagLst>
</file>

<file path=ppt/tags/tag331.xml><?xml version="1.0" encoding="utf-8"?>
<p:tagLst xmlns:a="http://schemas.openxmlformats.org/drawingml/2006/main" xmlns:r="http://schemas.openxmlformats.org/officeDocument/2006/relationships" xmlns:p="http://schemas.openxmlformats.org/presentationml/2006/main">
  <p:tag name="NUM" val="6"/>
</p:tagLst>
</file>

<file path=ppt/tags/tag332.xml><?xml version="1.0" encoding="utf-8"?>
<p:tagLst xmlns:a="http://schemas.openxmlformats.org/drawingml/2006/main" xmlns:r="http://schemas.openxmlformats.org/officeDocument/2006/relationships" xmlns:p="http://schemas.openxmlformats.org/presentationml/2006/main">
  <p:tag name="NUM" val="1"/>
</p:tagLst>
</file>

<file path=ppt/tags/tag333.xml><?xml version="1.0" encoding="utf-8"?>
<p:tagLst xmlns:a="http://schemas.openxmlformats.org/drawingml/2006/main" xmlns:r="http://schemas.openxmlformats.org/officeDocument/2006/relationships" xmlns:p="http://schemas.openxmlformats.org/presentationml/2006/main">
  <p:tag name="NUM" val="2"/>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5"/>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5"/>
</p:tagLst>
</file>

<file path=ppt/tags/tag344.xml><?xml version="1.0" encoding="utf-8"?>
<p:tagLst xmlns:a="http://schemas.openxmlformats.org/drawingml/2006/main" xmlns:r="http://schemas.openxmlformats.org/officeDocument/2006/relationships" xmlns:p="http://schemas.openxmlformats.org/presentationml/2006/main">
  <p:tag name="NUM" val="6"/>
</p:tagLst>
</file>

<file path=ppt/tags/tag345.xml><?xml version="1.0" encoding="utf-8"?>
<p:tagLst xmlns:a="http://schemas.openxmlformats.org/drawingml/2006/main" xmlns:r="http://schemas.openxmlformats.org/officeDocument/2006/relationships" xmlns:p="http://schemas.openxmlformats.org/presentationml/2006/main">
  <p:tag name="NUM" val="7"/>
</p:tagLst>
</file>

<file path=ppt/tags/tag346.xml><?xml version="1.0" encoding="utf-8"?>
<p:tagLst xmlns:a="http://schemas.openxmlformats.org/drawingml/2006/main" xmlns:r="http://schemas.openxmlformats.org/officeDocument/2006/relationships" xmlns:p="http://schemas.openxmlformats.org/presentationml/2006/main">
  <p:tag name="NUM" val="8"/>
</p:tagLst>
</file>

<file path=ppt/tags/tag347.xml><?xml version="1.0" encoding="utf-8"?>
<p:tagLst xmlns:a="http://schemas.openxmlformats.org/drawingml/2006/main" xmlns:r="http://schemas.openxmlformats.org/officeDocument/2006/relationships" xmlns:p="http://schemas.openxmlformats.org/presentationml/2006/main">
  <p:tag name="NUM" val="9"/>
</p:tagLst>
</file>

<file path=ppt/tags/tag348.xml><?xml version="1.0" encoding="utf-8"?>
<p:tagLst xmlns:a="http://schemas.openxmlformats.org/drawingml/2006/main" xmlns:r="http://schemas.openxmlformats.org/officeDocument/2006/relationships" xmlns:p="http://schemas.openxmlformats.org/presentationml/2006/main">
  <p:tag name="NUM" val="10"/>
</p:tagLst>
</file>

<file path=ppt/tags/tag349.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12"/>
</p:tagLst>
</file>

<file path=ppt/tags/tag351.xml><?xml version="1.0" encoding="utf-8"?>
<p:tagLst xmlns:a="http://schemas.openxmlformats.org/drawingml/2006/main" xmlns:r="http://schemas.openxmlformats.org/officeDocument/2006/relationships" xmlns:p="http://schemas.openxmlformats.org/presentationml/2006/main">
  <p:tag name="NUM" val="13"/>
</p:tagLst>
</file>

<file path=ppt/tags/tag352.xml><?xml version="1.0" encoding="utf-8"?>
<p:tagLst xmlns:a="http://schemas.openxmlformats.org/drawingml/2006/main" xmlns:r="http://schemas.openxmlformats.org/officeDocument/2006/relationships" xmlns:p="http://schemas.openxmlformats.org/presentationml/2006/main">
  <p:tag name="NUM" val="14"/>
</p:tagLst>
</file>

<file path=ppt/tags/tag353.xml><?xml version="1.0" encoding="utf-8"?>
<p:tagLst xmlns:a="http://schemas.openxmlformats.org/drawingml/2006/main" xmlns:r="http://schemas.openxmlformats.org/officeDocument/2006/relationships" xmlns:p="http://schemas.openxmlformats.org/presentationml/2006/main">
  <p:tag name="NUM" val="15"/>
</p:tagLst>
</file>

<file path=ppt/tags/tag354.xml><?xml version="1.0" encoding="utf-8"?>
<p:tagLst xmlns:a="http://schemas.openxmlformats.org/drawingml/2006/main" xmlns:r="http://schemas.openxmlformats.org/officeDocument/2006/relationships" xmlns:p="http://schemas.openxmlformats.org/presentationml/2006/main">
  <p:tag name="NUM" val="16"/>
</p:tagLst>
</file>

<file path=ppt/tags/tag355.xml><?xml version="1.0" encoding="utf-8"?>
<p:tagLst xmlns:a="http://schemas.openxmlformats.org/drawingml/2006/main" xmlns:r="http://schemas.openxmlformats.org/officeDocument/2006/relationships" xmlns:p="http://schemas.openxmlformats.org/presentationml/2006/main">
  <p:tag name="NUM" val="17"/>
</p:tagLst>
</file>

<file path=ppt/tags/tag356.xml><?xml version="1.0" encoding="utf-8"?>
<p:tagLst xmlns:a="http://schemas.openxmlformats.org/drawingml/2006/main" xmlns:r="http://schemas.openxmlformats.org/officeDocument/2006/relationships" xmlns:p="http://schemas.openxmlformats.org/presentationml/2006/main">
  <p:tag name="NUM" val="1"/>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5"/>
</p:tagLst>
</file>

<file path=ppt/tags/tag361.xml><?xml version="1.0" encoding="utf-8"?>
<p:tagLst xmlns:a="http://schemas.openxmlformats.org/drawingml/2006/main" xmlns:r="http://schemas.openxmlformats.org/officeDocument/2006/relationships" xmlns:p="http://schemas.openxmlformats.org/presentationml/2006/main">
  <p:tag name="NUM" val="6"/>
</p:tagLst>
</file>

<file path=ppt/tags/tag362.xml><?xml version="1.0" encoding="utf-8"?>
<p:tagLst xmlns:a="http://schemas.openxmlformats.org/drawingml/2006/main" xmlns:r="http://schemas.openxmlformats.org/officeDocument/2006/relationships" xmlns:p="http://schemas.openxmlformats.org/presentationml/2006/main">
  <p:tag name="NUM" val="7"/>
</p:tagLst>
</file>

<file path=ppt/tags/tag363.xml><?xml version="1.0" encoding="utf-8"?>
<p:tagLst xmlns:a="http://schemas.openxmlformats.org/drawingml/2006/main" xmlns:r="http://schemas.openxmlformats.org/officeDocument/2006/relationships" xmlns:p="http://schemas.openxmlformats.org/presentationml/2006/main">
  <p:tag name="NUM" val="8"/>
</p:tagLst>
</file>

<file path=ppt/tags/tag364.xml><?xml version="1.0" encoding="utf-8"?>
<p:tagLst xmlns:a="http://schemas.openxmlformats.org/drawingml/2006/main" xmlns:r="http://schemas.openxmlformats.org/officeDocument/2006/relationships" xmlns:p="http://schemas.openxmlformats.org/presentationml/2006/main">
  <p:tag name="NUM" val="9"/>
</p:tagLst>
</file>

<file path=ppt/tags/tag365.xml><?xml version="1.0" encoding="utf-8"?>
<p:tagLst xmlns:a="http://schemas.openxmlformats.org/drawingml/2006/main" xmlns:r="http://schemas.openxmlformats.org/officeDocument/2006/relationships" xmlns:p="http://schemas.openxmlformats.org/presentationml/2006/main">
  <p:tag name="NUM" val="10"/>
</p:tagLst>
</file>

<file path=ppt/tags/tag366.xml><?xml version="1.0" encoding="utf-8"?>
<p:tagLst xmlns:a="http://schemas.openxmlformats.org/drawingml/2006/main" xmlns:r="http://schemas.openxmlformats.org/officeDocument/2006/relationships" xmlns:p="http://schemas.openxmlformats.org/presentationml/2006/main">
  <p:tag name="NUM" val="11"/>
</p:tagLst>
</file>

<file path=ppt/tags/tag367.xml><?xml version="1.0" encoding="utf-8"?>
<p:tagLst xmlns:a="http://schemas.openxmlformats.org/drawingml/2006/main" xmlns:r="http://schemas.openxmlformats.org/officeDocument/2006/relationships" xmlns:p="http://schemas.openxmlformats.org/presentationml/2006/main">
  <p:tag name="NUM" val="12"/>
</p:tagLst>
</file>

<file path=ppt/tags/tag368.xml><?xml version="1.0" encoding="utf-8"?>
<p:tagLst xmlns:a="http://schemas.openxmlformats.org/drawingml/2006/main" xmlns:r="http://schemas.openxmlformats.org/officeDocument/2006/relationships" xmlns:p="http://schemas.openxmlformats.org/presentationml/2006/main">
  <p:tag name="NUM" val="1"/>
</p:tagLst>
</file>

<file path=ppt/tags/tag369.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70.xml><?xml version="1.0" encoding="utf-8"?>
<p:tagLst xmlns:a="http://schemas.openxmlformats.org/drawingml/2006/main" xmlns:r="http://schemas.openxmlformats.org/officeDocument/2006/relationships" xmlns:p="http://schemas.openxmlformats.org/presentationml/2006/main">
  <p:tag name="NUM" val="3"/>
</p:tagLst>
</file>

<file path=ppt/tags/tag371.xml><?xml version="1.0" encoding="utf-8"?>
<p:tagLst xmlns:a="http://schemas.openxmlformats.org/drawingml/2006/main" xmlns:r="http://schemas.openxmlformats.org/officeDocument/2006/relationships" xmlns:p="http://schemas.openxmlformats.org/presentationml/2006/main">
  <p:tag name="NUM" val="4"/>
</p:tagLst>
</file>

<file path=ppt/tags/tag372.xml><?xml version="1.0" encoding="utf-8"?>
<p:tagLst xmlns:a="http://schemas.openxmlformats.org/drawingml/2006/main" xmlns:r="http://schemas.openxmlformats.org/officeDocument/2006/relationships" xmlns:p="http://schemas.openxmlformats.org/presentationml/2006/main">
  <p:tag name="NUM" val="5"/>
</p:tagLst>
</file>

<file path=ppt/tags/tag373.xml><?xml version="1.0" encoding="utf-8"?>
<p:tagLst xmlns:a="http://schemas.openxmlformats.org/drawingml/2006/main" xmlns:r="http://schemas.openxmlformats.org/officeDocument/2006/relationships" xmlns:p="http://schemas.openxmlformats.org/presentationml/2006/main">
  <p:tag name="NUM" val="6"/>
</p:tagLst>
</file>

<file path=ppt/tags/tag374.xml><?xml version="1.0" encoding="utf-8"?>
<p:tagLst xmlns:a="http://schemas.openxmlformats.org/drawingml/2006/main" xmlns:r="http://schemas.openxmlformats.org/officeDocument/2006/relationships" xmlns:p="http://schemas.openxmlformats.org/presentationml/2006/main">
  <p:tag name="NUM" val="7"/>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2"/>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80.xml><?xml version="1.0" encoding="utf-8"?>
<p:tagLst xmlns:a="http://schemas.openxmlformats.org/drawingml/2006/main" xmlns:r="http://schemas.openxmlformats.org/officeDocument/2006/relationships" xmlns:p="http://schemas.openxmlformats.org/presentationml/2006/main">
  <p:tag name="NUM" val="4"/>
</p:tagLst>
</file>

<file path=ppt/tags/tag381.xml><?xml version="1.0" encoding="utf-8"?>
<p:tagLst xmlns:a="http://schemas.openxmlformats.org/drawingml/2006/main" xmlns:r="http://schemas.openxmlformats.org/officeDocument/2006/relationships" xmlns:p="http://schemas.openxmlformats.org/presentationml/2006/main">
  <p:tag name="NUM" val="5"/>
</p:tagLst>
</file>

<file path=ppt/tags/tag382.xml><?xml version="1.0" encoding="utf-8"?>
<p:tagLst xmlns:a="http://schemas.openxmlformats.org/drawingml/2006/main" xmlns:r="http://schemas.openxmlformats.org/officeDocument/2006/relationships" xmlns:p="http://schemas.openxmlformats.org/presentationml/2006/main">
  <p:tag name="NUM" val="1"/>
</p:tagLst>
</file>

<file path=ppt/tags/tag383.xml><?xml version="1.0" encoding="utf-8"?>
<p:tagLst xmlns:a="http://schemas.openxmlformats.org/drawingml/2006/main" xmlns:r="http://schemas.openxmlformats.org/officeDocument/2006/relationships" xmlns:p="http://schemas.openxmlformats.org/presentationml/2006/main">
  <p:tag name="NUM" val="2"/>
</p:tagLst>
</file>

<file path=ppt/tags/tag384.xml><?xml version="1.0" encoding="utf-8"?>
<p:tagLst xmlns:a="http://schemas.openxmlformats.org/drawingml/2006/main" xmlns:r="http://schemas.openxmlformats.org/officeDocument/2006/relationships" xmlns:p="http://schemas.openxmlformats.org/presentationml/2006/main">
  <p:tag name="NUM" val="3"/>
</p:tagLst>
</file>

<file path=ppt/tags/tag385.xml><?xml version="1.0" encoding="utf-8"?>
<p:tagLst xmlns:a="http://schemas.openxmlformats.org/drawingml/2006/main" xmlns:r="http://schemas.openxmlformats.org/officeDocument/2006/relationships" xmlns:p="http://schemas.openxmlformats.org/presentationml/2006/main">
  <p:tag name="NUM" val="4"/>
</p:tagLst>
</file>

<file path=ppt/tags/tag386.xml><?xml version="1.0" encoding="utf-8"?>
<p:tagLst xmlns:a="http://schemas.openxmlformats.org/drawingml/2006/main" xmlns:r="http://schemas.openxmlformats.org/officeDocument/2006/relationships" xmlns:p="http://schemas.openxmlformats.org/presentationml/2006/main">
  <p:tag name="NUM" val="5"/>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89.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390.xml><?xml version="1.0" encoding="utf-8"?>
<p:tagLst xmlns:a="http://schemas.openxmlformats.org/drawingml/2006/main" xmlns:r="http://schemas.openxmlformats.org/officeDocument/2006/relationships" xmlns:p="http://schemas.openxmlformats.org/presentationml/2006/main">
  <p:tag name="NUM" val="2"/>
</p:tagLst>
</file>

<file path=ppt/tags/tag391.xml><?xml version="1.0" encoding="utf-8"?>
<p:tagLst xmlns:a="http://schemas.openxmlformats.org/drawingml/2006/main" xmlns:r="http://schemas.openxmlformats.org/officeDocument/2006/relationships" xmlns:p="http://schemas.openxmlformats.org/presentationml/2006/main">
  <p:tag name="NUM" val="3"/>
</p:tagLst>
</file>

<file path=ppt/tags/tag392.xml><?xml version="1.0" encoding="utf-8"?>
<p:tagLst xmlns:a="http://schemas.openxmlformats.org/drawingml/2006/main" xmlns:r="http://schemas.openxmlformats.org/officeDocument/2006/relationships" xmlns:p="http://schemas.openxmlformats.org/presentationml/2006/main">
  <p:tag name="NUM" val="4"/>
</p:tagLst>
</file>

<file path=ppt/tags/tag393.xml><?xml version="1.0" encoding="utf-8"?>
<p:tagLst xmlns:a="http://schemas.openxmlformats.org/drawingml/2006/main" xmlns:r="http://schemas.openxmlformats.org/officeDocument/2006/relationships" xmlns:p="http://schemas.openxmlformats.org/presentationml/2006/main">
  <p:tag name="NUM" val="5"/>
</p:tagLst>
</file>

<file path=ppt/tags/tag394.xml><?xml version="1.0" encoding="utf-8"?>
<p:tagLst xmlns:a="http://schemas.openxmlformats.org/drawingml/2006/main" xmlns:r="http://schemas.openxmlformats.org/officeDocument/2006/relationships" xmlns:p="http://schemas.openxmlformats.org/presentationml/2006/main">
  <p:tag name="NUM" val="6"/>
</p:tagLst>
</file>

<file path=ppt/tags/tag395.xml><?xml version="1.0" encoding="utf-8"?>
<p:tagLst xmlns:a="http://schemas.openxmlformats.org/drawingml/2006/main" xmlns:r="http://schemas.openxmlformats.org/officeDocument/2006/relationships" xmlns:p="http://schemas.openxmlformats.org/presentationml/2006/main">
  <p:tag name="NUM" val="7"/>
</p:tagLst>
</file>

<file path=ppt/tags/tag396.xml><?xml version="1.0" encoding="utf-8"?>
<p:tagLst xmlns:a="http://schemas.openxmlformats.org/drawingml/2006/main" xmlns:r="http://schemas.openxmlformats.org/officeDocument/2006/relationships" xmlns:p="http://schemas.openxmlformats.org/presentationml/2006/main">
  <p:tag name="NUM" val="1"/>
</p:tagLst>
</file>

<file path=ppt/tags/tag397.xml><?xml version="1.0" encoding="utf-8"?>
<p:tagLst xmlns:a="http://schemas.openxmlformats.org/drawingml/2006/main" xmlns:r="http://schemas.openxmlformats.org/officeDocument/2006/relationships" xmlns:p="http://schemas.openxmlformats.org/presentationml/2006/main">
  <p:tag name="NUM" val="2"/>
</p:tagLst>
</file>

<file path=ppt/tags/tag398.xml><?xml version="1.0" encoding="utf-8"?>
<p:tagLst xmlns:a="http://schemas.openxmlformats.org/drawingml/2006/main" xmlns:r="http://schemas.openxmlformats.org/officeDocument/2006/relationships" xmlns:p="http://schemas.openxmlformats.org/presentationml/2006/main">
  <p:tag name="NUM" val="3"/>
</p:tagLst>
</file>

<file path=ppt/tags/tag39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00.xml><?xml version="1.0" encoding="utf-8"?>
<p:tagLst xmlns:a="http://schemas.openxmlformats.org/drawingml/2006/main" xmlns:r="http://schemas.openxmlformats.org/officeDocument/2006/relationships" xmlns:p="http://schemas.openxmlformats.org/presentationml/2006/main">
  <p:tag name="NUM" val="5"/>
</p:tagLst>
</file>

<file path=ppt/tags/tag401.xml><?xml version="1.0" encoding="utf-8"?>
<p:tagLst xmlns:a="http://schemas.openxmlformats.org/drawingml/2006/main" xmlns:r="http://schemas.openxmlformats.org/officeDocument/2006/relationships" xmlns:p="http://schemas.openxmlformats.org/presentationml/2006/main">
  <p:tag name="NUM" val="6"/>
</p:tagLst>
</file>

<file path=ppt/tags/tag402.xml><?xml version="1.0" encoding="utf-8"?>
<p:tagLst xmlns:a="http://schemas.openxmlformats.org/drawingml/2006/main" xmlns:r="http://schemas.openxmlformats.org/officeDocument/2006/relationships" xmlns:p="http://schemas.openxmlformats.org/presentationml/2006/main">
  <p:tag name="NUM" val="7"/>
</p:tagLst>
</file>

<file path=ppt/tags/tag403.xml><?xml version="1.0" encoding="utf-8"?>
<p:tagLst xmlns:a="http://schemas.openxmlformats.org/drawingml/2006/main" xmlns:r="http://schemas.openxmlformats.org/officeDocument/2006/relationships" xmlns:p="http://schemas.openxmlformats.org/presentationml/2006/main">
  <p:tag name="NUM" val="8"/>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2"/>
</p:tagLst>
</file>

<file path=ppt/tags/tag406.xml><?xml version="1.0" encoding="utf-8"?>
<p:tagLst xmlns:a="http://schemas.openxmlformats.org/drawingml/2006/main" xmlns:r="http://schemas.openxmlformats.org/officeDocument/2006/relationships" xmlns:p="http://schemas.openxmlformats.org/presentationml/2006/main">
  <p:tag name="NUM" val="1"/>
</p:tagLst>
</file>

<file path=ppt/tags/tag407.xml><?xml version="1.0" encoding="utf-8"?>
<p:tagLst xmlns:a="http://schemas.openxmlformats.org/drawingml/2006/main" xmlns:r="http://schemas.openxmlformats.org/officeDocument/2006/relationships" xmlns:p="http://schemas.openxmlformats.org/presentationml/2006/main">
  <p:tag name="NUM" val="2"/>
</p:tagLst>
</file>

<file path=ppt/tags/tag408.xml><?xml version="1.0" encoding="utf-8"?>
<p:tagLst xmlns:a="http://schemas.openxmlformats.org/drawingml/2006/main" xmlns:r="http://schemas.openxmlformats.org/officeDocument/2006/relationships" xmlns:p="http://schemas.openxmlformats.org/presentationml/2006/main">
  <p:tag name="NUM" val="3"/>
</p:tagLst>
</file>

<file path=ppt/tags/tag409.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10.xml><?xml version="1.0" encoding="utf-8"?>
<p:tagLst xmlns:a="http://schemas.openxmlformats.org/drawingml/2006/main" xmlns:r="http://schemas.openxmlformats.org/officeDocument/2006/relationships" xmlns:p="http://schemas.openxmlformats.org/presentationml/2006/main">
  <p:tag name="NUM" val="5"/>
</p:tagLst>
</file>

<file path=ppt/tags/tag411.xml><?xml version="1.0" encoding="utf-8"?>
<p:tagLst xmlns:a="http://schemas.openxmlformats.org/drawingml/2006/main" xmlns:r="http://schemas.openxmlformats.org/officeDocument/2006/relationships" xmlns:p="http://schemas.openxmlformats.org/presentationml/2006/main">
  <p:tag name="NUM" val="6"/>
</p:tagLst>
</file>

<file path=ppt/tags/tag412.xml><?xml version="1.0" encoding="utf-8"?>
<p:tagLst xmlns:a="http://schemas.openxmlformats.org/drawingml/2006/main" xmlns:r="http://schemas.openxmlformats.org/officeDocument/2006/relationships" xmlns:p="http://schemas.openxmlformats.org/presentationml/2006/main">
  <p:tag name="NUM" val="7"/>
</p:tagLst>
</file>

<file path=ppt/tags/tag413.xml><?xml version="1.0" encoding="utf-8"?>
<p:tagLst xmlns:a="http://schemas.openxmlformats.org/drawingml/2006/main" xmlns:r="http://schemas.openxmlformats.org/officeDocument/2006/relationships" xmlns:p="http://schemas.openxmlformats.org/presentationml/2006/main">
  <p:tag name="NUM" val="8"/>
</p:tagLst>
</file>

<file path=ppt/tags/tag414.xml><?xml version="1.0" encoding="utf-8"?>
<p:tagLst xmlns:a="http://schemas.openxmlformats.org/drawingml/2006/main" xmlns:r="http://schemas.openxmlformats.org/officeDocument/2006/relationships" xmlns:p="http://schemas.openxmlformats.org/presentationml/2006/main">
  <p:tag name="NUM" val="1"/>
</p:tagLst>
</file>

<file path=ppt/tags/tag415.xml><?xml version="1.0" encoding="utf-8"?>
<p:tagLst xmlns:a="http://schemas.openxmlformats.org/drawingml/2006/main" xmlns:r="http://schemas.openxmlformats.org/officeDocument/2006/relationships" xmlns:p="http://schemas.openxmlformats.org/presentationml/2006/main">
  <p:tag name="NUM" val="2"/>
</p:tagLst>
</file>

<file path=ppt/tags/tag416.xml><?xml version="1.0" encoding="utf-8"?>
<p:tagLst xmlns:a="http://schemas.openxmlformats.org/drawingml/2006/main" xmlns:r="http://schemas.openxmlformats.org/officeDocument/2006/relationships" xmlns:p="http://schemas.openxmlformats.org/presentationml/2006/main">
  <p:tag name="NUM" val="3"/>
</p:tagLst>
</file>

<file path=ppt/tags/tag417.xml><?xml version="1.0" encoding="utf-8"?>
<p:tagLst xmlns:a="http://schemas.openxmlformats.org/drawingml/2006/main" xmlns:r="http://schemas.openxmlformats.org/officeDocument/2006/relationships" xmlns:p="http://schemas.openxmlformats.org/presentationml/2006/main">
  <p:tag name="NUM" val="4"/>
</p:tagLst>
</file>

<file path=ppt/tags/tag418.xml><?xml version="1.0" encoding="utf-8"?>
<p:tagLst xmlns:a="http://schemas.openxmlformats.org/drawingml/2006/main" xmlns:r="http://schemas.openxmlformats.org/officeDocument/2006/relationships" xmlns:p="http://schemas.openxmlformats.org/presentationml/2006/main">
  <p:tag name="NUM" val="5"/>
</p:tagLst>
</file>

<file path=ppt/tags/tag419.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20.xml><?xml version="1.0" encoding="utf-8"?>
<p:tagLst xmlns:a="http://schemas.openxmlformats.org/drawingml/2006/main" xmlns:r="http://schemas.openxmlformats.org/officeDocument/2006/relationships" xmlns:p="http://schemas.openxmlformats.org/presentationml/2006/main">
  <p:tag name="NUM" val="7"/>
</p:tagLst>
</file>

<file path=ppt/tags/tag421.xml><?xml version="1.0" encoding="utf-8"?>
<p:tagLst xmlns:a="http://schemas.openxmlformats.org/drawingml/2006/main" xmlns:r="http://schemas.openxmlformats.org/officeDocument/2006/relationships" xmlns:p="http://schemas.openxmlformats.org/presentationml/2006/main">
  <p:tag name="NUM" val="1"/>
</p:tagLst>
</file>

<file path=ppt/tags/tag422.xml><?xml version="1.0" encoding="utf-8"?>
<p:tagLst xmlns:a="http://schemas.openxmlformats.org/drawingml/2006/main" xmlns:r="http://schemas.openxmlformats.org/officeDocument/2006/relationships" xmlns:p="http://schemas.openxmlformats.org/presentationml/2006/main">
  <p:tag name="NUM" val="2"/>
</p:tagLst>
</file>

<file path=ppt/tags/tag423.xml><?xml version="1.0" encoding="utf-8"?>
<p:tagLst xmlns:a="http://schemas.openxmlformats.org/drawingml/2006/main" xmlns:r="http://schemas.openxmlformats.org/officeDocument/2006/relationships" xmlns:p="http://schemas.openxmlformats.org/presentationml/2006/main">
  <p:tag name="NUM" val="1"/>
</p:tagLst>
</file>

<file path=ppt/tags/tag424.xml><?xml version="1.0" encoding="utf-8"?>
<p:tagLst xmlns:a="http://schemas.openxmlformats.org/drawingml/2006/main" xmlns:r="http://schemas.openxmlformats.org/officeDocument/2006/relationships" xmlns:p="http://schemas.openxmlformats.org/presentationml/2006/main">
  <p:tag name="NUM" val="2"/>
</p:tagLst>
</file>

<file path=ppt/tags/tag425.xml><?xml version="1.0" encoding="utf-8"?>
<p:tagLst xmlns:a="http://schemas.openxmlformats.org/drawingml/2006/main" xmlns:r="http://schemas.openxmlformats.org/officeDocument/2006/relationships" xmlns:p="http://schemas.openxmlformats.org/presentationml/2006/main">
  <p:tag name="NUM" val="3"/>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5"/>
</p:tagLst>
</file>

<file path=ppt/tags/tag428.xml><?xml version="1.0" encoding="utf-8"?>
<p:tagLst xmlns:a="http://schemas.openxmlformats.org/drawingml/2006/main" xmlns:r="http://schemas.openxmlformats.org/officeDocument/2006/relationships" xmlns:p="http://schemas.openxmlformats.org/presentationml/2006/main">
  <p:tag name="NUM" val="6"/>
</p:tagLst>
</file>

<file path=ppt/tags/tag429.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4"/>
</p:tagLst>
</file>

<file path=ppt/tags/tag434.xml><?xml version="1.0" encoding="utf-8"?>
<p:tagLst xmlns:a="http://schemas.openxmlformats.org/drawingml/2006/main" xmlns:r="http://schemas.openxmlformats.org/officeDocument/2006/relationships" xmlns:p="http://schemas.openxmlformats.org/presentationml/2006/main">
  <p:tag name="NUM" val="5"/>
</p:tagLst>
</file>

<file path=ppt/tags/tag435.xml><?xml version="1.0" encoding="utf-8"?>
<p:tagLst xmlns:a="http://schemas.openxmlformats.org/drawingml/2006/main" xmlns:r="http://schemas.openxmlformats.org/officeDocument/2006/relationships" xmlns:p="http://schemas.openxmlformats.org/presentationml/2006/main">
  <p:tag name="NUM" val="6"/>
</p:tagLst>
</file>

<file path=ppt/tags/tag436.xml><?xml version="1.0" encoding="utf-8"?>
<p:tagLst xmlns:a="http://schemas.openxmlformats.org/drawingml/2006/main" xmlns:r="http://schemas.openxmlformats.org/officeDocument/2006/relationships" xmlns:p="http://schemas.openxmlformats.org/presentationml/2006/main">
  <p:tag name="NUM" val="7"/>
</p:tagLst>
</file>

<file path=ppt/tags/tag437.xml><?xml version="1.0" encoding="utf-8"?>
<p:tagLst xmlns:a="http://schemas.openxmlformats.org/drawingml/2006/main" xmlns:r="http://schemas.openxmlformats.org/officeDocument/2006/relationships" xmlns:p="http://schemas.openxmlformats.org/presentationml/2006/main">
  <p:tag name="NUM" val="1"/>
</p:tagLst>
</file>

<file path=ppt/tags/tag438.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8"/>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11"/>
</p:tagLst>
</file>

<file path=ppt/tags/tag74.xml><?xml version="1.0" encoding="utf-8"?>
<p:tagLst xmlns:a="http://schemas.openxmlformats.org/drawingml/2006/main" xmlns:r="http://schemas.openxmlformats.org/officeDocument/2006/relationships" xmlns:p="http://schemas.openxmlformats.org/presentationml/2006/main">
  <p:tag name="NUM" val="12"/>
</p:tagLst>
</file>

<file path=ppt/tags/tag75.xml><?xml version="1.0" encoding="utf-8"?>
<p:tagLst xmlns:a="http://schemas.openxmlformats.org/drawingml/2006/main" xmlns:r="http://schemas.openxmlformats.org/officeDocument/2006/relationships" xmlns:p="http://schemas.openxmlformats.org/presentationml/2006/main">
  <p:tag name="NUM" val="1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9B7C73-2811-4C30-8DBC-560D61ADC9B3}">
  <ds:schemaRefs>
    <ds:schemaRef ds:uri="http://purl.org/dc/dcmitype/"/>
    <ds:schemaRef ds:uri="http://schemas.microsoft.com/office/2006/documentManagement/types"/>
    <ds:schemaRef ds:uri="http://purl.org/dc/terms/"/>
    <ds:schemaRef ds:uri="http://schemas.microsoft.com/sharepoint/v3/fields"/>
    <ds:schemaRef ds:uri="http://www.w3.org/XML/1998/namespace"/>
    <ds:schemaRef ds:uri="5106176d-df31-4215-906b-feee93fdf1b0"/>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E95E229-5287-4898-AD55-6CE390ABE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D97E19-7350-4526-A368-78F600C814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45578</TotalTime>
  <Words>5469</Words>
  <Application>Microsoft Office PowerPoint</Application>
  <PresentationFormat>On-screen Show (4:3)</PresentationFormat>
  <Paragraphs>1622</Paragraphs>
  <Slides>61</Slides>
  <Notes>5</Notes>
  <HiddenSlides>0</HiddenSlides>
  <MMClips>0</MMClips>
  <ScaleCrop>false</ScaleCrop>
  <HeadingPairs>
    <vt:vector size="4" baseType="variant">
      <vt:variant>
        <vt:lpstr>Theme</vt:lpstr>
      </vt:variant>
      <vt:variant>
        <vt:i4>8</vt:i4>
      </vt:variant>
      <vt:variant>
        <vt:lpstr>Slide Titles</vt:lpstr>
      </vt:variant>
      <vt:variant>
        <vt:i4>61</vt:i4>
      </vt:variant>
    </vt:vector>
  </HeadingPairs>
  <TitlesOfParts>
    <vt:vector size="69" baseType="lpstr">
      <vt:lpstr>Ipsos Template 2012</vt:lpstr>
      <vt:lpstr>8_blank</vt:lpstr>
      <vt:lpstr>9_blank</vt:lpstr>
      <vt:lpstr>10_blank</vt:lpstr>
      <vt:lpstr>11_blank</vt:lpstr>
      <vt:lpstr>12_blank</vt:lpstr>
      <vt:lpstr>13_blank</vt:lpstr>
      <vt:lpstr>14_blank</vt:lpstr>
      <vt:lpstr>Sondage 2014 auprès des finissants en génie — Rapport sur la région de l’Atlantique   Réalisé par Ipsos Reid pour Ingénieurs Canada</vt:lpstr>
      <vt:lpstr>Table des matières</vt:lpstr>
      <vt:lpstr>Objectifs de recherche</vt:lpstr>
      <vt:lpstr>Méthodologie</vt:lpstr>
      <vt:lpstr>Méthodologie (suite)</vt:lpstr>
      <vt:lpstr>Points saillants</vt:lpstr>
      <vt:lpstr>Résumé</vt:lpstr>
      <vt:lpstr>Résumé (suite)</vt:lpstr>
      <vt:lpstr>Résumé (suite)</vt:lpstr>
      <vt:lpstr>Résumé (suite)</vt:lpstr>
      <vt:lpstr>Plans d’avenir</vt:lpstr>
      <vt:lpstr>Plans après l’obtention du diplôme</vt:lpstr>
      <vt:lpstr>Lieu des études supérieures projetées</vt:lpstr>
      <vt:lpstr>Intention de faire carrière en génie </vt:lpstr>
      <vt:lpstr>Plans de carrière au début des études </vt:lpstr>
      <vt:lpstr>Intentions de carrière actuelles et antérieures  (parmi les étudiants qui envisagent de faire carrière dans le domaine du génie)</vt:lpstr>
      <vt:lpstr>Intention quant à la demande de permis d’exercice</vt:lpstr>
      <vt:lpstr>Intention de faire une demande de permis</vt:lpstr>
      <vt:lpstr>Intention de faire une demande de permis –  Faire carrière en génie </vt:lpstr>
      <vt:lpstr>Intention de faire un jour une demande de permis d’exercice</vt:lpstr>
      <vt:lpstr>Intérêt après avoir appris qu’il faut un permis  pour pouvoir exercer le génie</vt:lpstr>
      <vt:lpstr>Expérience de travail acquise avant l’obtention du diplôme – 2014 </vt:lpstr>
      <vt:lpstr>Délais quant à la demande de permis</vt:lpstr>
      <vt:lpstr>Raisons de l’attente avant de faire une demande de permis</vt:lpstr>
      <vt:lpstr>Impact de l’exemption des frais de cotisation à titre d’ingénieur stagiaire sur la possibilité de faire une demande de permis dans les six mois</vt:lpstr>
      <vt:lpstr>Pays envisagé pour la demande de permis</vt:lpstr>
      <vt:lpstr>Province envisagée pour la demande de permis</vt:lpstr>
      <vt:lpstr>Connaissance du permis d’exercice</vt:lpstr>
      <vt:lpstr>Réglementation du génie</vt:lpstr>
      <vt:lpstr>Nécessité du permis au sein de la profession</vt:lpstr>
      <vt:lpstr>Connaissance du permis d’ingénieur et des rôles</vt:lpstr>
      <vt:lpstr>Responsabilités des organisations – 2013 et 2014</vt:lpstr>
      <vt:lpstr>Connaissance des responsabilités des organisations</vt:lpstr>
      <vt:lpstr>Connaissance de l’ordre provincial</vt:lpstr>
      <vt:lpstr>Participation à un atelier ou un séminaire d’un ordre provincial</vt:lpstr>
      <vt:lpstr>Connaissance du programme de membre étudiant </vt:lpstr>
      <vt:lpstr>Loi  sur les ingénieurs</vt:lpstr>
      <vt:lpstr>Loi sur les ingénieurs</vt:lpstr>
      <vt:lpstr>Loi sur les ingénieurs (suite)</vt:lpstr>
      <vt:lpstr>Outil d’orientation de carrière</vt:lpstr>
      <vt:lpstr>Utilité d’un outil d’orientation de carrière au secondaire</vt:lpstr>
      <vt:lpstr>Outil d’orientation de carrière – 2014 </vt:lpstr>
      <vt:lpstr>Outil d’orientation de carrière – 2014 </vt:lpstr>
      <vt:lpstr>Connaissance du programme Cap sur la carrière </vt:lpstr>
      <vt:lpstr>Données démographiques</vt:lpstr>
      <vt:lpstr>Incitation à faire des études en génie</vt:lpstr>
      <vt:lpstr>Résidence permanente</vt:lpstr>
      <vt:lpstr>Disciplines du génie </vt:lpstr>
      <vt:lpstr>Impact de la participation à un atelier ou un séminaire</vt:lpstr>
      <vt:lpstr>Participation à un atelier ou un séminaire  et intention de faire carrière en génie</vt:lpstr>
      <vt:lpstr>Participation à un atelier ou un séminaire  et intention de faire une demande de permis</vt:lpstr>
      <vt:lpstr>Impact de la connaissance de la Loi sur les ingénieurs</vt:lpstr>
      <vt:lpstr>Connaissance de la Loi sur les ingénieurs  et intention de faire carrière en génie</vt:lpstr>
      <vt:lpstr>Connaissance de la Loi sur les ingénieurs  et intention de faire une demande de permis d’exercice</vt:lpstr>
      <vt:lpstr>Impact de la connaissance du permis d’ingénieur et des rôles</vt:lpstr>
      <vt:lpstr>Connaissance du permis d’ingénieur et des rôles  et intention de faire carrière en génie</vt:lpstr>
      <vt:lpstr>Connaissance du permis d’exercice et des rôles  et intention de faire une demande de permis d’exercice</vt:lpstr>
      <vt:lpstr>Impact de la connaissance des responsabilités des organisations</vt:lpstr>
      <vt:lpstr>Connaissance des responsabilités des organisations  et intention de faire carrière en génie</vt:lpstr>
      <vt:lpstr>Connaissance des responsabilités des organisations  et intention de faire une demande de permis d’exercice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Ana Dursun</dc:creator>
  <cp:lastModifiedBy>Will Meyer</cp:lastModifiedBy>
  <cp:revision>2434</cp:revision>
  <cp:lastPrinted>2014-06-18T16:39:38Z</cp:lastPrinted>
  <dcterms:modified xsi:type="dcterms:W3CDTF">2014-07-18T13:57:07Z</dcterms:modified>
  <cp:category>French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